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6" r:id="rId2"/>
    <p:sldId id="256" r:id="rId3"/>
    <p:sldId id="257" r:id="rId4"/>
    <p:sldId id="258" r:id="rId5"/>
    <p:sldId id="282" r:id="rId6"/>
    <p:sldId id="283" r:id="rId7"/>
    <p:sldId id="260" r:id="rId8"/>
    <p:sldId id="261" r:id="rId9"/>
    <p:sldId id="266" r:id="rId10"/>
    <p:sldId id="271" r:id="rId11"/>
    <p:sldId id="265" r:id="rId12"/>
    <p:sldId id="264" r:id="rId13"/>
    <p:sldId id="263" r:id="rId14"/>
    <p:sldId id="270" r:id="rId15"/>
    <p:sldId id="269" r:id="rId16"/>
    <p:sldId id="268" r:id="rId17"/>
    <p:sldId id="267" r:id="rId18"/>
    <p:sldId id="259" r:id="rId19"/>
    <p:sldId id="276" r:id="rId20"/>
    <p:sldId id="278" r:id="rId21"/>
    <p:sldId id="277" r:id="rId22"/>
    <p:sldId id="274" r:id="rId23"/>
    <p:sldId id="284" r:id="rId24"/>
    <p:sldId id="281" r:id="rId25"/>
    <p:sldId id="285" r:id="rId26"/>
    <p:sldId id="28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23" autoAdjust="0"/>
  </p:normalViewPr>
  <p:slideViewPr>
    <p:cSldViewPr>
      <p:cViewPr>
        <p:scale>
          <a:sx n="75" d="100"/>
          <a:sy n="75" d="100"/>
        </p:scale>
        <p:origin x="-2664" y="-174"/>
      </p:cViewPr>
      <p:guideLst>
        <p:guide orient="horz" pos="2160"/>
        <p:guide pos="2880"/>
      </p:guideLst>
    </p:cSldViewPr>
  </p:slideViewPr>
  <p:notesTextViewPr>
    <p:cViewPr>
      <p:scale>
        <a:sx n="100" d="100"/>
        <a:sy n="100" d="100"/>
      </p:scale>
      <p:origin x="0" y="0"/>
    </p:cViewPr>
  </p:notesTextViewPr>
  <p:notesViewPr>
    <p:cSldViewPr>
      <p:cViewPr>
        <p:scale>
          <a:sx n="99" d="100"/>
          <a:sy n="99" d="100"/>
        </p:scale>
        <p:origin x="-1224" y="112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6E2EB-8FF7-488D-B466-52974D1F02FA}" type="datetimeFigureOut">
              <a:rPr lang="en-US" smtClean="0"/>
              <a:pPr/>
              <a:t>12/7/2014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925E6-75ED-4740-85E9-16FE76AA4DD4}" type="slidenum">
              <a:rPr lang="en-US" smtClean="0"/>
              <a:pPr/>
              <a:t>‹#›</a:t>
            </a:fld>
            <a:endParaRPr lang="en-US" dirty="0"/>
          </a:p>
        </p:txBody>
      </p:sp>
    </p:spTree>
    <p:extLst>
      <p:ext uri="{BB962C8B-B14F-4D97-AF65-F5344CB8AC3E}">
        <p14:creationId xmlns="" xmlns:p14="http://schemas.microsoft.com/office/powerpoint/2010/main" val="285260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xmlns=""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ru-RU" kern="1200" dirty="0" smtClean="0">
                <a:solidFill>
                  <a:schemeClr val="tx1"/>
                </a:solidFill>
                <a:latin typeface="+mn-lt"/>
                <a:ea typeface="+mn-ea"/>
                <a:cs typeface="+mn-cs"/>
              </a:rPr>
              <a:t>«Ничто не способствует здоровью тела и души больше, чем дух благодарности и хвалы. Это несомненная обязанность — противостоять меланхолии, недовольным мыслям и чувствам. Такой же обязанностью является молитва. Если мы обручены с небом, то можем ли мы, словно группа плакальщиц, идти по дороге в дом Отца, стеная и жалуясь?» (Служение исцеления, с. 251)</a:t>
            </a:r>
          </a:p>
          <a:p>
            <a:pPr>
              <a:lnSpc>
                <a:spcPct val="110000"/>
              </a:lnSpc>
            </a:pPr>
            <a:endParaRPr lang="ru-RU" kern="1200" dirty="0" smtClean="0">
              <a:solidFill>
                <a:schemeClr val="tx1"/>
              </a:solidFill>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ru-RU" b="1" kern="1200" dirty="0" smtClean="0">
                <a:solidFill>
                  <a:schemeClr val="tx1"/>
                </a:solidFill>
                <a:latin typeface="+mn-lt"/>
                <a:ea typeface="+mn-ea"/>
                <a:cs typeface="+mn-cs"/>
              </a:rPr>
              <a:t>Полюбите лобную долю</a:t>
            </a:r>
            <a:r>
              <a:rPr lang="ru-RU" b="1" kern="1200" baseline="0" dirty="0" smtClean="0">
                <a:solidFill>
                  <a:schemeClr val="tx1"/>
                </a:solidFill>
                <a:latin typeface="+mn-lt"/>
                <a:ea typeface="+mn-ea"/>
                <a:cs typeface="+mn-cs"/>
              </a:rPr>
              <a:t> мозга!</a:t>
            </a:r>
            <a:endParaRPr lang="en-US" b="1"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ru-RU" kern="1200" dirty="0" smtClean="0">
                <a:solidFill>
                  <a:schemeClr val="tx1"/>
                </a:solidFill>
                <a:latin typeface="+mn-lt"/>
                <a:ea typeface="+mn-ea"/>
                <a:cs typeface="+mn-cs"/>
              </a:rPr>
              <a:t>Хотя и не являющийся отдельным органом, разум имеет неврологическую основу. </a:t>
            </a:r>
            <a:r>
              <a:rPr lang="ru-RU" b="1" kern="1200" dirty="0" smtClean="0">
                <a:solidFill>
                  <a:schemeClr val="tx1"/>
                </a:solidFill>
                <a:latin typeface="+mn-lt"/>
                <a:ea typeface="+mn-ea"/>
                <a:cs typeface="+mn-cs"/>
              </a:rPr>
              <a:t>Первый шаг в выздоровлении от депрессии - сделать все возможное, чтобы убедиться, что наш мозг здоров</a:t>
            </a:r>
            <a:r>
              <a:rPr lang="ru-RU" kern="1200" dirty="0" smtClean="0">
                <a:solidFill>
                  <a:schemeClr val="tx1"/>
                </a:solidFill>
                <a:latin typeface="+mn-lt"/>
                <a:ea typeface="+mn-ea"/>
                <a:cs typeface="+mn-cs"/>
              </a:rPr>
              <a:t>. Лобная доля коры головного мозга лежит выше ваших бровей и позади лба, или лобной кости. Кости черепа являются самыми твердыми в человеческом теле, очевидно для того, чтобы защитить нашу способность нести "образ Божий", которым мы обладаем. </a:t>
            </a:r>
          </a:p>
          <a:p>
            <a:pPr>
              <a:lnSpc>
                <a:spcPct val="110000"/>
              </a:lnSpc>
            </a:pPr>
            <a:endParaRPr lang="ru-RU"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Фактически, организм защищает мозг любой ценой. Например, вес и содержание белка в головном мозге остаются относительно стабильными при длительном голодании. Тело разрушает органы и ткани, прежде чем пожертвовать мозгом. Бог создал человеческое тело так, чтобы сохранить “дом” характера человека.</a:t>
            </a:r>
          </a:p>
          <a:p>
            <a:pPr>
              <a:lnSpc>
                <a:spcPct val="110000"/>
              </a:lnSpc>
            </a:pPr>
            <a:endParaRPr lang="ru-RU" kern="1200" dirty="0" smtClean="0">
              <a:solidFill>
                <a:schemeClr val="tx1"/>
              </a:solidFill>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pPr>
              <a:lnSpc>
                <a:spcPct val="110000"/>
              </a:lnSpc>
            </a:pPr>
            <a:r>
              <a:rPr lang="ru-RU" kern="1200" dirty="0" smtClean="0">
                <a:solidFill>
                  <a:schemeClr val="tx1"/>
                </a:solidFill>
              </a:rPr>
              <a:t>В 1848 году, бригадир, работавший на строительстве железной дороги по имени </a:t>
            </a:r>
            <a:r>
              <a:rPr lang="ru-RU" kern="1200" dirty="0" err="1" smtClean="0">
                <a:solidFill>
                  <a:schemeClr val="tx1"/>
                </a:solidFill>
              </a:rPr>
              <a:t>Финеас</a:t>
            </a:r>
            <a:r>
              <a:rPr lang="ru-RU" kern="1200" dirty="0" smtClean="0">
                <a:solidFill>
                  <a:schemeClr val="tx1"/>
                </a:solidFill>
              </a:rPr>
              <a:t> </a:t>
            </a:r>
            <a:r>
              <a:rPr lang="ru-RU" kern="1200" dirty="0" err="1" smtClean="0">
                <a:solidFill>
                  <a:schemeClr val="tx1"/>
                </a:solidFill>
              </a:rPr>
              <a:t>Гейдж</a:t>
            </a:r>
            <a:r>
              <a:rPr lang="ru-RU" kern="1200" dirty="0" smtClean="0">
                <a:solidFill>
                  <a:schemeClr val="tx1"/>
                </a:solidFill>
              </a:rPr>
              <a:t> “совершил революцию” в неврологии из-за травмы, которая разрушила его лобную долю. В результате взрыва его ударил по черепу металлический прут. Стержень раздробил лобную долю, но этот человек ушел с места катастрофы на своих ногах, поразив весь мир и привлек к себе внимание медицинского сообщества. Такой точной фронтальной </a:t>
            </a:r>
            <a:r>
              <a:rPr lang="ru-RU" kern="1200" dirty="0" err="1" smtClean="0">
                <a:solidFill>
                  <a:schemeClr val="tx1"/>
                </a:solidFill>
              </a:rPr>
              <a:t>лобэктомии</a:t>
            </a:r>
            <a:r>
              <a:rPr lang="ru-RU" kern="1200" dirty="0" smtClean="0">
                <a:solidFill>
                  <a:schemeClr val="tx1"/>
                </a:solidFill>
              </a:rPr>
              <a:t> никогда не видели раньше. Это трагический естественный эксперимент привел к одному существенному наблюдению: личность </a:t>
            </a:r>
            <a:r>
              <a:rPr lang="ru-RU" kern="1200" dirty="0" err="1" smtClean="0">
                <a:solidFill>
                  <a:schemeClr val="tx1"/>
                </a:solidFill>
              </a:rPr>
              <a:t>Финеаса</a:t>
            </a:r>
            <a:r>
              <a:rPr lang="ru-RU" kern="1200" dirty="0" smtClean="0">
                <a:solidFill>
                  <a:schemeClr val="tx1"/>
                </a:solidFill>
              </a:rPr>
              <a:t> мгновенно изменилась, из достойного, высокоморального человека он превратился в нетерпеливого, импульсивного ребенка. У него выработался особенный синдром дефицита внимания, когда он перескакивал от одной работы к другой, будучи не в состоянии продолжать долго трудиться и хорошо обеспечивать свою семью. Он впал в состояние отключения; трамбовочный стержень лишил его рассудка.</a:t>
            </a:r>
          </a:p>
          <a:p>
            <a:pPr>
              <a:lnSpc>
                <a:spcPct val="110000"/>
              </a:lnSpc>
            </a:pPr>
            <a:endParaRPr lang="ru-RU" kern="1200" dirty="0" smtClean="0">
              <a:solidFill>
                <a:schemeClr val="tx1"/>
              </a:solidFill>
            </a:endParaRPr>
          </a:p>
          <a:p>
            <a:pPr>
              <a:lnSpc>
                <a:spcPct val="110000"/>
              </a:lnSpc>
            </a:pPr>
            <a:r>
              <a:rPr lang="ru-RU" b="1" kern="1200" dirty="0" smtClean="0">
                <a:solidFill>
                  <a:schemeClr val="tx1"/>
                </a:solidFill>
              </a:rPr>
              <a:t>Сама суть того, кем мы являемся, душа, характер, пребывает в физическом органе</a:t>
            </a:r>
            <a:r>
              <a:rPr lang="ru-RU" kern="1200" dirty="0" smtClean="0">
                <a:solidFill>
                  <a:schemeClr val="tx1"/>
                </a:solidFill>
              </a:rPr>
              <a:t>. </a:t>
            </a:r>
            <a:r>
              <a:rPr lang="ru-RU" sz="1200" kern="1200" dirty="0" err="1" smtClean="0">
                <a:solidFill>
                  <a:schemeClr val="tx1"/>
                </a:solidFill>
                <a:latin typeface="+mn-lt"/>
                <a:ea typeface="+mn-ea"/>
                <a:cs typeface="+mn-cs"/>
              </a:rPr>
              <a:t>Финеас</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Гейдж</a:t>
            </a:r>
            <a:r>
              <a:rPr lang="ru-RU" sz="1200" kern="1200" dirty="0" smtClean="0">
                <a:solidFill>
                  <a:schemeClr val="tx1"/>
                </a:solidFill>
                <a:latin typeface="+mn-lt"/>
                <a:ea typeface="+mn-ea"/>
                <a:cs typeface="+mn-cs"/>
              </a:rPr>
              <a:t> научил нас, что если повредить тело, а именно фронтальную лобную долю, значит повредить характеру. Хотя мы не можем ожидать, что пострадаем от несчастного случай, как </a:t>
            </a:r>
            <a:r>
              <a:rPr lang="ru-RU" sz="1200" kern="1200" dirty="0" err="1" smtClean="0">
                <a:solidFill>
                  <a:schemeClr val="tx1"/>
                </a:solidFill>
                <a:latin typeface="+mn-lt"/>
                <a:ea typeface="+mn-ea"/>
                <a:cs typeface="+mn-cs"/>
              </a:rPr>
              <a:t>Финеас</a:t>
            </a:r>
            <a:r>
              <a:rPr lang="ru-RU" sz="1200" kern="1200" dirty="0" smtClean="0">
                <a:solidFill>
                  <a:schemeClr val="tx1"/>
                </a:solidFill>
                <a:latin typeface="+mn-lt"/>
                <a:ea typeface="+mn-ea"/>
                <a:cs typeface="+mn-cs"/>
              </a:rPr>
              <a:t>, к сожалению, многие из нас проделывают медленную лоботомию сами себе, употребляя вещества и ведя образ жизни, нарушающий функционирование мозга.</a:t>
            </a:r>
            <a:endParaRPr lang="en-US" kern="1200" dirty="0" smtClean="0">
              <a:solidFill>
                <a:schemeClr val="tx1"/>
              </a:solidFill>
            </a:endParaRPr>
          </a:p>
          <a:p>
            <a:pPr>
              <a:lnSpc>
                <a:spcPct val="110000"/>
              </a:lnSpc>
            </a:pPr>
            <a:r>
              <a:rPr lang="en-US" kern="1200" dirty="0" smtClean="0">
                <a:solidFill>
                  <a:schemeClr val="tx1"/>
                </a:solidFill>
              </a:rPr>
              <a: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r>
              <a:rPr lang="ru-RU" sz="1200" kern="1200" dirty="0" smtClean="0">
                <a:solidFill>
                  <a:schemeClr val="tx1"/>
                </a:solidFill>
                <a:latin typeface="+mn-lt"/>
                <a:ea typeface="+mn-ea"/>
                <a:cs typeface="+mn-cs"/>
              </a:rPr>
              <a:t>В эти пагубные привычки входят:</a:t>
            </a:r>
          </a:p>
          <a:p>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ЧТО НАНОСИТ УЩЕРБ ЛОБНОЙ ДОЛЕ МОЗГА</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Употребление алкоголя</a:t>
            </a:r>
          </a:p>
          <a:p>
            <a:r>
              <a:rPr lang="ru-RU" sz="1200" kern="1200" dirty="0" smtClean="0">
                <a:solidFill>
                  <a:schemeClr val="tx1"/>
                </a:solidFill>
                <a:latin typeface="+mn-lt"/>
                <a:ea typeface="+mn-ea"/>
                <a:cs typeface="+mn-cs"/>
              </a:rPr>
              <a:t>•	Запрещенные наркотики</a:t>
            </a:r>
          </a:p>
          <a:p>
            <a:r>
              <a:rPr lang="ru-RU" sz="1200" kern="1200" dirty="0" smtClean="0">
                <a:solidFill>
                  <a:schemeClr val="tx1"/>
                </a:solidFill>
                <a:latin typeface="+mn-lt"/>
                <a:ea typeface="+mn-ea"/>
                <a:cs typeface="+mn-cs"/>
              </a:rPr>
              <a:t>•	Никотин и кофеин</a:t>
            </a:r>
          </a:p>
          <a:p>
            <a:r>
              <a:rPr lang="ru-RU" sz="1200" kern="1200" dirty="0" smtClean="0">
                <a:solidFill>
                  <a:schemeClr val="tx1"/>
                </a:solidFill>
                <a:latin typeface="+mn-lt"/>
                <a:ea typeface="+mn-ea"/>
                <a:cs typeface="+mn-cs"/>
              </a:rPr>
              <a:t>•	Злоупотребление рецептурными препаратами</a:t>
            </a:r>
          </a:p>
          <a:p>
            <a:r>
              <a:rPr lang="ru-RU" sz="1200" kern="1200" dirty="0" smtClean="0">
                <a:solidFill>
                  <a:schemeClr val="tx1"/>
                </a:solidFill>
                <a:latin typeface="+mn-lt"/>
                <a:ea typeface="+mn-ea"/>
                <a:cs typeface="+mn-cs"/>
              </a:rPr>
              <a:t>•	Чрезмерное увлечение СМИ, такими как ТВ и Интернет</a:t>
            </a:r>
          </a:p>
          <a:p>
            <a:r>
              <a:rPr lang="ru-RU" sz="1200" kern="1200" dirty="0" smtClean="0">
                <a:solidFill>
                  <a:schemeClr val="tx1"/>
                </a:solidFill>
                <a:latin typeface="+mn-lt"/>
                <a:ea typeface="+mn-ea"/>
                <a:cs typeface="+mn-cs"/>
              </a:rPr>
              <a:t>•	Неполноценное питание</a:t>
            </a:r>
          </a:p>
          <a:p>
            <a:r>
              <a:rPr lang="ru-RU" sz="1200" kern="1200" dirty="0" smtClean="0">
                <a:solidFill>
                  <a:schemeClr val="tx1"/>
                </a:solidFill>
                <a:latin typeface="+mn-lt"/>
                <a:ea typeface="+mn-ea"/>
                <a:cs typeface="+mn-cs"/>
              </a:rPr>
              <a:t>•	Малоподвижный образ жизни</a:t>
            </a:r>
          </a:p>
          <a:p>
            <a:r>
              <a:rPr lang="ru-RU" sz="1200" kern="1200" dirty="0" smtClean="0">
                <a:solidFill>
                  <a:schemeClr val="tx1"/>
                </a:solidFill>
                <a:latin typeface="+mn-lt"/>
                <a:ea typeface="+mn-ea"/>
                <a:cs typeface="+mn-cs"/>
              </a:rPr>
              <a:t> </a:t>
            </a:r>
          </a:p>
          <a:p>
            <a:pPr marL="344488" lvl="0" indent="-119063">
              <a:lnSpc>
                <a:spcPct val="110000"/>
              </a:lnSpc>
              <a:buFont typeface="Arial" pitchFamily="34" charset="0"/>
              <a:buChar char="•"/>
            </a:pPr>
            <a:endParaRPr lang="en-US" kern="1200" dirty="0" smtClean="0">
              <a:solidFill>
                <a:schemeClr val="tx1"/>
              </a:solidFill>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pPr>
              <a:lnSpc>
                <a:spcPct val="110000"/>
              </a:lnSpc>
            </a:pPr>
            <a:r>
              <a:rPr lang="ru-RU" sz="1200" kern="1200" dirty="0" smtClean="0">
                <a:solidFill>
                  <a:schemeClr val="tx1"/>
                </a:solidFill>
                <a:latin typeface="+mn-lt"/>
                <a:ea typeface="+mn-ea"/>
                <a:cs typeface="+mn-cs"/>
              </a:rPr>
              <a:t>Хорошее настроение зависит от химических веществ мозга,</a:t>
            </a:r>
            <a:r>
              <a:rPr lang="en-US" sz="1200" b="0" kern="1200" dirty="0" smtClean="0">
                <a:solidFill>
                  <a:schemeClr val="tx1"/>
                </a:solidFill>
                <a:latin typeface="+mn-lt"/>
                <a:ea typeface="+mn-ea"/>
                <a:cs typeface="+mn-cs"/>
              </a:rPr>
              <a:t> </a:t>
            </a:r>
            <a:r>
              <a:rPr lang="ru-RU" sz="1200" b="0" kern="1200" dirty="0" smtClean="0">
                <a:solidFill>
                  <a:srgbClr val="660066"/>
                </a:solidFill>
                <a:latin typeface="+mn-lt"/>
                <a:ea typeface="+mn-ea"/>
                <a:cs typeface="+mn-cs"/>
              </a:rPr>
              <a:t>«нейромедиаторов»</a:t>
            </a:r>
            <a:r>
              <a:rPr lang="ru-RU" sz="1200" b="0" kern="1200" dirty="0" smtClean="0">
                <a:solidFill>
                  <a:schemeClr val="tx1"/>
                </a:solidFill>
                <a:latin typeface="+mn-lt"/>
                <a:ea typeface="+mn-ea"/>
                <a:cs typeface="+mn-cs"/>
              </a:rPr>
              <a:t>.</a:t>
            </a:r>
            <a:r>
              <a:rPr lang="en-US"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Одним из самых важных, поднимающих настроение  нейромедиаторов является серотонин.</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У некоторых людей низкий уровень серотонина от природы</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У женщин в целом уровень серотонина ниже, чем у мужчин</a:t>
            </a:r>
            <a:r>
              <a:rPr lang="en-US" sz="1200" kern="1200" dirty="0" smtClean="0">
                <a:solidFill>
                  <a:schemeClr val="tx1"/>
                </a:solidFill>
                <a:latin typeface="+mn-lt"/>
                <a:ea typeface="+mn-ea"/>
                <a:cs typeface="+mn-cs"/>
              </a:rPr>
              <a:t>.</a:t>
            </a:r>
            <a:endParaRPr lang="en-US"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Иногда природный химический состав мозга человека настолько беден, что ему необходимы лекарства для коррекции. Однако, перед тем, как употреблять медикаменты, могут помочь определенные изменения образа жизни:</a:t>
            </a:r>
          </a:p>
          <a:p>
            <a:pPr>
              <a:lnSpc>
                <a:spcPct val="110000"/>
              </a:lnSpc>
            </a:pP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Терапия ярким светом (для этой цели можно приобрести лампочки яркостью 10,000 люкс или человек может просто каждый день проводить время на открытом воздухе,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предпочтительно в утренние часы, сразу после сна.).</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Питание, основанное на растительной пище.</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Физические упражнения</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Пищевые добавки, такие как омега-3 жирные кислоты </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ru-RU" sz="1200" b="1" kern="1200" dirty="0" smtClean="0">
                <a:solidFill>
                  <a:schemeClr val="tx1"/>
                </a:solidFill>
                <a:effectLst/>
                <a:latin typeface="+mn-lt"/>
                <a:ea typeface="+mn-ea"/>
                <a:cs typeface="+mn-cs"/>
              </a:rPr>
              <a:t>Взаимосвязь мыслей и чувств</a:t>
            </a:r>
          </a:p>
          <a:p>
            <a:endParaRPr lang="ru-RU"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Когда наш мозг физически здоров, мы можем начать работать над своими мыслями. Важно научиться тому, чтобы наша рассудительность руководила нашими чувствами, а не наоборот. Связь между рассудительностью, мыслями и чувствами похожа на мальчика, выгуливающего собаку. В идеале собака следует за мальчиком, а тот решает, куда идти. Собака ему дорога, с ней весело, радостно, но она не может принимать решения. Слишком часто получается наоборот, когда собака выгуливает мальчика, и они оба оказываются в болоте. Многие из нас, кто не может поставить здравый смысл на первое место, тоже заканчивают свой пусть в мутной воде.</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Эмоции вызывают мысли. Фильм ужасов может привести к зацикленности на зомби. Гормональная активность заставляет людей думать, что они влюбились. Политические пропагандисты используют музыку, влияющую на эмоции, чтобы внушать определенные идеи. Эмоциональное возбуждение порождает мысли, которые соответствуют эмоции. Но большинство влияния на эмоции человека, особенно через средства массовой информации, обходит здравый смысл.</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Подобное может привести к эмоциональным рассуждениям. Рассуждения, основанные на эмоциях, звучат так: «Мне грустно, наверное, происходит что-то ужасное» или «Мне тревожно. Должно быть, это опасное место». Эмоциональные рассуждения опираются на чувства, как на источник убедительных доказательств. Нам нужно уважать свои эмоции, но пропускать их через фильтр здравого смысла и доказательств.</a:t>
            </a:r>
            <a:endParaRPr lang="ru-RU" b="1" kern="1200" dirty="0" smtClean="0">
              <a:solidFill>
                <a:schemeClr val="tx1"/>
              </a:solidFill>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ru-RU" sz="1200" kern="1200" dirty="0" smtClean="0">
                <a:solidFill>
                  <a:schemeClr val="tx1"/>
                </a:solidFill>
                <a:effectLst/>
                <a:latin typeface="+mn-lt"/>
                <a:ea typeface="+mn-ea"/>
                <a:cs typeface="+mn-cs"/>
              </a:rPr>
              <a:t>Другая крайность в связке мысль-чувство получается, когда человек вообще не в состоянии испытывать эмоции. Некоторые люди так боятся своих эмоций, что подавляют их, пряча их под замок. Клинические и анекдотические опыты показывают, что женщины более склонны следовать эмоциям, а мужчины более склонны свои эмоции подавлять. Женщины, как правило, погружаются в эмоции, а мужчины подавляют эмоции. И мужчины и женщины могут научиться тому, как использовать дар рассудительности для того, чтобы получить свободу от подавления эмоций или от полного погружения в эмоциональные переживания. Рассудительность предоставляет структуру, помогающую преодолеть эмоции.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Точно так же, если наше поклонение Богу основываться на истине, то оно дает нам эмоциональную свободу. «Бог есть дух, и поклоняющиеся Ему должны поклоняться в духе и истине» (Иоанна 4:24).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Иногда мы замечаем, что определенные жизненные события вызывают негативные эмоции. Мы можем подумать, что между этим существует прямая причинно-следственная связь, но есть какой-то посредник между событиями и эмоциями, а именно то, что называется «когнитивный обработкой».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Вы не можете включать и отключать свои эмоции по желанию, как выключатель света. Но измените мысли, и за этим последует изменение эмоций. Конечно, перемены происходят медленно, подобно двухлетке, медленно идущим вслед за мамой, останавливающимся по дороге, чтобы посмотреть на жучков и цветочки, но малыш все равно идет за мамой!</a:t>
            </a:r>
            <a:r>
              <a:rPr lang="en-US" dirty="0" smtClean="0">
                <a:effectLst/>
              </a:rPr>
              <a:t> </a:t>
            </a:r>
            <a:endParaRPr lang="en-US"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ru-RU" sz="1200" kern="1200" dirty="0" smtClean="0">
                <a:solidFill>
                  <a:schemeClr val="tx1"/>
                </a:solidFill>
                <a:effectLst/>
                <a:latin typeface="+mn-lt"/>
                <a:ea typeface="+mn-ea"/>
                <a:cs typeface="+mn-cs"/>
              </a:rPr>
              <a:t>Часто переживающие депрессию или беспокойные люди мыслят негативными утверждениями “меня никто не любит», «я ужасный, толстый и глупый» или «ничего не помогает». Печально, что эти мысли, как правило, создают петлю обратной связи, в котором худшие опасения становятся реальностью. Небольшое исследование показывает, как работает синдром «самоисполняющегося пророчества».</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Молодой человек по имени Джоуи часто повторял себе слова, почти ставшие мантрой:  “Я одинок и меня никогда никто не полюбит”. Будучи уверен в этом, он не проявлял дружелюбие, отстранялся от людей, а люди, в свою очередь, подкрепляли его убеждение, отстраняясь от него. Он считал, что они отвергали его, но в реальности они отвергали его отношение и поведение. Когда наконец-то он стал мыслить по-другому, и стал проявлять дружелюбие, то и стал чувствовать себя по-другому. В конце концов, Джоуи стал потихоньку стал строить дружеские отношения.</a:t>
            </a:r>
            <a:endParaRPr lang="en-US" sz="1200" kern="1200" dirty="0" smtClean="0">
              <a:solidFill>
                <a:schemeClr val="tx1"/>
              </a:solidFill>
              <a:effectLst/>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Негативные, искаженные мысли называются заблуждениями. Эти заблуждения похожи на твердую, непроницаемую поверхность, реальность не может проникнуть в наше мышление. Вот что Писание говорит о противостоянии нашим собственным убеждениям: </a:t>
            </a:r>
          </a:p>
          <a:p>
            <a:pPr>
              <a:lnSpc>
                <a:spcPct val="110000"/>
              </a:lnSpc>
            </a:pPr>
            <a:endParaRPr lang="ru-RU" sz="1200" kern="1200" dirty="0" smtClean="0">
              <a:solidFill>
                <a:schemeClr val="tx1"/>
              </a:solidFill>
              <a:effectLst/>
              <a:latin typeface="+mn-lt"/>
              <a:ea typeface="+mn-ea"/>
              <a:cs typeface="+mn-cs"/>
            </a:endParaRPr>
          </a:p>
          <a:p>
            <a:pPr>
              <a:lnSpc>
                <a:spcPct val="110000"/>
              </a:lnSpc>
            </a:pPr>
            <a:r>
              <a:rPr lang="ru-RU" sz="1200" b="1" kern="1200" dirty="0" smtClean="0">
                <a:solidFill>
                  <a:schemeClr val="tx1"/>
                </a:solidFill>
                <a:effectLst/>
                <a:latin typeface="+mn-lt"/>
                <a:ea typeface="+mn-ea"/>
                <a:cs typeface="+mn-cs"/>
              </a:rPr>
              <a:t>«Оружия воинствования нашего не плотские, но сильные Богом на разрушение твердынь: ими ниспровергаем замыслы и всякое превозношение, восстающее против познания Божия, и пленяем всякое помышление в послушание Христу» 2 Кор. 10:4-5.</a:t>
            </a:r>
            <a:r>
              <a:rPr lang="ru-RU" sz="1200" kern="1200" dirty="0" smtClean="0">
                <a:solidFill>
                  <a:schemeClr val="tx1"/>
                </a:solidFill>
                <a:effectLst/>
                <a:latin typeface="+mn-lt"/>
                <a:ea typeface="+mn-ea"/>
                <a:cs typeface="+mn-cs"/>
              </a:rPr>
              <a:t> Слово разрушение происходит от греческого </a:t>
            </a:r>
            <a:r>
              <a:rPr lang="en-US" sz="1200" kern="1200" dirty="0" smtClean="0">
                <a:solidFill>
                  <a:schemeClr val="tx1"/>
                </a:solidFill>
                <a:effectLst/>
                <a:latin typeface="+mn-lt"/>
                <a:ea typeface="+mn-ea"/>
                <a:cs typeface="+mn-cs"/>
              </a:rPr>
              <a:t>kathaireo </a:t>
            </a:r>
            <a:r>
              <a:rPr lang="ru-RU" sz="1200" kern="1200" dirty="0" smtClean="0">
                <a:solidFill>
                  <a:schemeClr val="tx1"/>
                </a:solidFill>
                <a:effectLst/>
                <a:latin typeface="+mn-lt"/>
                <a:ea typeface="+mn-ea"/>
                <a:cs typeface="+mn-cs"/>
              </a:rPr>
              <a:t>«уничтожать». Этот процесс требует волевого решения, нужно научиться разрушать свои заблуждения. Нужно быть готовым к усердному труду.</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normAutofit/>
          </a:bodyPr>
          <a:lstStyle/>
          <a:p>
            <a:r>
              <a:rPr lang="ru-RU" sz="1200" b="1" kern="1200" dirty="0" smtClean="0">
                <a:solidFill>
                  <a:schemeClr val="tx1"/>
                </a:solidFill>
                <a:effectLst/>
                <a:latin typeface="+mn-lt"/>
                <a:ea typeface="+mn-ea"/>
                <a:cs typeface="+mn-cs"/>
              </a:rPr>
              <a:t>Найти, Убедить</a:t>
            </a:r>
            <a:r>
              <a:rPr lang="ru-RU" sz="1200" b="1" kern="1200" baseline="0" dirty="0" smtClean="0">
                <a:solidFill>
                  <a:schemeClr val="tx1"/>
                </a:solidFill>
                <a:effectLst/>
                <a:latin typeface="+mn-lt"/>
                <a:ea typeface="+mn-ea"/>
                <a:cs typeface="+mn-cs"/>
              </a:rPr>
              <a:t> и Заменить</a:t>
            </a: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Процесс, состоящий из трех частей, может помочь нам научиться регулировать мысли и эмоции. Для его названия используется английский акроним </a:t>
            </a:r>
            <a:r>
              <a:rPr lang="en-US" sz="1200" kern="1200" dirty="0" smtClean="0">
                <a:solidFill>
                  <a:schemeClr val="tx1"/>
                </a:solidFill>
                <a:effectLst/>
                <a:latin typeface="+mn-lt"/>
                <a:ea typeface="+mn-ea"/>
                <a:cs typeface="+mn-cs"/>
              </a:rPr>
              <a:t>F</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R</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Find</a:t>
            </a:r>
            <a:r>
              <a:rPr lang="ru-RU" sz="1200" kern="1200" dirty="0" smtClean="0">
                <a:solidFill>
                  <a:schemeClr val="tx1"/>
                </a:solidFill>
                <a:effectLst/>
                <a:latin typeface="+mn-lt"/>
                <a:ea typeface="+mn-ea"/>
                <a:cs typeface="+mn-cs"/>
              </a:rPr>
              <a:t> - найти, </a:t>
            </a:r>
            <a:r>
              <a:rPr lang="en-US" sz="1200" kern="1200" dirty="0" smtClean="0">
                <a:solidFill>
                  <a:schemeClr val="tx1"/>
                </a:solidFill>
                <a:effectLst/>
                <a:latin typeface="+mn-lt"/>
                <a:ea typeface="+mn-ea"/>
                <a:cs typeface="+mn-cs"/>
              </a:rPr>
              <a:t>Argue </a:t>
            </a:r>
            <a:r>
              <a:rPr lang="ru-RU" sz="1200" kern="1200" dirty="0" smtClean="0">
                <a:solidFill>
                  <a:schemeClr val="tx1"/>
                </a:solidFill>
                <a:effectLst/>
                <a:latin typeface="+mn-lt"/>
                <a:ea typeface="+mn-ea"/>
                <a:cs typeface="+mn-cs"/>
              </a:rPr>
              <a:t>– убедить и </a:t>
            </a:r>
            <a:r>
              <a:rPr lang="en-US" sz="1200" kern="1200" dirty="0" smtClean="0">
                <a:solidFill>
                  <a:schemeClr val="tx1"/>
                </a:solidFill>
                <a:effectLst/>
                <a:latin typeface="+mn-lt"/>
                <a:ea typeface="+mn-ea"/>
                <a:cs typeface="+mn-cs"/>
              </a:rPr>
              <a:t>Replace</a:t>
            </a:r>
            <a:r>
              <a:rPr lang="ru-RU" sz="1200" kern="1200" dirty="0" smtClean="0">
                <a:solidFill>
                  <a:schemeClr val="tx1"/>
                </a:solidFill>
                <a:effectLst/>
                <a:latin typeface="+mn-lt"/>
                <a:ea typeface="+mn-ea"/>
                <a:cs typeface="+mn-cs"/>
              </a:rPr>
              <a:t> - заменить). Сначала мы рассмотрим краткое описание, а затем детально рассмотрим каждый шаг.</a:t>
            </a:r>
            <a:r>
              <a:rPr lang="en-US" dirty="0" smtClean="0">
                <a:effectLst/>
              </a:rPr>
              <a:t> </a:t>
            </a:r>
            <a:endParaRPr lang="ru-RU" b="1"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Найти:</a:t>
            </a:r>
            <a:r>
              <a:rPr lang="ru-RU" sz="1200" kern="1200" dirty="0" smtClean="0">
                <a:solidFill>
                  <a:schemeClr val="tx1"/>
                </a:solidFill>
                <a:effectLst/>
                <a:latin typeface="+mn-lt"/>
                <a:ea typeface="+mn-ea"/>
                <a:cs typeface="+mn-cs"/>
              </a:rPr>
              <a:t> определить негативное событие. Определить чувства, ассоциирующиеся с ним. Определить мысли, поддерживающие чувства.</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Убедить:</a:t>
            </a:r>
            <a:r>
              <a:rPr lang="ru-RU" sz="1200" kern="1200" dirty="0" smtClean="0">
                <a:solidFill>
                  <a:schemeClr val="tx1"/>
                </a:solidFill>
                <a:effectLst/>
                <a:latin typeface="+mn-lt"/>
                <a:ea typeface="+mn-ea"/>
                <a:cs typeface="+mn-cs"/>
              </a:rPr>
              <a:t> спросите себя: “Что не так с этой мыслью?” Насильно оспаривайте свое собственное мышление. </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Заменить:</a:t>
            </a:r>
            <a:r>
              <a:rPr lang="ru-RU" sz="1200" kern="1200" dirty="0" smtClean="0">
                <a:solidFill>
                  <a:schemeClr val="tx1"/>
                </a:solidFill>
                <a:effectLst/>
                <a:latin typeface="+mn-lt"/>
                <a:ea typeface="+mn-ea"/>
                <a:cs typeface="+mn-cs"/>
              </a:rPr>
              <a:t> расскажите себе правду о данной ситуации. Эта правда пусть включает и негатив, но не придавайте ему большого значения.</a:t>
            </a:r>
            <a:r>
              <a:rPr lang="en-US" dirty="0" smtClean="0">
                <a:effectLst/>
              </a:rPr>
              <a:t> </a:t>
            </a:r>
            <a:endParaRPr lang="ru-RU" kern="1200" dirty="0" smtClean="0">
              <a:solidFill>
                <a:schemeClr val="tx1"/>
              </a:solidFill>
              <a:effectLst/>
              <a:latin typeface="+mn-lt"/>
              <a:ea typeface="+mn-ea"/>
              <a:cs typeface="+mn-cs"/>
            </a:endParaRPr>
          </a:p>
          <a:p>
            <a:pPr marL="457200" lvl="1" indent="0">
              <a:buFont typeface="Arial"/>
              <a:buNone/>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ru-RU" sz="1200" b="1" kern="1200" dirty="0" smtClean="0">
                <a:solidFill>
                  <a:schemeClr val="tx1"/>
                </a:solidFill>
                <a:effectLst/>
                <a:latin typeface="+mn-lt"/>
                <a:ea typeface="+mn-ea"/>
                <a:cs typeface="+mn-cs"/>
              </a:rPr>
              <a:t>Теперь давайте рассмотрим каждый из этих трех шагов более подробно, так как мы учимся регулировать свои мысли.</a:t>
            </a:r>
            <a:endParaRPr lang="en-US" sz="1200" b="1"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pPr marL="171450" indent="-171450">
              <a:buFont typeface="Arial"/>
              <a:buChar char="•"/>
            </a:pPr>
            <a:r>
              <a:rPr lang="ru-RU" sz="1200" b="1" kern="1200" dirty="0" smtClean="0">
                <a:solidFill>
                  <a:schemeClr val="tx1"/>
                </a:solidFill>
                <a:effectLst/>
                <a:latin typeface="+mn-lt"/>
                <a:ea typeface="+mn-ea"/>
                <a:cs typeface="+mn-cs"/>
              </a:rPr>
              <a:t>Найти.</a:t>
            </a:r>
            <a:r>
              <a:rPr lang="ru-RU" sz="1200" kern="1200" dirty="0" smtClean="0">
                <a:solidFill>
                  <a:schemeClr val="tx1"/>
                </a:solidFill>
                <a:effectLst/>
                <a:latin typeface="+mn-lt"/>
                <a:ea typeface="+mn-ea"/>
                <a:cs typeface="+mn-cs"/>
              </a:rPr>
              <a:t> Первый шаг, который нужно сделать – обнаружить заблуждения. Они склонны проникать в подсознание и подобно диким животным, прячутся от обнаружения. Чтобы процесс обнаружения происходил легче, его можно разделить на три этапа: обнаружить событие, обнаружить чувство и найти мысль. Обнаружение события означает выявление проблемной ситуации или события. Обнаружение чувства включает определение чувства, появляющегося в результате события. Поиск мысли влечет за собой выявление искаженного мышления, объединенного с нарушенными чувствами.</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Например, Жасмин легко определяет потерю работы, как причину депрессии. Но она потеряла работу больше года назад и могла бы уже выздороветь. Причина ее депрессии остается, потому что она придерживается определенных заблуждений, которые не дают ей действовать и осложняют поиск новой работы. Жасмин определяет свои чувства так: я растеряна, отчаялась и обесценена. Теперь она начинает процесс идентификации мыслей, лежащих в основе этих чувств. Как правило, эти искаженные мысли связаны с собой, другими людьми, будущим и Богом. Вот мысли Жасмин: «Я неудачница», «Другие люди не ценят меня», «Я никогда не найду стабильную работу» и «Бог не заботится обо мне».</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b="1" i="0" kern="1200" dirty="0" smtClean="0">
                <a:solidFill>
                  <a:schemeClr val="tx1"/>
                </a:solidFill>
                <a:effectLst/>
                <a:latin typeface="+mn-lt"/>
                <a:ea typeface="+mn-ea"/>
                <a:cs typeface="+mn-cs"/>
              </a:rPr>
              <a:t>[Примечание для ведущего. Для проведения следующего урока, используйте раздаточный материал “Искаженные мысли» в качестве справочного материала. Позже поручите группам выполнение упражнения.]</a:t>
            </a:r>
            <a:r>
              <a:rPr lang="en-US" b="1" i="0" dirty="0" smtClean="0">
                <a:effectLst/>
              </a:rPr>
              <a:t> </a:t>
            </a:r>
            <a:endParaRPr lang="ru-RU" b="1" i="0"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ru-RU" sz="1200" b="1" kern="1200" dirty="0" smtClean="0">
                <a:solidFill>
                  <a:schemeClr val="tx1"/>
                </a:solidFill>
                <a:effectLst/>
                <a:latin typeface="+mn-lt"/>
                <a:ea typeface="+mn-ea"/>
                <a:cs typeface="+mn-cs"/>
              </a:rPr>
              <a:t>Убедить.</a:t>
            </a:r>
            <a:r>
              <a:rPr lang="ru-RU" sz="1200" kern="1200" dirty="0" smtClean="0">
                <a:solidFill>
                  <a:schemeClr val="tx1"/>
                </a:solidFill>
                <a:effectLst/>
                <a:latin typeface="+mn-lt"/>
                <a:ea typeface="+mn-ea"/>
                <a:cs typeface="+mn-cs"/>
              </a:rPr>
              <a:t> Теперь Жасмин готова оспорить свои мысли. Обратите внимание на список искаженных мыслей. В нем перечисляются и дается определение таких мыслительных шаблонов, как «катастрофикация», «обобщение» и «чтение мыслей».</a:t>
            </a:r>
            <a:endParaRPr lang="en-US" sz="1200" kern="1200" dirty="0" smtClean="0">
              <a:solidFill>
                <a:schemeClr val="tx1"/>
              </a:solidFill>
              <a:effectLst/>
              <a:latin typeface="+mn-lt"/>
              <a:ea typeface="+mn-ea"/>
              <a:cs typeface="+mn-cs"/>
            </a:endParaRPr>
          </a:p>
          <a:p>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Жасмин определяет свои мыслительные шаблоны и учится нести за это ответственность. Она учится убеждать свое «иррациональное Я»! </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Одна из техник, используемых для облегчения этого состояния – изменение контекста. Консультант может сказать Жасмин: «Ты говоришь себе, что ты неудачница из-за того, что потеряла работу. Если бы я потерял работу, ты могла бы назвать меня неудачником?» Жасмин ответила бы так: «Нет, это было бы несправедливо и жестоко». Тогда консультант говорит: «Так ты жестока и несправедлива к себе. Скажи себе, что это нужно остановить!» Часто процесс идентификации основных убеждений приносит большое облегчение. Он напоминает выброс токсичных отходов в контейнеры, заклеивание их липкой лентой и подписывание контейнеров.</a:t>
            </a:r>
            <a:r>
              <a:rPr lang="en-US" dirty="0" smtClean="0">
                <a:effectLst/>
              </a:rPr>
              <a:t> </a:t>
            </a:r>
            <a:endParaRPr lang="ru-RU" dirty="0" smtClean="0">
              <a:effectLst/>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marL="171450" indent="-171450">
              <a:buFont typeface="Arial"/>
              <a:buChar char="•"/>
            </a:pPr>
            <a:r>
              <a:rPr lang="ru-RU" sz="1200" b="1" kern="1200" dirty="0" smtClean="0">
                <a:solidFill>
                  <a:schemeClr val="tx1"/>
                </a:solidFill>
                <a:effectLst/>
                <a:latin typeface="+mn-lt"/>
                <a:ea typeface="+mn-ea"/>
                <a:cs typeface="+mn-cs"/>
              </a:rPr>
              <a:t>Заменить.</a:t>
            </a:r>
            <a:r>
              <a:rPr lang="ru-RU" sz="1200" kern="1200" dirty="0" smtClean="0">
                <a:solidFill>
                  <a:schemeClr val="tx1"/>
                </a:solidFill>
                <a:effectLst/>
                <a:latin typeface="+mn-lt"/>
                <a:ea typeface="+mn-ea"/>
                <a:cs typeface="+mn-cs"/>
              </a:rPr>
              <a:t> Когда искаженные мысли заключены в определенные рамки («в контейнеры»), можно начать заменять их истиной, правдой. Обычно истина имеет больше нюансов и подробностей, чем заблуждения. Слова «я неудачник» заменяются словами «Я потерпел неудачу и буду совершать ошибки в будущем, но у меня также были успехи и я буду их добиваться. Я не совершенен, но я все-таки вношу свой вклад». Когда мысли находятся под контролем разума, рассудительности, эмоции соответствуют правдивым, сбалансированным мыслям и тоже становятся более сбалансированными. Мы называем этот процесс «эмоциональной регуляцией».</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Псалме 138:23-24 мы читаем: «Испытай меня, Боже, и узнай сердце мое; испытай меня и узнай помышления мои; и зри, не на опасном ли я пути, и направь меня на путь вечный». «Опасный путь» от иудейского </a:t>
            </a:r>
            <a:r>
              <a:rPr lang="en-US" sz="1200" i="1" kern="1200" dirty="0" smtClean="0">
                <a:solidFill>
                  <a:schemeClr val="tx1"/>
                </a:solidFill>
                <a:effectLst/>
                <a:latin typeface="+mn-lt"/>
                <a:ea typeface="+mn-ea"/>
                <a:cs typeface="+mn-cs"/>
              </a:rPr>
              <a:t>otseb derek</a:t>
            </a:r>
            <a:r>
              <a:rPr lang="ru-RU" sz="1200" kern="1200" dirty="0" smtClean="0">
                <a:solidFill>
                  <a:schemeClr val="tx1"/>
                </a:solidFill>
                <a:effectLst/>
                <a:latin typeface="+mn-lt"/>
                <a:ea typeface="+mn-ea"/>
                <a:cs typeface="+mn-cs"/>
              </a:rPr>
              <a:t>, что может означать «болезненная привычка, тяжкий труд и идолопоклонство». Благодаря водительству Духа Божьего, мы можем найти в своем сердце болезненные привычки, и тяжкий труд, которые отрезают нас от Бога и способствуют страданию нашему и других людей.</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Если мы научимся мыслить ясно, используя данный Богом здравый смысл, наша жизнь значительно изменится. Бог дал нам свободу выбора и умение владеть собой. Благодаря силе Его Святого Духа мы можем освободиться от депрессии.</a:t>
            </a:r>
            <a:r>
              <a:rPr lang="en-US" dirty="0" smtClean="0">
                <a:effectLst/>
              </a:rPr>
              <a:t> </a:t>
            </a:r>
            <a:endParaRPr lang="ru-RU"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4488" indent="-344488">
              <a:lnSpc>
                <a:spcPct val="110000"/>
              </a:lnSpc>
            </a:pPr>
            <a:r>
              <a:rPr lang="ru-RU" b="1" kern="1200" dirty="0" smtClean="0">
                <a:solidFill>
                  <a:schemeClr val="tx1"/>
                </a:solidFill>
                <a:latin typeface="+mn-lt"/>
                <a:ea typeface="+mn-ea"/>
                <a:cs typeface="+mn-cs"/>
              </a:rPr>
              <a:t>Вопросы</a:t>
            </a:r>
            <a:r>
              <a:rPr lang="ru-RU" b="1" kern="1200" baseline="0" dirty="0" smtClean="0">
                <a:solidFill>
                  <a:schemeClr val="tx1"/>
                </a:solidFill>
                <a:latin typeface="+mn-lt"/>
                <a:ea typeface="+mn-ea"/>
                <a:cs typeface="+mn-cs"/>
              </a:rPr>
              <a:t> для обсуждения</a:t>
            </a:r>
            <a:endParaRPr lang="en-US" b="1" kern="1200" dirty="0" smtClean="0">
              <a:solidFill>
                <a:schemeClr val="tx1"/>
              </a:solidFill>
              <a:latin typeface="+mn-lt"/>
              <a:ea typeface="+mn-ea"/>
              <a:cs typeface="+mn-cs"/>
            </a:endParaRPr>
          </a:p>
          <a:p>
            <a:pPr marL="344488" indent="-344488">
              <a:lnSpc>
                <a:spcPct val="110000"/>
              </a:lnSpc>
            </a:pPr>
            <a:endParaRPr lang="ru-RU" kern="1200" dirty="0" smtClean="0">
              <a:solidFill>
                <a:schemeClr val="tx1"/>
              </a:solidFill>
              <a:latin typeface="+mn-lt"/>
              <a:ea typeface="+mn-ea"/>
              <a:cs typeface="+mn-cs"/>
            </a:endParaRPr>
          </a:p>
          <a:p>
            <a:pPr marL="171450" indent="-171450">
              <a:buFont typeface="Arial"/>
              <a:buChar char="•"/>
            </a:pPr>
            <a:r>
              <a:rPr lang="ru-RU" sz="1200" kern="1200" dirty="0" smtClean="0">
                <a:solidFill>
                  <a:schemeClr val="tx1"/>
                </a:solidFill>
                <a:effectLst/>
                <a:latin typeface="+mn-lt"/>
                <a:ea typeface="+mn-ea"/>
                <a:cs typeface="+mn-cs"/>
              </a:rPr>
              <a:t>Считаете ли вы, что у вас есть склонность к иррациональному или искаженному мышлению?</a:t>
            </a:r>
            <a:endParaRPr lang="en-US" sz="1200" kern="1200" dirty="0" smtClean="0">
              <a:solidFill>
                <a:schemeClr val="tx1"/>
              </a:solidFill>
              <a:effectLst/>
              <a:latin typeface="+mn-lt"/>
              <a:ea typeface="+mn-ea"/>
              <a:cs typeface="+mn-cs"/>
            </a:endParaRPr>
          </a:p>
          <a:p>
            <a:pPr marL="171450" indent="-171450">
              <a:buFont typeface="Arial"/>
              <a:buChar char="•"/>
            </a:pPr>
            <a:r>
              <a:rPr lang="ru-RU" sz="1200" kern="1200" dirty="0" smtClean="0">
                <a:solidFill>
                  <a:schemeClr val="tx1"/>
                </a:solidFill>
                <a:effectLst/>
                <a:latin typeface="+mn-lt"/>
                <a:ea typeface="+mn-ea"/>
                <a:cs typeface="+mn-cs"/>
              </a:rPr>
              <a:t>Умение здраво мыслить часто подразумевает отслеживание причины и результата. Можно ли объяснить недавнее событие, произошедшее в вашей жизни, с точки зрения причинно-следственной связи? Поясните.</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RU" sz="1200" kern="1200" dirty="0" smtClean="0">
                <a:solidFill>
                  <a:schemeClr val="tx1"/>
                </a:solidFill>
                <a:effectLst/>
                <a:latin typeface="+mn-lt"/>
                <a:ea typeface="+mn-ea"/>
                <a:cs typeface="+mn-cs"/>
              </a:rPr>
              <a:t>Какой травматический опыт вашей жизни мог стать причиной развития негативных мыслительных шаблонов? Как вы можете использовать технику «Найти, убедить и заменить», чтобы преодолеть эти шаблоны?</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23</a:t>
            </a:fld>
            <a:endParaRPr lang="en-US" dirty="0"/>
          </a:p>
        </p:txBody>
      </p:sp>
    </p:spTree>
    <p:extLst>
      <p:ext uri="{BB962C8B-B14F-4D97-AF65-F5344CB8AC3E}">
        <p14:creationId xmlns="" xmlns:p14="http://schemas.microsoft.com/office/powerpoint/2010/main" val="1075042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a:buChar char="•"/>
            </a:pPr>
            <a:r>
              <a:rPr lang="ru-RU" sz="1200" kern="1200" dirty="0" smtClean="0">
                <a:solidFill>
                  <a:schemeClr val="tx1"/>
                </a:solidFill>
                <a:effectLst/>
                <a:latin typeface="+mn-lt"/>
                <a:ea typeface="+mn-ea"/>
                <a:cs typeface="+mn-cs"/>
              </a:rPr>
              <a:t>Позволяете ли вы эмоциям победить здравый смысл? </a:t>
            </a:r>
            <a:endParaRPr lang="en-US" sz="1200" kern="1200" dirty="0" smtClean="0">
              <a:solidFill>
                <a:schemeClr val="tx1"/>
              </a:solidFill>
              <a:effectLst/>
              <a:latin typeface="+mn-lt"/>
              <a:ea typeface="+mn-ea"/>
              <a:cs typeface="+mn-cs"/>
            </a:endParaRPr>
          </a:p>
          <a:p>
            <a:pPr marL="171450" indent="-171450">
              <a:lnSpc>
                <a:spcPct val="110000"/>
              </a:lnSpc>
              <a:buFont typeface="Arial"/>
              <a:buChar char="•"/>
            </a:pPr>
            <a:r>
              <a:rPr lang="ru-RU" sz="1200" kern="1200" dirty="0" smtClean="0">
                <a:solidFill>
                  <a:schemeClr val="tx1"/>
                </a:solidFill>
                <a:effectLst/>
                <a:latin typeface="+mn-lt"/>
                <a:ea typeface="+mn-ea"/>
                <a:cs typeface="+mn-cs"/>
              </a:rPr>
              <a:t>В каких ситуациях подобное происходит с большей вероятностью? Как вы думаете, почему это происходит?</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918925E6-75ED-4740-85E9-16FE76AA4DD4}" type="slidenum">
              <a:rPr lang="en-US" smtClean="0"/>
              <a:pPr/>
              <a:t>24</a:t>
            </a:fld>
            <a:endParaRPr lang="en-US" dirty="0"/>
          </a:p>
        </p:txBody>
      </p:sp>
    </p:spTree>
    <p:extLst>
      <p:ext uri="{BB962C8B-B14F-4D97-AF65-F5344CB8AC3E}">
        <p14:creationId xmlns="" xmlns:p14="http://schemas.microsoft.com/office/powerpoint/2010/main" val="1363571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lstStyle/>
          <a:p>
            <a:pPr marL="171450" indent="-171450">
              <a:buFont typeface="Arial"/>
              <a:buChar char="•"/>
            </a:pPr>
            <a:r>
              <a:rPr lang="ru-RU" sz="1200" kern="1200" dirty="0" smtClean="0">
                <a:solidFill>
                  <a:schemeClr val="tx1"/>
                </a:solidFill>
                <a:effectLst/>
                <a:latin typeface="+mn-lt"/>
                <a:ea typeface="+mn-ea"/>
                <a:cs typeface="+mn-cs"/>
              </a:rPr>
              <a:t>Какие мыслительные шаблоны, перечисленные в списке «Искаженных мыслей» чаще всего у вас возникают? Объясните. </a:t>
            </a:r>
            <a:endParaRPr lang="en-US" sz="1200" kern="1200" dirty="0" smtClean="0">
              <a:solidFill>
                <a:schemeClr val="tx1"/>
              </a:solidFill>
              <a:effectLst/>
              <a:latin typeface="+mn-lt"/>
              <a:ea typeface="+mn-ea"/>
              <a:cs typeface="+mn-cs"/>
            </a:endParaRPr>
          </a:p>
          <a:p>
            <a:pPr marL="171450" indent="-171450">
              <a:buFont typeface="Arial"/>
              <a:buChar char="•"/>
            </a:pPr>
            <a:r>
              <a:rPr lang="ru-RU" sz="1200" kern="1200" dirty="0" smtClean="0">
                <a:solidFill>
                  <a:schemeClr val="tx1"/>
                </a:solidFill>
                <a:effectLst/>
                <a:latin typeface="+mn-lt"/>
                <a:ea typeface="+mn-ea"/>
                <a:cs typeface="+mn-cs"/>
              </a:rPr>
              <a:t>Какие «болезненные пути» в вашей жизни Господь показал вам — когда вы сами ухудшаете свое настроение и ситуацию?</a:t>
            </a:r>
            <a:endParaRPr lang="en-US" dirty="0" smtClean="0"/>
          </a:p>
        </p:txBody>
      </p:sp>
      <p:sp>
        <p:nvSpPr>
          <p:cNvPr id="4" name="Slide Number Placeholder 3"/>
          <p:cNvSpPr>
            <a:spLocks noGrp="1"/>
          </p:cNvSpPr>
          <p:nvPr>
            <p:ph type="sldNum" sz="quarter" idx="10"/>
          </p:nvPr>
        </p:nvSpPr>
        <p:spPr/>
        <p:txBody>
          <a:bodyPr/>
          <a:lstStyle/>
          <a:p>
            <a:fld id="{918925E6-75ED-4740-85E9-16FE76AA4DD4}" type="slidenum">
              <a:rPr lang="en-US" smtClean="0"/>
              <a:pPr/>
              <a:t>25</a:t>
            </a:fld>
            <a:endParaRPr lang="en-US" dirty="0"/>
          </a:p>
        </p:txBody>
      </p:sp>
    </p:spTree>
    <p:extLst>
      <p:ext uri="{BB962C8B-B14F-4D97-AF65-F5344CB8AC3E}">
        <p14:creationId xmlns="" xmlns:p14="http://schemas.microsoft.com/office/powerpoint/2010/main" val="4047541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latin typeface="Book Antiqua"/>
                <a:cs typeface="Book Antiqua"/>
              </a:rPr>
              <a:t>Молитва</a:t>
            </a:r>
          </a:p>
          <a:p>
            <a:endParaRPr lang="en-US" b="1" dirty="0" smtClean="0">
              <a:latin typeface="Book Antiqua"/>
              <a:cs typeface="Book Antiqua"/>
            </a:endParaRPr>
          </a:p>
          <a:p>
            <a:pPr marL="0" indent="0" algn="l">
              <a:buNone/>
            </a:pPr>
            <a:r>
              <a:rPr lang="ru-RU" b="1" dirty="0" smtClean="0">
                <a:latin typeface="Cambria"/>
                <a:cs typeface="Cambria"/>
              </a:rPr>
              <a:t>«Вот, Я проложу ему пластырь и целебные средства, и уврачую их, и открою им обилие мира и истины»</a:t>
            </a:r>
            <a:r>
              <a:rPr lang="en-US" b="1" dirty="0" smtClean="0">
                <a:latin typeface="Book Antiqua"/>
                <a:cs typeface="Book Antiqua"/>
              </a:rPr>
              <a:t>.</a:t>
            </a:r>
          </a:p>
          <a:p>
            <a:pPr marL="0" indent="0" algn="l">
              <a:buNone/>
            </a:pPr>
            <a:r>
              <a:rPr lang="ru-RU" b="1" dirty="0" smtClean="0">
                <a:latin typeface="Cambria"/>
                <a:cs typeface="Cambria"/>
              </a:rPr>
              <a:t>Иеремии</a:t>
            </a:r>
            <a:r>
              <a:rPr lang="en-US" b="1" dirty="0" smtClean="0">
                <a:latin typeface="Cambria"/>
                <a:cs typeface="Cambria"/>
              </a:rPr>
              <a:t> 33:6</a:t>
            </a:r>
          </a:p>
        </p:txBody>
      </p:sp>
      <p:sp>
        <p:nvSpPr>
          <p:cNvPr id="4" name="Slide Number Placeholder 3"/>
          <p:cNvSpPr>
            <a:spLocks noGrp="1"/>
          </p:cNvSpPr>
          <p:nvPr>
            <p:ph type="sldNum" sz="quarter" idx="10"/>
          </p:nvPr>
        </p:nvSpPr>
        <p:spPr/>
        <p:txBody>
          <a:bodyPr/>
          <a:lstStyle/>
          <a:p>
            <a:fld id="{918925E6-75ED-4740-85E9-16FE76AA4DD4}" type="slidenum">
              <a:rPr lang="en-US" smtClean="0"/>
              <a:pPr/>
              <a:t>26</a:t>
            </a:fld>
            <a:endParaRPr lang="en-US" dirty="0"/>
          </a:p>
        </p:txBody>
      </p:sp>
    </p:spTree>
    <p:extLst>
      <p:ext uri="{BB962C8B-B14F-4D97-AF65-F5344CB8AC3E}">
        <p14:creationId xmlns="" xmlns:p14="http://schemas.microsoft.com/office/powerpoint/2010/main" val="122780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638800"/>
          </a:xfrm>
        </p:spPr>
        <p:txBody>
          <a:bodyPr>
            <a:normAutofit/>
          </a:bodyPr>
          <a:lstStyle/>
          <a:p>
            <a:pPr>
              <a:lnSpc>
                <a:spcPct val="110000"/>
              </a:lnSpc>
            </a:pPr>
            <a:r>
              <a:rPr lang="ru-RU" b="1" kern="1200" dirty="0" smtClean="0">
                <a:solidFill>
                  <a:schemeClr val="tx1"/>
                </a:solidFill>
                <a:latin typeface="+mn-lt"/>
                <a:ea typeface="+mn-ea"/>
                <a:cs typeface="+mn-cs"/>
              </a:rPr>
              <a:t>Вступление</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r>
              <a:rPr lang="ru-RU" sz="1200" kern="1200" dirty="0" smtClean="0">
                <a:solidFill>
                  <a:schemeClr val="tx1"/>
                </a:solidFill>
                <a:effectLst/>
                <a:latin typeface="+mn-lt"/>
                <a:ea typeface="+mn-ea"/>
                <a:cs typeface="+mn-cs"/>
              </a:rPr>
              <a:t>Однажды женщина-миссионер сказала: “</a:t>
            </a:r>
            <a:r>
              <a:rPr lang="ru-RU" sz="1200" b="1" kern="1200" dirty="0" smtClean="0">
                <a:solidFill>
                  <a:schemeClr val="tx1"/>
                </a:solidFill>
                <a:effectLst/>
                <a:latin typeface="+mn-lt"/>
                <a:ea typeface="+mn-ea"/>
                <a:cs typeface="+mn-cs"/>
              </a:rPr>
              <a:t>Внутри меня ужасная темнота, как будто все умерло. Так продолжалось более или менее со времени начала “работы”… В моем сердце нет веры, нет любви, нет доверия, в нем слишком много боли – боли о принадлежности, </a:t>
            </a:r>
            <a:r>
              <a:rPr lang="ru-RU" sz="1200" b="1" kern="1200" dirty="0" err="1" smtClean="0">
                <a:solidFill>
                  <a:schemeClr val="tx1"/>
                </a:solidFill>
                <a:effectLst/>
                <a:latin typeface="+mn-lt"/>
                <a:ea typeface="+mn-ea"/>
                <a:cs typeface="+mn-cs"/>
              </a:rPr>
              <a:t>нежеланности</a:t>
            </a:r>
            <a:r>
              <a:rPr lang="ru-RU" sz="1200" b="1" kern="1200" dirty="0" smtClean="0">
                <a:solidFill>
                  <a:schemeClr val="tx1"/>
                </a:solidFill>
                <a:effectLst/>
                <a:latin typeface="+mn-lt"/>
                <a:ea typeface="+mn-ea"/>
                <a:cs typeface="+mn-cs"/>
              </a:rPr>
              <a:t>. Я жажду Бога всеми силами души и все равно между нами ужасное разделение. Я больше не молюсь”.</a:t>
            </a:r>
            <a:r>
              <a:rPr lang="en-US" sz="1200" b="1" kern="1200" dirty="0" smtClean="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Этой женщиной была Мать Тереза из Калькутты, великая женщина-миссионер, трудившаяся в Индии</a:t>
            </a:r>
            <a:r>
              <a:rPr lang="ru-RU" sz="1200" kern="1200" dirty="0" smtClean="0">
                <a:solidFill>
                  <a:schemeClr val="tx1"/>
                </a:solidFill>
                <a:effectLst/>
                <a:latin typeface="+mn-lt"/>
                <a:ea typeface="+mn-ea"/>
                <a:cs typeface="+mn-cs"/>
              </a:rPr>
              <a:t>. Депрессия поражает даже богобоязненных, сострадательных, разумных людей! Другие достойные восхищения люди, страдавшие от депрессии: Мартин Лютер Кинг </a:t>
            </a:r>
            <a:r>
              <a:rPr lang="ru-RU" sz="1200" kern="1200" dirty="0" err="1" smtClean="0">
                <a:solidFill>
                  <a:schemeClr val="tx1"/>
                </a:solidFill>
                <a:effectLst/>
                <a:latin typeface="+mn-lt"/>
                <a:ea typeface="+mn-ea"/>
                <a:cs typeface="+mn-cs"/>
              </a:rPr>
              <a:t>младши</a:t>
            </a:r>
            <a:r>
              <a:rPr lang="ru-RU" sz="1200" kern="1200" dirty="0" smtClean="0">
                <a:solidFill>
                  <a:schemeClr val="tx1"/>
                </a:solidFill>
                <a:effectLst/>
                <a:latin typeface="+mn-lt"/>
                <a:ea typeface="+mn-ea"/>
                <a:cs typeface="+mn-cs"/>
              </a:rPr>
              <a:t> и Махатма Ганди.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Только в Америке более 20 миллионам человек поставлен диагноз расстройство настроения.</a:t>
            </a:r>
            <a:r>
              <a:rPr lang="en-US" dirty="0" smtClean="0">
                <a:effectLst/>
              </a:rPr>
              <a:t> </a:t>
            </a:r>
            <a:r>
              <a:rPr lang="ru-RU" sz="1200" kern="1200" dirty="0" smtClean="0">
                <a:solidFill>
                  <a:schemeClr val="tx1"/>
                </a:solidFill>
                <a:effectLst/>
                <a:latin typeface="+mn-lt"/>
                <a:ea typeface="+mn-ea"/>
                <a:cs typeface="+mn-cs"/>
              </a:rPr>
              <a:t>Почти 10% американцев будет поставлен диагноз депрессия в какой-то период их жизни. Статистические данные в остальных странах мира такие же точно. На нашей планете слишком много грустных людей. </a:t>
            </a:r>
            <a:endParaRPr lang="en-US" sz="1200" kern="1200" dirty="0" smtClean="0">
              <a:solidFill>
                <a:schemeClr val="tx1"/>
              </a:solidFill>
              <a:effectLst/>
              <a:latin typeface="+mn-lt"/>
              <a:ea typeface="+mn-ea"/>
              <a:cs typeface="+mn-cs"/>
            </a:endParaRPr>
          </a:p>
          <a:p>
            <a:endParaRPr lang="en-US" dirty="0" smtClean="0">
              <a:effectLst/>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Только в Америке более 20 миллионам человек поставлен диагноз расстройство настроения (аффективное расстройство). Почти 10% американцев будет поставлен диагноз депрессия в какой-то период их жизни. Статистические данные в остальных странах мира такие же точно. На нашей планете слишком много грустных людей! </a:t>
            </a: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latin typeface="+mn-lt"/>
                <a:ea typeface="+mn-ea"/>
                <a:cs typeface="+mn-cs"/>
              </a:rPr>
              <a:t>Задавались ли вы когда-нибудь вопросом, страдаете ли вы или ваши близкие от депрессии? Вот краткая информация о критериях диагностики, описанных в Руководстве по диагностике и статистике Американской ассоциации психиатров:</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Глубокая депрессия:</a:t>
            </a:r>
          </a:p>
          <a:p>
            <a:r>
              <a:rPr lang="ru-RU" sz="1200" kern="1200" dirty="0" smtClean="0">
                <a:solidFill>
                  <a:schemeClr val="tx1"/>
                </a:solidFill>
                <a:latin typeface="+mn-lt"/>
                <a:ea typeface="+mn-ea"/>
                <a:cs typeface="+mn-cs"/>
              </a:rPr>
              <a:t>• Депрессивное состояние почти весь день и почти каждый день</a:t>
            </a:r>
          </a:p>
          <a:p>
            <a:r>
              <a:rPr lang="ru-RU" sz="1200" kern="1200" dirty="0" smtClean="0">
                <a:solidFill>
                  <a:schemeClr val="tx1"/>
                </a:solidFill>
                <a:latin typeface="+mn-lt"/>
                <a:ea typeface="+mn-ea"/>
                <a:cs typeface="+mn-cs"/>
              </a:rPr>
              <a:t>• Заметное снижение интереса или удовольствия от всех или почти всех, действий в большую часть дня, почти каждый день </a:t>
            </a:r>
          </a:p>
          <a:p>
            <a:r>
              <a:rPr lang="ru-RU" sz="1200" kern="1200" dirty="0" smtClean="0">
                <a:solidFill>
                  <a:schemeClr val="tx1"/>
                </a:solidFill>
                <a:latin typeface="+mn-lt"/>
                <a:ea typeface="+mn-ea"/>
                <a:cs typeface="+mn-cs"/>
              </a:rPr>
              <a:t>• значительная потеря веса, при том, что человек не сидит на диете или значительное увеличение веса </a:t>
            </a:r>
          </a:p>
          <a:p>
            <a:r>
              <a:rPr lang="ru-RU" sz="1200" kern="1200" dirty="0" smtClean="0">
                <a:solidFill>
                  <a:schemeClr val="tx1"/>
                </a:solidFill>
                <a:latin typeface="+mn-lt"/>
                <a:ea typeface="+mn-ea"/>
                <a:cs typeface="+mn-cs"/>
              </a:rPr>
              <a:t>• Уменьшение или увеличение аппетита почти каждый день</a:t>
            </a:r>
          </a:p>
          <a:p>
            <a:r>
              <a:rPr lang="ru-RU" sz="1200" kern="1200" dirty="0" smtClean="0">
                <a:solidFill>
                  <a:schemeClr val="tx1"/>
                </a:solidFill>
                <a:latin typeface="+mn-lt"/>
                <a:ea typeface="+mn-ea"/>
                <a:cs typeface="+mn-cs"/>
              </a:rPr>
              <a:t>• Бессонница или повышенная сонливость почти каждый день</a:t>
            </a:r>
          </a:p>
          <a:p>
            <a:r>
              <a:rPr lang="ru-RU" sz="1200" kern="1200" dirty="0" smtClean="0">
                <a:solidFill>
                  <a:schemeClr val="tx1"/>
                </a:solidFill>
                <a:latin typeface="+mn-lt"/>
                <a:ea typeface="+mn-ea"/>
                <a:cs typeface="+mn-cs"/>
              </a:rPr>
              <a:t>• Психомоторное возбуждение или заторможенность почти каждый день </a:t>
            </a:r>
          </a:p>
        </p:txBody>
      </p:sp>
      <p:sp>
        <p:nvSpPr>
          <p:cNvPr id="4" name="Slide Number Placeholder 3"/>
          <p:cNvSpPr>
            <a:spLocks noGrp="1"/>
          </p:cNvSpPr>
          <p:nvPr>
            <p:ph type="sldNum" sz="quarter" idx="10"/>
          </p:nvPr>
        </p:nvSpPr>
        <p:spPr/>
        <p:txBody>
          <a:bodyPr/>
          <a:lstStyle/>
          <a:p>
            <a:fld id="{918925E6-75ED-4740-85E9-16FE76AA4DD4}" type="slidenum">
              <a:rPr lang="en-US" smtClean="0"/>
              <a:pPr/>
              <a:t>5</a:t>
            </a:fld>
            <a:endParaRPr lang="en-US" dirty="0"/>
          </a:p>
        </p:txBody>
      </p:sp>
    </p:spTree>
    <p:extLst>
      <p:ext uri="{BB962C8B-B14F-4D97-AF65-F5344CB8AC3E}">
        <p14:creationId xmlns="" xmlns:p14="http://schemas.microsoft.com/office/powerpoint/2010/main" val="357912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Глубокая депрессия (продолжение)</a:t>
            </a:r>
          </a:p>
          <a:p>
            <a:endParaRPr lang="ru-RU" sz="1200" kern="1200" dirty="0" smtClean="0">
              <a:solidFill>
                <a:schemeClr val="tx1"/>
              </a:solidFill>
              <a:latin typeface="+mn-lt"/>
              <a:ea typeface="+mn-ea"/>
              <a:cs typeface="+mn-cs"/>
            </a:endParaRPr>
          </a:p>
          <a:p>
            <a:pPr>
              <a:buFont typeface="Arial" pitchFamily="34" charset="0"/>
              <a:buChar char="•"/>
            </a:pPr>
            <a:r>
              <a:rPr lang="ru-RU" sz="1200" kern="1200" dirty="0" smtClean="0">
                <a:solidFill>
                  <a:schemeClr val="tx1"/>
                </a:solidFill>
                <a:latin typeface="+mn-lt"/>
                <a:ea typeface="+mn-ea"/>
                <a:cs typeface="+mn-cs"/>
              </a:rPr>
              <a:t>Усталость или потеря энергии почти каждый день </a:t>
            </a:r>
          </a:p>
          <a:p>
            <a:r>
              <a:rPr lang="ru-RU" sz="1200" kern="1200" dirty="0" smtClean="0">
                <a:solidFill>
                  <a:schemeClr val="tx1"/>
                </a:solidFill>
                <a:latin typeface="+mn-lt"/>
                <a:ea typeface="+mn-ea"/>
                <a:cs typeface="+mn-cs"/>
              </a:rPr>
              <a:t>• Чувство бесполезности или чрезмерной или ненадлежащей вины почти каждый день </a:t>
            </a:r>
          </a:p>
          <a:p>
            <a:r>
              <a:rPr lang="ru-RU" sz="1200" kern="1200" dirty="0" smtClean="0">
                <a:solidFill>
                  <a:schemeClr val="tx1"/>
                </a:solidFill>
                <a:latin typeface="+mn-lt"/>
                <a:ea typeface="+mn-ea"/>
                <a:cs typeface="+mn-cs"/>
              </a:rPr>
              <a:t>• Уменьшение способности мыслить или сосредоточиться, или нерешительность, почти каждый день</a:t>
            </a:r>
          </a:p>
          <a:p>
            <a:r>
              <a:rPr lang="ru-RU" sz="1200" kern="1200" dirty="0" smtClean="0">
                <a:solidFill>
                  <a:schemeClr val="tx1"/>
                </a:solidFill>
                <a:latin typeface="+mn-lt"/>
                <a:ea typeface="+mn-ea"/>
                <a:cs typeface="+mn-cs"/>
              </a:rPr>
              <a:t>• Повторяющиеся мысли о смерти</a:t>
            </a:r>
          </a:p>
          <a:p>
            <a:r>
              <a:rPr lang="ru-RU" sz="1200" kern="1200" dirty="0" smtClean="0">
                <a:solidFill>
                  <a:schemeClr val="tx1"/>
                </a:solidFill>
                <a:latin typeface="+mn-lt"/>
                <a:ea typeface="+mn-ea"/>
                <a:cs typeface="+mn-cs"/>
              </a:rPr>
              <a:t>• Размышления и/или планы по совершению суицида</a:t>
            </a:r>
          </a:p>
          <a:p>
            <a:pPr>
              <a:lnSpc>
                <a:spcPct val="110000"/>
              </a:lnSpc>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Похоже ли это на то, что происходит с вами или с тем, кого вы знаете? Если у вас присутствует много из перечисленных симптомов, то у вас может быть глубокая депрессия.</a:t>
            </a:r>
          </a:p>
          <a:p>
            <a:pPr>
              <a:lnSpc>
                <a:spcPct val="110000"/>
              </a:lnSpc>
            </a:pP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6</a:t>
            </a:fld>
            <a:endParaRPr lang="en-US" dirty="0"/>
          </a:p>
        </p:txBody>
      </p:sp>
    </p:spTree>
    <p:extLst>
      <p:ext uri="{BB962C8B-B14F-4D97-AF65-F5344CB8AC3E}">
        <p14:creationId xmlns="" xmlns:p14="http://schemas.microsoft.com/office/powerpoint/2010/main" val="307128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Иногда христиане боятся признаться, что они борются с психическим заболеванием</a:t>
            </a:r>
            <a:r>
              <a:rPr lang="ru-RU" sz="1200" kern="1200" dirty="0" smtClean="0">
                <a:solidFill>
                  <a:schemeClr val="tx1"/>
                </a:solidFill>
                <a:latin typeface="+mn-lt"/>
                <a:ea typeface="+mn-ea"/>
                <a:cs typeface="+mn-cs"/>
              </a:rPr>
              <a:t>. Мы, практикующие врачи, называем подобный тип мышления «вторичными нарушениями» Люди тревожатся, затем начинают переживать о тревожности: “Я не должен быть грустным (волноваться, злиться  - вы сами можете вставить необходимое слово), потому что я христианин!» Я надеюсь, что смогу развеять это представление.  </a:t>
            </a:r>
            <a:r>
              <a:rPr lang="ru-RU" sz="1200" b="1" kern="1200" dirty="0" smtClean="0">
                <a:solidFill>
                  <a:schemeClr val="tx1"/>
                </a:solidFill>
                <a:latin typeface="+mn-lt"/>
                <a:ea typeface="+mn-ea"/>
                <a:cs typeface="+mn-cs"/>
              </a:rPr>
              <a:t>Нам нужно начать работать с проблемой и больше не тратить времени на то, чтобы плохо чувствовать себя из-за того, что нам плохо.</a:t>
            </a:r>
          </a:p>
          <a:p>
            <a:pPr marL="0" marR="0" indent="0" algn="l" defTabSz="914400" rtl="0" eaLnBrk="1" fontAlgn="auto" latinLnBrk="0" hangingPunct="1">
              <a:lnSpc>
                <a:spcPct val="110000"/>
              </a:lnSpc>
              <a:spcBef>
                <a:spcPts val="0"/>
              </a:spcBef>
              <a:spcAft>
                <a:spcPts val="0"/>
              </a:spcAft>
              <a:buClrTx/>
              <a:buSzTx/>
              <a:buFontTx/>
              <a:buNone/>
              <a:tabLst/>
              <a:defRPr/>
            </a:pPr>
            <a:endParaRPr lang="en-US" b="1" kern="1200" dirty="0" smtClean="0">
              <a:solidFill>
                <a:schemeClr val="tx1"/>
              </a:solidFill>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20000"/>
              </a:lnSpc>
              <a:spcBef>
                <a:spcPts val="0"/>
              </a:spcBef>
              <a:spcAft>
                <a:spcPts val="0"/>
              </a:spcAft>
              <a:buClrTx/>
              <a:buSzTx/>
              <a:buFontTx/>
              <a:buNone/>
              <a:tabLst/>
              <a:defRPr/>
            </a:pPr>
            <a:r>
              <a:rPr lang="ru-RU" sz="1200" b="1" kern="1200" dirty="0" err="1" smtClean="0">
                <a:solidFill>
                  <a:schemeClr val="tx1"/>
                </a:solidFill>
                <a:latin typeface="+mn-lt"/>
                <a:ea typeface="+mn-ea"/>
                <a:cs typeface="+mn-cs"/>
              </a:rPr>
              <a:t>Когнитивно-поведенческая</a:t>
            </a:r>
            <a:r>
              <a:rPr lang="ru-RU" sz="1200" b="1" kern="1200" dirty="0" smtClean="0">
                <a:solidFill>
                  <a:schemeClr val="tx1"/>
                </a:solidFill>
                <a:latin typeface="+mn-lt"/>
                <a:ea typeface="+mn-ea"/>
                <a:cs typeface="+mn-cs"/>
              </a:rPr>
              <a:t> терапия</a:t>
            </a:r>
          </a:p>
          <a:p>
            <a:pPr marL="0" marR="0" indent="0" algn="l" defTabSz="914400" rtl="0" eaLnBrk="1" fontAlgn="auto" latinLnBrk="0" hangingPunct="1">
              <a:lnSpc>
                <a:spcPct val="12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2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последние годы было разработано очень хорошее лечение депрессии, называемое </a:t>
            </a:r>
            <a:r>
              <a:rPr lang="ru-RU" sz="1200" kern="1200" dirty="0" err="1" smtClean="0">
                <a:solidFill>
                  <a:schemeClr val="tx1"/>
                </a:solidFill>
                <a:latin typeface="+mn-lt"/>
                <a:ea typeface="+mn-ea"/>
                <a:cs typeface="+mn-cs"/>
              </a:rPr>
              <a:t>когнитивно-поведенческой</a:t>
            </a:r>
            <a:r>
              <a:rPr lang="ru-RU" sz="1200" kern="1200" dirty="0" smtClean="0">
                <a:solidFill>
                  <a:schemeClr val="tx1"/>
                </a:solidFill>
                <a:latin typeface="+mn-lt"/>
                <a:ea typeface="+mn-ea"/>
                <a:cs typeface="+mn-cs"/>
              </a:rPr>
              <a:t> терапией. Научные исследования доказывают, что она работает. Мало кто понимает, что основа </a:t>
            </a:r>
            <a:r>
              <a:rPr lang="ru-RU" sz="1200" kern="1200" dirty="0" err="1" smtClean="0">
                <a:solidFill>
                  <a:schemeClr val="tx1"/>
                </a:solidFill>
                <a:latin typeface="+mn-lt"/>
                <a:ea typeface="+mn-ea"/>
                <a:cs typeface="+mn-cs"/>
              </a:rPr>
              <a:t>когнитивно-поведенческой</a:t>
            </a:r>
            <a:r>
              <a:rPr lang="ru-RU" sz="1200" kern="1200" dirty="0" smtClean="0">
                <a:solidFill>
                  <a:schemeClr val="tx1"/>
                </a:solidFill>
                <a:latin typeface="+mn-lt"/>
                <a:ea typeface="+mn-ea"/>
                <a:cs typeface="+mn-cs"/>
              </a:rPr>
              <a:t> терапии находится в Библии.</a:t>
            </a:r>
          </a:p>
          <a:p>
            <a:pPr marL="0" marR="0" indent="0" algn="l" defTabSz="914400" rtl="0" eaLnBrk="1" fontAlgn="auto" latinLnBrk="0" hangingPunct="1">
              <a:lnSpc>
                <a:spcPct val="120000"/>
              </a:lnSpc>
              <a:spcBef>
                <a:spcPts val="0"/>
              </a:spcBef>
              <a:spcAft>
                <a:spcPts val="0"/>
              </a:spcAft>
              <a:buClrTx/>
              <a:buSzTx/>
              <a:buFontTx/>
              <a:buNone/>
              <a:tabLst/>
              <a:defRPr/>
            </a:pPr>
            <a:endParaRPr lang="ru-RU" sz="1200" b="1" kern="1200" dirty="0" smtClean="0">
              <a:solidFill>
                <a:schemeClr val="tx1"/>
              </a:solidFill>
              <a:latin typeface="+mn-lt"/>
              <a:ea typeface="+mn-ea"/>
              <a:cs typeface="+mn-cs"/>
            </a:endParaRPr>
          </a:p>
          <a:p>
            <a:pPr>
              <a:lnSpc>
                <a:spcPct val="120000"/>
              </a:lnSpc>
            </a:pPr>
            <a:r>
              <a:rPr lang="ru-RU" kern="1200" dirty="0" smtClean="0">
                <a:solidFill>
                  <a:schemeClr val="tx1"/>
                </a:solidFill>
              </a:rPr>
              <a:t>Исайя сказал: «придите и рассудим» (</a:t>
            </a:r>
            <a:r>
              <a:rPr lang="ru-RU" kern="1200" dirty="0" err="1" smtClean="0">
                <a:solidFill>
                  <a:schemeClr val="tx1"/>
                </a:solidFill>
              </a:rPr>
              <a:t>Ис</a:t>
            </a:r>
            <a:r>
              <a:rPr lang="ru-RU" kern="1200" dirty="0" smtClean="0">
                <a:solidFill>
                  <a:schemeClr val="tx1"/>
                </a:solidFill>
              </a:rPr>
              <a:t>. 1:18). Бог дал нам возможность рассуждать, правильно мыслить. Рациональное, сбалансированное, справедливое мышление укрепляет нас. В  то время, как люди, испытывающие депрессию, склонны преувеличивать плохое, Бог дал нам наставления мыслить сбалансировано, честно и оптимистично. </a:t>
            </a:r>
            <a:r>
              <a:rPr lang="ru-RU" b="1" kern="1200" dirty="0" smtClean="0">
                <a:solidFill>
                  <a:schemeClr val="tx1"/>
                </a:solidFill>
              </a:rPr>
              <a:t>Иисус сказал: “познаете истину и истина сделает вас свободными” (Ин. 8:32). </a:t>
            </a:r>
            <a:r>
              <a:rPr lang="ru-RU" kern="1200" dirty="0" smtClean="0">
                <a:solidFill>
                  <a:schemeClr val="tx1"/>
                </a:solidFill>
              </a:rPr>
              <a:t>Иеремия сказал: “Вот я приложу ему пластырь, и целебные средства и уврачую их, и открою им обилие мира и истины” (</a:t>
            </a:r>
            <a:r>
              <a:rPr lang="ru-RU" kern="1200" dirty="0" err="1" smtClean="0">
                <a:solidFill>
                  <a:schemeClr val="tx1"/>
                </a:solidFill>
              </a:rPr>
              <a:t>Иер</a:t>
            </a:r>
            <a:r>
              <a:rPr lang="ru-RU" kern="1200" dirty="0" smtClean="0">
                <a:solidFill>
                  <a:schemeClr val="tx1"/>
                </a:solidFill>
              </a:rPr>
              <a:t>. 33:6). Обратите внимание на связь истины и исцеления.</a:t>
            </a:r>
          </a:p>
          <a:p>
            <a:pPr>
              <a:lnSpc>
                <a:spcPct val="120000"/>
              </a:lnSpc>
            </a:pPr>
            <a:endParaRPr lang="ru-RU" kern="1200" dirty="0" smtClean="0">
              <a:solidFill>
                <a:schemeClr val="tx1"/>
              </a:solidFill>
            </a:endParaRPr>
          </a:p>
          <a:p>
            <a:pPr>
              <a:lnSpc>
                <a:spcPct val="120000"/>
              </a:lnSpc>
            </a:pPr>
            <a:endParaRPr lang="en-US" kern="1200" dirty="0" smtClean="0">
              <a:solidFill>
                <a:schemeClr val="tx1"/>
              </a:solidFill>
            </a:endParaRPr>
          </a:p>
          <a:p>
            <a:pPr>
              <a:lnSpc>
                <a:spcPct val="120000"/>
              </a:lnSpc>
            </a:pPr>
            <a:r>
              <a:rPr lang="en-US" kern="1200" dirty="0" smtClean="0">
                <a:solidFill>
                  <a:schemeClr val="tx1"/>
                </a:solidFill>
              </a:rPr>
              <a:t> </a:t>
            </a:r>
          </a:p>
          <a:p>
            <a:pPr>
              <a:lnSpc>
                <a:spcPct val="120000"/>
              </a:lnSpc>
            </a:pP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ru-RU" b="1" kern="1200" dirty="0" smtClean="0">
                <a:solidFill>
                  <a:schemeClr val="tx1"/>
                </a:solidFill>
                <a:latin typeface="+mn-lt"/>
                <a:ea typeface="+mn-ea"/>
                <a:cs typeface="+mn-cs"/>
              </a:rPr>
              <a:t>Эллен Уайт понимала силу</a:t>
            </a:r>
            <a:r>
              <a:rPr lang="ru-RU" b="1" kern="1200" baseline="0" dirty="0" smtClean="0">
                <a:solidFill>
                  <a:schemeClr val="tx1"/>
                </a:solidFill>
                <a:latin typeface="+mn-lt"/>
                <a:ea typeface="+mn-ea"/>
                <a:cs typeface="+mn-cs"/>
              </a:rPr>
              <a:t> мысли</a:t>
            </a:r>
            <a:r>
              <a:rPr lang="en-US" b="1" kern="1200" dirty="0" smtClean="0">
                <a:solidFill>
                  <a:schemeClr val="tx1"/>
                </a:solidFill>
                <a:latin typeface="+mn-lt"/>
                <a:ea typeface="+mn-ea"/>
                <a:cs typeface="+mn-cs"/>
              </a:rPr>
              <a:t>:</a:t>
            </a:r>
          </a:p>
          <a:p>
            <a:pPr>
              <a:lnSpc>
                <a:spcPct val="110000"/>
              </a:lnSpc>
            </a:pPr>
            <a:endParaRPr lang="en-US" kern="1200" dirty="0" smtClean="0">
              <a:solidFill>
                <a:schemeClr val="tx1"/>
              </a:solidFill>
              <a:latin typeface="+mn-lt"/>
              <a:ea typeface="+mn-ea"/>
              <a:cs typeface="+mn-cs"/>
            </a:endParaRPr>
          </a:p>
          <a:p>
            <a:pPr>
              <a:lnSpc>
                <a:spcPct val="110000"/>
              </a:lnSpc>
            </a:pPr>
            <a:r>
              <a:rPr lang="ru-RU" kern="1200" dirty="0" smtClean="0">
                <a:solidFill>
                  <a:schemeClr val="tx1"/>
                </a:solidFill>
                <a:latin typeface="+mn-lt"/>
                <a:ea typeface="+mn-ea"/>
                <a:cs typeface="+mn-cs"/>
              </a:rPr>
              <a:t>«Мы нуждаемся в постоянном ощущении облагораживающей силы чистых мыслей. Единственная безопасность для каждой души состоит в том, чтобы верно мыслить. «Каковы мысли в душе его, таков и он» (Притчи 23:7). Сила самоограничения возрастает благодаря постоянному упражнению, и в итоге то, что сначала кажется трудно выполнимым, благодаря постоянному повторению будет совершаться все легче до тех пор, пока правильные мысли и поступки не войдут в привычку». (Служение исцеления, с. 491).</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405820-2DC4-4608-8D7B-92F51121B09F}"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CD3851-9E30-4BF0-9299-695208DA4EE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9920B1-0CED-4E14-AA75-1A829730CD02}"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4D5CF4E-76E2-42FC-8A60-3956CE79495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9DE01C-73ED-438E-9419-6CA1C33BEAB9}"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898D8D-DCAB-47F1-8A10-FF3DD71F1CF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E86622-8B1E-4070-95E7-28E2F6C0E605}"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1ABAE7-5339-45BB-A193-D94DC439C57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1DD6FB-7EDD-4389-AD50-105FE0B8AF2E}"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B2ED1C-5993-4DE6-8BAE-3914E1B3CBC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7BAEAE-D039-4E5C-ACB3-545A2FB08676}"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A3279C8-7B1E-4098-9DAE-A0F348E04EA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228CA7-E4D6-405D-8917-920AE06B8DE0}" type="datetimeFigureOut">
              <a:rPr lang="en-US"/>
              <a:pPr>
                <a:defRPr/>
              </a:pPr>
              <a:t>12/7/2014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F632F3A-ED3B-4A66-88D3-E60C5F10139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79C82C-8ED6-4C54-BBD4-9481163CE972}" type="datetimeFigureOut">
              <a:rPr lang="en-US"/>
              <a:pPr>
                <a:defRPr/>
              </a:pPr>
              <a:t>12/7/2014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22774F4-E2D0-4405-A6FD-C472CD933B9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2FD509-C1AB-4980-AF05-BF2EAA5D3CAE}" type="datetimeFigureOut">
              <a:rPr lang="en-US"/>
              <a:pPr>
                <a:defRPr/>
              </a:pPr>
              <a:t>12/7/2014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C515A5D-6406-4CE4-B6D5-9CA2201ECB2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B41A36-1699-4008-99E5-CA890BD73916}"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B00575-DA47-4CA7-A6A9-8C7AD7414A2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D6E00A-DC77-4513-B7AD-352E85C213B2}"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A2393F-49BC-4285-9AA7-8BDF4A9DAC6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15A9CF9-12FD-486A-B131-E0A82BC5A170}" type="datetimeFigureOut">
              <a:rPr lang="en-US"/>
              <a:pPr>
                <a:defRPr/>
              </a:pPr>
              <a:t>12/7/2014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A01B371-01C9-4451-9011-2257BC4060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733800"/>
            <a:ext cx="5029200" cy="605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baseline="30000" dirty="0" smtClean="0">
                <a:solidFill>
                  <a:srgbClr val="A1D727"/>
                </a:solidFill>
                <a:latin typeface="Caecilia LT Light" panose="02000403040000020004" pitchFamily="2" charset="0"/>
              </a:rPr>
              <a:t>ДУМАЙ</a:t>
            </a:r>
            <a:r>
              <a:rPr lang="en-US" sz="5000" baseline="30000" dirty="0" smtClean="0">
                <a:solidFill>
                  <a:srgbClr val="A1D727"/>
                </a:solidFill>
                <a:latin typeface="Caecilia LT Light" panose="02000403040000020004" pitchFamily="2" charset="0"/>
              </a:rPr>
              <a:t> </a:t>
            </a:r>
            <a:r>
              <a:rPr lang="ru-RU" sz="5000" baseline="30000" dirty="0" smtClean="0">
                <a:solidFill>
                  <a:srgbClr val="A1D727"/>
                </a:solidFill>
                <a:latin typeface="Caecilia LT Light" panose="02000403040000020004" pitchFamily="2" charset="0"/>
              </a:rPr>
              <a:t>ПОЗИТИВНО</a:t>
            </a:r>
            <a:r>
              <a:rPr lang="en-US" sz="5000" baseline="30000" dirty="0" smtClean="0">
                <a:solidFill>
                  <a:srgbClr val="A1D727"/>
                </a:solidFill>
                <a:latin typeface="Caecilia LT Light" panose="02000403040000020004" pitchFamily="2" charset="0"/>
              </a:rPr>
              <a:t>,</a:t>
            </a:r>
            <a:endParaRPr lang="en-US" sz="50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733800"/>
            <a:ext cx="3733800" cy="11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i="1" baseline="30000" dirty="0" smtClean="0">
                <a:solidFill>
                  <a:schemeClr val="bg1"/>
                </a:solidFill>
                <a:latin typeface="Centennial LightSC" panose="02020500000000000000" pitchFamily="18" charset="0"/>
              </a:rPr>
              <a:t>И жизнь будет </a:t>
            </a:r>
            <a:br>
              <a:rPr lang="ru-RU" sz="5000" i="1" baseline="30000" dirty="0" smtClean="0">
                <a:solidFill>
                  <a:schemeClr val="bg1"/>
                </a:solidFill>
                <a:latin typeface="Centennial LightSC" panose="02020500000000000000" pitchFamily="18" charset="0"/>
              </a:rPr>
            </a:br>
            <a:r>
              <a:rPr lang="ru-RU" sz="5000" i="1" baseline="30000" dirty="0" smtClean="0">
                <a:solidFill>
                  <a:schemeClr val="bg1"/>
                </a:solidFill>
                <a:latin typeface="Centennial LightSC" panose="02020500000000000000" pitchFamily="18" charset="0"/>
              </a:rPr>
              <a:t>в радость</a:t>
            </a:r>
            <a:endParaRPr lang="en-US" sz="5000" i="1" baseline="30000" dirty="0">
              <a:solidFill>
                <a:schemeClr val="bg1"/>
              </a:solidFill>
              <a:latin typeface="Centennial LightSC" panose="02020500000000000000" pitchFamily="18" charset="0"/>
            </a:endParaRPr>
          </a:p>
        </p:txBody>
      </p:sp>
      <p:sp>
        <p:nvSpPr>
          <p:cNvPr id="7" name="CaixaDeTexto 8"/>
          <p:cNvSpPr txBox="1"/>
          <p:nvPr/>
        </p:nvSpPr>
        <p:spPr>
          <a:xfrm>
            <a:off x="5867400" y="381000"/>
            <a:ext cx="3048000" cy="1092607"/>
          </a:xfrm>
          <a:prstGeom prst="rect">
            <a:avLst/>
          </a:prstGeom>
          <a:noFill/>
        </p:spPr>
        <p:txBody>
          <a:bodyPr wrap="square">
            <a:spAutoFit/>
          </a:bodyPr>
          <a:lstStyle/>
          <a:p>
            <a:pPr algn="r" eaLnBrk="1" hangingPunct="1">
              <a:lnSpc>
                <a:spcPts val="2600"/>
              </a:lnSpc>
              <a:defRPr/>
            </a:pPr>
            <a:r>
              <a:rPr lang="ru-RU" sz="2000" dirty="0" smtClean="0">
                <a:solidFill>
                  <a:schemeClr val="accent4">
                    <a:lumMod val="50000"/>
                  </a:schemeClr>
                </a:solidFill>
                <a:latin typeface="Caecilia LT Light" panose="02000403040000020004" pitchFamily="2" charset="0"/>
              </a:rPr>
              <a:t>Тренинг для женщин </a:t>
            </a:r>
            <a:r>
              <a:rPr lang="en-US" sz="2000" dirty="0" smtClean="0">
                <a:solidFill>
                  <a:schemeClr val="accent4">
                    <a:lumMod val="50000"/>
                  </a:schemeClr>
                </a:solidFill>
                <a:latin typeface="Caecilia LT Light" panose="02000403040000020004" pitchFamily="2" charset="0"/>
              </a:rPr>
              <a:t/>
            </a:r>
            <a:br>
              <a:rPr lang="en-US" sz="2000" dirty="0" smtClean="0">
                <a:solidFill>
                  <a:schemeClr val="accent4">
                    <a:lumMod val="50000"/>
                  </a:schemeClr>
                </a:solidFill>
                <a:latin typeface="Caecilia LT Light" panose="02000403040000020004" pitchFamily="2" charset="0"/>
              </a:rPr>
            </a:br>
            <a:r>
              <a:rPr lang="ru-RU" sz="2000" smtClean="0">
                <a:solidFill>
                  <a:schemeClr val="accent4">
                    <a:lumMod val="50000"/>
                  </a:schemeClr>
                </a:solidFill>
                <a:latin typeface="Caecilia LT Light" panose="02000403040000020004" pitchFamily="2" charset="0"/>
              </a:rPr>
              <a:t>по </a:t>
            </a:r>
            <a:r>
              <a:rPr lang="ru-RU" sz="2000" smtClean="0">
                <a:solidFill>
                  <a:schemeClr val="accent4">
                    <a:lumMod val="50000"/>
                  </a:schemeClr>
                </a:solidFill>
                <a:latin typeface="Caecilia LT Light" panose="02000403040000020004" pitchFamily="2" charset="0"/>
              </a:rPr>
              <a:t>псих</a:t>
            </a:r>
            <a:r>
              <a:rPr lang="ru-RU" sz="2000" smtClean="0">
                <a:solidFill>
                  <a:schemeClr val="accent4">
                    <a:lumMod val="50000"/>
                  </a:schemeClr>
                </a:solidFill>
                <a:latin typeface="Caecilia LT Light" panose="02000403040000020004" pitchFamily="2" charset="0"/>
              </a:rPr>
              <a:t>олог</a:t>
            </a:r>
            <a:r>
              <a:rPr lang="ru-RU" sz="2000" smtClean="0">
                <a:solidFill>
                  <a:schemeClr val="accent4">
                    <a:lumMod val="50000"/>
                  </a:schemeClr>
                </a:solidFill>
                <a:latin typeface="Caecilia LT Light" panose="02000403040000020004" pitchFamily="2" charset="0"/>
              </a:rPr>
              <a:t>ическому </a:t>
            </a:r>
            <a:r>
              <a:rPr lang="ru-RU" sz="2000" dirty="0" smtClean="0">
                <a:solidFill>
                  <a:schemeClr val="accent4">
                    <a:lumMod val="50000"/>
                  </a:schemeClr>
                </a:solidFill>
                <a:latin typeface="Caecilia LT Light" panose="02000403040000020004" pitchFamily="2" charset="0"/>
              </a:rPr>
              <a:t>здоровью</a:t>
            </a:r>
            <a:endParaRPr lang="pt-BR" sz="2000" dirty="0">
              <a:solidFill>
                <a:schemeClr val="accent4">
                  <a:lumMod val="50000"/>
                </a:schemeClr>
              </a:solidFill>
              <a:latin typeface="Centennial LightSC" panose="02020500000000000000" pitchFamily="18" charset="0"/>
            </a:endParaRPr>
          </a:p>
        </p:txBody>
      </p:sp>
      <p:sp>
        <p:nvSpPr>
          <p:cNvPr id="8" name="Retângulo 6"/>
          <p:cNvSpPr>
            <a:spLocks noChangeArrowheads="1"/>
          </p:cNvSpPr>
          <p:nvPr/>
        </p:nvSpPr>
        <p:spPr bwMode="auto">
          <a:xfrm>
            <a:off x="0" y="4690646"/>
            <a:ext cx="9144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2400" baseline="30000" dirty="0" smtClean="0">
                <a:solidFill>
                  <a:schemeClr val="bg1"/>
                </a:solidFill>
                <a:latin typeface="Caecilia LT Light" panose="02000403040000020004" pitchFamily="2" charset="0"/>
              </a:rPr>
              <a:t>Материалы для общин по всестороннему служению здоровья</a:t>
            </a:r>
            <a:endParaRPr lang="en-US" sz="2400" baseline="30000" dirty="0">
              <a:solidFill>
                <a:schemeClr val="bg1"/>
              </a:solidFill>
              <a:latin typeface="Caecilia LT Light" panose="02000403040000020004" pitchFamily="2" charset="0"/>
            </a:endParaRPr>
          </a:p>
        </p:txBody>
      </p:sp>
    </p:spTree>
    <p:extLst>
      <p:ext uri="{BB962C8B-B14F-4D97-AF65-F5344CB8AC3E}">
        <p14:creationId xmlns:p14="http://schemas.microsoft.com/office/powerpoint/2010/main" xmlns="" val="453428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438400" y="838200"/>
            <a:ext cx="6248400" cy="1143000"/>
          </a:xfrm>
        </p:spPr>
        <p:txBody>
          <a:bodyPr/>
          <a:lstStyle/>
          <a:p>
            <a:r>
              <a:rPr lang="ru-RU" b="1" dirty="0" smtClean="0">
                <a:solidFill>
                  <a:srgbClr val="660066"/>
                </a:solidFill>
              </a:rPr>
              <a:t>Слова Эллен Уайт</a:t>
            </a:r>
            <a:endParaRPr lang="en-US" b="1" dirty="0">
              <a:solidFill>
                <a:srgbClr val="660066"/>
              </a:solidFill>
            </a:endParaRPr>
          </a:p>
        </p:txBody>
      </p:sp>
      <p:sp>
        <p:nvSpPr>
          <p:cNvPr id="3" name="Content Placeholder 2"/>
          <p:cNvSpPr>
            <a:spLocks noGrp="1"/>
          </p:cNvSpPr>
          <p:nvPr>
            <p:ph idx="1"/>
          </p:nvPr>
        </p:nvSpPr>
        <p:spPr>
          <a:xfrm>
            <a:off x="533400" y="2332037"/>
            <a:ext cx="8305800" cy="3992563"/>
          </a:xfrm>
        </p:spPr>
        <p:txBody>
          <a:bodyPr/>
          <a:lstStyle/>
          <a:p>
            <a:pPr marL="0" indent="0" algn="ctr">
              <a:buNone/>
              <a:tabLst>
                <a:tab pos="4121150" algn="l"/>
              </a:tabLst>
            </a:pPr>
            <a:r>
              <a:rPr lang="ru-RU" sz="2800" dirty="0" smtClean="0"/>
              <a:t>«Ничто не способствует здоровью тела и души больше, чем дух благодарности и хвалы. Это несомненная обязанность — противостоять меланхолии, недовольным мыслям и чувствам. Такой же обязанностью является молитва. Если мы обручены с небом, то можем ли мы, словно группа плакальщиц, идти по дороге в дом Отца, стеная и жалуясь?» (Служение исцеления, с. 251)</a:t>
            </a:r>
            <a:endParaRPr lang="en-US" sz="2400" dirty="0" smtClean="0"/>
          </a:p>
          <a:p>
            <a:pPr algn="ctr">
              <a:buNone/>
            </a:pP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133600" y="304800"/>
            <a:ext cx="7010400" cy="1143000"/>
          </a:xfrm>
        </p:spPr>
        <p:txBody>
          <a:bodyPr/>
          <a:lstStyle/>
          <a:p>
            <a:r>
              <a:rPr lang="ru-RU" b="1" dirty="0" smtClean="0">
                <a:solidFill>
                  <a:srgbClr val="660066"/>
                </a:solidFill>
              </a:rPr>
              <a:t>Полюбите лобную долю мозга!</a:t>
            </a:r>
            <a:endParaRPr lang="en-US" dirty="0">
              <a:solidFill>
                <a:srgbClr val="660066"/>
              </a:solidFill>
            </a:endParaRPr>
          </a:p>
        </p:txBody>
      </p:sp>
      <p:sp>
        <p:nvSpPr>
          <p:cNvPr id="3" name="Content Placeholder 2"/>
          <p:cNvSpPr>
            <a:spLocks noGrp="1"/>
          </p:cNvSpPr>
          <p:nvPr>
            <p:ph idx="1"/>
          </p:nvPr>
        </p:nvSpPr>
        <p:spPr>
          <a:xfrm>
            <a:off x="609600" y="2057400"/>
            <a:ext cx="8229600" cy="1371600"/>
          </a:xfrm>
        </p:spPr>
        <p:txBody>
          <a:bodyPr/>
          <a:lstStyle/>
          <a:p>
            <a:pPr algn="ctr">
              <a:buNone/>
            </a:pPr>
            <a:r>
              <a:rPr lang="ru-RU" dirty="0" smtClean="0"/>
              <a:t>Первый шаг в выздоровлении от депрессии - сделать все возможное, чтобы убедиться, что наш мозг здоров</a:t>
            </a:r>
            <a:r>
              <a:rPr lang="en-US" dirty="0" smtClean="0"/>
              <a:t>.</a:t>
            </a:r>
            <a:endParaRPr lang="en-US" dirty="0"/>
          </a:p>
        </p:txBody>
      </p:sp>
      <p:pic>
        <p:nvPicPr>
          <p:cNvPr id="5" name="Picture 4"/>
          <p:cNvPicPr>
            <a:picLocks noChangeAspect="1"/>
          </p:cNvPicPr>
          <p:nvPr/>
        </p:nvPicPr>
        <p:blipFill>
          <a:blip r:embed="rId4" cstate="print"/>
          <a:stretch>
            <a:fillRect/>
          </a:stretch>
        </p:blipFill>
        <p:spPr>
          <a:xfrm>
            <a:off x="2743200" y="3683000"/>
            <a:ext cx="3568700" cy="3175000"/>
          </a:xfrm>
          <a:prstGeom prst="rect">
            <a:avLst/>
          </a:prstGeom>
        </p:spPr>
      </p:pic>
      <p:sp>
        <p:nvSpPr>
          <p:cNvPr id="6" name="TextBox 5"/>
          <p:cNvSpPr txBox="1"/>
          <p:nvPr/>
        </p:nvSpPr>
        <p:spPr>
          <a:xfrm>
            <a:off x="6705600" y="3733800"/>
            <a:ext cx="1828800" cy="369332"/>
          </a:xfrm>
          <a:prstGeom prst="rect">
            <a:avLst/>
          </a:prstGeom>
          <a:noFill/>
        </p:spPr>
        <p:txBody>
          <a:bodyPr wrap="square" rtlCol="0">
            <a:spAutoFit/>
          </a:bodyPr>
          <a:lstStyle/>
          <a:p>
            <a:r>
              <a:rPr lang="ru-RU" dirty="0" smtClean="0"/>
              <a:t>Лобная доля</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057400" y="533400"/>
            <a:ext cx="7162800" cy="1143000"/>
          </a:xfrm>
        </p:spPr>
        <p:txBody>
          <a:bodyPr/>
          <a:lstStyle/>
          <a:p>
            <a:r>
              <a:rPr lang="ru-RU" b="1" dirty="0" smtClean="0">
                <a:solidFill>
                  <a:srgbClr val="660066"/>
                </a:solidFill>
              </a:rPr>
              <a:t>Полюбите лобную долю мозга! </a:t>
            </a:r>
            <a:endParaRPr lang="en-US" dirty="0">
              <a:solidFill>
                <a:srgbClr val="660066"/>
              </a:solidFill>
            </a:endParaRPr>
          </a:p>
        </p:txBody>
      </p:sp>
      <p:sp>
        <p:nvSpPr>
          <p:cNvPr id="3" name="Content Placeholder 2"/>
          <p:cNvSpPr>
            <a:spLocks noGrp="1"/>
          </p:cNvSpPr>
          <p:nvPr>
            <p:ph idx="1"/>
          </p:nvPr>
        </p:nvSpPr>
        <p:spPr>
          <a:xfrm>
            <a:off x="304800" y="3017837"/>
            <a:ext cx="4495800" cy="3763963"/>
          </a:xfrm>
        </p:spPr>
        <p:txBody>
          <a:bodyPr/>
          <a:lstStyle/>
          <a:p>
            <a:pPr marL="0" indent="0" algn="ctr">
              <a:buNone/>
            </a:pPr>
            <a:r>
              <a:rPr lang="ru-RU" dirty="0" smtClean="0"/>
              <a:t>Сама суть того, кем мы являемся, душа, характер, пребывает в лобной доле мозга</a:t>
            </a:r>
            <a:r>
              <a:rPr lang="en-US" dirty="0" smtClean="0"/>
              <a:t>.</a:t>
            </a:r>
            <a:endParaRPr lang="en-US" dirty="0"/>
          </a:p>
        </p:txBody>
      </p:sp>
      <p:pic>
        <p:nvPicPr>
          <p:cNvPr id="5" name="Picture 4"/>
          <p:cNvPicPr>
            <a:picLocks noChangeAspect="1"/>
          </p:cNvPicPr>
          <p:nvPr/>
        </p:nvPicPr>
        <p:blipFill>
          <a:blip r:embed="rId4" cstate="print"/>
          <a:stretch>
            <a:fillRect/>
          </a:stretch>
        </p:blipFill>
        <p:spPr>
          <a:xfrm>
            <a:off x="5029200" y="2667000"/>
            <a:ext cx="4267200" cy="4267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743200" y="533400"/>
            <a:ext cx="5943600" cy="1143000"/>
          </a:xfrm>
        </p:spPr>
        <p:txBody>
          <a:bodyPr/>
          <a:lstStyle/>
          <a:p>
            <a:r>
              <a:rPr lang="ru-RU" b="1" dirty="0" smtClean="0">
                <a:solidFill>
                  <a:srgbClr val="660066"/>
                </a:solidFill>
              </a:rPr>
              <a:t>Полюбите лобную долю мозга!</a:t>
            </a:r>
            <a:endParaRPr lang="en-US" dirty="0">
              <a:solidFill>
                <a:srgbClr val="660066"/>
              </a:solidFill>
            </a:endParaRPr>
          </a:p>
        </p:txBody>
      </p:sp>
      <p:pic>
        <p:nvPicPr>
          <p:cNvPr id="5" name="Picture 4"/>
          <p:cNvPicPr>
            <a:picLocks noChangeAspect="1"/>
          </p:cNvPicPr>
          <p:nvPr/>
        </p:nvPicPr>
        <p:blipFill>
          <a:blip r:embed="rId4" cstate="print"/>
          <a:stretch>
            <a:fillRect/>
          </a:stretch>
        </p:blipFill>
        <p:spPr>
          <a:xfrm rot="16200000">
            <a:off x="5379858" y="2941458"/>
            <a:ext cx="4813300" cy="3019783"/>
          </a:xfrm>
          <a:prstGeom prst="rect">
            <a:avLst/>
          </a:prstGeom>
          <a:ln>
            <a:noFill/>
          </a:ln>
          <a:effectLst>
            <a:softEdge rad="112500"/>
          </a:effectLst>
        </p:spPr>
      </p:pic>
      <p:sp>
        <p:nvSpPr>
          <p:cNvPr id="3" name="Content Placeholder 2"/>
          <p:cNvSpPr>
            <a:spLocks noGrp="1"/>
          </p:cNvSpPr>
          <p:nvPr>
            <p:ph idx="1"/>
          </p:nvPr>
        </p:nvSpPr>
        <p:spPr>
          <a:xfrm>
            <a:off x="152400" y="2133600"/>
            <a:ext cx="7315200" cy="3687763"/>
          </a:xfrm>
        </p:spPr>
        <p:txBody>
          <a:bodyPr/>
          <a:lstStyle/>
          <a:p>
            <a:pPr>
              <a:buNone/>
            </a:pPr>
            <a:r>
              <a:rPr lang="ru-RU" b="1" dirty="0" smtClean="0">
                <a:solidFill>
                  <a:srgbClr val="008000"/>
                </a:solidFill>
              </a:rPr>
              <a:t>Что наносит ущерб лобной доле мозга</a:t>
            </a:r>
            <a:r>
              <a:rPr lang="en-US" b="1" dirty="0" smtClean="0">
                <a:solidFill>
                  <a:srgbClr val="008000"/>
                </a:solidFill>
              </a:rPr>
              <a:t>:</a:t>
            </a:r>
            <a:endParaRPr lang="en-US" dirty="0" smtClean="0">
              <a:solidFill>
                <a:srgbClr val="008000"/>
              </a:solidFill>
            </a:endParaRPr>
          </a:p>
          <a:p>
            <a:pPr marL="569913" lvl="0" indent="-225425"/>
            <a:r>
              <a:rPr lang="ru-RU" sz="2400" dirty="0" smtClean="0"/>
              <a:t>Употребление алкоголя</a:t>
            </a:r>
            <a:endParaRPr lang="en-US" sz="2400" dirty="0" smtClean="0"/>
          </a:p>
          <a:p>
            <a:pPr marL="569913" lvl="0" indent="-225425"/>
            <a:r>
              <a:rPr lang="ru-RU" sz="2400" dirty="0" smtClean="0"/>
              <a:t>Употребление запрещенных наркотиков</a:t>
            </a:r>
            <a:endParaRPr lang="en-US" sz="2400" dirty="0" smtClean="0"/>
          </a:p>
          <a:p>
            <a:pPr marL="569913" lvl="0" indent="-225425"/>
            <a:r>
              <a:rPr lang="ru-RU" sz="2400" dirty="0" smtClean="0"/>
              <a:t>Никотин и кофеин</a:t>
            </a:r>
            <a:endParaRPr lang="en-US" sz="2400" dirty="0" smtClean="0"/>
          </a:p>
          <a:p>
            <a:pPr marL="569913" lvl="0" indent="-225425"/>
            <a:r>
              <a:rPr lang="ru-RU" sz="2400" dirty="0" smtClean="0"/>
              <a:t>Злоупотребление рецептурными препаратами</a:t>
            </a:r>
            <a:endParaRPr lang="en-US" sz="2400" dirty="0" smtClean="0"/>
          </a:p>
          <a:p>
            <a:pPr marL="569913" lvl="0" indent="-225425"/>
            <a:r>
              <a:rPr lang="ru-RU" sz="2400" dirty="0" smtClean="0"/>
              <a:t>Чрезмерное увлечение СМИ, такими как ТВ и Интернет</a:t>
            </a:r>
            <a:endParaRPr lang="en-US" sz="2400" dirty="0" smtClean="0"/>
          </a:p>
          <a:p>
            <a:pPr marL="569913" lvl="0" indent="-225425"/>
            <a:r>
              <a:rPr lang="ru-RU" sz="2400" dirty="0" smtClean="0"/>
              <a:t>Неполноценное питание</a:t>
            </a:r>
          </a:p>
          <a:p>
            <a:pPr marL="569913" lvl="0" indent="-225425"/>
            <a:r>
              <a:rPr lang="ru-RU" sz="2400" dirty="0" smtClean="0"/>
              <a:t>Малоподвижный образ жизни</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438400" y="228600"/>
            <a:ext cx="6553200" cy="1143000"/>
          </a:xfrm>
        </p:spPr>
        <p:txBody>
          <a:bodyPr/>
          <a:lstStyle/>
          <a:p>
            <a:r>
              <a:rPr lang="ru-RU" b="1" dirty="0" smtClean="0">
                <a:solidFill>
                  <a:srgbClr val="660066"/>
                </a:solidFill>
              </a:rPr>
              <a:t>Настроение и химические вещества мозга</a:t>
            </a:r>
            <a:endParaRPr lang="en-US" b="1" dirty="0">
              <a:solidFill>
                <a:srgbClr val="660066"/>
              </a:solidFill>
            </a:endParaRPr>
          </a:p>
        </p:txBody>
      </p:sp>
      <p:pic>
        <p:nvPicPr>
          <p:cNvPr id="5" name="Picture 4"/>
          <p:cNvPicPr>
            <a:picLocks noChangeAspect="1"/>
          </p:cNvPicPr>
          <p:nvPr/>
        </p:nvPicPr>
        <p:blipFill>
          <a:blip r:embed="rId4" cstate="print"/>
          <a:stretch>
            <a:fillRect/>
          </a:stretch>
        </p:blipFill>
        <p:spPr>
          <a:xfrm>
            <a:off x="4800600" y="3806190"/>
            <a:ext cx="4572000" cy="3051810"/>
          </a:xfrm>
          <a:prstGeom prst="rect">
            <a:avLst/>
          </a:prstGeom>
          <a:ln>
            <a:noFill/>
          </a:ln>
          <a:effectLst>
            <a:softEdge rad="112500"/>
          </a:effectLst>
        </p:spPr>
      </p:pic>
      <p:sp>
        <p:nvSpPr>
          <p:cNvPr id="4" name="Rectangle 3"/>
          <p:cNvSpPr/>
          <p:nvPr/>
        </p:nvSpPr>
        <p:spPr>
          <a:xfrm>
            <a:off x="381000" y="1676400"/>
            <a:ext cx="4800600" cy="5693867"/>
          </a:xfrm>
          <a:prstGeom prst="rect">
            <a:avLst/>
          </a:prstGeom>
        </p:spPr>
        <p:txBody>
          <a:bodyPr wrap="square">
            <a:spAutoFit/>
          </a:bodyPr>
          <a:lstStyle/>
          <a:p>
            <a:r>
              <a:rPr lang="ru-RU" sz="2800" dirty="0" smtClean="0">
                <a:latin typeface="+mj-lt"/>
              </a:rPr>
              <a:t>Хорошее настроение зависит от химических веществ мозга,</a:t>
            </a:r>
            <a:r>
              <a:rPr lang="en-US" sz="2800" dirty="0" smtClean="0">
                <a:latin typeface="+mj-lt"/>
              </a:rPr>
              <a:t> </a:t>
            </a:r>
            <a:r>
              <a:rPr lang="ru-RU" sz="2800" b="1" dirty="0" smtClean="0">
                <a:solidFill>
                  <a:srgbClr val="660066"/>
                </a:solidFill>
                <a:latin typeface="+mj-lt"/>
              </a:rPr>
              <a:t>«нейромедиаторов»</a:t>
            </a:r>
            <a:r>
              <a:rPr lang="ru-RU" sz="2800" dirty="0" smtClean="0">
                <a:latin typeface="+mj-lt"/>
              </a:rPr>
              <a:t>.</a:t>
            </a:r>
            <a:r>
              <a:rPr lang="en-US" sz="2800" dirty="0" smtClean="0">
                <a:latin typeface="+mj-lt"/>
              </a:rPr>
              <a:t> </a:t>
            </a:r>
            <a:r>
              <a:rPr lang="ru-RU" sz="2800" dirty="0" smtClean="0">
                <a:latin typeface="+mj-lt"/>
              </a:rPr>
              <a:t>Одним из самых важных, поднимающих настроение  нейромедиаторов является серотонин.</a:t>
            </a:r>
            <a:r>
              <a:rPr lang="en-US" sz="2800" dirty="0" smtClean="0">
                <a:latin typeface="+mj-lt"/>
              </a:rPr>
              <a:t> </a:t>
            </a:r>
            <a:r>
              <a:rPr lang="ru-RU" sz="2800" dirty="0" smtClean="0">
                <a:latin typeface="+mj-lt"/>
              </a:rPr>
              <a:t>У некоторых людей низкий уровень серотонина от природы</a:t>
            </a:r>
            <a:r>
              <a:rPr lang="en-US" sz="2800" dirty="0" smtClean="0">
                <a:latin typeface="+mj-lt"/>
              </a:rPr>
              <a:t>. </a:t>
            </a:r>
            <a:r>
              <a:rPr lang="ru-RU" sz="2800" dirty="0" smtClean="0">
                <a:latin typeface="+mj-lt"/>
              </a:rPr>
              <a:t>У женщин в целом уровень серотонина ниже, чем у мужчин</a:t>
            </a:r>
            <a:r>
              <a:rPr lang="en-US" sz="2800" dirty="0" smtClean="0">
                <a:latin typeface="+mj-lt"/>
              </a:rPr>
              <a:t>. </a:t>
            </a:r>
            <a:endParaRPr lang="en-US" sz="2800" dirty="0">
              <a:latin typeface="+mj-lt"/>
            </a:endParaRPr>
          </a:p>
          <a:p>
            <a:r>
              <a:rPr lang="en-US" sz="2800" dirty="0">
                <a:latin typeface="+mj-lt"/>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133600" y="381000"/>
            <a:ext cx="6858000" cy="1143000"/>
          </a:xfrm>
        </p:spPr>
        <p:txBody>
          <a:bodyPr/>
          <a:lstStyle/>
          <a:p>
            <a:r>
              <a:rPr lang="ru-RU" b="1" dirty="0" smtClean="0">
                <a:solidFill>
                  <a:srgbClr val="660066"/>
                </a:solidFill>
              </a:rPr>
              <a:t>Взаимосвязь мыслей </a:t>
            </a:r>
            <a:br>
              <a:rPr lang="ru-RU" b="1" dirty="0" smtClean="0">
                <a:solidFill>
                  <a:srgbClr val="660066"/>
                </a:solidFill>
              </a:rPr>
            </a:br>
            <a:r>
              <a:rPr lang="ru-RU" b="1" dirty="0" smtClean="0">
                <a:solidFill>
                  <a:srgbClr val="660066"/>
                </a:solidFill>
              </a:rPr>
              <a:t>и чувств</a:t>
            </a:r>
            <a:endParaRPr lang="en-US" dirty="0" smtClean="0">
              <a:solidFill>
                <a:srgbClr val="660066"/>
              </a:solidFill>
            </a:endParaRPr>
          </a:p>
        </p:txBody>
      </p:sp>
      <p:sp>
        <p:nvSpPr>
          <p:cNvPr id="3" name="Content Placeholder 2"/>
          <p:cNvSpPr>
            <a:spLocks noGrp="1"/>
          </p:cNvSpPr>
          <p:nvPr>
            <p:ph idx="1"/>
          </p:nvPr>
        </p:nvSpPr>
        <p:spPr>
          <a:xfrm>
            <a:off x="914400" y="2789237"/>
            <a:ext cx="2971800" cy="2392363"/>
          </a:xfrm>
        </p:spPr>
        <p:txBody>
          <a:bodyPr/>
          <a:lstStyle/>
          <a:p>
            <a:pPr marL="0" indent="0" algn="ctr">
              <a:buNone/>
            </a:pPr>
            <a:r>
              <a:rPr lang="ru-RU" dirty="0" smtClean="0"/>
              <a:t>Мысли и чувства похожи </a:t>
            </a:r>
            <a:r>
              <a:rPr lang="ru-RU" dirty="0"/>
              <a:t>на мальчика, выгуливающего собаку</a:t>
            </a:r>
            <a:r>
              <a:rPr lang="ru-RU" dirty="0" smtClean="0"/>
              <a:t>.</a:t>
            </a:r>
            <a:endParaRPr lang="en-US" dirty="0"/>
          </a:p>
        </p:txBody>
      </p:sp>
      <p:pic>
        <p:nvPicPr>
          <p:cNvPr id="6" name="Picture 5"/>
          <p:cNvPicPr>
            <a:picLocks noChangeAspect="1"/>
          </p:cNvPicPr>
          <p:nvPr/>
        </p:nvPicPr>
        <p:blipFill>
          <a:blip r:embed="rId4" cstate="print"/>
          <a:stretch>
            <a:fillRect/>
          </a:stretch>
        </p:blipFill>
        <p:spPr>
          <a:xfrm>
            <a:off x="4724400" y="2362200"/>
            <a:ext cx="4254500" cy="3619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514600" y="381000"/>
            <a:ext cx="6172200" cy="1143000"/>
          </a:xfrm>
        </p:spPr>
        <p:txBody>
          <a:bodyPr/>
          <a:lstStyle/>
          <a:p>
            <a:r>
              <a:rPr lang="ru-RU" b="1" dirty="0">
                <a:solidFill>
                  <a:srgbClr val="660066"/>
                </a:solidFill>
              </a:rPr>
              <a:t>Взаимосвязь мыслей </a:t>
            </a:r>
            <a:br>
              <a:rPr lang="ru-RU" b="1" dirty="0">
                <a:solidFill>
                  <a:srgbClr val="660066"/>
                </a:solidFill>
              </a:rPr>
            </a:br>
            <a:r>
              <a:rPr lang="ru-RU" b="1" dirty="0">
                <a:solidFill>
                  <a:srgbClr val="660066"/>
                </a:solidFill>
              </a:rPr>
              <a:t>и чувств</a:t>
            </a:r>
            <a:endParaRPr lang="en-US" dirty="0">
              <a:solidFill>
                <a:srgbClr val="660066"/>
              </a:solidFill>
            </a:endParaRPr>
          </a:p>
        </p:txBody>
      </p:sp>
      <p:sp>
        <p:nvSpPr>
          <p:cNvPr id="3" name="Content Placeholder 2"/>
          <p:cNvSpPr>
            <a:spLocks noGrp="1"/>
          </p:cNvSpPr>
          <p:nvPr>
            <p:ph idx="1"/>
          </p:nvPr>
        </p:nvSpPr>
        <p:spPr>
          <a:xfrm>
            <a:off x="609600" y="2408237"/>
            <a:ext cx="8229600" cy="3459163"/>
          </a:xfrm>
        </p:spPr>
        <p:txBody>
          <a:bodyPr/>
          <a:lstStyle/>
          <a:p>
            <a:pPr marL="0" indent="0" algn="ctr">
              <a:buNone/>
            </a:pPr>
            <a:r>
              <a:rPr lang="ru-RU" sz="3600" dirty="0" smtClean="0"/>
              <a:t>Если </a:t>
            </a:r>
            <a:r>
              <a:rPr lang="ru-RU" sz="3600" dirty="0"/>
              <a:t>наше поклонение Богу основываться на истине, то оно дает нам эмоциональную свободу.</a:t>
            </a:r>
            <a:r>
              <a:rPr lang="en-US" sz="3600" dirty="0"/>
              <a:t> </a:t>
            </a:r>
            <a:endParaRPr lang="en-US" sz="3600" dirty="0" smtClean="0"/>
          </a:p>
          <a:p>
            <a:pPr marL="0" indent="0" algn="ctr">
              <a:buNone/>
              <a:tabLst>
                <a:tab pos="4121150" algn="l"/>
              </a:tabLst>
            </a:pPr>
            <a:r>
              <a:rPr lang="ru-RU" sz="3600" dirty="0"/>
              <a:t>«Бог есть дух, и поклоняющиеся Ему должны поклоняться в духе и истине» (Иоанна 4:24)</a:t>
            </a:r>
            <a:r>
              <a:rPr lang="ru-RU" sz="3600" dirty="0" smtClean="0"/>
              <a:t>.</a:t>
            </a:r>
            <a:endParaRPr lang="en-US" sz="3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590800" y="381000"/>
            <a:ext cx="6629400" cy="1143000"/>
          </a:xfrm>
        </p:spPr>
        <p:txBody>
          <a:bodyPr/>
          <a:lstStyle/>
          <a:p>
            <a:r>
              <a:rPr lang="ru-RU" b="1" dirty="0" smtClean="0">
                <a:solidFill>
                  <a:srgbClr val="660066"/>
                </a:solidFill>
              </a:rPr>
              <a:t>Негативные мысли </a:t>
            </a:r>
            <a:br>
              <a:rPr lang="ru-RU" b="1" dirty="0" smtClean="0">
                <a:solidFill>
                  <a:srgbClr val="660066"/>
                </a:solidFill>
              </a:rPr>
            </a:br>
            <a:r>
              <a:rPr lang="ru-RU" b="1" dirty="0" smtClean="0">
                <a:solidFill>
                  <a:srgbClr val="660066"/>
                </a:solidFill>
              </a:rPr>
              <a:t>и ложные убеждения</a:t>
            </a:r>
            <a:endParaRPr lang="en-US" b="1" dirty="0">
              <a:solidFill>
                <a:srgbClr val="660066"/>
              </a:solidFill>
            </a:endParaRPr>
          </a:p>
        </p:txBody>
      </p:sp>
      <p:sp>
        <p:nvSpPr>
          <p:cNvPr id="3" name="Content Placeholder 2"/>
          <p:cNvSpPr>
            <a:spLocks noGrp="1"/>
          </p:cNvSpPr>
          <p:nvPr>
            <p:ph idx="1"/>
          </p:nvPr>
        </p:nvSpPr>
        <p:spPr>
          <a:xfrm>
            <a:off x="533400" y="2484437"/>
            <a:ext cx="8229600" cy="3611563"/>
          </a:xfrm>
        </p:spPr>
        <p:txBody>
          <a:bodyPr/>
          <a:lstStyle/>
          <a:p>
            <a:pPr marL="0" indent="0" algn="ctr">
              <a:buNone/>
              <a:tabLst>
                <a:tab pos="4121150" algn="l"/>
              </a:tabLst>
            </a:pPr>
            <a:r>
              <a:rPr lang="en-US" dirty="0" smtClean="0"/>
              <a:t> </a:t>
            </a:r>
            <a:r>
              <a:rPr lang="ru-RU" dirty="0"/>
              <a:t>«Оружия воинствования нашего не плотские, но сильные Богом на разрушение твердынь: ими ниспровергаем замыслы и всякое превозношение, восстающее против познания Божия, и пленяем всякое помышление в послушание Христу» </a:t>
            </a:r>
            <a:r>
              <a:rPr lang="ru-RU" dirty="0" smtClean="0"/>
              <a:t/>
            </a:r>
            <a:br>
              <a:rPr lang="ru-RU" dirty="0" smtClean="0"/>
            </a:br>
            <a:r>
              <a:rPr lang="ru-RU" dirty="0" smtClean="0"/>
              <a:t>2 </a:t>
            </a:r>
            <a:r>
              <a:rPr lang="ru-RU" dirty="0"/>
              <a:t>Кор. 10:4-</a:t>
            </a:r>
            <a:r>
              <a:rPr lang="ru-RU" dirty="0" smtClean="0"/>
              <a:t>5</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228600" y="304800"/>
            <a:ext cx="8763000" cy="1143000"/>
          </a:xfrm>
        </p:spPr>
        <p:txBody>
          <a:bodyPr/>
          <a:lstStyle/>
          <a:p>
            <a:r>
              <a:rPr lang="ru-RU" b="1" dirty="0" smtClean="0">
                <a:solidFill>
                  <a:srgbClr val="660066"/>
                </a:solidFill>
              </a:rPr>
              <a:t>Найти</a:t>
            </a:r>
            <a:r>
              <a:rPr lang="en-US" b="1" dirty="0" smtClean="0">
                <a:solidFill>
                  <a:srgbClr val="660066"/>
                </a:solidFill>
              </a:rPr>
              <a:t>, </a:t>
            </a:r>
            <a:r>
              <a:rPr lang="ru-RU" b="1" dirty="0" smtClean="0">
                <a:solidFill>
                  <a:srgbClr val="660066"/>
                </a:solidFill>
              </a:rPr>
              <a:t>Убедить и Заменить</a:t>
            </a:r>
            <a:r>
              <a:rPr lang="en-US" b="1" dirty="0" smtClean="0">
                <a:solidFill>
                  <a:srgbClr val="660066"/>
                </a:solidFill>
              </a:rPr>
              <a:t> </a:t>
            </a:r>
            <a:br>
              <a:rPr lang="en-US" b="1" dirty="0" smtClean="0">
                <a:solidFill>
                  <a:srgbClr val="660066"/>
                </a:solidFill>
              </a:rPr>
            </a:br>
            <a:r>
              <a:rPr lang="en-US" b="1" dirty="0" smtClean="0">
                <a:solidFill>
                  <a:srgbClr val="660066"/>
                </a:solidFill>
              </a:rPr>
              <a:t>(</a:t>
            </a:r>
            <a:r>
              <a:rPr lang="ru-RU" b="1" dirty="0" smtClean="0">
                <a:solidFill>
                  <a:srgbClr val="660066"/>
                </a:solidFill>
              </a:rPr>
              <a:t>англ. – </a:t>
            </a:r>
            <a:r>
              <a:rPr lang="en-US" b="1" dirty="0" smtClean="0">
                <a:solidFill>
                  <a:srgbClr val="660066"/>
                </a:solidFill>
              </a:rPr>
              <a:t>Find, Argue, Replace F.A.R.)</a:t>
            </a:r>
            <a:endParaRPr lang="en-US" dirty="0" smtClean="0">
              <a:solidFill>
                <a:srgbClr val="660066"/>
              </a:solidFill>
            </a:endParaRPr>
          </a:p>
        </p:txBody>
      </p:sp>
      <p:pic>
        <p:nvPicPr>
          <p:cNvPr id="3" name="Picture 2"/>
          <p:cNvPicPr>
            <a:picLocks noChangeAspect="1"/>
          </p:cNvPicPr>
          <p:nvPr/>
        </p:nvPicPr>
        <p:blipFill>
          <a:blip r:embed="rId4" cstate="print"/>
          <a:stretch>
            <a:fillRect/>
          </a:stretch>
        </p:blipFill>
        <p:spPr>
          <a:xfrm>
            <a:off x="4800600" y="3995944"/>
            <a:ext cx="4313382" cy="2862056"/>
          </a:xfrm>
          <a:prstGeom prst="rect">
            <a:avLst/>
          </a:prstGeom>
        </p:spPr>
      </p:pic>
      <p:sp>
        <p:nvSpPr>
          <p:cNvPr id="4" name="Content Placeholder 3"/>
          <p:cNvSpPr>
            <a:spLocks noGrp="1"/>
          </p:cNvSpPr>
          <p:nvPr>
            <p:ph idx="1"/>
          </p:nvPr>
        </p:nvSpPr>
        <p:spPr>
          <a:xfrm>
            <a:off x="228600" y="2362200"/>
            <a:ext cx="7086600" cy="3687763"/>
          </a:xfrm>
        </p:spPr>
        <p:txBody>
          <a:bodyPr/>
          <a:lstStyle/>
          <a:p>
            <a:pPr marL="682625" indent="-457200"/>
            <a:r>
              <a:rPr lang="ru-RU" b="1" dirty="0" smtClean="0">
                <a:solidFill>
                  <a:srgbClr val="008000"/>
                </a:solidFill>
              </a:rPr>
              <a:t>Найти</a:t>
            </a:r>
            <a:r>
              <a:rPr lang="en-US" b="1" dirty="0" smtClean="0">
                <a:solidFill>
                  <a:srgbClr val="008000"/>
                </a:solidFill>
              </a:rPr>
              <a:t>:</a:t>
            </a:r>
            <a:r>
              <a:rPr lang="en-US" dirty="0" smtClean="0"/>
              <a:t> </a:t>
            </a:r>
            <a:r>
              <a:rPr lang="ru-RU" dirty="0"/>
              <a:t>определить негативное событие. Определить чувства, ассоциирующиеся с ним.</a:t>
            </a:r>
            <a:r>
              <a:rPr lang="en-US" dirty="0"/>
              <a:t> </a:t>
            </a:r>
            <a:r>
              <a:rPr lang="en-US" dirty="0" smtClean="0"/>
              <a:t> </a:t>
            </a:r>
          </a:p>
          <a:p>
            <a:pPr marL="682625" indent="-457200"/>
            <a:r>
              <a:rPr lang="ru-RU" b="1" dirty="0" smtClean="0">
                <a:solidFill>
                  <a:srgbClr val="008000"/>
                </a:solidFill>
              </a:rPr>
              <a:t>Убедить</a:t>
            </a:r>
            <a:r>
              <a:rPr lang="en-US" b="1" dirty="0" smtClean="0">
                <a:solidFill>
                  <a:srgbClr val="008000"/>
                </a:solidFill>
              </a:rPr>
              <a:t>:</a:t>
            </a:r>
            <a:r>
              <a:rPr lang="en-US" dirty="0" smtClean="0">
                <a:solidFill>
                  <a:srgbClr val="008000"/>
                </a:solidFill>
              </a:rPr>
              <a:t> </a:t>
            </a:r>
            <a:r>
              <a:rPr lang="ru-RU" dirty="0"/>
              <a:t>спросите себя: “Что не так с этой мыслью?</a:t>
            </a:r>
            <a:r>
              <a:rPr lang="ru-RU" dirty="0" smtClean="0"/>
              <a:t>”</a:t>
            </a:r>
            <a:endParaRPr lang="en-US" dirty="0" smtClean="0"/>
          </a:p>
          <a:p>
            <a:pPr marL="682625" indent="-457200"/>
            <a:r>
              <a:rPr lang="ru-RU" b="1" dirty="0" smtClean="0">
                <a:solidFill>
                  <a:srgbClr val="008000"/>
                </a:solidFill>
              </a:rPr>
              <a:t>Заменить</a:t>
            </a:r>
            <a:r>
              <a:rPr lang="en-US" b="1" dirty="0" smtClean="0">
                <a:solidFill>
                  <a:srgbClr val="008000"/>
                </a:solidFill>
              </a:rPr>
              <a:t>:</a:t>
            </a:r>
            <a:r>
              <a:rPr lang="en-US" dirty="0" smtClean="0"/>
              <a:t> </a:t>
            </a:r>
            <a:r>
              <a:rPr lang="ru-RU" dirty="0"/>
              <a:t>расскажите себе </a:t>
            </a:r>
            <a:r>
              <a:rPr lang="en-US" dirty="0" smtClean="0"/>
              <a:t/>
            </a:r>
            <a:br>
              <a:rPr lang="en-US" dirty="0" smtClean="0"/>
            </a:br>
            <a:r>
              <a:rPr lang="ru-RU" dirty="0" smtClean="0"/>
              <a:t>правду </a:t>
            </a:r>
            <a:r>
              <a:rPr lang="ru-RU" dirty="0"/>
              <a:t>о данной ситуации</a:t>
            </a:r>
            <a:r>
              <a:rPr lang="ru-RU"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457200" y="685800"/>
            <a:ext cx="8229600" cy="1143000"/>
          </a:xfrm>
        </p:spPr>
        <p:txBody>
          <a:bodyPr/>
          <a:lstStyle/>
          <a:p>
            <a:r>
              <a:rPr lang="ru-RU" b="1" dirty="0">
                <a:solidFill>
                  <a:srgbClr val="660066"/>
                </a:solidFill>
              </a:rPr>
              <a:t>Найти</a:t>
            </a:r>
            <a:r>
              <a:rPr lang="en-US" b="1" dirty="0">
                <a:solidFill>
                  <a:srgbClr val="660066"/>
                </a:solidFill>
              </a:rPr>
              <a:t>, </a:t>
            </a:r>
            <a:r>
              <a:rPr lang="ru-RU" b="1" dirty="0">
                <a:solidFill>
                  <a:srgbClr val="660066"/>
                </a:solidFill>
              </a:rPr>
              <a:t>Убедить и Заменить</a:t>
            </a:r>
            <a:endParaRPr lang="en-US" dirty="0" smtClean="0">
              <a:solidFill>
                <a:srgbClr val="660066"/>
              </a:solidFill>
            </a:endParaRPr>
          </a:p>
        </p:txBody>
      </p:sp>
      <p:sp>
        <p:nvSpPr>
          <p:cNvPr id="3" name="Content Placeholder 2"/>
          <p:cNvSpPr>
            <a:spLocks noGrp="1"/>
          </p:cNvSpPr>
          <p:nvPr>
            <p:ph idx="1"/>
          </p:nvPr>
        </p:nvSpPr>
        <p:spPr>
          <a:xfrm>
            <a:off x="914400" y="2209800"/>
            <a:ext cx="7086600" cy="4191000"/>
          </a:xfrm>
        </p:spPr>
        <p:txBody>
          <a:bodyPr/>
          <a:lstStyle/>
          <a:p>
            <a:pPr marL="238125" indent="-238125"/>
            <a:r>
              <a:rPr lang="ru-RU" sz="3600" b="1" dirty="0" smtClean="0">
                <a:solidFill>
                  <a:srgbClr val="008000"/>
                </a:solidFill>
              </a:rPr>
              <a:t>Найти</a:t>
            </a:r>
            <a:r>
              <a:rPr lang="en-US" sz="3600" b="1" dirty="0" smtClean="0">
                <a:solidFill>
                  <a:srgbClr val="008000"/>
                </a:solidFill>
              </a:rPr>
              <a:t>:</a:t>
            </a:r>
          </a:p>
          <a:p>
            <a:pPr marL="688975" indent="-238125">
              <a:buNone/>
            </a:pPr>
            <a:r>
              <a:rPr lang="ru-RU" dirty="0"/>
              <a:t>Первый шаг, который нужно сделать – обнаружить заблуждения.</a:t>
            </a:r>
            <a:r>
              <a:rPr lang="en-US" dirty="0"/>
              <a:t> </a:t>
            </a:r>
            <a:endParaRPr lang="en-US" dirty="0" smtClean="0"/>
          </a:p>
        </p:txBody>
      </p:sp>
      <p:pic>
        <p:nvPicPr>
          <p:cNvPr id="5" name="Picture 4"/>
          <p:cNvPicPr>
            <a:picLocks noChangeAspect="1"/>
          </p:cNvPicPr>
          <p:nvPr/>
        </p:nvPicPr>
        <p:blipFill>
          <a:blip r:embed="rId4" cstate="print"/>
          <a:stretch>
            <a:fillRect/>
          </a:stretch>
        </p:blipFill>
        <p:spPr>
          <a:xfrm>
            <a:off x="5867400" y="3886200"/>
            <a:ext cx="3276600" cy="3276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4[1].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8023" y="0"/>
            <a:ext cx="9507119" cy="6858000"/>
          </a:xfrm>
          <a:prstGeom prst="rect">
            <a:avLst/>
          </a:prstGeom>
        </p:spPr>
      </p:pic>
      <p:sp>
        <p:nvSpPr>
          <p:cNvPr id="2050" name="Title 1"/>
          <p:cNvSpPr>
            <a:spLocks noGrp="1"/>
          </p:cNvSpPr>
          <p:nvPr>
            <p:ph type="ctrTitle"/>
          </p:nvPr>
        </p:nvSpPr>
        <p:spPr>
          <a:xfrm>
            <a:off x="914400" y="3581400"/>
            <a:ext cx="7772400" cy="1470025"/>
          </a:xfrm>
          <a:effectLst>
            <a:outerShdw blurRad="50800" dist="38100" algn="l" rotWithShape="0">
              <a:prstClr val="black">
                <a:alpha val="40000"/>
              </a:prstClr>
            </a:outerShdw>
          </a:effectLst>
        </p:spPr>
        <p:txBody>
          <a:bodyPr/>
          <a:lstStyle/>
          <a:p>
            <a:r>
              <a:rPr lang="ru-RU" dirty="0" smtClean="0">
                <a:solidFill>
                  <a:schemeClr val="bg1"/>
                </a:solidFill>
                <a:latin typeface="Cambria"/>
                <a:cs typeface="Cambria"/>
              </a:rPr>
              <a:t>Надежда за пределами депрессии</a:t>
            </a:r>
            <a:endParaRPr lang="en-US" dirty="0" smtClean="0">
              <a:solidFill>
                <a:schemeClr val="bg1"/>
              </a:solidFill>
              <a:latin typeface="Cambria"/>
              <a:cs typeface="Cambria"/>
            </a:endParaRPr>
          </a:p>
        </p:txBody>
      </p:sp>
      <p:sp>
        <p:nvSpPr>
          <p:cNvPr id="3" name="Title 1"/>
          <p:cNvSpPr txBox="1">
            <a:spLocks/>
          </p:cNvSpPr>
          <p:nvPr/>
        </p:nvSpPr>
        <p:spPr bwMode="auto">
          <a:xfrm>
            <a:off x="2514600" y="5083175"/>
            <a:ext cx="4267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ru-RU" sz="1600" dirty="0" smtClean="0">
                <a:latin typeface="Cambria"/>
                <a:ea typeface="+mj-ea"/>
                <a:cs typeface="Cambria"/>
              </a:rPr>
              <a:t>Автор урока</a:t>
            </a:r>
            <a:r>
              <a:rPr kumimoji="0" lang="en-US" sz="1600" b="0" i="0" u="none" strike="noStrike" kern="1200" cap="none" spc="0" normalizeH="0" noProof="0" dirty="0" smtClean="0">
                <a:ln>
                  <a:noFill/>
                </a:ln>
                <a:solidFill>
                  <a:schemeClr val="tx1"/>
                </a:solidFill>
                <a:effectLst/>
                <a:uLnTx/>
                <a:uFillTx/>
                <a:latin typeface="Cambria"/>
                <a:ea typeface="+mj-ea"/>
                <a:cs typeface="Cambria"/>
              </a:rPr>
              <a:t> </a:t>
            </a:r>
          </a:p>
          <a:p>
            <a:pPr algn="ctr"/>
            <a:r>
              <a:rPr kumimoji="0" lang="ru-RU" sz="1600" b="0" i="0" u="none" strike="noStrike" kern="1200" cap="none" spc="0" normalizeH="0" noProof="0" dirty="0" smtClean="0">
                <a:ln>
                  <a:noFill/>
                </a:ln>
                <a:solidFill>
                  <a:schemeClr val="tx1"/>
                </a:solidFill>
                <a:effectLst/>
                <a:uLnTx/>
                <a:uFillTx/>
                <a:latin typeface="Cambria"/>
                <a:ea typeface="+mj-ea"/>
                <a:cs typeface="Cambria"/>
              </a:rPr>
              <a:t>Дженнифер </a:t>
            </a:r>
            <a:r>
              <a:rPr kumimoji="0" lang="ru-RU" sz="1600" b="0" i="0" u="none" strike="noStrike" kern="1200" cap="none" spc="0" normalizeH="0" noProof="0" dirty="0" err="1" smtClean="0">
                <a:ln>
                  <a:noFill/>
                </a:ln>
                <a:solidFill>
                  <a:schemeClr val="tx1"/>
                </a:solidFill>
                <a:effectLst/>
                <a:uLnTx/>
                <a:uFillTx/>
                <a:latin typeface="Cambria"/>
                <a:ea typeface="+mj-ea"/>
                <a:cs typeface="Cambria"/>
              </a:rPr>
              <a:t>Джилл</a:t>
            </a:r>
            <a:r>
              <a:rPr kumimoji="0" lang="ru-RU" sz="1600" b="0" i="0" u="none" strike="noStrike" kern="1200" cap="none" spc="0" normalizeH="0" noProof="0" dirty="0" smtClean="0">
                <a:ln>
                  <a:noFill/>
                </a:ln>
                <a:solidFill>
                  <a:schemeClr val="tx1"/>
                </a:solidFill>
                <a:effectLst/>
                <a:uLnTx/>
                <a:uFillTx/>
                <a:latin typeface="Cambria"/>
                <a:ea typeface="+mj-ea"/>
                <a:cs typeface="Cambria"/>
              </a:rPr>
              <a:t> </a:t>
            </a:r>
            <a:r>
              <a:rPr kumimoji="0" lang="ru-RU" sz="1600" b="0" i="0" u="none" strike="noStrike" kern="1200" cap="none" spc="0" normalizeH="0" noProof="0" dirty="0" err="1" smtClean="0">
                <a:ln>
                  <a:noFill/>
                </a:ln>
                <a:solidFill>
                  <a:schemeClr val="tx1"/>
                </a:solidFill>
                <a:effectLst/>
                <a:uLnTx/>
                <a:uFillTx/>
                <a:latin typeface="Cambria"/>
                <a:ea typeface="+mj-ea"/>
                <a:cs typeface="Cambria"/>
              </a:rPr>
              <a:t>Швайцер</a:t>
            </a:r>
            <a:endParaRPr kumimoji="0" lang="en-US" sz="1600" b="0" i="0" u="none" strike="noStrike" kern="1200" cap="none" spc="0" normalizeH="0" noProof="0" dirty="0" smtClean="0">
              <a:ln>
                <a:noFill/>
              </a:ln>
              <a:solidFill>
                <a:schemeClr val="tx1"/>
              </a:solidFill>
              <a:effectLst/>
              <a:uLnTx/>
              <a:uFillTx/>
              <a:latin typeface="Cambria"/>
              <a:ea typeface="+mj-ea"/>
              <a:cs typeface="Cambri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457200" y="685800"/>
            <a:ext cx="8229600" cy="1143000"/>
          </a:xfrm>
        </p:spPr>
        <p:txBody>
          <a:bodyPr/>
          <a:lstStyle/>
          <a:p>
            <a:r>
              <a:rPr lang="ru-RU" b="1" dirty="0">
                <a:solidFill>
                  <a:srgbClr val="660066"/>
                </a:solidFill>
              </a:rPr>
              <a:t>Найти</a:t>
            </a:r>
            <a:r>
              <a:rPr lang="en-US" b="1" dirty="0">
                <a:solidFill>
                  <a:srgbClr val="660066"/>
                </a:solidFill>
              </a:rPr>
              <a:t>, </a:t>
            </a:r>
            <a:r>
              <a:rPr lang="ru-RU" b="1" dirty="0">
                <a:solidFill>
                  <a:srgbClr val="660066"/>
                </a:solidFill>
              </a:rPr>
              <a:t>Убедить и Заменить</a:t>
            </a:r>
            <a:endParaRPr lang="en-US" dirty="0" smtClean="0">
              <a:solidFill>
                <a:srgbClr val="660066"/>
              </a:solidFill>
            </a:endParaRPr>
          </a:p>
        </p:txBody>
      </p:sp>
      <p:sp>
        <p:nvSpPr>
          <p:cNvPr id="3" name="Content Placeholder 2"/>
          <p:cNvSpPr>
            <a:spLocks noGrp="1"/>
          </p:cNvSpPr>
          <p:nvPr>
            <p:ph idx="1"/>
          </p:nvPr>
        </p:nvSpPr>
        <p:spPr>
          <a:xfrm>
            <a:off x="457200" y="2286000"/>
            <a:ext cx="5029200" cy="4191000"/>
          </a:xfrm>
        </p:spPr>
        <p:txBody>
          <a:bodyPr/>
          <a:lstStyle/>
          <a:p>
            <a:pPr marL="238125" indent="-238125"/>
            <a:r>
              <a:rPr lang="ru-RU" sz="3600" b="1" dirty="0" smtClean="0">
                <a:solidFill>
                  <a:srgbClr val="008000"/>
                </a:solidFill>
              </a:rPr>
              <a:t>Найти</a:t>
            </a:r>
            <a:r>
              <a:rPr lang="en-US" sz="3600" b="1" dirty="0" smtClean="0">
                <a:solidFill>
                  <a:srgbClr val="008000"/>
                </a:solidFill>
              </a:rPr>
              <a:t>:</a:t>
            </a:r>
            <a:r>
              <a:rPr lang="en-US" sz="3600" b="1" dirty="0" smtClean="0"/>
              <a:t> </a:t>
            </a:r>
            <a:r>
              <a:rPr lang="ru-RU" dirty="0"/>
              <a:t>Первый </a:t>
            </a:r>
            <a:r>
              <a:rPr lang="ru-RU" dirty="0" smtClean="0"/>
              <a:t>шаг</a:t>
            </a:r>
            <a:r>
              <a:rPr lang="ru-RU" dirty="0"/>
              <a:t> </a:t>
            </a:r>
            <a:r>
              <a:rPr lang="ru-RU" dirty="0" smtClean="0"/>
              <a:t>– </a:t>
            </a:r>
            <a:r>
              <a:rPr lang="ru-RU" dirty="0"/>
              <a:t>обнаружить заблуждения.</a:t>
            </a:r>
            <a:r>
              <a:rPr lang="en-US" dirty="0"/>
              <a:t> </a:t>
            </a:r>
          </a:p>
          <a:p>
            <a:pPr marL="238125" indent="-238125"/>
            <a:r>
              <a:rPr lang="ru-RU" sz="3600" b="1" dirty="0" smtClean="0">
                <a:solidFill>
                  <a:srgbClr val="008000"/>
                </a:solidFill>
              </a:rPr>
              <a:t>Убедить</a:t>
            </a:r>
            <a:r>
              <a:rPr lang="en-US" sz="3600" b="1" dirty="0" smtClean="0">
                <a:solidFill>
                  <a:srgbClr val="008000"/>
                </a:solidFill>
              </a:rPr>
              <a:t>:</a:t>
            </a:r>
            <a:r>
              <a:rPr lang="en-US" b="1" dirty="0" smtClean="0"/>
              <a:t> </a:t>
            </a:r>
            <a:r>
              <a:rPr lang="ru-RU" dirty="0" smtClean="0"/>
              <a:t>Определите токсичные мыслительные шаблоны и постарайтесь их подавить.</a:t>
            </a:r>
            <a:endParaRPr lang="en-US" dirty="0" smtClean="0"/>
          </a:p>
        </p:txBody>
      </p:sp>
      <p:pic>
        <p:nvPicPr>
          <p:cNvPr id="5" name="Picture 4"/>
          <p:cNvPicPr>
            <a:picLocks noChangeAspect="1"/>
          </p:cNvPicPr>
          <p:nvPr/>
        </p:nvPicPr>
        <p:blipFill rotWithShape="1">
          <a:blip r:embed="rId4" cstate="print"/>
          <a:srcRect r="20707"/>
          <a:stretch/>
        </p:blipFill>
        <p:spPr>
          <a:xfrm>
            <a:off x="5281942" y="3246813"/>
            <a:ext cx="3862058" cy="36042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457200" y="533400"/>
            <a:ext cx="8229600" cy="1143000"/>
          </a:xfrm>
        </p:spPr>
        <p:txBody>
          <a:bodyPr/>
          <a:lstStyle/>
          <a:p>
            <a:r>
              <a:rPr lang="ru-RU" b="1" dirty="0" smtClean="0">
                <a:solidFill>
                  <a:srgbClr val="660066"/>
                </a:solidFill>
              </a:rPr>
              <a:t>Найти</a:t>
            </a:r>
            <a:r>
              <a:rPr lang="en-US" b="1" dirty="0" smtClean="0">
                <a:solidFill>
                  <a:srgbClr val="660066"/>
                </a:solidFill>
              </a:rPr>
              <a:t>, </a:t>
            </a:r>
            <a:r>
              <a:rPr lang="ru-RU" b="1" dirty="0" smtClean="0">
                <a:solidFill>
                  <a:srgbClr val="660066"/>
                </a:solidFill>
              </a:rPr>
              <a:t>Убедить</a:t>
            </a:r>
            <a:r>
              <a:rPr lang="en-US" b="1" dirty="0" smtClean="0">
                <a:solidFill>
                  <a:srgbClr val="660066"/>
                </a:solidFill>
              </a:rPr>
              <a:t> </a:t>
            </a:r>
            <a:r>
              <a:rPr lang="ru-RU" b="1" dirty="0" smtClean="0">
                <a:solidFill>
                  <a:srgbClr val="660066"/>
                </a:solidFill>
              </a:rPr>
              <a:t>и</a:t>
            </a:r>
            <a:r>
              <a:rPr lang="en-US" b="1" dirty="0" smtClean="0">
                <a:solidFill>
                  <a:srgbClr val="660066"/>
                </a:solidFill>
              </a:rPr>
              <a:t> </a:t>
            </a:r>
            <a:r>
              <a:rPr lang="ru-RU" b="1" dirty="0" smtClean="0">
                <a:solidFill>
                  <a:srgbClr val="660066"/>
                </a:solidFill>
              </a:rPr>
              <a:t>Заменить</a:t>
            </a:r>
            <a:endParaRPr lang="en-US" dirty="0" smtClean="0">
              <a:solidFill>
                <a:srgbClr val="660066"/>
              </a:solidFill>
            </a:endParaRPr>
          </a:p>
        </p:txBody>
      </p:sp>
      <p:pic>
        <p:nvPicPr>
          <p:cNvPr id="5" name="Picture 4"/>
          <p:cNvPicPr>
            <a:picLocks noChangeAspect="1"/>
          </p:cNvPicPr>
          <p:nvPr/>
        </p:nvPicPr>
        <p:blipFill rotWithShape="1">
          <a:blip r:embed="rId4" cstate="print"/>
          <a:srcRect l="13889" r="25252"/>
          <a:stretch/>
        </p:blipFill>
        <p:spPr>
          <a:xfrm>
            <a:off x="4572000" y="3255407"/>
            <a:ext cx="4572000" cy="3609520"/>
          </a:xfrm>
          <a:prstGeom prst="rect">
            <a:avLst/>
          </a:prstGeom>
        </p:spPr>
      </p:pic>
      <p:sp>
        <p:nvSpPr>
          <p:cNvPr id="3" name="Content Placeholder 2"/>
          <p:cNvSpPr>
            <a:spLocks noGrp="1"/>
          </p:cNvSpPr>
          <p:nvPr>
            <p:ph idx="1"/>
          </p:nvPr>
        </p:nvSpPr>
        <p:spPr>
          <a:xfrm>
            <a:off x="304800" y="1981200"/>
            <a:ext cx="5638800" cy="3200400"/>
          </a:xfrm>
        </p:spPr>
        <p:txBody>
          <a:bodyPr/>
          <a:lstStyle/>
          <a:p>
            <a:pPr marL="238125" indent="-238125"/>
            <a:r>
              <a:rPr lang="ru-RU" b="1" dirty="0" smtClean="0">
                <a:solidFill>
                  <a:srgbClr val="008000"/>
                </a:solidFill>
              </a:rPr>
              <a:t>Найти</a:t>
            </a:r>
            <a:r>
              <a:rPr lang="en-US" b="1" dirty="0" smtClean="0">
                <a:solidFill>
                  <a:srgbClr val="008000"/>
                </a:solidFill>
              </a:rPr>
              <a:t>:</a:t>
            </a:r>
            <a:r>
              <a:rPr lang="en-US" sz="2800" b="1" dirty="0" smtClean="0"/>
              <a:t> </a:t>
            </a:r>
            <a:r>
              <a:rPr lang="ru-RU" sz="2800" dirty="0"/>
              <a:t>Первый шаг – обнаружить заблуждения</a:t>
            </a:r>
            <a:r>
              <a:rPr lang="ru-RU" sz="2800" dirty="0" smtClean="0"/>
              <a:t>.</a:t>
            </a:r>
            <a:r>
              <a:rPr lang="en-US" sz="2800" dirty="0" smtClean="0"/>
              <a:t> </a:t>
            </a:r>
          </a:p>
          <a:p>
            <a:pPr marL="238125" indent="-238125"/>
            <a:r>
              <a:rPr lang="ru-RU" b="1" dirty="0" smtClean="0">
                <a:solidFill>
                  <a:srgbClr val="008000"/>
                </a:solidFill>
              </a:rPr>
              <a:t>Убедить</a:t>
            </a:r>
            <a:r>
              <a:rPr lang="en-US" b="1" dirty="0" smtClean="0">
                <a:solidFill>
                  <a:srgbClr val="008000"/>
                </a:solidFill>
              </a:rPr>
              <a:t>:</a:t>
            </a:r>
            <a:r>
              <a:rPr lang="en-US" b="1" dirty="0" smtClean="0"/>
              <a:t> </a:t>
            </a:r>
            <a:r>
              <a:rPr lang="ru-RU" sz="2800" dirty="0"/>
              <a:t>Определите токсичные мыслительные шаблоны и постарайтесь их подавить.</a:t>
            </a:r>
            <a:endParaRPr lang="en-US" sz="2800" dirty="0"/>
          </a:p>
          <a:p>
            <a:pPr marL="238125" indent="-238125"/>
            <a:r>
              <a:rPr lang="ru-RU" b="1" dirty="0" smtClean="0">
                <a:solidFill>
                  <a:srgbClr val="008000"/>
                </a:solidFill>
              </a:rPr>
              <a:t>Заменить</a:t>
            </a:r>
            <a:r>
              <a:rPr lang="en-US" b="1" dirty="0" smtClean="0">
                <a:solidFill>
                  <a:srgbClr val="008000"/>
                </a:solidFill>
              </a:rPr>
              <a:t>: </a:t>
            </a:r>
            <a:r>
              <a:rPr lang="ru-RU" sz="2800" dirty="0"/>
              <a:t>Когда искаженные мысли заключены </a:t>
            </a:r>
            <a:r>
              <a:rPr lang="ru-RU" sz="2800" dirty="0" smtClean="0"/>
              <a:t/>
            </a:r>
            <a:br>
              <a:rPr lang="ru-RU" sz="2800" dirty="0" smtClean="0"/>
            </a:br>
            <a:r>
              <a:rPr lang="ru-RU" sz="2800" dirty="0" smtClean="0"/>
              <a:t>в </a:t>
            </a:r>
            <a:r>
              <a:rPr lang="ru-RU" sz="2800" dirty="0"/>
              <a:t>определенные рамки </a:t>
            </a:r>
            <a:r>
              <a:rPr lang="ru-RU" sz="2800" dirty="0" smtClean="0"/>
              <a:t/>
            </a:r>
            <a:br>
              <a:rPr lang="ru-RU" sz="2800" dirty="0" smtClean="0"/>
            </a:br>
            <a:r>
              <a:rPr lang="ru-RU" sz="2800" dirty="0" smtClean="0"/>
              <a:t>(</a:t>
            </a:r>
            <a:r>
              <a:rPr lang="ru-RU" sz="2800" dirty="0"/>
              <a:t>«в контейнеры»), можно начать заменять их истиной, правдой</a:t>
            </a:r>
            <a:r>
              <a:rPr lang="ru-RU" sz="2800" dirty="0" smtClean="0"/>
              <a:t>.</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457200" y="685800"/>
            <a:ext cx="8229600" cy="1143000"/>
          </a:xfrm>
        </p:spPr>
        <p:txBody>
          <a:bodyPr/>
          <a:lstStyle/>
          <a:p>
            <a:r>
              <a:rPr lang="ru-RU" b="1" dirty="0" smtClean="0">
                <a:solidFill>
                  <a:srgbClr val="660066"/>
                </a:solidFill>
              </a:rPr>
              <a:t>Вопросы для обсуждения</a:t>
            </a:r>
            <a:endParaRPr lang="en-US" dirty="0">
              <a:solidFill>
                <a:srgbClr val="660066"/>
              </a:solidFill>
            </a:endParaRPr>
          </a:p>
        </p:txBody>
      </p:sp>
      <p:pic>
        <p:nvPicPr>
          <p:cNvPr id="5" name="Picture 4"/>
          <p:cNvPicPr>
            <a:picLocks noChangeAspect="1"/>
          </p:cNvPicPr>
          <p:nvPr/>
        </p:nvPicPr>
        <p:blipFill>
          <a:blip r:embed="rId4" cstate="print"/>
          <a:stretch>
            <a:fillRect/>
          </a:stretch>
        </p:blipFill>
        <p:spPr>
          <a:xfrm>
            <a:off x="6746760" y="4800600"/>
            <a:ext cx="2371840" cy="2057400"/>
          </a:xfrm>
          <a:prstGeom prst="rect">
            <a:avLst/>
          </a:prstGeom>
          <a:ln>
            <a:noFill/>
          </a:ln>
          <a:effectLst>
            <a:softEdge rad="112500"/>
          </a:effectLst>
        </p:spPr>
      </p:pic>
      <p:sp>
        <p:nvSpPr>
          <p:cNvPr id="4" name="Rectangle 3"/>
          <p:cNvSpPr/>
          <p:nvPr/>
        </p:nvSpPr>
        <p:spPr>
          <a:xfrm>
            <a:off x="533400" y="1752600"/>
            <a:ext cx="7696200" cy="5155257"/>
          </a:xfrm>
          <a:prstGeom prst="rect">
            <a:avLst/>
          </a:prstGeom>
        </p:spPr>
        <p:txBody>
          <a:bodyPr wrap="square">
            <a:spAutoFit/>
          </a:bodyPr>
          <a:lstStyle/>
          <a:p>
            <a:pPr marL="457200" indent="-457200">
              <a:buFont typeface="Arial"/>
              <a:buChar char="•"/>
            </a:pPr>
            <a:r>
              <a:rPr lang="ru-RU" sz="3200" dirty="0"/>
              <a:t>Считаете ли вы, что у вас есть склонность к иррациональному </a:t>
            </a:r>
            <a:r>
              <a:rPr lang="en-US" sz="3200" dirty="0" smtClean="0"/>
              <a:t/>
            </a:r>
            <a:br>
              <a:rPr lang="en-US" sz="3200" dirty="0" smtClean="0"/>
            </a:br>
            <a:r>
              <a:rPr lang="ru-RU" sz="3200" dirty="0" smtClean="0"/>
              <a:t>или </a:t>
            </a:r>
            <a:r>
              <a:rPr lang="ru-RU" sz="3200" dirty="0"/>
              <a:t>искаженному мышлению?</a:t>
            </a:r>
            <a:endParaRPr lang="en-US" sz="3200" dirty="0"/>
          </a:p>
          <a:p>
            <a:pPr marL="457200" indent="-457200">
              <a:buFont typeface="Arial"/>
              <a:buChar char="•"/>
            </a:pPr>
            <a:r>
              <a:rPr lang="ru-RU" sz="3200" dirty="0" smtClean="0"/>
              <a:t>Умение </a:t>
            </a:r>
            <a:r>
              <a:rPr lang="ru-RU" sz="3200" dirty="0"/>
              <a:t>здраво мыслить часто подразумевает отслеживание причины и результата. Можно </a:t>
            </a:r>
            <a:r>
              <a:rPr lang="ru-RU" sz="3200" dirty="0" smtClean="0"/>
              <a:t>ли </a:t>
            </a:r>
            <a:r>
              <a:rPr lang="ru-RU" sz="3200" dirty="0"/>
              <a:t>объяснить недавнее событие, произошедшее в вашей жизни, </a:t>
            </a:r>
            <a:r>
              <a:rPr lang="en-US" sz="3200" dirty="0" smtClean="0"/>
              <a:t/>
            </a:r>
            <a:br>
              <a:rPr lang="en-US" sz="3200" dirty="0" smtClean="0"/>
            </a:br>
            <a:r>
              <a:rPr lang="ru-RU" sz="3200" dirty="0" smtClean="0"/>
              <a:t>с </a:t>
            </a:r>
            <a:r>
              <a:rPr lang="ru-RU" sz="3200" dirty="0"/>
              <a:t>точки зрения причинно-следственной связи? Поясните</a:t>
            </a:r>
            <a:r>
              <a:rPr lang="ru-RU" sz="3200" dirty="0" smtClean="0"/>
              <a:t>.</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73"/>
            <a:ext cx="9144000" cy="6953973"/>
          </a:xfrm>
          <a:prstGeom prst="rect">
            <a:avLst/>
          </a:prstGeom>
        </p:spPr>
      </p:pic>
      <p:sp>
        <p:nvSpPr>
          <p:cNvPr id="3" name="Content Placeholder 2"/>
          <p:cNvSpPr>
            <a:spLocks noGrp="1"/>
          </p:cNvSpPr>
          <p:nvPr>
            <p:ph idx="1"/>
          </p:nvPr>
        </p:nvSpPr>
        <p:spPr>
          <a:xfrm>
            <a:off x="457200" y="2438400"/>
            <a:ext cx="7391400" cy="2286000"/>
          </a:xfrm>
        </p:spPr>
        <p:txBody>
          <a:bodyPr/>
          <a:lstStyle/>
          <a:p>
            <a:r>
              <a:rPr lang="ru-RU" dirty="0" smtClean="0"/>
              <a:t>Какой </a:t>
            </a:r>
            <a:r>
              <a:rPr lang="ru-RU" dirty="0"/>
              <a:t>травматический опыт вашей жизни мог стать причиной развития негативных мыслительных шаблонов? </a:t>
            </a:r>
            <a:endParaRPr lang="ru-RU" dirty="0" smtClean="0"/>
          </a:p>
          <a:p>
            <a:r>
              <a:rPr lang="ru-RU" dirty="0" smtClean="0"/>
              <a:t>Как </a:t>
            </a:r>
            <a:r>
              <a:rPr lang="ru-RU" dirty="0"/>
              <a:t>вы можете использовать технику «Найти, убедить и заменить», чтобы преодолеть эти шаблоны</a:t>
            </a:r>
            <a:r>
              <a:rPr lang="ru-RU" dirty="0" smtClean="0"/>
              <a:t>?</a:t>
            </a:r>
            <a:endParaRPr lang="en-US" dirty="0"/>
          </a:p>
        </p:txBody>
      </p:sp>
      <p:sp>
        <p:nvSpPr>
          <p:cNvPr id="5" name="Title 1"/>
          <p:cNvSpPr txBox="1">
            <a:spLocks/>
          </p:cNvSpPr>
          <p:nvPr/>
        </p:nvSpPr>
        <p:spPr bwMode="auto">
          <a:xfrm>
            <a:off x="4572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b="1" dirty="0">
                <a:solidFill>
                  <a:srgbClr val="660066"/>
                </a:solidFill>
              </a:rPr>
              <a:t>Вопросы для обсуждения</a:t>
            </a: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6746760" y="4800600"/>
            <a:ext cx="2371840" cy="2057400"/>
          </a:xfrm>
          <a:prstGeom prst="rect">
            <a:avLst/>
          </a:prstGeom>
          <a:ln>
            <a:noFill/>
          </a:ln>
          <a:effectLst>
            <a:softEdge rad="112500"/>
          </a:effectLst>
        </p:spPr>
      </p:pic>
    </p:spTree>
    <p:extLst>
      <p:ext uri="{BB962C8B-B14F-4D97-AF65-F5344CB8AC3E}">
        <p14:creationId xmlns="" xmlns:p14="http://schemas.microsoft.com/office/powerpoint/2010/main" val="402535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73"/>
            <a:ext cx="9144000" cy="6953973"/>
          </a:xfrm>
          <a:prstGeom prst="rect">
            <a:avLst/>
          </a:prstGeom>
        </p:spPr>
      </p:pic>
      <p:sp>
        <p:nvSpPr>
          <p:cNvPr id="3" name="Content Placeholder 2"/>
          <p:cNvSpPr>
            <a:spLocks noGrp="1"/>
          </p:cNvSpPr>
          <p:nvPr>
            <p:ph idx="1"/>
          </p:nvPr>
        </p:nvSpPr>
        <p:spPr>
          <a:xfrm>
            <a:off x="762000" y="2332037"/>
            <a:ext cx="7010400" cy="3078163"/>
          </a:xfrm>
        </p:spPr>
        <p:txBody>
          <a:bodyPr/>
          <a:lstStyle/>
          <a:p>
            <a:r>
              <a:rPr lang="ru-RU" dirty="0"/>
              <a:t>Позволяете ли вы эмоциям победить здравый смысл? </a:t>
            </a:r>
            <a:endParaRPr lang="en-US" dirty="0" smtClean="0"/>
          </a:p>
          <a:p>
            <a:r>
              <a:rPr lang="ru-RU" dirty="0" smtClean="0"/>
              <a:t>В </a:t>
            </a:r>
            <a:r>
              <a:rPr lang="ru-RU" dirty="0"/>
              <a:t>каких ситуациях подобное происходит с большей вероятностью? Как вы думаете, почему это происходит</a:t>
            </a:r>
            <a:r>
              <a:rPr lang="ru-RU" dirty="0" smtClean="0"/>
              <a:t>?</a:t>
            </a:r>
            <a:endParaRPr lang="en-US" dirty="0"/>
          </a:p>
        </p:txBody>
      </p:sp>
      <p:sp>
        <p:nvSpPr>
          <p:cNvPr id="5" name="Title 1"/>
          <p:cNvSpPr txBox="1">
            <a:spLocks/>
          </p:cNvSpPr>
          <p:nvPr/>
        </p:nvSpPr>
        <p:spPr bwMode="auto">
          <a:xfrm>
            <a:off x="5334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b="1" dirty="0">
                <a:solidFill>
                  <a:srgbClr val="660066"/>
                </a:solidFill>
              </a:rPr>
              <a:t>Вопросы для обсуждения</a:t>
            </a: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6746760" y="4800600"/>
            <a:ext cx="2371840" cy="2057400"/>
          </a:xfrm>
          <a:prstGeom prst="rect">
            <a:avLst/>
          </a:prstGeom>
          <a:ln>
            <a:noFill/>
          </a:ln>
          <a:effectLst>
            <a:softEdge rad="112500"/>
          </a:effectLst>
        </p:spPr>
      </p:pic>
    </p:spTree>
    <p:extLst>
      <p:ext uri="{BB962C8B-B14F-4D97-AF65-F5344CB8AC3E}">
        <p14:creationId xmlns="" xmlns:p14="http://schemas.microsoft.com/office/powerpoint/2010/main" val="3052024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73"/>
            <a:ext cx="9144000" cy="6953973"/>
          </a:xfrm>
          <a:prstGeom prst="rect">
            <a:avLst/>
          </a:prstGeom>
        </p:spPr>
      </p:pic>
      <p:sp>
        <p:nvSpPr>
          <p:cNvPr id="3" name="Content Placeholder 2"/>
          <p:cNvSpPr>
            <a:spLocks noGrp="1"/>
          </p:cNvSpPr>
          <p:nvPr>
            <p:ph idx="1"/>
          </p:nvPr>
        </p:nvSpPr>
        <p:spPr>
          <a:xfrm>
            <a:off x="685800" y="2057400"/>
            <a:ext cx="7391400" cy="4525963"/>
          </a:xfrm>
        </p:spPr>
        <p:txBody>
          <a:bodyPr/>
          <a:lstStyle/>
          <a:p>
            <a:r>
              <a:rPr lang="ru-RU" dirty="0"/>
              <a:t>Какие мыслительные шаблоны, перечисленные в списке «Искаженных мыслей» чаще всего у вас возникают? Объясните. </a:t>
            </a:r>
            <a:endParaRPr lang="en-US" dirty="0"/>
          </a:p>
          <a:p>
            <a:r>
              <a:rPr lang="ru-RU" dirty="0" smtClean="0"/>
              <a:t>Какие </a:t>
            </a:r>
            <a:r>
              <a:rPr lang="ru-RU" dirty="0"/>
              <a:t>«болезненные пути» в вашей жизни Господь показал вам — когда вы сами ухудшаете свое настроение </a:t>
            </a:r>
            <a:r>
              <a:rPr lang="en-US" dirty="0" smtClean="0"/>
              <a:t/>
            </a:r>
            <a:br>
              <a:rPr lang="en-US" dirty="0" smtClean="0"/>
            </a:br>
            <a:r>
              <a:rPr lang="ru-RU" dirty="0" smtClean="0"/>
              <a:t>и </a:t>
            </a:r>
            <a:r>
              <a:rPr lang="ru-RU" dirty="0"/>
              <a:t>ситуацию</a:t>
            </a:r>
            <a:r>
              <a:rPr lang="ru-RU" dirty="0" smtClean="0"/>
              <a:t>?</a:t>
            </a:r>
            <a:endParaRPr lang="en-US" dirty="0"/>
          </a:p>
        </p:txBody>
      </p:sp>
      <p:sp>
        <p:nvSpPr>
          <p:cNvPr id="5" name="Title 1"/>
          <p:cNvSpPr txBox="1">
            <a:spLocks/>
          </p:cNvSpPr>
          <p:nvPr/>
        </p:nvSpPr>
        <p:spPr bwMode="auto">
          <a:xfrm>
            <a:off x="5334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b="1" dirty="0">
                <a:solidFill>
                  <a:srgbClr val="660066"/>
                </a:solidFill>
              </a:rPr>
              <a:t>Вопросы для обсуждения</a:t>
            </a: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7315200" y="4953000"/>
            <a:ext cx="2371840" cy="2057400"/>
          </a:xfrm>
          <a:prstGeom prst="rect">
            <a:avLst/>
          </a:prstGeom>
          <a:ln>
            <a:noFill/>
          </a:ln>
          <a:effectLst>
            <a:softEdge rad="112500"/>
          </a:effectLst>
        </p:spPr>
      </p:pic>
    </p:spTree>
    <p:extLst>
      <p:ext uri="{BB962C8B-B14F-4D97-AF65-F5344CB8AC3E}">
        <p14:creationId xmlns="" xmlns:p14="http://schemas.microsoft.com/office/powerpoint/2010/main" val="1578877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037" y="0"/>
            <a:ext cx="9309323" cy="6858000"/>
          </a:xfrm>
          <a:prstGeom prst="rect">
            <a:avLst/>
          </a:prstGeom>
        </p:spPr>
      </p:pic>
      <p:sp>
        <p:nvSpPr>
          <p:cNvPr id="2" name="Title 1"/>
          <p:cNvSpPr>
            <a:spLocks noGrp="1"/>
          </p:cNvSpPr>
          <p:nvPr>
            <p:ph type="title"/>
          </p:nvPr>
        </p:nvSpPr>
        <p:spPr>
          <a:xfrm>
            <a:off x="609600" y="715962"/>
            <a:ext cx="8229600" cy="1417638"/>
          </a:xfrm>
        </p:spPr>
        <p:txBody>
          <a:bodyPr/>
          <a:lstStyle/>
          <a:p>
            <a:r>
              <a:rPr lang="ru-RU" b="1" dirty="0" smtClean="0">
                <a:solidFill>
                  <a:srgbClr val="660066"/>
                </a:solidFill>
                <a:latin typeface="Cambria"/>
                <a:cs typeface="Cambria"/>
              </a:rPr>
              <a:t>Молитва</a:t>
            </a:r>
            <a:endParaRPr lang="en-US" b="1" dirty="0">
              <a:solidFill>
                <a:srgbClr val="660066"/>
              </a:solidFill>
              <a:latin typeface="Cambria"/>
              <a:cs typeface="Cambria"/>
            </a:endParaRPr>
          </a:p>
        </p:txBody>
      </p:sp>
      <p:sp>
        <p:nvSpPr>
          <p:cNvPr id="3" name="Content Placeholder 2"/>
          <p:cNvSpPr>
            <a:spLocks noGrp="1"/>
          </p:cNvSpPr>
          <p:nvPr>
            <p:ph idx="1"/>
          </p:nvPr>
        </p:nvSpPr>
        <p:spPr>
          <a:xfrm>
            <a:off x="533400" y="2286000"/>
            <a:ext cx="8229600" cy="2514600"/>
          </a:xfrm>
        </p:spPr>
        <p:txBody>
          <a:bodyPr/>
          <a:lstStyle/>
          <a:p>
            <a:pPr marL="0" indent="0" algn="ctr">
              <a:buNone/>
            </a:pPr>
            <a:r>
              <a:rPr lang="ru-RU" dirty="0" smtClean="0">
                <a:latin typeface="Cambria"/>
                <a:cs typeface="Cambria"/>
              </a:rPr>
              <a:t>«Вот, Я проложу ему пластырь и целебные средства, и уврачую их, и открою им обилие мира и истины»</a:t>
            </a:r>
            <a:r>
              <a:rPr lang="en-US" dirty="0" smtClean="0">
                <a:latin typeface="Book Antiqua"/>
                <a:cs typeface="Book Antiqua"/>
              </a:rPr>
              <a:t>.</a:t>
            </a:r>
          </a:p>
          <a:p>
            <a:pPr marL="0" indent="0" algn="ctr">
              <a:buNone/>
            </a:pPr>
            <a:r>
              <a:rPr lang="ru-RU" dirty="0" smtClean="0">
                <a:latin typeface="Cambria"/>
                <a:cs typeface="Cambria"/>
              </a:rPr>
              <a:t>Иеремии</a:t>
            </a:r>
            <a:r>
              <a:rPr lang="en-US" dirty="0" smtClean="0">
                <a:latin typeface="Cambria"/>
                <a:cs typeface="Cambria"/>
              </a:rPr>
              <a:t> 33:6</a:t>
            </a:r>
            <a:endParaRPr lang="en-US" dirty="0">
              <a:latin typeface="Cambria"/>
              <a:cs typeface="Cambria"/>
            </a:endParaRPr>
          </a:p>
        </p:txBody>
      </p:sp>
      <p:pic>
        <p:nvPicPr>
          <p:cNvPr id="5" name="Picture 4"/>
          <p:cNvPicPr>
            <a:picLocks noChangeAspect="1"/>
          </p:cNvPicPr>
          <p:nvPr/>
        </p:nvPicPr>
        <p:blipFill>
          <a:blip r:embed="rId4" cstate="print">
            <a:extLst>
              <a:ext uri="{BEBA8EAE-BF5A-486C-A8C5-ECC9F3942E4B}">
                <a14:imgProps xmlns="" xmlns:a14="http://schemas.microsoft.com/office/drawing/2010/main">
                  <a14:imgLayer r:embed="rId5">
                    <a14:imgEffect>
                      <a14:backgroundRemoval t="10000" b="90000" l="10000" r="90000"/>
                    </a14:imgEffect>
                  </a14:imgLayer>
                </a14:imgProps>
              </a:ext>
            </a:extLst>
          </a:blip>
          <a:stretch>
            <a:fillRect/>
          </a:stretch>
        </p:blipFill>
        <p:spPr>
          <a:xfrm>
            <a:off x="4724400" y="3861278"/>
            <a:ext cx="5105399" cy="3399596"/>
          </a:xfrm>
          <a:prstGeom prst="rect">
            <a:avLst/>
          </a:prstGeom>
        </p:spPr>
      </p:pic>
    </p:spTree>
    <p:extLst>
      <p:ext uri="{BB962C8B-B14F-4D97-AF65-F5344CB8AC3E}">
        <p14:creationId xmlns="" xmlns:p14="http://schemas.microsoft.com/office/powerpoint/2010/main" val="1956639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3" name="Content Placeholder 2"/>
          <p:cNvSpPr>
            <a:spLocks noGrp="1"/>
          </p:cNvSpPr>
          <p:nvPr>
            <p:ph idx="1"/>
          </p:nvPr>
        </p:nvSpPr>
        <p:spPr/>
        <p:txBody>
          <a:bodyPr/>
          <a:lstStyle/>
          <a:p>
            <a:pPr>
              <a:buNone/>
            </a:pPr>
            <a:endParaRPr lang="en-US" sz="2800" dirty="0" smtClean="0"/>
          </a:p>
          <a:p>
            <a:pPr marL="0" indent="0" algn="ctr">
              <a:buNone/>
            </a:pPr>
            <a:r>
              <a:rPr lang="en-US" sz="2800" dirty="0" smtClean="0"/>
              <a:t>“</a:t>
            </a:r>
            <a:r>
              <a:rPr lang="ru-RU" sz="2800" dirty="0" smtClean="0"/>
              <a:t>Внутри </a:t>
            </a:r>
            <a:r>
              <a:rPr lang="ru-RU" sz="2800" dirty="0"/>
              <a:t>меня ужасная темнота, как будто все умерло. Так продолжалось более или менее со времени начала “работы”… В моем сердце нет веры, нет любви, нет доверия, в нем слишком много боли – боли о принадлежности, </a:t>
            </a:r>
            <a:r>
              <a:rPr lang="ru-RU" sz="2800" dirty="0" err="1"/>
              <a:t>нежеланности</a:t>
            </a:r>
            <a:r>
              <a:rPr lang="ru-RU" sz="2800" dirty="0"/>
              <a:t>. Я жажду Бога всеми силами души и все равно между нами ужасное разделение. Я больше не молюсь”.</a:t>
            </a:r>
            <a:r>
              <a:rPr lang="en-US" sz="2800" dirty="0"/>
              <a:t> </a:t>
            </a:r>
            <a:endParaRPr lang="en-US" sz="2800" dirty="0" smtClean="0"/>
          </a:p>
          <a:p>
            <a:pPr>
              <a:buNone/>
            </a:pP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5973"/>
            <a:ext cx="9144000" cy="6953973"/>
          </a:xfrm>
          <a:prstGeom prst="rect">
            <a:avLst/>
          </a:prstGeom>
        </p:spPr>
      </p:pic>
      <p:sp>
        <p:nvSpPr>
          <p:cNvPr id="4" name="Title 3"/>
          <p:cNvSpPr>
            <a:spLocks noGrp="1"/>
          </p:cNvSpPr>
          <p:nvPr>
            <p:ph type="title"/>
          </p:nvPr>
        </p:nvSpPr>
        <p:spPr/>
        <p:txBody>
          <a:bodyPr/>
          <a:lstStyle/>
          <a:p>
            <a:endParaRPr lang="en-US"/>
          </a:p>
        </p:txBody>
      </p:sp>
      <p:sp>
        <p:nvSpPr>
          <p:cNvPr id="5" name="Rectangle 4"/>
          <p:cNvSpPr/>
          <p:nvPr/>
        </p:nvSpPr>
        <p:spPr>
          <a:xfrm>
            <a:off x="152400" y="1905000"/>
            <a:ext cx="5181600" cy="4401205"/>
          </a:xfrm>
          <a:prstGeom prst="rect">
            <a:avLst/>
          </a:prstGeom>
        </p:spPr>
        <p:txBody>
          <a:bodyPr wrap="square">
            <a:spAutoFit/>
          </a:bodyPr>
          <a:lstStyle/>
          <a:p>
            <a:r>
              <a:rPr lang="ru-RU" sz="2800" dirty="0"/>
              <a:t>Только в Америке </a:t>
            </a:r>
            <a:r>
              <a:rPr lang="ru-RU" sz="2800" b="1" dirty="0">
                <a:solidFill>
                  <a:schemeClr val="accent4">
                    <a:lumMod val="75000"/>
                  </a:schemeClr>
                </a:solidFill>
              </a:rPr>
              <a:t>более 20 миллионам </a:t>
            </a:r>
            <a:r>
              <a:rPr lang="ru-RU" sz="2800" dirty="0"/>
              <a:t>человек поставлен диагноз </a:t>
            </a:r>
            <a:r>
              <a:rPr lang="ru-RU" sz="2800" dirty="0" smtClean="0"/>
              <a:t>«расстройство настроения» (аффективное расстройство). </a:t>
            </a:r>
            <a:r>
              <a:rPr lang="ru-RU" sz="2800" dirty="0"/>
              <a:t>Почти </a:t>
            </a:r>
            <a:r>
              <a:rPr lang="ru-RU" sz="2800" b="1" dirty="0" smtClean="0">
                <a:solidFill>
                  <a:srgbClr val="604A7B"/>
                </a:solidFill>
              </a:rPr>
              <a:t>десяти процентам</a:t>
            </a:r>
            <a:r>
              <a:rPr lang="ru-RU" sz="2800" dirty="0" smtClean="0"/>
              <a:t> </a:t>
            </a:r>
            <a:r>
              <a:rPr lang="ru-RU" sz="2800" dirty="0"/>
              <a:t>американцев будет поставлен диагноз депрессия в какой-то период их жизни</a:t>
            </a:r>
            <a:r>
              <a:rPr lang="ru-RU" sz="2800" dirty="0" smtClean="0"/>
              <a:t>.</a:t>
            </a:r>
            <a:r>
              <a:rPr lang="en-US" sz="2800" dirty="0" smtClean="0">
                <a:latin typeface="+mn-lt"/>
              </a:rPr>
              <a:t> </a:t>
            </a:r>
            <a:r>
              <a:rPr lang="en-US" sz="2800" dirty="0">
                <a:latin typeface="+mn-lt"/>
              </a:rPr>
              <a:t> </a:t>
            </a:r>
          </a:p>
        </p:txBody>
      </p:sp>
      <p:pic>
        <p:nvPicPr>
          <p:cNvPr id="6" name="Picture 5"/>
          <p:cNvPicPr>
            <a:picLocks noChangeAspect="1"/>
          </p:cNvPicPr>
          <p:nvPr/>
        </p:nvPicPr>
        <p:blipFill rotWithShape="1">
          <a:blip r:embed="rId4" cstate="print"/>
          <a:srcRect b="21630"/>
          <a:stretch/>
        </p:blipFill>
        <p:spPr>
          <a:xfrm>
            <a:off x="5334001" y="3102664"/>
            <a:ext cx="3805382" cy="35890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667000" y="762000"/>
            <a:ext cx="5791200" cy="1143000"/>
          </a:xfrm>
        </p:spPr>
        <p:txBody>
          <a:bodyPr/>
          <a:lstStyle/>
          <a:p>
            <a:r>
              <a:rPr lang="en-US" b="1" dirty="0" smtClean="0">
                <a:solidFill>
                  <a:srgbClr val="660066"/>
                </a:solidFill>
              </a:rPr>
              <a:t/>
            </a:r>
            <a:br>
              <a:rPr lang="en-US" b="1" dirty="0" smtClean="0">
                <a:solidFill>
                  <a:srgbClr val="660066"/>
                </a:solidFill>
              </a:rPr>
            </a:br>
            <a:r>
              <a:rPr lang="ru-RU" b="1" dirty="0" smtClean="0">
                <a:solidFill>
                  <a:srgbClr val="660066"/>
                </a:solidFill>
              </a:rPr>
              <a:t>Глубокая депрессия</a:t>
            </a:r>
            <a:r>
              <a:rPr lang="en-US" b="1" dirty="0" smtClean="0">
                <a:solidFill>
                  <a:srgbClr val="660066"/>
                </a:solidFill>
              </a:rPr>
              <a:t>:</a:t>
            </a:r>
            <a:r>
              <a:rPr lang="en-US" b="1" dirty="0">
                <a:solidFill>
                  <a:srgbClr val="660066"/>
                </a:solidFill>
              </a:rPr>
              <a:t/>
            </a:r>
            <a:br>
              <a:rPr lang="en-US" b="1" dirty="0">
                <a:solidFill>
                  <a:srgbClr val="660066"/>
                </a:solidFill>
              </a:rPr>
            </a:br>
            <a:endParaRPr lang="en-US" b="1" dirty="0">
              <a:solidFill>
                <a:srgbClr val="660066"/>
              </a:solidFill>
            </a:endParaRPr>
          </a:p>
        </p:txBody>
      </p:sp>
      <p:sp>
        <p:nvSpPr>
          <p:cNvPr id="3" name="Content Placeholder 2"/>
          <p:cNvSpPr>
            <a:spLocks noGrp="1"/>
          </p:cNvSpPr>
          <p:nvPr>
            <p:ph idx="1"/>
          </p:nvPr>
        </p:nvSpPr>
        <p:spPr>
          <a:xfrm>
            <a:off x="152400" y="1981200"/>
            <a:ext cx="8991600" cy="4525963"/>
          </a:xfrm>
        </p:spPr>
        <p:txBody>
          <a:bodyPr/>
          <a:lstStyle/>
          <a:p>
            <a:r>
              <a:rPr lang="ru-RU" sz="2400" dirty="0"/>
              <a:t>Депрессивное состояние почти весь день и почти каждый день</a:t>
            </a:r>
            <a:endParaRPr lang="en-US" sz="2400" dirty="0"/>
          </a:p>
          <a:p>
            <a:r>
              <a:rPr lang="ru-RU" sz="2400" dirty="0"/>
              <a:t>• Заметное снижение интереса или удовольствия от всех или почти всех, действий в большую часть дня, почти каждый день </a:t>
            </a:r>
            <a:endParaRPr lang="en-US" sz="2400" dirty="0"/>
          </a:p>
          <a:p>
            <a:r>
              <a:rPr lang="ru-RU" sz="2400" dirty="0"/>
              <a:t>• значительная потеря веса, при том, что человек не сидит на диете или значительное увеличение веса </a:t>
            </a:r>
            <a:endParaRPr lang="en-US" sz="2400" dirty="0"/>
          </a:p>
          <a:p>
            <a:r>
              <a:rPr lang="ru-RU" sz="2400" dirty="0"/>
              <a:t>• Уменьшение или увеличение аппетита почти каждый день</a:t>
            </a:r>
            <a:endParaRPr lang="en-US" sz="2400" dirty="0"/>
          </a:p>
          <a:p>
            <a:r>
              <a:rPr lang="ru-RU" sz="2400" dirty="0"/>
              <a:t>• Бессонница или повышенная сонливость почти каждый день</a:t>
            </a:r>
            <a:endParaRPr lang="en-US" sz="2400" dirty="0"/>
          </a:p>
          <a:p>
            <a:r>
              <a:rPr lang="ru-RU" sz="2400" dirty="0"/>
              <a:t>• Психомоторное возбуждение или заторможенность почти каждый день </a:t>
            </a:r>
            <a:endParaRPr lang="en-US" sz="2400" dirty="0"/>
          </a:p>
          <a:p>
            <a:pPr marL="682625" indent="-457200"/>
            <a:endParaRPr lang="en-US" sz="2400" dirty="0"/>
          </a:p>
        </p:txBody>
      </p:sp>
    </p:spTree>
    <p:extLst>
      <p:ext uri="{BB962C8B-B14F-4D97-AF65-F5344CB8AC3E}">
        <p14:creationId xmlns="" xmlns:p14="http://schemas.microsoft.com/office/powerpoint/2010/main" val="2976817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1066800" y="1066800"/>
            <a:ext cx="8229600" cy="1143000"/>
          </a:xfrm>
        </p:spPr>
        <p:txBody>
          <a:bodyPr/>
          <a:lstStyle/>
          <a:p>
            <a:r>
              <a:rPr lang="ru-RU" b="1" dirty="0" smtClean="0">
                <a:solidFill>
                  <a:srgbClr val="660066"/>
                </a:solidFill>
              </a:rPr>
              <a:t>Глубокая депрессия</a:t>
            </a:r>
            <a:r>
              <a:rPr lang="en-US" b="1" dirty="0" smtClean="0">
                <a:solidFill>
                  <a:srgbClr val="660066"/>
                </a:solidFill>
              </a:rPr>
              <a:t>:</a:t>
            </a:r>
            <a:r>
              <a:rPr lang="en-US" b="1" dirty="0">
                <a:solidFill>
                  <a:srgbClr val="660066"/>
                </a:solidFill>
              </a:rPr>
              <a:t/>
            </a:r>
            <a:br>
              <a:rPr lang="en-US" b="1" dirty="0">
                <a:solidFill>
                  <a:srgbClr val="660066"/>
                </a:solidFill>
              </a:rPr>
            </a:br>
            <a:endParaRPr lang="en-US" b="1" dirty="0">
              <a:solidFill>
                <a:srgbClr val="660066"/>
              </a:solidFill>
            </a:endParaRPr>
          </a:p>
        </p:txBody>
      </p:sp>
      <p:sp>
        <p:nvSpPr>
          <p:cNvPr id="4" name="Rectangle 3"/>
          <p:cNvSpPr/>
          <p:nvPr/>
        </p:nvSpPr>
        <p:spPr>
          <a:xfrm>
            <a:off x="838200" y="1981200"/>
            <a:ext cx="7620000" cy="4903907"/>
          </a:xfrm>
          <a:prstGeom prst="rect">
            <a:avLst/>
          </a:prstGeom>
        </p:spPr>
        <p:txBody>
          <a:bodyPr wrap="square">
            <a:spAutoFit/>
          </a:bodyPr>
          <a:lstStyle/>
          <a:p>
            <a:pPr marL="457200" indent="-457200">
              <a:buFont typeface="Arial"/>
              <a:buChar char="•"/>
            </a:pPr>
            <a:r>
              <a:rPr lang="ru-RU" sz="2800" dirty="0" smtClean="0"/>
              <a:t>Усталость </a:t>
            </a:r>
            <a:r>
              <a:rPr lang="ru-RU" sz="2800" dirty="0"/>
              <a:t>или потеря энергии почти каждый день </a:t>
            </a:r>
            <a:endParaRPr lang="en-US" sz="2800" dirty="0"/>
          </a:p>
          <a:p>
            <a:r>
              <a:rPr lang="ru-RU" sz="2800" dirty="0"/>
              <a:t>• Чувство бесполезности или чрезмерной или ненадлежащей вины почти каждый день </a:t>
            </a:r>
            <a:endParaRPr lang="en-US" sz="2800" dirty="0"/>
          </a:p>
          <a:p>
            <a:r>
              <a:rPr lang="ru-RU" sz="2800" dirty="0"/>
              <a:t>• Уменьшение способности мыслить или сосредоточиться, или нерешительность, почти каждый день</a:t>
            </a:r>
            <a:endParaRPr lang="en-US" sz="2800" dirty="0"/>
          </a:p>
          <a:p>
            <a:r>
              <a:rPr lang="ru-RU" sz="2800" dirty="0"/>
              <a:t>• Повторяющиеся мысли о смерти</a:t>
            </a:r>
            <a:endParaRPr lang="en-US" sz="2800" dirty="0"/>
          </a:p>
          <a:p>
            <a:r>
              <a:rPr lang="ru-RU" sz="2800" dirty="0"/>
              <a:t>• Размышления и/или планы по совершению суицида</a:t>
            </a:r>
            <a:endParaRPr lang="en-US" sz="2800" dirty="0"/>
          </a:p>
          <a:p>
            <a:pPr marL="682625" lvl="0" indent="-457200">
              <a:lnSpc>
                <a:spcPct val="120000"/>
              </a:lnSpc>
              <a:buFont typeface="Arial"/>
              <a:buChar char="•"/>
            </a:pPr>
            <a:endParaRPr lang="en-US" sz="2800" dirty="0">
              <a:latin typeface="+mj-lt"/>
            </a:endParaRPr>
          </a:p>
        </p:txBody>
      </p:sp>
    </p:spTree>
    <p:extLst>
      <p:ext uri="{BB962C8B-B14F-4D97-AF65-F5344CB8AC3E}">
        <p14:creationId xmlns="" xmlns:p14="http://schemas.microsoft.com/office/powerpoint/2010/main" val="1019305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133600" y="381000"/>
            <a:ext cx="6553200" cy="1143000"/>
          </a:xfrm>
        </p:spPr>
        <p:txBody>
          <a:bodyPr/>
          <a:lstStyle/>
          <a:p>
            <a:r>
              <a:rPr lang="ru-RU" b="1" dirty="0" smtClean="0">
                <a:solidFill>
                  <a:srgbClr val="660066"/>
                </a:solidFill>
              </a:rPr>
              <a:t>Развеять ложные представления</a:t>
            </a:r>
            <a:endParaRPr lang="en-US" b="1" dirty="0">
              <a:solidFill>
                <a:srgbClr val="660066"/>
              </a:solidFill>
            </a:endParaRPr>
          </a:p>
        </p:txBody>
      </p:sp>
      <p:sp>
        <p:nvSpPr>
          <p:cNvPr id="3" name="Content Placeholder 2"/>
          <p:cNvSpPr>
            <a:spLocks noGrp="1"/>
          </p:cNvSpPr>
          <p:nvPr>
            <p:ph idx="1"/>
          </p:nvPr>
        </p:nvSpPr>
        <p:spPr>
          <a:xfrm>
            <a:off x="228600" y="2286000"/>
            <a:ext cx="5715000" cy="3916363"/>
          </a:xfrm>
        </p:spPr>
        <p:txBody>
          <a:bodyPr/>
          <a:lstStyle/>
          <a:p>
            <a:pPr marL="0" indent="0" fontAlgn="auto">
              <a:spcBef>
                <a:spcPts val="0"/>
              </a:spcBef>
              <a:spcAft>
                <a:spcPts val="0"/>
              </a:spcAft>
              <a:buNone/>
              <a:defRPr/>
            </a:pPr>
            <a:r>
              <a:rPr lang="ru-RU" dirty="0"/>
              <a:t>Иногда христиане боятся признаться, что они борются с психическим заболеванием. </a:t>
            </a:r>
            <a:r>
              <a:rPr lang="ru-RU" dirty="0" smtClean="0"/>
              <a:t>Нам </a:t>
            </a:r>
            <a:r>
              <a:rPr lang="ru-RU" dirty="0"/>
              <a:t>нужно начать работать с проблемой и больше не тратить времени на то, чтобы плохо чувствовать себя из-за того, что нам плохо.</a:t>
            </a:r>
            <a:endParaRPr lang="en-US" dirty="0"/>
          </a:p>
          <a:p>
            <a:pPr marL="0" indent="0" fontAlgn="auto">
              <a:spcBef>
                <a:spcPts val="0"/>
              </a:spcBef>
              <a:spcAft>
                <a:spcPts val="0"/>
              </a:spcAft>
              <a:buNone/>
              <a:defRPr/>
            </a:pPr>
            <a:r>
              <a:rPr lang="en-US" dirty="0" smtClean="0"/>
              <a:t> </a:t>
            </a:r>
          </a:p>
        </p:txBody>
      </p:sp>
      <p:pic>
        <p:nvPicPr>
          <p:cNvPr id="5" name="Picture 4"/>
          <p:cNvPicPr>
            <a:picLocks noChangeAspect="1"/>
          </p:cNvPicPr>
          <p:nvPr/>
        </p:nvPicPr>
        <p:blipFill>
          <a:blip r:embed="rId4" cstate="print"/>
          <a:stretch>
            <a:fillRect/>
          </a:stretch>
        </p:blipFill>
        <p:spPr>
          <a:xfrm>
            <a:off x="5334000" y="4038600"/>
            <a:ext cx="4020075" cy="2819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1905000" y="381000"/>
            <a:ext cx="7239000" cy="1143000"/>
          </a:xfrm>
        </p:spPr>
        <p:txBody>
          <a:bodyPr/>
          <a:lstStyle/>
          <a:p>
            <a:r>
              <a:rPr lang="ru-RU" b="1" dirty="0" err="1" smtClean="0">
                <a:solidFill>
                  <a:srgbClr val="660066"/>
                </a:solidFill>
              </a:rPr>
              <a:t>Когнитивно-поведенческая</a:t>
            </a:r>
            <a:r>
              <a:rPr lang="ru-RU" b="1" dirty="0" smtClean="0">
                <a:solidFill>
                  <a:srgbClr val="660066"/>
                </a:solidFill>
              </a:rPr>
              <a:t> терапия</a:t>
            </a:r>
            <a:endParaRPr lang="en-US" dirty="0" smtClean="0">
              <a:solidFill>
                <a:srgbClr val="660066"/>
              </a:solidFill>
            </a:endParaRPr>
          </a:p>
        </p:txBody>
      </p:sp>
      <p:pic>
        <p:nvPicPr>
          <p:cNvPr id="5" name="Picture 4"/>
          <p:cNvPicPr>
            <a:picLocks noChangeAspect="1"/>
          </p:cNvPicPr>
          <p:nvPr/>
        </p:nvPicPr>
        <p:blipFill>
          <a:blip r:embed="rId4" cstate="print"/>
          <a:stretch>
            <a:fillRect/>
          </a:stretch>
        </p:blipFill>
        <p:spPr>
          <a:xfrm>
            <a:off x="5003393" y="3962400"/>
            <a:ext cx="4293007" cy="2865582"/>
          </a:xfrm>
          <a:prstGeom prst="rect">
            <a:avLst/>
          </a:prstGeom>
          <a:ln>
            <a:noFill/>
          </a:ln>
          <a:effectLst>
            <a:softEdge rad="112500"/>
          </a:effectLst>
        </p:spPr>
      </p:pic>
      <p:sp>
        <p:nvSpPr>
          <p:cNvPr id="3" name="Content Placeholder 2"/>
          <p:cNvSpPr>
            <a:spLocks noGrp="1"/>
          </p:cNvSpPr>
          <p:nvPr>
            <p:ph idx="1"/>
          </p:nvPr>
        </p:nvSpPr>
        <p:spPr>
          <a:xfrm>
            <a:off x="457200" y="2484437"/>
            <a:ext cx="5181600" cy="3687763"/>
          </a:xfrm>
        </p:spPr>
        <p:txBody>
          <a:bodyPr/>
          <a:lstStyle/>
          <a:p>
            <a:pPr>
              <a:buNone/>
            </a:pPr>
            <a:r>
              <a:rPr lang="ru-RU" sz="3600" dirty="0" smtClean="0"/>
              <a:t>Иисус сказал:</a:t>
            </a:r>
            <a:endParaRPr lang="en-US" sz="3600" dirty="0" smtClean="0"/>
          </a:p>
          <a:p>
            <a:pPr>
              <a:buNone/>
            </a:pPr>
            <a:endParaRPr lang="en-US" sz="800" dirty="0" smtClean="0"/>
          </a:p>
          <a:p>
            <a:pPr algn="ctr">
              <a:spcBef>
                <a:spcPts val="0"/>
              </a:spcBef>
              <a:buNone/>
            </a:pPr>
            <a:r>
              <a:rPr lang="ru-RU" sz="3600" dirty="0" smtClean="0"/>
              <a:t>«познаете истину и истина сделает вас свободными»</a:t>
            </a:r>
            <a:endParaRPr lang="en-US" sz="3600" dirty="0" smtClean="0"/>
          </a:p>
          <a:p>
            <a:pPr algn="ctr">
              <a:spcBef>
                <a:spcPts val="0"/>
              </a:spcBef>
              <a:buNone/>
            </a:pPr>
            <a:r>
              <a:rPr lang="ru-RU" sz="3600" dirty="0" smtClean="0"/>
              <a:t>Ин.</a:t>
            </a:r>
            <a:r>
              <a:rPr lang="en-US" sz="3600" dirty="0" smtClean="0"/>
              <a:t> 8:32</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228600" y="1981201"/>
            <a:ext cx="8915400" cy="4419600"/>
          </a:xfrm>
        </p:spPr>
        <p:txBody>
          <a:bodyPr/>
          <a:lstStyle/>
          <a:p>
            <a:pPr marL="0" indent="0" algn="ctr">
              <a:buNone/>
              <a:tabLst>
                <a:tab pos="4121150" algn="l"/>
              </a:tabLst>
            </a:pPr>
            <a:r>
              <a:rPr lang="ru-RU" sz="2800" dirty="0" smtClean="0"/>
              <a:t>«Мы нуждаемся в постоянном ощущении облагораживающей силы чистых мыслей. Единственная безопасность для каждой души состоит в том, чтобы верно мыслить. «Каковы мысли в душе его, таков и он» (Притчи 23:7). Сила самоограничения возрастает благодаря постоянному упражнению, и в итоге то, что сначала кажется трудно выполнимым, благодаря постоянному повторению будет совершаться все легче до тех пор, пока правильные мысли и поступки не войдут в привычку». (Служение исцеления, с. 491).</a:t>
            </a:r>
          </a:p>
          <a:p>
            <a:pPr algn="ctr">
              <a:buNone/>
            </a:pPr>
            <a:r>
              <a:rPr lang="en-US" sz="2800" dirty="0" smtClean="0"/>
              <a:t> </a:t>
            </a:r>
            <a:endParaRPr lang="en-US" sz="2800" dirty="0"/>
          </a:p>
        </p:txBody>
      </p:sp>
      <p:sp>
        <p:nvSpPr>
          <p:cNvPr id="5" name="Title 4"/>
          <p:cNvSpPr>
            <a:spLocks noGrp="1"/>
          </p:cNvSpPr>
          <p:nvPr>
            <p:ph type="title"/>
          </p:nvPr>
        </p:nvSpPr>
        <p:spPr>
          <a:xfrm>
            <a:off x="2590800" y="533400"/>
            <a:ext cx="6096000" cy="1143000"/>
          </a:xfrm>
        </p:spPr>
        <p:txBody>
          <a:bodyPr/>
          <a:lstStyle/>
          <a:p>
            <a:r>
              <a:rPr lang="ru-RU" b="1" dirty="0" smtClean="0">
                <a:solidFill>
                  <a:srgbClr val="660066"/>
                </a:solidFill>
              </a:rPr>
              <a:t>Э. Уайт о силе мысли</a:t>
            </a:r>
            <a:endParaRPr lang="en-US" b="1" dirty="0">
              <a:solidFill>
                <a:srgbClr val="66006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2395</TotalTime>
  <Words>3606</Words>
  <Application>Microsoft Office PowerPoint</Application>
  <PresentationFormat>Экран (4:3)</PresentationFormat>
  <Paragraphs>242</Paragraphs>
  <Slides>26</Slides>
  <Notes>26</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Office Theme</vt:lpstr>
      <vt:lpstr>Слайд 1</vt:lpstr>
      <vt:lpstr>Надежда за пределами депрессии</vt:lpstr>
      <vt:lpstr>Слайд 3</vt:lpstr>
      <vt:lpstr>Слайд 4</vt:lpstr>
      <vt:lpstr> Глубокая депрессия: </vt:lpstr>
      <vt:lpstr>Глубокая депрессия: </vt:lpstr>
      <vt:lpstr>Развеять ложные представления</vt:lpstr>
      <vt:lpstr>Когнитивно-поведенческая терапия</vt:lpstr>
      <vt:lpstr>Э. Уайт о силе мысли</vt:lpstr>
      <vt:lpstr>Слова Эллен Уайт</vt:lpstr>
      <vt:lpstr>Полюбите лобную долю мозга!</vt:lpstr>
      <vt:lpstr>Полюбите лобную долю мозга! </vt:lpstr>
      <vt:lpstr>Полюбите лобную долю мозга!</vt:lpstr>
      <vt:lpstr>Настроение и химические вещества мозга</vt:lpstr>
      <vt:lpstr>Взаимосвязь мыслей  и чувств</vt:lpstr>
      <vt:lpstr>Взаимосвязь мыслей  и чувств</vt:lpstr>
      <vt:lpstr>Негативные мысли  и ложные убеждения</vt:lpstr>
      <vt:lpstr>Найти, Убедить и Заменить  (англ. – Find, Argue, Replace F.A.R.)</vt:lpstr>
      <vt:lpstr>Найти, Убедить и Заменить</vt:lpstr>
      <vt:lpstr>Найти, Убедить и Заменить</vt:lpstr>
      <vt:lpstr>Найти, Убедить и Заменить</vt:lpstr>
      <vt:lpstr>Вопросы для обсуждения</vt:lpstr>
      <vt:lpstr>Слайд 23</vt:lpstr>
      <vt:lpstr>Слайд 24</vt:lpstr>
      <vt:lpstr>Слайд 25</vt:lpstr>
      <vt:lpstr>Молитва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2013-10-10T13:17:38Z</dcterms:created>
  <dcterms:modified xsi:type="dcterms:W3CDTF">2014-12-07T20:32:35Z</dcterms:modified>
</cp:coreProperties>
</file>