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4" r:id="rId2"/>
    <p:sldId id="256" r:id="rId3"/>
    <p:sldId id="257" r:id="rId4"/>
    <p:sldId id="263" r:id="rId5"/>
    <p:sldId id="264" r:id="rId6"/>
    <p:sldId id="265" r:id="rId7"/>
    <p:sldId id="266" r:id="rId8"/>
    <p:sldId id="267" r:id="rId9"/>
    <p:sldId id="268" r:id="rId10"/>
    <p:sldId id="269" r:id="rId11"/>
    <p:sldId id="270" r:id="rId12"/>
    <p:sldId id="271" r:id="rId13"/>
    <p:sldId id="272" r:id="rId14"/>
    <p:sldId id="275" r:id="rId15"/>
    <p:sldId id="274" r:id="rId16"/>
    <p:sldId id="273" r:id="rId17"/>
    <p:sldId id="276" r:id="rId18"/>
    <p:sldId id="277" r:id="rId19"/>
    <p:sldId id="278" r:id="rId20"/>
    <p:sldId id="279" r:id="rId21"/>
    <p:sldId id="280" r:id="rId22"/>
    <p:sldId id="281" r:id="rId23"/>
    <p:sldId id="283" r:id="rId24"/>
    <p:sldId id="282" r:id="rId25"/>
    <p:sldId id="284" r:id="rId26"/>
    <p:sldId id="291" r:id="rId27"/>
    <p:sldId id="292" r:id="rId28"/>
    <p:sldId id="293" r:id="rId29"/>
    <p:sldId id="286" r:id="rId30"/>
    <p:sldId id="287"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955" autoAdjust="0"/>
  </p:normalViewPr>
  <p:slideViewPr>
    <p:cSldViewPr>
      <p:cViewPr varScale="1">
        <p:scale>
          <a:sx n="81" d="100"/>
          <a:sy n="81" d="100"/>
        </p:scale>
        <p:origin x="-2484" y="-96"/>
      </p:cViewPr>
      <p:guideLst>
        <p:guide orient="horz" pos="2160"/>
        <p:guide pos="2880"/>
      </p:guideLst>
    </p:cSldViewPr>
  </p:slideViewPr>
  <p:notesTextViewPr>
    <p:cViewPr>
      <p:scale>
        <a:sx n="100" d="100"/>
        <a:sy n="100" d="100"/>
      </p:scale>
      <p:origin x="0" y="0"/>
    </p:cViewPr>
  </p:notesTextViewPr>
  <p:notesViewPr>
    <p:cSldViewPr>
      <p:cViewPr>
        <p:scale>
          <a:sx n="94" d="100"/>
          <a:sy n="94" d="100"/>
        </p:scale>
        <p:origin x="-1328" y="168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0412C2-3645-44B7-87A9-7B30718CCF85}" type="datetimeFigureOut">
              <a:rPr lang="en-US" smtClean="0"/>
              <a:pPr/>
              <a:t>12/7/2014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9D9367-A170-47AB-B27F-87EFBE0B9138}" type="slidenum">
              <a:rPr lang="en-US" smtClean="0"/>
              <a:pPr/>
              <a:t>‹#›</a:t>
            </a:fld>
            <a:endParaRPr lang="en-US" dirty="0"/>
          </a:p>
        </p:txBody>
      </p:sp>
    </p:spTree>
    <p:extLst>
      <p:ext uri="{BB962C8B-B14F-4D97-AF65-F5344CB8AC3E}">
        <p14:creationId xmlns="" xmlns:p14="http://schemas.microsoft.com/office/powerpoint/2010/main" val="1076861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243260-2EF1-46FB-8725-205602AFE98F}" type="slidenum">
              <a:rPr lang="en-US" smtClean="0"/>
              <a:pPr/>
              <a:t>1</a:t>
            </a:fld>
            <a:endParaRPr lang="en-US"/>
          </a:p>
        </p:txBody>
      </p:sp>
    </p:spTree>
    <p:extLst>
      <p:ext uri="{BB962C8B-B14F-4D97-AF65-F5344CB8AC3E}">
        <p14:creationId xmlns="" xmlns:p14="http://schemas.microsoft.com/office/powerpoint/2010/main" val="10329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81000"/>
            <a:ext cx="2743200" cy="2057400"/>
          </a:xfrm>
        </p:spPr>
      </p:sp>
      <p:sp>
        <p:nvSpPr>
          <p:cNvPr id="3" name="Notes Placeholder 2"/>
          <p:cNvSpPr>
            <a:spLocks noGrp="1"/>
          </p:cNvSpPr>
          <p:nvPr>
            <p:ph type="body" idx="1"/>
          </p:nvPr>
        </p:nvSpPr>
        <p:spPr>
          <a:xfrm>
            <a:off x="685800" y="2590800"/>
            <a:ext cx="5486400" cy="6248400"/>
          </a:xfrm>
        </p:spPr>
        <p:txBody>
          <a:bodyPr>
            <a:normAutofit/>
          </a:bodyPr>
          <a:lstStyle/>
          <a:p>
            <a:pPr>
              <a:lnSpc>
                <a:spcPct val="110000"/>
              </a:lnSpc>
            </a:pPr>
            <a:r>
              <a:rPr lang="ru-RU" sz="1200" kern="1200" dirty="0" smtClean="0">
                <a:solidFill>
                  <a:schemeClr val="tx1"/>
                </a:solidFill>
                <a:effectLst/>
                <a:latin typeface="+mn-lt"/>
                <a:ea typeface="+mn-ea"/>
                <a:cs typeface="+mn-cs"/>
              </a:rPr>
              <a:t>Нынешние «Принципы физической активности для американцев» побуждают человека заниматься физической нагрузкой умеренной интенсивности, по меньшей мере, два с половиной часа неделю, например, быстрой ходьбой. Физическая активность продолжительностью до одного часа в день приводит к дальнейшему снижению риска сердечнососудистых заболеваний. Программа Отдела здоровья Генеральной Конференции «Ходите легко» рекомендует проходить не менее 8000 шагов в день. Идеально было бы проходить 10000 шагов в день. Каждый день проверяйте свой шагомер, чтобы увидеть, достигли ли вы своей ежедневной цели.</a:t>
            </a:r>
            <a:r>
              <a:rPr lang="en-US" dirty="0" smtClean="0">
                <a:effectLst/>
              </a:rPr>
              <a:t> </a:t>
            </a:r>
            <a:endParaRPr lang="ru-RU" kern="1200" dirty="0" smtClean="0">
              <a:solidFill>
                <a:schemeClr val="tx1"/>
              </a:solidFill>
            </a:endParaRPr>
          </a:p>
          <a:p>
            <a:pPr>
              <a:lnSpc>
                <a:spcPct val="110000"/>
              </a:lnSpc>
            </a:pPr>
            <a:endParaRPr lang="ru-RU" kern="1200" dirty="0" smtClean="0">
              <a:solidFill>
                <a:schemeClr val="tx1"/>
              </a:solidFill>
            </a:endParaRPr>
          </a:p>
          <a:p>
            <a:pPr>
              <a:lnSpc>
                <a:spcPct val="110000"/>
              </a:lnSpc>
            </a:pPr>
            <a:r>
              <a:rPr lang="ru-RU" sz="1200" kern="1200" dirty="0" smtClean="0">
                <a:solidFill>
                  <a:schemeClr val="tx1"/>
                </a:solidFill>
                <a:effectLst/>
                <a:latin typeface="+mn-lt"/>
                <a:ea typeface="+mn-ea"/>
                <a:cs typeface="+mn-cs"/>
              </a:rPr>
              <a:t>Удивительно, что д-р Кеннет Купер, знаменитый инструктор по аэробике, раньше рекламировавший бег трусцой, в настоящее время рекламирует быструю ходьбу, а не быстрый бег или бег трусцой. Помните лозунг «нет боли, нет выигрыша»? К сожалению, некоторые люди могут продолжать бежать до тех пор, пока не разболится все тело, что скорее нанесет организму вред, чем принесет пользу. Однако, ходьба дает гораздо меньшую нагрузку на организм. Кроме того, ходьбой можно заниматься почти в любое время или в любом месте. Это весело, удобно, недорого, и можно ходить в одиночку или с друзьями. Для ходьбы не нужно специального оборудования. Все, что вам нужно, это удобная обувь и одежда. Быстрая ходьба приводит к минимальным травмам, а во время ходьбы идет нагрузка на почти все мышцы и системы организма. Она стимулирует выброс эндорфинов, которые поднимают настроение и улучшают наш взгляд на жизнь.</a:t>
            </a:r>
            <a:r>
              <a:rPr lang="en-US" dirty="0" smtClean="0">
                <a:effectLst/>
              </a:rPr>
              <a:t> </a:t>
            </a:r>
            <a:endParaRPr lang="ru-RU" dirty="0" smtClean="0">
              <a:effectLst/>
            </a:endParaRPr>
          </a:p>
          <a:p>
            <a:pPr>
              <a:lnSpc>
                <a:spcPct val="110000"/>
              </a:lnSpc>
            </a:pPr>
            <a:endParaRPr lang="ru-RU" kern="1200" dirty="0" smtClean="0">
              <a:solidFill>
                <a:schemeClr val="tx1"/>
              </a:solidFill>
            </a:endParaRPr>
          </a:p>
          <a:p>
            <a:pPr>
              <a:lnSpc>
                <a:spcPct val="110000"/>
              </a:lnSpc>
            </a:pPr>
            <a:r>
              <a:rPr lang="ru-RU" sz="1200" kern="1200" dirty="0" smtClean="0">
                <a:solidFill>
                  <a:schemeClr val="tx1"/>
                </a:solidFill>
                <a:effectLst/>
                <a:latin typeface="+mn-lt"/>
                <a:ea typeface="+mn-ea"/>
                <a:cs typeface="+mn-cs"/>
              </a:rPr>
              <a:t>Более 150 лет тому назад Эллен Уайт признала ценность ходьбы, написав, что</a:t>
            </a:r>
            <a:r>
              <a:rPr lang="ru-RU" sz="1200" b="1" kern="1200" dirty="0" smtClean="0">
                <a:solidFill>
                  <a:schemeClr val="tx1"/>
                </a:solidFill>
                <a:effectLst/>
                <a:latin typeface="+mn-lt"/>
                <a:ea typeface="+mn-ea"/>
                <a:cs typeface="+mn-cs"/>
              </a:rPr>
              <a:t> «Прогулка пешком при любом недуге, если только человек не прикован к постели, — лучшее лекарство для немощного тела, так как при ходьбе все органы тела упражняются… Но ничто не сможет заменить ходьбу, существенно улучшающую кровообращение».</a:t>
            </a:r>
            <a:r>
              <a:rPr lang="en-US" b="1" dirty="0" smtClean="0">
                <a:effectLst/>
              </a:rPr>
              <a:t> </a:t>
            </a:r>
            <a:r>
              <a:rPr lang="en-US" dirty="0" smtClean="0"/>
              <a:t>(</a:t>
            </a:r>
            <a:r>
              <a:rPr lang="ru-RU" dirty="0" smtClean="0"/>
              <a:t>Советы по здоровью</a:t>
            </a:r>
            <a:r>
              <a:rPr lang="en-US" dirty="0" smtClean="0"/>
              <a:t>, </a:t>
            </a:r>
            <a:r>
              <a:rPr lang="ru-RU" dirty="0" smtClean="0"/>
              <a:t>с</a:t>
            </a:r>
            <a:r>
              <a:rPr lang="en-US" dirty="0" smtClean="0"/>
              <a:t>. 125)</a:t>
            </a:r>
            <a:endParaRPr lang="en-US" b="1" kern="1200" dirty="0" smtClean="0">
              <a:solidFill>
                <a:schemeClr val="tx1"/>
              </a:solidFill>
            </a:endParaRPr>
          </a:p>
          <a:p>
            <a:pPr>
              <a:lnSpc>
                <a:spcPct val="110000"/>
              </a:lnSpc>
            </a:pPr>
            <a:r>
              <a:rPr lang="en-US" kern="1200" dirty="0" smtClean="0">
                <a:solidFill>
                  <a:schemeClr val="tx1"/>
                </a:solidFill>
              </a:rPr>
              <a:t> </a:t>
            </a:r>
          </a:p>
          <a:p>
            <a:pPr>
              <a:lnSpc>
                <a:spcPct val="110000"/>
              </a:lnSpc>
            </a:pPr>
            <a:r>
              <a:rPr lang="ru-RU" sz="1200" kern="1200" dirty="0" smtClean="0">
                <a:solidFill>
                  <a:schemeClr val="tx1"/>
                </a:solidFill>
                <a:effectLst/>
                <a:latin typeface="+mn-lt"/>
                <a:ea typeface="+mn-ea"/>
                <a:cs typeface="+mn-cs"/>
              </a:rPr>
              <a:t>Ежедневные прогулки могут улучшить ваше здоровье и настроение, поэтому берите шагомер, обувайте удобную обувь и начните ходить прямо сегодня.</a:t>
            </a:r>
          </a:p>
          <a:p>
            <a:pPr>
              <a:lnSpc>
                <a:spcPct val="110000"/>
              </a:lnSpc>
            </a:pPr>
            <a:endParaRPr lang="en-US" kern="1200" dirty="0" smtClean="0">
              <a:solidFill>
                <a:schemeClr val="tx1"/>
              </a:solidFill>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685800" y="2362200"/>
            <a:ext cx="5486400" cy="6019800"/>
          </a:xfrm>
        </p:spPr>
        <p:txBody>
          <a:bodyPr>
            <a:noAutofit/>
          </a:bodyPr>
          <a:lstStyle/>
          <a:p>
            <a:pPr>
              <a:lnSpc>
                <a:spcPct val="110000"/>
              </a:lnSpc>
            </a:pPr>
            <a:r>
              <a:rPr lang="ru-RU" b="1" kern="1200" dirty="0" smtClean="0">
                <a:solidFill>
                  <a:schemeClr val="tx1"/>
                </a:solidFill>
                <a:latin typeface="+mn-lt"/>
                <a:ea typeface="+mn-ea"/>
                <a:cs typeface="+mn-cs"/>
              </a:rPr>
              <a:t>Вода</a:t>
            </a:r>
          </a:p>
          <a:p>
            <a:pPr>
              <a:lnSpc>
                <a:spcPct val="110000"/>
              </a:lnSpc>
            </a:pPr>
            <a:endParaRPr lang="ru-RU" b="1"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Вода незаменима для здоровья. Почти каждая клеточка и ткань организма не только содержит воду, но постоянно находится в жидкости и нуждается в воде для  исполнения своих функций. </a:t>
            </a:r>
            <a:r>
              <a:rPr lang="ru-RU" sz="1200" b="1" kern="1200" dirty="0" smtClean="0">
                <a:solidFill>
                  <a:schemeClr val="tx1"/>
                </a:solidFill>
                <a:effectLst/>
                <a:latin typeface="+mn-lt"/>
                <a:ea typeface="+mn-ea"/>
                <a:cs typeface="+mn-cs"/>
              </a:rPr>
              <a:t>Вода, жидкость жизни, это посредник, в котором происходит обмен веществ.</a:t>
            </a:r>
            <a:r>
              <a:rPr lang="ru-RU" sz="1200" kern="1200" dirty="0" smtClean="0">
                <a:solidFill>
                  <a:schemeClr val="tx1"/>
                </a:solidFill>
                <a:effectLst/>
                <a:latin typeface="+mn-lt"/>
                <a:ea typeface="+mn-ea"/>
                <a:cs typeface="+mn-cs"/>
              </a:rPr>
              <a:t> Она выполняет многих жизненно важных функций, таких как…</a:t>
            </a:r>
            <a:r>
              <a:rPr lang="en-US" dirty="0" smtClean="0">
                <a:effectLst/>
              </a:rPr>
              <a:t> </a:t>
            </a:r>
            <a:endParaRPr lang="ru-RU" b="1" kern="1200" dirty="0" smtClean="0">
              <a:solidFill>
                <a:schemeClr val="tx1"/>
              </a:solidFill>
              <a:latin typeface="+mn-lt"/>
              <a:ea typeface="+mn-ea"/>
              <a:cs typeface="+mn-cs"/>
            </a:endParaRPr>
          </a:p>
          <a:p>
            <a:pPr>
              <a:lnSpc>
                <a:spcPct val="110000"/>
              </a:lnSpc>
            </a:pPr>
            <a:endParaRPr lang="en-US" kern="1200" dirty="0" smtClean="0">
              <a:solidFill>
                <a:schemeClr val="tx1"/>
              </a:solidFill>
              <a:latin typeface="+mn-lt"/>
              <a:ea typeface="+mn-ea"/>
              <a:cs typeface="+mn-cs"/>
            </a:endParaRPr>
          </a:p>
          <a:p>
            <a:pPr lvl="1"/>
            <a:r>
              <a:rPr lang="ru-RU" sz="1200" kern="1200" dirty="0" smtClean="0">
                <a:solidFill>
                  <a:schemeClr val="tx1"/>
                </a:solidFill>
                <a:effectLst/>
                <a:latin typeface="+mn-lt"/>
                <a:ea typeface="+mn-ea"/>
                <a:cs typeface="+mn-cs"/>
              </a:rPr>
              <a:t>• является транспортной системой в организме</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смазка для совершения движений</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способствует пищеварению</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главный транспортер отходов, выводит их через почки</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регулятор температуры</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главная составляющая крови, циркулирующей в организме</a:t>
            </a:r>
            <a:r>
              <a:rPr lang="en-US" dirty="0" smtClean="0">
                <a:effectLst/>
              </a:rPr>
              <a:t> </a:t>
            </a:r>
            <a:endParaRPr lang="ru-RU" kern="1200" dirty="0" smtClean="0">
              <a:solidFill>
                <a:schemeClr val="tx1"/>
              </a:solidFill>
              <a:latin typeface="+mn-lt"/>
              <a:ea typeface="+mn-ea"/>
              <a:cs typeface="+mn-cs"/>
            </a:endParaRPr>
          </a:p>
          <a:p>
            <a:pPr>
              <a:lnSpc>
                <a:spcPct val="110000"/>
              </a:lnSpc>
            </a:pPr>
            <a:endParaRPr lang="en-US"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Если мы не пьем достаточно воды, возникает множество проблем. Организм будет пытаться избежать обезвоживания, уменьшая выведение пота и мочи. Если этого механизма компенсации оказывается недостаточно и сохраняется недостаточное потребление жидкости, происходит обезвоживание. В результате нарушается работа механизмов охлаждения организма, наряду с возможным повышением температуры тела и неэффективным выводом отходов. Кровь сгущается, нарушается кровоток, увеличивается  риск внутрисосудистого тромбообразования. Это может проявиться в виде инсульта или сердечного приступа. Это также приводит к запорам,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к радости производителей слабительного. Если не пить достаточно воды, также увеличивается риск развития камней в почках и в желчном пузыре.</a:t>
            </a:r>
            <a:r>
              <a:rPr lang="en-US" dirty="0" smtClean="0">
                <a:effectLst/>
              </a:rPr>
              <a:t> </a:t>
            </a:r>
            <a:endParaRPr lang="ru-RU" kern="1200" dirty="0" smtClean="0">
              <a:solidFill>
                <a:schemeClr val="tx1"/>
              </a:solidFill>
              <a:latin typeface="+mn-lt"/>
              <a:ea typeface="+mn-ea"/>
              <a:cs typeface="+mn-cs"/>
            </a:endParaRPr>
          </a:p>
          <a:p>
            <a:pPr>
              <a:lnSpc>
                <a:spcPct val="110000"/>
              </a:lnSpc>
            </a:pPr>
            <a:endParaRPr lang="ru-RU"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В 1995 внимание общественности привлекла статья, опубликованная в </a:t>
            </a:r>
            <a:r>
              <a:rPr lang="ru-RU" sz="1200" i="1" kern="1200" dirty="0" smtClean="0">
                <a:solidFill>
                  <a:schemeClr val="tx1"/>
                </a:solidFill>
                <a:effectLst/>
                <a:latin typeface="+mn-lt"/>
                <a:ea typeface="+mn-ea"/>
                <a:cs typeface="+mn-cs"/>
              </a:rPr>
              <a:t>«Журнале американской медицинской ассоциации»,</a:t>
            </a:r>
            <a:r>
              <a:rPr lang="ru-RU" sz="1200" kern="1200" dirty="0" smtClean="0">
                <a:solidFill>
                  <a:schemeClr val="tx1"/>
                </a:solidFill>
                <a:effectLst/>
                <a:latin typeface="+mn-lt"/>
                <a:ea typeface="+mn-ea"/>
                <a:cs typeface="+mn-cs"/>
              </a:rPr>
              <a:t> посвященная проблемам, с которым сталкиваются пожилые американцы, которые пьют недостаточно жидкости.</a:t>
            </a:r>
            <a:r>
              <a:rPr lang="ru-RU" sz="1200" kern="1200" baseline="30000" dirty="0" smtClean="0">
                <a:solidFill>
                  <a:schemeClr val="tx1"/>
                </a:solidFill>
                <a:effectLst/>
                <a:latin typeface="+mn-lt"/>
                <a:ea typeface="+mn-ea"/>
                <a:cs typeface="+mn-cs"/>
              </a:rPr>
              <a:t>7</a:t>
            </a:r>
            <a:r>
              <a:rPr lang="ru-RU" sz="1200" kern="1200" dirty="0" smtClean="0">
                <a:solidFill>
                  <a:schemeClr val="tx1"/>
                </a:solidFill>
                <a:effectLst/>
                <a:latin typeface="+mn-lt"/>
                <a:ea typeface="+mn-ea"/>
                <a:cs typeface="+mn-cs"/>
              </a:rPr>
              <a:t> Согласно оценкам специалистов, употребляя достаточное количество воды, каждый год пожилые люди могут сэкономить тысячи дней госпитализации и миллионы долларов. Такие наблюдения имеют последствия для всех возрастных групп во всем мире.</a:t>
            </a:r>
            <a:r>
              <a:rPr lang="en-US" dirty="0" smtClean="0">
                <a:effectLst/>
              </a:rPr>
              <a:t> </a:t>
            </a:r>
            <a:endParaRPr lang="ru-RU" kern="1200" dirty="0" smtClean="0">
              <a:solidFill>
                <a:schemeClr val="tx1"/>
              </a:solidFill>
              <a:latin typeface="+mn-lt"/>
              <a:ea typeface="+mn-ea"/>
              <a:cs typeface="+mn-cs"/>
            </a:endParaRP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pPr>
              <a:lnSpc>
                <a:spcPct val="110000"/>
              </a:lnSpc>
            </a:pPr>
            <a:r>
              <a:rPr lang="ru-RU" sz="1200" kern="1200" dirty="0" smtClean="0">
                <a:solidFill>
                  <a:schemeClr val="tx1"/>
                </a:solidFill>
                <a:effectLst/>
                <a:latin typeface="+mn-lt"/>
                <a:ea typeface="+mn-ea"/>
                <a:cs typeface="+mn-cs"/>
              </a:rPr>
              <a:t>Удивительно, что миссис Уайт советовала пить воду еще более 150 лет назад, говоря: </a:t>
            </a:r>
            <a:r>
              <a:rPr lang="ru-RU" sz="1200" b="1" kern="1200" dirty="0" smtClean="0">
                <a:solidFill>
                  <a:schemeClr val="tx1"/>
                </a:solidFill>
                <a:effectLst/>
                <a:latin typeface="+mn-lt"/>
                <a:ea typeface="+mn-ea"/>
                <a:cs typeface="+mn-cs"/>
              </a:rPr>
              <a:t>«Для здоровых и больных чистая вода является одним из лучших благословений неба. Ее правильное использование способствует здоровью. Бог создал этот напиток, чтобы животные и человек могли утолять жажду. Ее достаточное употребление удовлетворяет потребности организма и помогает ему противостоять болезни».</a:t>
            </a:r>
            <a:r>
              <a:rPr lang="en-US" dirty="0" smtClean="0">
                <a:effectLst/>
              </a:rPr>
              <a:t> </a:t>
            </a:r>
            <a:r>
              <a:rPr lang="en-US" dirty="0" smtClean="0"/>
              <a:t>(</a:t>
            </a:r>
            <a:r>
              <a:rPr lang="ru-RU" dirty="0" smtClean="0"/>
              <a:t>Служение исцеления</a:t>
            </a:r>
            <a:r>
              <a:rPr lang="en-US" dirty="0" smtClean="0"/>
              <a:t>, </a:t>
            </a:r>
            <a:r>
              <a:rPr lang="ru-RU" dirty="0" smtClean="0"/>
              <a:t>с</a:t>
            </a:r>
            <a:r>
              <a:rPr lang="en-US" dirty="0" smtClean="0"/>
              <a:t>. 125)</a:t>
            </a:r>
            <a:endParaRPr lang="en-US" b="1" kern="1200" dirty="0" smtClean="0">
              <a:solidFill>
                <a:schemeClr val="tx1"/>
              </a:solidFill>
            </a:endParaRPr>
          </a:p>
          <a:p>
            <a:pPr>
              <a:lnSpc>
                <a:spcPct val="110000"/>
              </a:lnSpc>
            </a:pPr>
            <a:r>
              <a:rPr lang="en-US" b="1" kern="1200" dirty="0" smtClean="0">
                <a:solidFill>
                  <a:schemeClr val="tx1"/>
                </a:solidFill>
              </a:rPr>
              <a:t> </a:t>
            </a:r>
            <a:endParaRPr lang="en-US" kern="1200" dirty="0" smtClean="0">
              <a:solidFill>
                <a:schemeClr val="tx1"/>
              </a:solidFill>
            </a:endParaRPr>
          </a:p>
          <a:p>
            <a:pPr>
              <a:lnSpc>
                <a:spcPct val="110000"/>
              </a:lnSpc>
            </a:pPr>
            <a:r>
              <a:rPr lang="ru-RU" sz="1200" kern="1200" dirty="0" smtClean="0">
                <a:solidFill>
                  <a:schemeClr val="tx1"/>
                </a:solidFill>
                <a:effectLst/>
                <a:latin typeface="+mn-lt"/>
                <a:ea typeface="+mn-ea"/>
                <a:cs typeface="+mn-cs"/>
              </a:rPr>
              <a:t>Чтобы помочь избежать обезвоживания во время длительной физической активности или в жаркую погоду в «Руководящих принципах по питанию для американцев» изданных в 2005 г. рекомендуется пить жидкость в процессе физической нагрузки, а также выпить несколько стаканов воды или другой жидкости после завершения физической активности.</a:t>
            </a:r>
            <a:r>
              <a:rPr lang="en-US" dirty="0" smtClean="0">
                <a:effectLst/>
              </a:rPr>
              <a:t> </a:t>
            </a:r>
            <a:endParaRPr lang="ru-RU" dirty="0" smtClean="0">
              <a:effectLst/>
            </a:endParaRPr>
          </a:p>
          <a:p>
            <a:pPr>
              <a:lnSpc>
                <a:spcPct val="110000"/>
              </a:lnSpc>
            </a:pPr>
            <a:endParaRPr lang="ru-RU" kern="1200" dirty="0" smtClean="0">
              <a:solidFill>
                <a:schemeClr val="tx1"/>
              </a:solidFill>
            </a:endParaRPr>
          </a:p>
          <a:p>
            <a:pPr>
              <a:lnSpc>
                <a:spcPct val="110000"/>
              </a:lnSpc>
            </a:pPr>
            <a:r>
              <a:rPr lang="ru-RU" sz="1200" kern="1200" dirty="0" smtClean="0">
                <a:solidFill>
                  <a:schemeClr val="tx1"/>
                </a:solidFill>
                <a:effectLst/>
                <a:latin typeface="+mn-lt"/>
                <a:ea typeface="+mn-ea"/>
                <a:cs typeface="+mn-cs"/>
              </a:rPr>
              <a:t>Для здорового человека практическая рекомендация по употреблению воды состоит в том, чтобы пить воду утром, потому что организм относительно обезвожен из-за неощутимой (и не видимой) потери жидкости или потения во время сна. Затем продолжайте регулярно пить воду в течение дня, обратите внимание на то, что ваша моча должна быть бледного цвета. (Моча может быть ярко-желтой из-за приема определенных лекарств, включая витамины и противотуберкулезные препараты).</a:t>
            </a:r>
            <a:r>
              <a:rPr lang="en-US" dirty="0" smtClean="0">
                <a:effectLst/>
              </a:rPr>
              <a:t> </a:t>
            </a:r>
            <a:endParaRPr lang="ru-RU" kern="1200" dirty="0" smtClean="0">
              <a:solidFill>
                <a:schemeClr val="tx1"/>
              </a:solidFill>
            </a:endParaRPr>
          </a:p>
          <a:p>
            <a:pPr>
              <a:lnSpc>
                <a:spcPct val="110000"/>
              </a:lnSpc>
            </a:pPr>
            <a:endParaRPr lang="en-US" kern="1200" dirty="0" smtClean="0">
              <a:solidFill>
                <a:schemeClr val="tx1"/>
              </a:solidFill>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10000"/>
              </a:lnSpc>
            </a:pPr>
            <a:r>
              <a:rPr lang="ru-RU" sz="1200" kern="1200" dirty="0" smtClean="0">
                <a:solidFill>
                  <a:schemeClr val="tx1"/>
                </a:solidFill>
                <a:effectLst/>
                <a:latin typeface="+mn-lt"/>
                <a:ea typeface="+mn-ea"/>
                <a:cs typeface="+mn-cs"/>
              </a:rPr>
              <a:t>Еще один важный аспект использования воды - очищение. </a:t>
            </a:r>
            <a:r>
              <a:rPr lang="ru-RU" sz="1200" b="1" kern="1200" dirty="0" smtClean="0">
                <a:solidFill>
                  <a:schemeClr val="tx1"/>
                </a:solidFill>
                <a:effectLst/>
                <a:latin typeface="+mn-lt"/>
                <a:ea typeface="+mn-ea"/>
                <a:cs typeface="+mn-cs"/>
              </a:rPr>
              <a:t>Частое мытье рук может снизить передачу инфекции от одного человека к другому.</a:t>
            </a:r>
            <a:r>
              <a:rPr lang="ru-RU" sz="1200" kern="1200" dirty="0" smtClean="0">
                <a:solidFill>
                  <a:schemeClr val="tx1"/>
                </a:solidFill>
                <a:effectLst/>
                <a:latin typeface="+mn-lt"/>
                <a:ea typeface="+mn-ea"/>
                <a:cs typeface="+mn-cs"/>
              </a:rPr>
              <a:t> Если человек тщательно вымыл руки с мылом перед едой и после каких-то грязных работ, можно избежать большого количества инфекционных заболеваний.</a:t>
            </a:r>
            <a:r>
              <a:rPr lang="en-US" dirty="0" smtClean="0">
                <a:effectLst/>
              </a:rPr>
              <a:t> </a:t>
            </a:r>
            <a:endParaRPr lang="ru-RU" kern="1200" dirty="0" smtClean="0">
              <a:solidFill>
                <a:schemeClr val="tx1"/>
              </a:solidFill>
              <a:latin typeface="+mn-lt"/>
              <a:ea typeface="+mn-ea"/>
              <a:cs typeface="+mn-cs"/>
            </a:endParaRPr>
          </a:p>
          <a:p>
            <a:pPr>
              <a:lnSpc>
                <a:spcPct val="110000"/>
              </a:lnSpc>
            </a:pPr>
            <a:endParaRPr lang="ru-RU"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Кроме употребления воды внутрь нам нужно использовать ее и снаружи. Гидротерапия – это простая процедура, которую можно выполнять дома, она помогает в снятии простой мышечной боли и ушибов. Когда у вас болят мышцы, сделайте компресс, намочив одно полотенце горячей, а другое холодной водой и меняйте их по очереди, завершив процедуру прикладыванием холодного полотенца. Это делается для улучшения притока крови к пострадавшему участку. Однако, если недавно на теле появился ушиб, лучше делать холодные компрессы.</a:t>
            </a:r>
            <a:r>
              <a:rPr lang="en-US" dirty="0" smtClean="0">
                <a:effectLst/>
              </a:rPr>
              <a:t> </a:t>
            </a:r>
            <a:endParaRPr lang="ru-RU" dirty="0" smtClean="0">
              <a:effectLst/>
            </a:endParaRPr>
          </a:p>
          <a:p>
            <a:pPr>
              <a:lnSpc>
                <a:spcPct val="110000"/>
              </a:lnSpc>
            </a:pPr>
            <a:r>
              <a:rPr lang="en-US" kern="1200" dirty="0" smtClean="0">
                <a:solidFill>
                  <a:schemeClr val="tx1"/>
                </a:solidFill>
                <a:latin typeface="+mn-lt"/>
                <a:ea typeface="+mn-ea"/>
                <a:cs typeface="+mn-cs"/>
              </a:rPr>
              <a:t> </a:t>
            </a:r>
          </a:p>
          <a:p>
            <a:pPr>
              <a:lnSpc>
                <a:spcPct val="110000"/>
              </a:lnSpc>
            </a:pPr>
            <a:r>
              <a:rPr lang="ru-RU" sz="1200" kern="1200" dirty="0" smtClean="0">
                <a:solidFill>
                  <a:schemeClr val="tx1"/>
                </a:solidFill>
                <a:effectLst/>
                <a:latin typeface="+mn-lt"/>
                <a:ea typeface="+mn-ea"/>
                <a:cs typeface="+mn-cs"/>
              </a:rPr>
              <a:t>Следует обратить особое внимание, если повреждена или порезана кожа, нарушен кровоток или в случаях неврологического повреждения, когда человек не ощущает тепло. В этом случае, горячие компрессы могут привести к серьезным повреждениям (например, у больных сахарным диабетом).</a:t>
            </a:r>
            <a:r>
              <a:rPr lang="en-US" dirty="0" smtClean="0">
                <a:effectLst/>
              </a:rPr>
              <a:t> </a:t>
            </a:r>
            <a:endParaRPr lang="ru-RU"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 </a:t>
            </a:r>
          </a:p>
          <a:p>
            <a:pPr>
              <a:lnSpc>
                <a:spcPct val="110000"/>
              </a:lnSpc>
            </a:pPr>
            <a:r>
              <a:rPr lang="ru-RU" sz="1200" kern="1200" dirty="0" smtClean="0">
                <a:solidFill>
                  <a:schemeClr val="tx1"/>
                </a:solidFill>
                <a:effectLst/>
                <a:latin typeface="+mn-lt"/>
                <a:ea typeface="+mn-ea"/>
                <a:cs typeface="+mn-cs"/>
              </a:rPr>
              <a:t>Есть много других способов проведения гидротерапии, такие как растирание холодной рукавицей, горячие ножные ванны, тепловые компрессы и ледяные компрессы. К сожалению, сегодня мало кто использует этот самый полезный инструмент для облегчения состояния здоровья.</a:t>
            </a: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10000"/>
              </a:lnSpc>
            </a:pPr>
            <a:r>
              <a:rPr lang="ru-RU" sz="1200" kern="1200" dirty="0" smtClean="0">
                <a:solidFill>
                  <a:schemeClr val="tx1"/>
                </a:solidFill>
                <a:effectLst/>
                <a:latin typeface="+mn-lt"/>
                <a:ea typeface="+mn-ea"/>
                <a:cs typeface="+mn-cs"/>
              </a:rPr>
              <a:t>Говоря о пользе воды, Э. Уайт писала: </a:t>
            </a:r>
            <a:r>
              <a:rPr lang="ru-RU" sz="1200" b="1" kern="1200" dirty="0" smtClean="0">
                <a:solidFill>
                  <a:schemeClr val="tx1"/>
                </a:solidFill>
                <a:effectLst/>
                <a:latin typeface="+mn-lt"/>
                <a:ea typeface="+mn-ea"/>
                <a:cs typeface="+mn-cs"/>
              </a:rPr>
              <a:t>«Наружное применение воды — это один из самых доступных и наиболее эффективных и приятных способов регулирования кровообращения…  Но многие люди не только никогда не испытывали на себе благотворного воздействия должного использования воды, они даже боятся ее. Водолечение не ценится по достоинству, поскольку умелое его проведение требует усилий, а многие не желают их прилагать».</a:t>
            </a:r>
            <a:r>
              <a:rPr lang="ru-RU" sz="1200" kern="1200" baseline="0" dirty="0" smtClean="0">
                <a:solidFill>
                  <a:schemeClr val="tx1"/>
                </a:solidFill>
                <a:effectLst/>
                <a:latin typeface="+mn-lt"/>
                <a:ea typeface="+mn-ea"/>
                <a:cs typeface="+mn-cs"/>
              </a:rPr>
              <a:t> </a:t>
            </a:r>
            <a:r>
              <a:rPr lang="en-US" dirty="0" smtClean="0"/>
              <a:t>(</a:t>
            </a:r>
            <a:r>
              <a:rPr lang="ru-RU" dirty="0" smtClean="0"/>
              <a:t>Служение исцеления</a:t>
            </a:r>
            <a:r>
              <a:rPr lang="en-US" dirty="0" smtClean="0"/>
              <a:t>, </a:t>
            </a:r>
            <a:r>
              <a:rPr lang="ru-RU" dirty="0" smtClean="0"/>
              <a:t>с</a:t>
            </a:r>
            <a:r>
              <a:rPr lang="en-US" dirty="0" smtClean="0"/>
              <a:t>. 156)</a:t>
            </a:r>
            <a:endParaRPr lang="en-US" b="1" kern="1200" dirty="0" smtClean="0">
              <a:solidFill>
                <a:schemeClr val="tx1"/>
              </a:solidFill>
            </a:endParaRPr>
          </a:p>
          <a:p>
            <a:pPr>
              <a:lnSpc>
                <a:spcPct val="110000"/>
              </a:lnSpc>
            </a:pPr>
            <a:r>
              <a:rPr lang="en-US" kern="1200" dirty="0" smtClean="0">
                <a:solidFill>
                  <a:schemeClr val="tx1"/>
                </a:solidFill>
              </a:rPr>
              <a:t/>
            </a:r>
            <a:br>
              <a:rPr lang="en-US" kern="1200" dirty="0" smtClean="0">
                <a:solidFill>
                  <a:schemeClr val="tx1"/>
                </a:solidFill>
              </a:rPr>
            </a:br>
            <a:r>
              <a:rPr lang="ru-RU" sz="1200" kern="1200" dirty="0" smtClean="0">
                <a:solidFill>
                  <a:schemeClr val="tx1"/>
                </a:solidFill>
                <a:effectLst/>
                <a:latin typeface="+mn-lt"/>
                <a:ea typeface="+mn-ea"/>
                <a:cs typeface="+mn-cs"/>
              </a:rPr>
              <a:t>Обратите внимание, что она советует использовать умелое применение водолечения. Это знание важно не только для медсестер или физиотерапевтов, но и для всех нас.</a:t>
            </a:r>
            <a:r>
              <a:rPr lang="en-US" dirty="0" smtClean="0">
                <a:effectLst/>
              </a:rPr>
              <a:t> </a:t>
            </a:r>
            <a:endParaRPr lang="ru-RU" kern="1200" dirty="0" smtClean="0">
              <a:solidFill>
                <a:schemeClr val="tx1"/>
              </a:solidFill>
            </a:endParaRPr>
          </a:p>
          <a:p>
            <a:pPr>
              <a:lnSpc>
                <a:spcPct val="110000"/>
              </a:lnSpc>
            </a:pPr>
            <a:endParaRPr lang="ru-RU" kern="1200" dirty="0" smtClean="0">
              <a:solidFill>
                <a:schemeClr val="tx1"/>
              </a:solidFill>
            </a:endParaRPr>
          </a:p>
          <a:p>
            <a:pPr>
              <a:lnSpc>
                <a:spcPct val="110000"/>
              </a:lnSpc>
            </a:pPr>
            <a:r>
              <a:rPr lang="ru-RU" sz="1200" kern="1200" dirty="0" smtClean="0">
                <a:solidFill>
                  <a:schemeClr val="tx1"/>
                </a:solidFill>
                <a:effectLst/>
                <a:latin typeface="+mn-lt"/>
                <a:ea typeface="+mn-ea"/>
                <a:cs typeface="+mn-cs"/>
              </a:rPr>
              <a:t>Есть один вид гидротерапии, который мы используем регулярно – это ежедневный душ. Вода смывает грязь и частички омертвевшей ткани, снижая риск инфекции. Для того, чтобы душ приносил наибольшую пользу, используйте следующий метод:</a:t>
            </a:r>
            <a:r>
              <a:rPr lang="en-US" dirty="0" smtClean="0">
                <a:effectLst/>
              </a:rPr>
              <a:t> </a:t>
            </a:r>
            <a:endParaRPr lang="ru-RU" kern="1200" dirty="0" smtClean="0">
              <a:solidFill>
                <a:schemeClr val="tx1"/>
              </a:solidFill>
            </a:endParaRPr>
          </a:p>
          <a:p>
            <a:pPr>
              <a:lnSpc>
                <a:spcPct val="110000"/>
              </a:lnSpc>
            </a:pPr>
            <a:r>
              <a:rPr lang="en-US" kern="1200" dirty="0" smtClean="0">
                <a:solidFill>
                  <a:schemeClr val="tx1"/>
                </a:solidFill>
              </a:rPr>
              <a:t> </a:t>
            </a:r>
          </a:p>
          <a:p>
            <a:pPr lvl="1"/>
            <a:r>
              <a:rPr lang="ru-RU" sz="1200" kern="1200" dirty="0" smtClean="0">
                <a:solidFill>
                  <a:schemeClr val="tx1"/>
                </a:solidFill>
                <a:effectLst/>
                <a:latin typeface="+mn-lt"/>
                <a:ea typeface="+mn-ea"/>
                <a:cs typeface="+mn-cs"/>
              </a:rPr>
              <a:t>• После утренней зарядки начините принимать душ при нейтральной температуре воды (36-37 градусов Цельсия)</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После того, как вы вымылись, увеличьте температуру воды до тех пор, пока можете терпеть, примерно до 43 градусов Цельсия на 1-2 минуты.</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Затем уменьшите температуру воды до холодной (10 – 20 градусов Цельсия) на 20 – 40 секунд.</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Разотрите тело сверху донизу полотенцем или рукавицей и вытретесь насухо.</a:t>
            </a:r>
            <a:r>
              <a:rPr lang="en-US" dirty="0" smtClean="0">
                <a:effectLst/>
              </a:rPr>
              <a:t> </a:t>
            </a:r>
            <a:endParaRPr lang="ru-RU" kern="1200" dirty="0" smtClean="0">
              <a:solidFill>
                <a:schemeClr val="tx1"/>
              </a:solidFill>
            </a:endParaRPr>
          </a:p>
          <a:p>
            <a:pPr>
              <a:lnSpc>
                <a:spcPct val="110000"/>
              </a:lnSpc>
            </a:pPr>
            <a:endParaRPr lang="ru-RU" kern="1200" dirty="0" smtClean="0">
              <a:solidFill>
                <a:schemeClr val="tx1"/>
              </a:solidFill>
            </a:endParaRPr>
          </a:p>
          <a:p>
            <a:pPr>
              <a:lnSpc>
                <a:spcPct val="110000"/>
              </a:lnSpc>
            </a:pPr>
            <a:r>
              <a:rPr lang="ru-RU" sz="1200" kern="1200" dirty="0" smtClean="0">
                <a:solidFill>
                  <a:schemeClr val="tx1"/>
                </a:solidFill>
                <a:effectLst/>
                <a:latin typeface="+mn-lt"/>
                <a:ea typeface="+mn-ea"/>
                <a:cs typeface="+mn-cs"/>
              </a:rPr>
              <a:t>Однако, если вы принимаете душ перед сном, используйте только теплую воду, чтобы ваше тело могло расслабиться и чтобы вы подготовились к ночному отдыху.</a:t>
            </a:r>
            <a:r>
              <a:rPr lang="en-US" dirty="0" smtClean="0">
                <a:effectLst/>
              </a:rPr>
              <a:t> </a:t>
            </a:r>
            <a:r>
              <a:rPr lang="en-US" kern="1200" dirty="0" smtClean="0">
                <a:solidFill>
                  <a:schemeClr val="tx1"/>
                </a:solidFill>
              </a:rPr>
              <a:t> </a:t>
            </a:r>
          </a:p>
          <a:p>
            <a:pPr>
              <a:lnSpc>
                <a:spcPct val="110000"/>
              </a:lnSpc>
            </a:pPr>
            <a:endParaRPr lang="en-US" kern="1200" dirty="0">
              <a:solidFill>
                <a:schemeClr val="tx1"/>
              </a:solidFill>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81000"/>
            <a:ext cx="2336800" cy="1752600"/>
          </a:xfrm>
        </p:spPr>
      </p:sp>
      <p:sp>
        <p:nvSpPr>
          <p:cNvPr id="3" name="Notes Placeholder 2"/>
          <p:cNvSpPr>
            <a:spLocks noGrp="1"/>
          </p:cNvSpPr>
          <p:nvPr>
            <p:ph type="body" idx="1"/>
          </p:nvPr>
        </p:nvSpPr>
        <p:spPr>
          <a:xfrm>
            <a:off x="685800" y="2133600"/>
            <a:ext cx="5486400" cy="5943600"/>
          </a:xfrm>
        </p:spPr>
        <p:txBody>
          <a:bodyPr>
            <a:normAutofit lnSpcReduction="10000"/>
          </a:bodyPr>
          <a:lstStyle/>
          <a:p>
            <a:pPr>
              <a:lnSpc>
                <a:spcPct val="110000"/>
              </a:lnSpc>
            </a:pPr>
            <a:r>
              <a:rPr lang="ru-RU" sz="1200" b="1" kern="1200" dirty="0" smtClean="0">
                <a:solidFill>
                  <a:schemeClr val="tx1"/>
                </a:solidFill>
                <a:latin typeface="+mn-lt"/>
                <a:ea typeface="+mn-ea"/>
                <a:cs typeface="+mn-cs"/>
              </a:rPr>
              <a:t>Окружающая</a:t>
            </a:r>
            <a:r>
              <a:rPr lang="ru-RU" sz="1200" b="1" kern="1200" baseline="0" dirty="0" smtClean="0">
                <a:solidFill>
                  <a:schemeClr val="tx1"/>
                </a:solidFill>
                <a:latin typeface="+mn-lt"/>
                <a:ea typeface="+mn-ea"/>
                <a:cs typeface="+mn-cs"/>
              </a:rPr>
              <a:t> среда</a:t>
            </a:r>
          </a:p>
          <a:p>
            <a:pPr>
              <a:lnSpc>
                <a:spcPct val="110000"/>
              </a:lnSpc>
            </a:pPr>
            <a:r>
              <a:rPr lang="ru-RU" sz="1200" kern="1200" dirty="0" smtClean="0">
                <a:solidFill>
                  <a:schemeClr val="tx1"/>
                </a:solidFill>
                <a:effectLst/>
                <a:latin typeface="+mn-lt"/>
                <a:ea typeface="+mn-ea"/>
                <a:cs typeface="+mn-cs"/>
              </a:rPr>
              <a:t>Согласно определению из словаря «окружающая среда это любые условия или обстоятельства, оказывающие влияние на развитие организма или группы организмов». </a:t>
            </a:r>
            <a:r>
              <a:rPr lang="ru-RU" sz="1200" b="1" kern="1200" dirty="0" smtClean="0">
                <a:solidFill>
                  <a:schemeClr val="tx1"/>
                </a:solidFill>
                <a:effectLst/>
                <a:latin typeface="+mn-lt"/>
                <a:ea typeface="+mn-ea"/>
                <a:cs typeface="+mn-cs"/>
              </a:rPr>
              <a:t>Элементы окружающей среды это климат, атмосфера, вода, почва, растительность и солнечный свет.</a:t>
            </a:r>
            <a:r>
              <a:rPr lang="en-US" b="1" dirty="0" smtClean="0">
                <a:effectLst/>
              </a:rPr>
              <a:t> </a:t>
            </a:r>
            <a:endParaRPr lang="ru-RU" sz="1200" b="1" kern="1200" dirty="0" smtClean="0">
              <a:solidFill>
                <a:schemeClr val="tx1"/>
              </a:solidFill>
              <a:latin typeface="+mn-lt"/>
              <a:ea typeface="+mn-ea"/>
              <a:cs typeface="+mn-cs"/>
            </a:endParaRPr>
          </a:p>
          <a:p>
            <a:pPr>
              <a:lnSpc>
                <a:spcPct val="110000"/>
              </a:lnSpc>
            </a:pPr>
            <a:endParaRPr lang="ru-RU" sz="1200"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Из-за ограничений во времени, давайте поговорим только об одном элементе окружающей среды – о солнечном свете. Большая часть солнечной радиации важна для благополучия человека, но чрезмерное воздействие ультрафиолетового излучения может быть вредным. Лучшее время для воздействия солнечного света в зимний период до 11:00 часов утра или после 13:00 часов. Летом - до 9:00 утра и после 16:00 часов. Иными словами, лучше находиться на солнце, пока солнечные лучи еще длинные, но лучше не находиться на солнце, когда лучи короткие и солнце находится прямо над вашей головой. В это время существует риск развития рака кожи.</a:t>
            </a:r>
            <a:r>
              <a:rPr lang="en-US" dirty="0" smtClean="0">
                <a:effectLst/>
              </a:rPr>
              <a:t> </a:t>
            </a:r>
            <a:endParaRPr lang="en-US" sz="1200" kern="1200" dirty="0" smtClean="0">
              <a:solidFill>
                <a:schemeClr val="tx1"/>
              </a:solidFill>
              <a:latin typeface="+mn-lt"/>
              <a:ea typeface="+mn-ea"/>
              <a:cs typeface="+mn-cs"/>
            </a:endParaRPr>
          </a:p>
          <a:p>
            <a:pPr>
              <a:lnSpc>
                <a:spcPct val="110000"/>
              </a:lnSpc>
            </a:pPr>
            <a:r>
              <a:rPr lang="en-US" sz="1200" kern="1200" dirty="0" smtClean="0">
                <a:solidFill>
                  <a:schemeClr val="tx1"/>
                </a:solidFill>
                <a:latin typeface="+mn-lt"/>
                <a:ea typeface="+mn-ea"/>
                <a:cs typeface="+mn-cs"/>
              </a:rPr>
              <a:t> </a:t>
            </a:r>
          </a:p>
          <a:p>
            <a:pPr>
              <a:lnSpc>
                <a:spcPct val="110000"/>
              </a:lnSpc>
            </a:pPr>
            <a:r>
              <a:rPr lang="ru-RU" sz="1200" kern="1200" dirty="0" smtClean="0">
                <a:solidFill>
                  <a:schemeClr val="tx1"/>
                </a:solidFill>
                <a:effectLst/>
                <a:latin typeface="+mn-lt"/>
                <a:ea typeface="+mn-ea"/>
                <a:cs typeface="+mn-cs"/>
              </a:rPr>
              <a:t>Особенно полезно подвергаться воздействию солнечного света, когда вы занимаетесь физическими нагрузками. Таким образом, вы получаете два «лекарства» в одно и то же время! Одним из преимуществ является то, что, когда мы занимаемся физическими нагрузками на солнце, шишковидная железа вырабатывает серотонин, который в дальнейшем будет преобразован в мелатонин во время сна, если мы засыпаем до полуночи. Это особенно важно, так как ночная концентрация мелатонина в плазме снижается по мере старения человека.</a:t>
            </a:r>
            <a:r>
              <a:rPr lang="en-US" dirty="0" smtClean="0">
                <a:effectLst/>
              </a:rPr>
              <a:t> </a:t>
            </a:r>
            <a:r>
              <a:rPr lang="en-US" sz="1200" kern="1200" dirty="0" smtClean="0">
                <a:solidFill>
                  <a:schemeClr val="tx1"/>
                </a:solidFill>
                <a:latin typeface="+mn-lt"/>
                <a:ea typeface="+mn-ea"/>
                <a:cs typeface="+mn-cs"/>
              </a:rPr>
              <a:t> </a:t>
            </a:r>
          </a:p>
          <a:p>
            <a:pPr>
              <a:lnSpc>
                <a:spcPct val="110000"/>
              </a:lnSpc>
            </a:pPr>
            <a:r>
              <a:rPr lang="en-US" sz="1200" kern="1200" dirty="0" smtClean="0">
                <a:solidFill>
                  <a:schemeClr val="tx1"/>
                </a:solidFill>
                <a:latin typeface="+mn-lt"/>
                <a:ea typeface="+mn-ea"/>
                <a:cs typeface="+mn-cs"/>
              </a:rPr>
              <a:t> </a:t>
            </a:r>
          </a:p>
          <a:p>
            <a:pPr>
              <a:lnSpc>
                <a:spcPct val="110000"/>
              </a:lnSpc>
            </a:pPr>
            <a:r>
              <a:rPr lang="ru-RU" sz="1200" kern="1200" dirty="0" smtClean="0">
                <a:solidFill>
                  <a:schemeClr val="tx1"/>
                </a:solidFill>
                <a:effectLst/>
                <a:latin typeface="+mn-lt"/>
                <a:ea typeface="+mn-ea"/>
                <a:cs typeface="+mn-cs"/>
              </a:rPr>
              <a:t>У детей в возрасте от одного до трех лет, ночное содержание мелатонина в плазме составляет 250 пг/мл. У подростков от 8 до 15 лет концентрация снижается до 120 пг/мл. У людей в возрасте от 20 до 27 лет концентрация снижается до 70 пг/мл; а у пожилых от 67 до 84 лет снижается вплоть до 30 пг/мл.</a:t>
            </a:r>
            <a:r>
              <a:rPr lang="en-US" dirty="0" smtClean="0">
                <a:effectLst/>
              </a:rPr>
              <a:t> </a:t>
            </a:r>
            <a:r>
              <a:rPr lang="en-US" sz="1200" kern="1200" dirty="0" smtClean="0">
                <a:solidFill>
                  <a:schemeClr val="tx1"/>
                </a:solidFill>
                <a:latin typeface="+mn-lt"/>
                <a:ea typeface="+mn-ea"/>
                <a:cs typeface="+mn-cs"/>
              </a:rPr>
              <a:t> </a:t>
            </a:r>
          </a:p>
          <a:p>
            <a:pPr>
              <a:lnSpc>
                <a:spcPct val="110000"/>
              </a:lnSpc>
            </a:pPr>
            <a:endParaRPr lang="ru-RU" sz="1200"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Несмотря на то, что мелатонин вырабатывается в шишковидной железе, он там не хранится. Он покидает железу благодаря простой диффузии.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В результате, мы не можем полагаться на вчерашний запас мелатонина, чтобы использовать его сегодня. Поэтому, по мере старения, у нас появляется еще большая необходимость находиться на солнце.</a:t>
            </a:r>
            <a:r>
              <a:rPr lang="en-US" dirty="0" smtClean="0">
                <a:effectLst/>
              </a:rPr>
              <a:t> </a:t>
            </a:r>
            <a:r>
              <a:rPr lang="ru-RU" sz="1200" kern="1200" dirty="0" smtClean="0">
                <a:solidFill>
                  <a:schemeClr val="tx1"/>
                </a:solidFill>
                <a:effectLst/>
                <a:latin typeface="+mn-lt"/>
                <a:ea typeface="+mn-ea"/>
                <a:cs typeface="+mn-cs"/>
              </a:rPr>
              <a:t>Много лет тому назад Э. Уайт писала: «Запас энергии человека с течением лет истощается, оставляя все меньше жизненных сил, с помощью которых можно противостоять болезням, тем большей становится потребность престарелых в достатке солнечного света и свежего, чистого воздуха».</a:t>
            </a:r>
          </a:p>
          <a:p>
            <a:pPr>
              <a:lnSpc>
                <a:spcPct val="110000"/>
              </a:lnSpc>
            </a:pPr>
            <a:endParaRPr lang="ru-RU"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81000"/>
            <a:ext cx="2743200" cy="2057400"/>
          </a:xfrm>
        </p:spPr>
      </p:sp>
      <p:sp>
        <p:nvSpPr>
          <p:cNvPr id="3" name="Notes Placeholder 2"/>
          <p:cNvSpPr>
            <a:spLocks noGrp="1"/>
          </p:cNvSpPr>
          <p:nvPr>
            <p:ph type="body" idx="1"/>
          </p:nvPr>
        </p:nvSpPr>
        <p:spPr>
          <a:xfrm>
            <a:off x="685800" y="2438400"/>
            <a:ext cx="5486400" cy="5867400"/>
          </a:xfrm>
        </p:spPr>
        <p:txBody>
          <a:bodyPr>
            <a:noAutofit/>
          </a:bodyPr>
          <a:lstStyle/>
          <a:p>
            <a:r>
              <a:rPr lang="ru-RU" b="1" kern="1200" dirty="0" smtClean="0">
                <a:solidFill>
                  <a:schemeClr val="tx1"/>
                </a:solidFill>
                <a:latin typeface="+mn-lt"/>
                <a:ea typeface="+mn-ea"/>
                <a:cs typeface="+mn-cs"/>
              </a:rPr>
              <a:t>Вера</a:t>
            </a:r>
            <a:endParaRPr lang="en-US" kern="1200" dirty="0" smtClean="0">
              <a:solidFill>
                <a:schemeClr val="tx1"/>
              </a:solidFill>
              <a:latin typeface="+mn-lt"/>
              <a:ea typeface="+mn-ea"/>
              <a:cs typeface="+mn-cs"/>
            </a:endParaRPr>
          </a:p>
          <a:p>
            <a:r>
              <a:rPr lang="ru-RU" sz="1200" kern="1200" dirty="0" smtClean="0">
                <a:solidFill>
                  <a:schemeClr val="tx1"/>
                </a:solidFill>
                <a:effectLst/>
                <a:latin typeface="+mn-lt"/>
                <a:ea typeface="+mn-ea"/>
                <a:cs typeface="+mn-cs"/>
              </a:rPr>
              <a:t>В последнее десятилетие, ученые из Гарварда, Дьюка, и Йельского университетов провели более тысячи научных исследований по воздействию веры, молитвы и медитации. Вместо документирования невроза как результата веры в Бога, пятьсот исследований показали значительные положительные связи веры и здоровья, такие как улучшение психического здоровья, повышение благополучия; снижение тревожности, депрессии и злоупотребления вредными веществами, более низкие показатели самоубийств; повышение смысла жизни и целеустремленности , получение большего удовольствия от семейной жизни и повышение уровня стабильности.</a:t>
            </a:r>
            <a:r>
              <a:rPr lang="en-US" dirty="0" smtClean="0">
                <a:effectLst/>
              </a:rPr>
              <a:t> </a:t>
            </a:r>
            <a:endParaRPr lang="ru-RU" kern="1200" dirty="0" smtClean="0">
              <a:solidFill>
                <a:schemeClr val="tx1"/>
              </a:solidFill>
              <a:latin typeface="+mn-lt"/>
              <a:ea typeface="+mn-ea"/>
              <a:cs typeface="+mn-cs"/>
            </a:endParaRPr>
          </a:p>
          <a:p>
            <a:endParaRPr lang="ru-RU" kern="1200" dirty="0" smtClean="0">
              <a:solidFill>
                <a:schemeClr val="tx1"/>
              </a:solidFill>
              <a:latin typeface="+mn-lt"/>
              <a:ea typeface="+mn-ea"/>
              <a:cs typeface="+mn-cs"/>
            </a:endParaRPr>
          </a:p>
          <a:p>
            <a:r>
              <a:rPr lang="ru-RU" sz="1200" kern="1200" dirty="0" smtClean="0">
                <a:solidFill>
                  <a:schemeClr val="tx1"/>
                </a:solidFill>
                <a:effectLst/>
                <a:latin typeface="+mn-lt"/>
                <a:ea typeface="+mn-ea"/>
                <a:cs typeface="+mn-cs"/>
              </a:rPr>
              <a:t>Эти исследования показывают, что вера в Бога приносит большую пользу и способствует хорошему состоянию здоровья. Нет ничего более обнадеживающего, чем мир и удовлетворение, которые испытывают те, кто отдал свои жизни в руки любящего Бога, который заботится о каждом из нас.</a:t>
            </a:r>
            <a:r>
              <a:rPr lang="en-US" dirty="0" smtClean="0">
                <a:effectLst/>
              </a:rPr>
              <a:t> </a:t>
            </a:r>
            <a:r>
              <a:rPr lang="en-US" kern="1200" dirty="0" smtClean="0">
                <a:solidFill>
                  <a:schemeClr val="tx1"/>
                </a:solidFill>
                <a:latin typeface="+mn-lt"/>
                <a:ea typeface="+mn-ea"/>
                <a:cs typeface="+mn-cs"/>
              </a:rPr>
              <a:t> </a:t>
            </a:r>
          </a:p>
          <a:p>
            <a:endParaRPr lang="ru-RU" kern="1200" dirty="0" smtClean="0">
              <a:solidFill>
                <a:schemeClr val="tx1"/>
              </a:solidFill>
              <a:latin typeface="+mn-lt"/>
              <a:ea typeface="+mn-ea"/>
              <a:cs typeface="+mn-cs"/>
            </a:endParaRPr>
          </a:p>
          <a:p>
            <a:r>
              <a:rPr lang="ru-RU" sz="1200" kern="1200" dirty="0" smtClean="0">
                <a:solidFill>
                  <a:schemeClr val="tx1"/>
                </a:solidFill>
                <a:effectLst/>
                <a:latin typeface="+mn-lt"/>
                <a:ea typeface="+mn-ea"/>
                <a:cs typeface="+mn-cs"/>
              </a:rPr>
              <a:t>В штате Огайо проводилось исследование о влиянии молитвы на состояние людей, было опрошено 560 респондентов, 95 процентов из них назвали себя людьми религиозными. Исследователи указывали четыре вида молитвы:</a:t>
            </a:r>
            <a:r>
              <a:rPr lang="en-US" dirty="0" smtClean="0">
                <a:effectLst/>
              </a:rPr>
              <a:t> </a:t>
            </a:r>
            <a:r>
              <a:rPr lang="en-US" kern="1200" dirty="0" smtClean="0">
                <a:solidFill>
                  <a:schemeClr val="tx1"/>
                </a:solidFill>
                <a:latin typeface="+mn-lt"/>
                <a:ea typeface="+mn-ea"/>
                <a:cs typeface="+mn-cs"/>
              </a:rPr>
              <a:t> </a:t>
            </a:r>
          </a:p>
          <a:p>
            <a:endParaRPr lang="ru-RU" kern="1200" dirty="0" smtClean="0">
              <a:solidFill>
                <a:schemeClr val="tx1"/>
              </a:solidFill>
              <a:latin typeface="+mn-lt"/>
              <a:ea typeface="+mn-ea"/>
              <a:cs typeface="+mn-cs"/>
            </a:endParaRPr>
          </a:p>
          <a:p>
            <a:pPr lvl="1"/>
            <a:r>
              <a:rPr lang="ru-RU" sz="1200" b="1" kern="1200" dirty="0" smtClean="0">
                <a:solidFill>
                  <a:schemeClr val="tx1"/>
                </a:solidFill>
                <a:effectLst/>
                <a:latin typeface="+mn-lt"/>
                <a:ea typeface="+mn-ea"/>
                <a:cs typeface="+mn-cs"/>
              </a:rPr>
              <a:t>• Молитва-просьба:</a:t>
            </a:r>
            <a:r>
              <a:rPr lang="ru-RU" sz="1200" b="0" kern="1200" dirty="0" smtClean="0">
                <a:solidFill>
                  <a:schemeClr val="tx1"/>
                </a:solidFill>
                <a:effectLst/>
                <a:latin typeface="+mn-lt"/>
                <a:ea typeface="+mn-ea"/>
                <a:cs typeface="+mn-cs"/>
              </a:rPr>
              <a:t> молитва Богу о материальных благах, в которых нуждается человек.</a:t>
            </a:r>
            <a:endParaRPr lang="en-US" sz="1200" b="0" kern="1200" dirty="0" smtClean="0">
              <a:solidFill>
                <a:schemeClr val="tx1"/>
              </a:solidFill>
              <a:effectLst/>
              <a:latin typeface="+mn-lt"/>
              <a:ea typeface="+mn-ea"/>
              <a:cs typeface="+mn-cs"/>
            </a:endParaRPr>
          </a:p>
          <a:p>
            <a:pPr lvl="1"/>
            <a:r>
              <a:rPr lang="ru-RU" sz="1200" b="1" kern="1200" dirty="0" smtClean="0">
                <a:solidFill>
                  <a:schemeClr val="tx1"/>
                </a:solidFill>
                <a:effectLst/>
                <a:latin typeface="+mn-lt"/>
                <a:ea typeface="+mn-ea"/>
                <a:cs typeface="+mn-cs"/>
              </a:rPr>
              <a:t>• Ритуальная молитва:</a:t>
            </a:r>
            <a:r>
              <a:rPr lang="ru-RU" sz="1200" b="0" kern="1200" dirty="0" smtClean="0">
                <a:solidFill>
                  <a:schemeClr val="tx1"/>
                </a:solidFill>
                <a:effectLst/>
                <a:latin typeface="+mn-lt"/>
                <a:ea typeface="+mn-ea"/>
                <a:cs typeface="+mn-cs"/>
              </a:rPr>
              <a:t> молитва с помощью чтения из сборника молитв.</a:t>
            </a:r>
            <a:endParaRPr lang="en-US" sz="1200" b="0" kern="1200" dirty="0" smtClean="0">
              <a:solidFill>
                <a:schemeClr val="tx1"/>
              </a:solidFill>
              <a:effectLst/>
              <a:latin typeface="+mn-lt"/>
              <a:ea typeface="+mn-ea"/>
              <a:cs typeface="+mn-cs"/>
            </a:endParaRPr>
          </a:p>
          <a:p>
            <a:pPr lvl="1"/>
            <a:r>
              <a:rPr lang="ru-RU" sz="1200" b="1" kern="1200" dirty="0" smtClean="0">
                <a:solidFill>
                  <a:schemeClr val="tx1"/>
                </a:solidFill>
                <a:effectLst/>
                <a:latin typeface="+mn-lt"/>
                <a:ea typeface="+mn-ea"/>
                <a:cs typeface="+mn-cs"/>
              </a:rPr>
              <a:t>• Медитативная молитва:</a:t>
            </a:r>
            <a:r>
              <a:rPr lang="ru-RU" sz="1200" b="0" kern="1200" dirty="0" smtClean="0">
                <a:solidFill>
                  <a:schemeClr val="tx1"/>
                </a:solidFill>
                <a:effectLst/>
                <a:latin typeface="+mn-lt"/>
                <a:ea typeface="+mn-ea"/>
                <a:cs typeface="+mn-cs"/>
              </a:rPr>
              <a:t> молитва Богу посредством «ощущения» или нахождения в Его присутствии.</a:t>
            </a:r>
            <a:endParaRPr lang="en-US" sz="1200" b="0" kern="1200" dirty="0" smtClean="0">
              <a:solidFill>
                <a:schemeClr val="tx1"/>
              </a:solidFill>
              <a:effectLst/>
              <a:latin typeface="+mn-lt"/>
              <a:ea typeface="+mn-ea"/>
              <a:cs typeface="+mn-cs"/>
            </a:endParaRPr>
          </a:p>
          <a:p>
            <a:pPr lvl="1"/>
            <a:r>
              <a:rPr lang="ru-RU" sz="1200" b="1" kern="1200" dirty="0" smtClean="0">
                <a:solidFill>
                  <a:schemeClr val="tx1"/>
                </a:solidFill>
                <a:effectLst/>
                <a:latin typeface="+mn-lt"/>
                <a:ea typeface="+mn-ea"/>
                <a:cs typeface="+mn-cs"/>
              </a:rPr>
              <a:t>• Разговорная молитва:</a:t>
            </a:r>
            <a:r>
              <a:rPr lang="ru-RU" sz="1200" b="0" kern="1200" dirty="0" smtClean="0">
                <a:solidFill>
                  <a:schemeClr val="tx1"/>
                </a:solidFill>
                <a:effectLst/>
                <a:latin typeface="+mn-lt"/>
                <a:ea typeface="+mn-ea"/>
                <a:cs typeface="+mn-cs"/>
              </a:rPr>
              <a:t> молитва в форме разговора с Богом, как с другом, просьба о Его руководстве.</a:t>
            </a:r>
            <a:endParaRPr lang="ru-RU"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pPr>
              <a:lnSpc>
                <a:spcPct val="110000"/>
              </a:lnSpc>
            </a:pPr>
            <a:r>
              <a:rPr lang="ru-RU" sz="1200" kern="1200" dirty="0" smtClean="0">
                <a:solidFill>
                  <a:schemeClr val="tx1"/>
                </a:solidFill>
                <a:effectLst/>
                <a:latin typeface="+mn-lt"/>
                <a:ea typeface="+mn-ea"/>
                <a:cs typeface="+mn-cs"/>
              </a:rPr>
              <a:t>Исследование показало, что из всех видов молитвы, молитва-разговор лучше всего влияет на ощущение счастья и религиозного удовлетворения. Общение с Богом, как с другом, рассказ обо всех наших радостях и печалях может дать счастье, исцеление и религиозное удовлетворение. Бог хочет, чтобы мы развивали близкие отношения с Ним, используя двустороннее общение. Он обращается к нам через Библию во время наших личных богослужений, а мы говорим с Ним в молитве-разговоре. Близкие отношения с Небесным Отцом дают нам мир и помогают справиться со стрессами, встречающимися в жизни.</a:t>
            </a:r>
            <a:r>
              <a:rPr lang="en-US" dirty="0" smtClean="0">
                <a:effectLst/>
              </a:rPr>
              <a:t> </a:t>
            </a:r>
            <a:endParaRPr lang="ru-RU" kern="1200" dirty="0" smtClean="0">
              <a:solidFill>
                <a:schemeClr val="tx1"/>
              </a:solidFill>
            </a:endParaRPr>
          </a:p>
          <a:p>
            <a:pPr>
              <a:lnSpc>
                <a:spcPct val="110000"/>
              </a:lnSpc>
            </a:pPr>
            <a:endParaRPr lang="ru-RU" kern="1200" dirty="0" smtClean="0">
              <a:solidFill>
                <a:schemeClr val="tx1"/>
              </a:solidFill>
            </a:endParaRPr>
          </a:p>
          <a:p>
            <a:pPr>
              <a:lnSpc>
                <a:spcPct val="110000"/>
              </a:lnSpc>
            </a:pPr>
            <a:r>
              <a:rPr lang="ru-RU" sz="1200" kern="1200" dirty="0" smtClean="0">
                <a:solidFill>
                  <a:schemeClr val="tx1"/>
                </a:solidFill>
                <a:effectLst/>
                <a:latin typeface="+mn-lt"/>
                <a:ea typeface="+mn-ea"/>
                <a:cs typeface="+mn-cs"/>
              </a:rPr>
              <a:t>Тот факт, что стресс является главной причиной плохого состояния здоровья, поддерживается статьей, опубликованной в журнале «</a:t>
            </a:r>
            <a:r>
              <a:rPr lang="en-US" sz="1200" i="1" kern="1200" dirty="0" smtClean="0">
                <a:solidFill>
                  <a:schemeClr val="tx1"/>
                </a:solidFill>
                <a:effectLst/>
                <a:latin typeface="+mn-lt"/>
                <a:ea typeface="+mn-ea"/>
                <a:cs typeface="+mn-cs"/>
              </a:rPr>
              <a:t>U</a:t>
            </a:r>
            <a:r>
              <a:rPr lang="ru-RU" sz="1200" i="1"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S</a:t>
            </a:r>
            <a:r>
              <a:rPr lang="ru-RU" sz="1200"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News</a:t>
            </a:r>
            <a:r>
              <a:rPr lang="ru-RU" sz="1200" i="1" kern="1200" dirty="0" smtClean="0">
                <a:solidFill>
                  <a:schemeClr val="tx1"/>
                </a:solidFill>
                <a:effectLst/>
                <a:latin typeface="+mn-lt"/>
                <a:ea typeface="+mn-ea"/>
                <a:cs typeface="+mn-cs"/>
              </a:rPr>
              <a:t> &amp; </a:t>
            </a:r>
            <a:r>
              <a:rPr lang="en-US" sz="1200" i="1" kern="1200" dirty="0" smtClean="0">
                <a:solidFill>
                  <a:schemeClr val="tx1"/>
                </a:solidFill>
                <a:effectLst/>
                <a:latin typeface="+mn-lt"/>
                <a:ea typeface="+mn-ea"/>
                <a:cs typeface="+mn-cs"/>
              </a:rPr>
              <a:t>World Report</a:t>
            </a:r>
            <a:r>
              <a:rPr lang="ru-RU" sz="1200" i="1" kern="1200" dirty="0" smtClean="0">
                <a:solidFill>
                  <a:schemeClr val="tx1"/>
                </a:solidFill>
                <a:effectLst/>
                <a:latin typeface="+mn-lt"/>
                <a:ea typeface="+mn-ea"/>
                <a:cs typeface="+mn-cs"/>
              </a:rPr>
              <a:t>» (Новости США и мира),</a:t>
            </a:r>
            <a:r>
              <a:rPr lang="ru-RU" sz="1200" kern="1200" dirty="0" smtClean="0">
                <a:solidFill>
                  <a:schemeClr val="tx1"/>
                </a:solidFill>
                <a:effectLst/>
                <a:latin typeface="+mn-lt"/>
                <a:ea typeface="+mn-ea"/>
                <a:cs typeface="+mn-cs"/>
              </a:rPr>
              <a:t>в которой говорится, что «От 75 до 90% всех посещений врача вызваны стрессом».</a:t>
            </a:r>
            <a:r>
              <a:rPr lang="ru-RU" sz="1200" kern="1200" baseline="30000" dirty="0" smtClean="0">
                <a:solidFill>
                  <a:schemeClr val="tx1"/>
                </a:solidFill>
                <a:effectLst/>
                <a:latin typeface="+mn-lt"/>
                <a:ea typeface="+mn-ea"/>
                <a:cs typeface="+mn-cs"/>
              </a:rPr>
              <a:t>13</a:t>
            </a:r>
            <a:r>
              <a:rPr lang="ru-RU" sz="1200" kern="1200" dirty="0" smtClean="0">
                <a:solidFill>
                  <a:schemeClr val="tx1"/>
                </a:solidFill>
                <a:effectLst/>
                <a:latin typeface="+mn-lt"/>
                <a:ea typeface="+mn-ea"/>
                <a:cs typeface="+mn-cs"/>
              </a:rPr>
              <a:t> Должна ли эта информация удивить нас? Эллен Уайт писала более 150 лет тому назад: </a:t>
            </a:r>
            <a:r>
              <a:rPr lang="ru-RU" sz="1200" b="1" kern="1200" dirty="0" smtClean="0">
                <a:solidFill>
                  <a:schemeClr val="tx1"/>
                </a:solidFill>
                <a:effectLst/>
                <a:latin typeface="+mn-lt"/>
                <a:ea typeface="+mn-ea"/>
                <a:cs typeface="+mn-cs"/>
              </a:rPr>
              <a:t>«Болезни души преобладают повсюду. Девять десятых болезней, от которых страдают люди, берут свое начало именно здесь».</a:t>
            </a:r>
            <a:r>
              <a:rPr lang="en-US" dirty="0" smtClean="0">
                <a:effectLst/>
              </a:rPr>
              <a:t> </a:t>
            </a:r>
            <a:r>
              <a:rPr lang="en-US" dirty="0" smtClean="0"/>
              <a:t>(</a:t>
            </a:r>
            <a:r>
              <a:rPr lang="ru-RU" i="1" dirty="0" smtClean="0"/>
              <a:t>Свидетельства для Церкви</a:t>
            </a:r>
            <a:r>
              <a:rPr lang="en-US" i="1" dirty="0" smtClean="0"/>
              <a:t>, </a:t>
            </a:r>
            <a:r>
              <a:rPr lang="ru-RU" i="1" dirty="0" smtClean="0"/>
              <a:t>т.</a:t>
            </a:r>
            <a:r>
              <a:rPr lang="en-US" i="1" dirty="0" smtClean="0"/>
              <a:t> 5</a:t>
            </a:r>
            <a:r>
              <a:rPr lang="en-US" dirty="0" smtClean="0"/>
              <a:t>, </a:t>
            </a:r>
            <a:r>
              <a:rPr lang="ru-RU" dirty="0" smtClean="0"/>
              <a:t>с</a:t>
            </a:r>
            <a:r>
              <a:rPr lang="en-US" dirty="0" smtClean="0"/>
              <a:t>. 444)</a:t>
            </a:r>
            <a:endParaRPr lang="en-US" b="1" kern="1200" dirty="0" smtClean="0">
              <a:solidFill>
                <a:schemeClr val="tx1"/>
              </a:solidFill>
            </a:endParaRPr>
          </a:p>
          <a:p>
            <a:pPr>
              <a:lnSpc>
                <a:spcPct val="110000"/>
              </a:lnSpc>
            </a:pPr>
            <a:endParaRPr lang="en-US" kern="1200" dirty="0">
              <a:solidFill>
                <a:schemeClr val="tx1"/>
              </a:solidFill>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14800"/>
            <a:ext cx="5486400" cy="4114800"/>
          </a:xfrm>
        </p:spPr>
        <p:txBody>
          <a:bodyPr>
            <a:normAutofit/>
          </a:bodyPr>
          <a:lstStyle/>
          <a:p>
            <a:pPr>
              <a:lnSpc>
                <a:spcPct val="110000"/>
              </a:lnSpc>
            </a:pPr>
            <a:r>
              <a:rPr lang="ru-RU" b="1" kern="1200" dirty="0" smtClean="0">
                <a:solidFill>
                  <a:schemeClr val="tx1"/>
                </a:solidFill>
                <a:latin typeface="+mn-lt"/>
                <a:ea typeface="+mn-ea"/>
                <a:cs typeface="+mn-cs"/>
              </a:rPr>
              <a:t>Отдых</a:t>
            </a:r>
          </a:p>
          <a:p>
            <a:pPr>
              <a:lnSpc>
                <a:spcPct val="110000"/>
              </a:lnSpc>
            </a:pPr>
            <a:endParaRPr lang="ru-RU" b="1"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Поговорка </a:t>
            </a:r>
            <a:r>
              <a:rPr lang="ru-RU" sz="1200" b="1" kern="1200" dirty="0" smtClean="0">
                <a:solidFill>
                  <a:schemeClr val="tx1"/>
                </a:solidFill>
                <a:effectLst/>
                <a:latin typeface="+mn-lt"/>
                <a:ea typeface="+mn-ea"/>
                <a:cs typeface="+mn-cs"/>
              </a:rPr>
              <a:t>«Кто рано ложится и рано встает, здоровье, богатство и ум наживет»</a:t>
            </a:r>
            <a:r>
              <a:rPr lang="ru-RU" sz="1200" kern="1200" dirty="0" smtClean="0">
                <a:solidFill>
                  <a:schemeClr val="tx1"/>
                </a:solidFill>
                <a:effectLst/>
                <a:latin typeface="+mn-lt"/>
                <a:ea typeface="+mn-ea"/>
                <a:cs typeface="+mn-cs"/>
              </a:rPr>
              <a:t> действительно верна. С момента открытия «суточных биоритмов» или того, что называется природными часами, медицинская наука обнаружила, что существует много гормонов, выбрасываем во время сна, это такие гормоны, как гормон роста, кортизол, пролактин, ФСГ (фолликулостимулирующий гормон), лютеинизирующий гормон, и так далее. Давайте рассмотрим только гормона роста:</a:t>
            </a:r>
            <a:r>
              <a:rPr lang="en-US" dirty="0" smtClean="0">
                <a:effectLst/>
              </a:rPr>
              <a:t> </a:t>
            </a:r>
            <a:endParaRPr lang="ru-RU" kern="1200" dirty="0" smtClean="0">
              <a:solidFill>
                <a:schemeClr val="tx1"/>
              </a:solidFill>
              <a:latin typeface="+mn-lt"/>
              <a:ea typeface="+mn-ea"/>
              <a:cs typeface="+mn-cs"/>
            </a:endParaRPr>
          </a:p>
          <a:p>
            <a:pPr>
              <a:lnSpc>
                <a:spcPct val="110000"/>
              </a:lnSpc>
            </a:pPr>
            <a:endParaRPr lang="en-US" kern="1200" dirty="0" smtClean="0">
              <a:solidFill>
                <a:schemeClr val="tx1"/>
              </a:solidFill>
              <a:latin typeface="+mn-lt"/>
              <a:ea typeface="+mn-ea"/>
              <a:cs typeface="+mn-cs"/>
            </a:endParaRPr>
          </a:p>
          <a:p>
            <a:pPr lvl="1"/>
            <a:r>
              <a:rPr lang="ru-RU" sz="1200" kern="1200" dirty="0" smtClean="0">
                <a:solidFill>
                  <a:schemeClr val="tx1"/>
                </a:solidFill>
                <a:effectLst/>
                <a:latin typeface="+mn-lt"/>
                <a:ea typeface="+mn-ea"/>
                <a:cs typeface="+mn-cs"/>
              </a:rPr>
              <a:t>• он производится во время сна до полуночи (диапазон)</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важен для роста</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увеличивает перенос аминокислоты к мозгу (триптофан переносится в шишковидную железу, чтобы превратить серотонин в мелатонин)</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способствует обучению</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его отсутствие ухудшает иммунитет (производство цитотоксических Т-клеток)</a:t>
            </a: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457200"/>
            <a:ext cx="2743200" cy="2057400"/>
          </a:xfrm>
        </p:spPr>
      </p:sp>
      <p:sp>
        <p:nvSpPr>
          <p:cNvPr id="3" name="Notes Placeholder 2"/>
          <p:cNvSpPr>
            <a:spLocks noGrp="1"/>
          </p:cNvSpPr>
          <p:nvPr>
            <p:ph type="body" idx="1"/>
          </p:nvPr>
        </p:nvSpPr>
        <p:spPr>
          <a:xfrm>
            <a:off x="685800" y="2590800"/>
            <a:ext cx="5486400" cy="5867400"/>
          </a:xfrm>
        </p:spPr>
        <p:txBody>
          <a:bodyPr>
            <a:noAutofit/>
          </a:bodyPr>
          <a:lstStyle/>
          <a:p>
            <a:pPr>
              <a:lnSpc>
                <a:spcPct val="110000"/>
              </a:lnSpc>
            </a:pPr>
            <a:r>
              <a:rPr lang="ru-RU" sz="1200" kern="1200" dirty="0" smtClean="0">
                <a:solidFill>
                  <a:schemeClr val="tx1"/>
                </a:solidFill>
                <a:effectLst/>
                <a:latin typeface="+mn-lt"/>
                <a:ea typeface="+mn-ea"/>
                <a:cs typeface="+mn-cs"/>
              </a:rPr>
              <a:t>Если мы рано ложимся спать, это помогает нашему психическому и физическому здоровью. Интересно, что Э. Уайт писала об этом 150 лет тому назад: «Спать нужно ложиться задолго до полуночи, два часа хорошего сна до полуночи стоят больше четырех часов сна после 12 часов ночи».</a:t>
            </a:r>
            <a:r>
              <a:rPr lang="en-US" dirty="0" smtClean="0">
                <a:effectLst/>
              </a:rPr>
              <a:t> </a:t>
            </a:r>
            <a:endParaRPr lang="ru-RU" kern="1200" dirty="0" smtClean="0">
              <a:solidFill>
                <a:schemeClr val="tx1"/>
              </a:solidFill>
            </a:endParaRPr>
          </a:p>
          <a:p>
            <a:pPr>
              <a:lnSpc>
                <a:spcPct val="110000"/>
              </a:lnSpc>
            </a:pPr>
            <a:endParaRPr lang="ru-RU" kern="1200" dirty="0" smtClean="0">
              <a:solidFill>
                <a:schemeClr val="tx1"/>
              </a:solidFill>
            </a:endParaRPr>
          </a:p>
          <a:p>
            <a:pPr>
              <a:lnSpc>
                <a:spcPct val="110000"/>
              </a:lnSpc>
            </a:pPr>
            <a:r>
              <a:rPr lang="ru-RU" sz="1200" kern="1200" dirty="0" smtClean="0">
                <a:solidFill>
                  <a:schemeClr val="tx1"/>
                </a:solidFill>
                <a:effectLst/>
                <a:latin typeface="+mn-lt"/>
                <a:ea typeface="+mn-ea"/>
                <a:cs typeface="+mn-cs"/>
              </a:rPr>
              <a:t>Отдых жизненно важен для хорошего здоровья и активности, и важно помнить, что существует несколько различных видов отдыха. Мы нуждаемся в ежедневном и в еженедельном отдыхе. Бог приглашает нас насладиться особенным днем отдыха каждую неделю. Он говорит нам: </a:t>
            </a:r>
            <a:r>
              <a:rPr lang="ru-RU" sz="1200" b="1" kern="1200" dirty="0" smtClean="0">
                <a:solidFill>
                  <a:schemeClr val="tx1"/>
                </a:solidFill>
                <a:effectLst/>
                <a:latin typeface="+mn-lt"/>
                <a:ea typeface="+mn-ea"/>
                <a:cs typeface="+mn-cs"/>
              </a:rPr>
              <a:t>«Помни день субботний, чтобы святить его. Шесть дней работай и делай всякие дела твои, а седьмой день – суббота Господу, Богу твоему. Не делай в оный никакого дела» </a:t>
            </a:r>
            <a:r>
              <a:rPr lang="ru-RU" sz="1200" b="0" kern="1200" dirty="0" smtClean="0">
                <a:solidFill>
                  <a:schemeClr val="tx1"/>
                </a:solidFill>
                <a:effectLst/>
                <a:latin typeface="+mn-lt"/>
                <a:ea typeface="+mn-ea"/>
                <a:cs typeface="+mn-cs"/>
              </a:rPr>
              <a:t>(Исход 20:8-10).</a:t>
            </a:r>
            <a:r>
              <a:rPr lang="en-US" dirty="0" smtClean="0">
                <a:effectLst/>
              </a:rPr>
              <a:t> </a:t>
            </a:r>
            <a:endParaRPr lang="ru-RU" kern="1200" dirty="0" smtClean="0">
              <a:solidFill>
                <a:schemeClr val="tx1"/>
              </a:solidFill>
            </a:endParaRPr>
          </a:p>
          <a:p>
            <a:pPr>
              <a:lnSpc>
                <a:spcPct val="110000"/>
              </a:lnSpc>
            </a:pPr>
            <a:r>
              <a:rPr lang="en-US" kern="1200" dirty="0" smtClean="0">
                <a:solidFill>
                  <a:schemeClr val="tx1"/>
                </a:solidFill>
              </a:rPr>
              <a:t>  </a:t>
            </a:r>
          </a:p>
          <a:p>
            <a:pPr>
              <a:lnSpc>
                <a:spcPct val="110000"/>
              </a:lnSpc>
            </a:pPr>
            <a:r>
              <a:rPr lang="ru-RU" sz="1200" kern="1200" dirty="0" smtClean="0">
                <a:solidFill>
                  <a:schemeClr val="tx1"/>
                </a:solidFill>
                <a:effectLst/>
                <a:latin typeface="+mn-lt"/>
                <a:ea typeface="+mn-ea"/>
                <a:cs typeface="+mn-cs"/>
              </a:rPr>
              <a:t>Как написал преподобный Эшли, пастор из Вирджинии в газете «Вашингтон таймс»: «Суббота это противоядие от выгорания» </a:t>
            </a:r>
            <a:r>
              <a:rPr lang="ru-RU" sz="1200" b="1" kern="120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18 октября 2004г.</a:t>
            </a:r>
            <a:r>
              <a:rPr lang="ru-RU" sz="1200" b="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Бог, наш Творец, знает потребность нашего организма в еженедельном отдыхе в дополнение к ежедневному отдыху. Забота о нашем здоровье также подразумевает ежегодный отпуск.</a:t>
            </a:r>
            <a:r>
              <a:rPr lang="en-US" dirty="0" smtClean="0">
                <a:effectLst/>
              </a:rPr>
              <a:t> </a:t>
            </a:r>
            <a:endParaRPr lang="ru-RU" kern="1200" dirty="0" smtClean="0">
              <a:solidFill>
                <a:schemeClr val="tx1"/>
              </a:solidFill>
            </a:endParaRPr>
          </a:p>
          <a:p>
            <a:pPr>
              <a:lnSpc>
                <a:spcPct val="110000"/>
              </a:lnSpc>
            </a:pPr>
            <a:endParaRPr lang="ru-RU" kern="1200" dirty="0" smtClean="0">
              <a:solidFill>
                <a:schemeClr val="tx1"/>
              </a:solidFill>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9D9367-A170-47AB-B27F-87EFBE0B9138}"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81000"/>
            <a:ext cx="3657600" cy="2743200"/>
          </a:xfrm>
        </p:spPr>
      </p:sp>
      <p:sp>
        <p:nvSpPr>
          <p:cNvPr id="3" name="Notes Placeholder 2"/>
          <p:cNvSpPr>
            <a:spLocks noGrp="1"/>
          </p:cNvSpPr>
          <p:nvPr>
            <p:ph type="body" idx="1"/>
          </p:nvPr>
        </p:nvSpPr>
        <p:spPr>
          <a:xfrm>
            <a:off x="685800" y="3200400"/>
            <a:ext cx="5486400" cy="5638800"/>
          </a:xfrm>
        </p:spPr>
        <p:txBody>
          <a:bodyPr>
            <a:normAutofit/>
          </a:bodyPr>
          <a:lstStyle/>
          <a:p>
            <a:pPr>
              <a:lnSpc>
                <a:spcPct val="110000"/>
              </a:lnSpc>
            </a:pPr>
            <a:r>
              <a:rPr lang="ru-RU" b="1" kern="1200" dirty="0" smtClean="0">
                <a:solidFill>
                  <a:schemeClr val="tx1"/>
                </a:solidFill>
                <a:latin typeface="+mn-lt"/>
                <a:ea typeface="+mn-ea"/>
                <a:cs typeface="+mn-cs"/>
              </a:rPr>
              <a:t>Воздух</a:t>
            </a:r>
          </a:p>
          <a:p>
            <a:pPr>
              <a:lnSpc>
                <a:spcPct val="110000"/>
              </a:lnSpc>
            </a:pPr>
            <a:endParaRPr lang="en-US"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В организме человека находится около двух литров кислорода: в крови, легких и тканях организма. Этого объема хватает на четыре минуты. Для нашего здоровья важно, чтобы мы дышали свежим воздухом.</a:t>
            </a:r>
            <a:r>
              <a:rPr lang="en-US" dirty="0" smtClean="0">
                <a:effectLst/>
              </a:rPr>
              <a:t> </a:t>
            </a:r>
            <a:endParaRPr lang="ru-RU" kern="1200" dirty="0" smtClean="0">
              <a:solidFill>
                <a:schemeClr val="tx1"/>
              </a:solidFill>
              <a:latin typeface="+mn-lt"/>
              <a:ea typeface="+mn-ea"/>
              <a:cs typeface="+mn-cs"/>
            </a:endParaRPr>
          </a:p>
          <a:p>
            <a:pPr>
              <a:lnSpc>
                <a:spcPct val="110000"/>
              </a:lnSpc>
            </a:pPr>
            <a:endParaRPr lang="ru-RU"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Эллен Уайт понимала важность свежего воздуха: «Воздействие чистого, свежего воздуха должно благотворно сказаться на кровообращении. Воздух освежает тело, ведет к обретению крепости и здоровья и в то же время положительно влияет на мышление, повышая его трудоспособность и ясность. Чистый воздух возбуждает аппетит, способствует интенсивному пищеварению и стимулирует спокойный и сладкий сон».</a:t>
            </a:r>
            <a:r>
              <a:rPr lang="en-US" dirty="0" smtClean="0">
                <a:effectLst/>
              </a:rPr>
              <a:t> </a:t>
            </a:r>
            <a:endParaRPr lang="ru-RU" dirty="0" smtClean="0">
              <a:effectLst/>
            </a:endParaRPr>
          </a:p>
          <a:p>
            <a:pPr>
              <a:lnSpc>
                <a:spcPct val="110000"/>
              </a:lnSpc>
            </a:pPr>
            <a:r>
              <a:rPr lang="en-US" kern="1200" dirty="0" smtClean="0">
                <a:solidFill>
                  <a:schemeClr val="tx1"/>
                </a:solidFill>
                <a:latin typeface="+mn-lt"/>
                <a:ea typeface="+mn-ea"/>
                <a:cs typeface="+mn-cs"/>
              </a:rPr>
              <a:t> </a:t>
            </a:r>
          </a:p>
          <a:p>
            <a:pPr>
              <a:lnSpc>
                <a:spcPct val="110000"/>
              </a:lnSpc>
            </a:pPr>
            <a:r>
              <a:rPr lang="ru-RU" sz="1200" kern="1200" dirty="0" smtClean="0">
                <a:solidFill>
                  <a:schemeClr val="tx1"/>
                </a:solidFill>
                <a:effectLst/>
                <a:latin typeface="+mn-lt"/>
                <a:ea typeface="+mn-ea"/>
                <a:cs typeface="+mn-cs"/>
              </a:rPr>
              <a:t>Физические упражнения на свежем воздухе могут быть особенно полезными, если мы находимся среди зеленых деревьев, являющимися чудесным механизмом для очищения кислорода, созданным Богом. Деревья поглощают углекислый газ, который мы выдыхаем и производят кислород, в котором мы нуждаемся. </a:t>
            </a:r>
            <a:r>
              <a:rPr lang="ru-RU" sz="1200" b="1" kern="1200" dirty="0" smtClean="0">
                <a:solidFill>
                  <a:schemeClr val="tx1"/>
                </a:solidFill>
                <a:effectLst/>
                <a:latin typeface="+mn-lt"/>
                <a:ea typeface="+mn-ea"/>
                <a:cs typeface="+mn-cs"/>
              </a:rPr>
              <a:t>Когда мы занимаемся физкультурой на открытом воздухе, то получаем три «лекарства» одновременно: занимаемся физическими упражнениями, получаем витамин Д благодаря солнечному свету и получаем кислород, вырабатываемый деревьями.</a:t>
            </a:r>
            <a:r>
              <a:rPr lang="en-US" b="1" dirty="0" smtClean="0">
                <a:effectLst/>
              </a:rPr>
              <a:t> </a:t>
            </a:r>
            <a:endParaRPr lang="ru-RU" b="1" dirty="0" smtClean="0">
              <a:effectLst/>
            </a:endParaRP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457200"/>
            <a:ext cx="2946400" cy="2209800"/>
          </a:xfrm>
        </p:spPr>
      </p:sp>
      <p:sp>
        <p:nvSpPr>
          <p:cNvPr id="3" name="Notes Placeholder 2"/>
          <p:cNvSpPr>
            <a:spLocks noGrp="1"/>
          </p:cNvSpPr>
          <p:nvPr>
            <p:ph type="body" idx="1"/>
          </p:nvPr>
        </p:nvSpPr>
        <p:spPr>
          <a:xfrm>
            <a:off x="685800" y="2743200"/>
            <a:ext cx="5486400" cy="4114800"/>
          </a:xfrm>
        </p:spPr>
        <p:txBody>
          <a:bodyPr>
            <a:normAutofit/>
          </a:bodyPr>
          <a:lstStyle/>
          <a:p>
            <a:pPr>
              <a:lnSpc>
                <a:spcPct val="120000"/>
              </a:lnSpc>
            </a:pPr>
            <a:r>
              <a:rPr lang="ru-RU" b="1" kern="1200" dirty="0" smtClean="0">
                <a:solidFill>
                  <a:schemeClr val="tx1"/>
                </a:solidFill>
              </a:rPr>
              <a:t>Воздержание</a:t>
            </a:r>
          </a:p>
          <a:p>
            <a:pPr>
              <a:lnSpc>
                <a:spcPct val="120000"/>
              </a:lnSpc>
            </a:pPr>
            <a:endParaRPr lang="ru-RU" kern="1200" dirty="0" smtClean="0">
              <a:solidFill>
                <a:schemeClr val="tx1"/>
              </a:solidFill>
            </a:endParaRPr>
          </a:p>
          <a:p>
            <a:pPr>
              <a:lnSpc>
                <a:spcPct val="120000"/>
              </a:lnSpc>
            </a:pPr>
            <a:r>
              <a:rPr lang="ru-RU" sz="1200" kern="1200" dirty="0" smtClean="0">
                <a:solidFill>
                  <a:schemeClr val="tx1"/>
                </a:solidFill>
                <a:effectLst/>
                <a:latin typeface="+mn-lt"/>
                <a:ea typeface="+mn-ea"/>
                <a:cs typeface="+mn-cs"/>
              </a:rPr>
              <a:t>Эллен Уайт много лет назад дала нам следующий совет: </a:t>
            </a:r>
            <a:r>
              <a:rPr lang="ru-RU" sz="1200" b="1" kern="1200" dirty="0" smtClean="0">
                <a:solidFill>
                  <a:schemeClr val="tx1"/>
                </a:solidFill>
                <a:effectLst/>
                <a:latin typeface="+mn-lt"/>
                <a:ea typeface="+mn-ea"/>
                <a:cs typeface="+mn-cs"/>
              </a:rPr>
              <a:t>«Истинное воздержание учит нас полностью отказываться от всего вредного и разумно употреблять полезное» </a:t>
            </a:r>
            <a:r>
              <a:rPr lang="en-US" dirty="0" smtClean="0"/>
              <a:t>(</a:t>
            </a:r>
            <a:r>
              <a:rPr lang="ru-RU" i="1" dirty="0" smtClean="0"/>
              <a:t>Патриархи и пророки</a:t>
            </a:r>
            <a:r>
              <a:rPr lang="en-US" dirty="0" smtClean="0"/>
              <a:t>, </a:t>
            </a:r>
            <a:r>
              <a:rPr lang="ru-RU" dirty="0" smtClean="0"/>
              <a:t>с</a:t>
            </a:r>
            <a:r>
              <a:rPr lang="en-US" dirty="0" smtClean="0"/>
              <a:t>. 562)</a:t>
            </a:r>
            <a:r>
              <a:rPr lang="ru-RU" dirty="0" smtClean="0"/>
              <a:t>.</a:t>
            </a:r>
            <a:r>
              <a:rPr lang="ru-RU" sz="1200" kern="1200" dirty="0" smtClean="0">
                <a:solidFill>
                  <a:schemeClr val="tx1"/>
                </a:solidFill>
                <a:effectLst/>
                <a:latin typeface="+mn-lt"/>
                <a:ea typeface="+mn-ea"/>
                <a:cs typeface="+mn-cs"/>
              </a:rPr>
              <a:t> Как мы видим из ее слов, истинное воздержание состоит не из одной, но из двух частей: воздержание от того, что для нас вредно: алкоголь, табак и другие запрещенные наркотические вещества и умеренное употребление того, что полезно.</a:t>
            </a:r>
            <a:r>
              <a:rPr lang="en-US" dirty="0" smtClean="0">
                <a:effectLst/>
              </a:rPr>
              <a:t> </a:t>
            </a:r>
            <a:endParaRPr lang="ru-RU" kern="1200" dirty="0" smtClean="0">
              <a:solidFill>
                <a:schemeClr val="tx1"/>
              </a:solidFill>
            </a:endParaRPr>
          </a:p>
          <a:p>
            <a:pPr>
              <a:lnSpc>
                <a:spcPct val="120000"/>
              </a:lnSpc>
            </a:pPr>
            <a:endParaRPr lang="ru-RU" kern="1200" dirty="0" smtClean="0">
              <a:solidFill>
                <a:schemeClr val="tx1"/>
              </a:solidFill>
            </a:endParaRPr>
          </a:p>
          <a:p>
            <a:pPr>
              <a:lnSpc>
                <a:spcPct val="120000"/>
              </a:lnSpc>
            </a:pPr>
            <a:r>
              <a:rPr lang="ru-RU" sz="1200" kern="1200" dirty="0" smtClean="0">
                <a:solidFill>
                  <a:schemeClr val="tx1"/>
                </a:solidFill>
                <a:effectLst/>
                <a:latin typeface="+mn-lt"/>
                <a:ea typeface="+mn-ea"/>
                <a:cs typeface="+mn-cs"/>
              </a:rPr>
              <a:t>Даже полезное, употребляемое в избытке, может плохо повлиять на наш организм. Например, пить воду полезно, но слишком большой объем воды может привести к интоксикации. Поэтому даже в хорошем следует быть умеренным, чтобы оставаться здоровым. Нам нужно научиться жить сбалансированной жизнью!</a:t>
            </a:r>
            <a:endParaRPr lang="en-US" kern="1200" dirty="0" smtClean="0">
              <a:solidFill>
                <a:schemeClr val="tx1"/>
              </a:solidFill>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609600"/>
            <a:ext cx="2743200" cy="2057400"/>
          </a:xfrm>
        </p:spPr>
      </p:sp>
      <p:sp>
        <p:nvSpPr>
          <p:cNvPr id="3" name="Notes Placeholder 2"/>
          <p:cNvSpPr>
            <a:spLocks noGrp="1"/>
          </p:cNvSpPr>
          <p:nvPr>
            <p:ph type="body" idx="1"/>
          </p:nvPr>
        </p:nvSpPr>
        <p:spPr>
          <a:xfrm>
            <a:off x="685800" y="2743200"/>
            <a:ext cx="5486400" cy="4114800"/>
          </a:xfrm>
        </p:spPr>
        <p:txBody>
          <a:bodyPr>
            <a:normAutofit/>
          </a:bodyPr>
          <a:lstStyle/>
          <a:p>
            <a:pPr>
              <a:lnSpc>
                <a:spcPct val="120000"/>
              </a:lnSpc>
            </a:pPr>
            <a:r>
              <a:rPr lang="ru-RU" b="1" kern="1200" dirty="0" smtClean="0">
                <a:solidFill>
                  <a:schemeClr val="tx1"/>
                </a:solidFill>
              </a:rPr>
              <a:t>Честность</a:t>
            </a:r>
          </a:p>
          <a:p>
            <a:pPr>
              <a:lnSpc>
                <a:spcPct val="120000"/>
              </a:lnSpc>
            </a:pPr>
            <a:endParaRPr lang="en-US" kern="1200" dirty="0" smtClean="0">
              <a:solidFill>
                <a:schemeClr val="tx1"/>
              </a:solidFill>
            </a:endParaRPr>
          </a:p>
          <a:p>
            <a:pPr>
              <a:lnSpc>
                <a:spcPct val="120000"/>
              </a:lnSpc>
            </a:pPr>
            <a:r>
              <a:rPr lang="ru-RU" sz="1200" kern="1200" dirty="0" smtClean="0">
                <a:solidFill>
                  <a:schemeClr val="tx1"/>
                </a:solidFill>
                <a:effectLst/>
                <a:latin typeface="+mn-lt"/>
                <a:ea typeface="+mn-ea"/>
                <a:cs typeface="+mn-cs"/>
              </a:rPr>
              <a:t>Эллен Уайт писала: </a:t>
            </a:r>
            <a:r>
              <a:rPr lang="ru-RU" sz="1200" b="1" kern="1200" dirty="0" smtClean="0">
                <a:solidFill>
                  <a:schemeClr val="tx1"/>
                </a:solidFill>
                <a:effectLst/>
                <a:latin typeface="+mn-lt"/>
                <a:ea typeface="+mn-ea"/>
                <a:cs typeface="+mn-cs"/>
              </a:rPr>
              <a:t>«Небезопасно даже на йоту уклоняться от строжайшей порядочности»</a:t>
            </a:r>
            <a:r>
              <a:rPr lang="ru-RU" sz="1200" kern="1200" dirty="0" smtClean="0">
                <a:solidFill>
                  <a:schemeClr val="tx1"/>
                </a:solidFill>
                <a:effectLst/>
                <a:latin typeface="+mn-lt"/>
                <a:ea typeface="+mn-ea"/>
                <a:cs typeface="+mn-cs"/>
              </a:rPr>
              <a:t> </a:t>
            </a:r>
            <a:r>
              <a:rPr lang="en-US" dirty="0" smtClean="0"/>
              <a:t>(</a:t>
            </a:r>
            <a:r>
              <a:rPr lang="ru-RU" i="1" dirty="0" smtClean="0"/>
              <a:t>Свидетельства для Церкви</a:t>
            </a:r>
            <a:r>
              <a:rPr lang="en-US" i="1" dirty="0" smtClean="0"/>
              <a:t>, </a:t>
            </a:r>
            <a:r>
              <a:rPr lang="ru-RU" i="1" dirty="0" smtClean="0"/>
              <a:t>т.</a:t>
            </a:r>
            <a:r>
              <a:rPr lang="en-US" i="1" dirty="0" smtClean="0"/>
              <a:t> 2.,</a:t>
            </a:r>
            <a:r>
              <a:rPr lang="en-US" dirty="0" smtClean="0"/>
              <a:t> </a:t>
            </a:r>
            <a:r>
              <a:rPr lang="ru-RU" dirty="0" smtClean="0"/>
              <a:t>с</a:t>
            </a:r>
            <a:r>
              <a:rPr lang="en-US" dirty="0" smtClean="0"/>
              <a:t>. 306)</a:t>
            </a:r>
            <a:r>
              <a:rPr lang="ru-RU" dirty="0" smtClean="0"/>
              <a:t>.</a:t>
            </a:r>
            <a:endParaRPr lang="en-US" sz="1200" kern="1200" dirty="0" smtClean="0">
              <a:solidFill>
                <a:schemeClr val="tx1"/>
              </a:solidFill>
              <a:effectLst/>
              <a:latin typeface="+mn-lt"/>
              <a:ea typeface="+mn-ea"/>
              <a:cs typeface="+mn-cs"/>
            </a:endParaRPr>
          </a:p>
          <a:p>
            <a:pPr>
              <a:lnSpc>
                <a:spcPct val="120000"/>
              </a:lnSpc>
            </a:pPr>
            <a:endParaRPr lang="en-US" sz="1200" kern="1200" dirty="0" smtClean="0">
              <a:solidFill>
                <a:schemeClr val="tx1"/>
              </a:solidFill>
              <a:effectLst/>
              <a:latin typeface="+mn-lt"/>
              <a:ea typeface="+mn-ea"/>
              <a:cs typeface="+mn-cs"/>
            </a:endParaRPr>
          </a:p>
          <a:p>
            <a:pPr>
              <a:lnSpc>
                <a:spcPct val="120000"/>
              </a:lnSpc>
            </a:pPr>
            <a:r>
              <a:rPr lang="ru-RU" sz="1200" kern="1200" dirty="0" smtClean="0">
                <a:solidFill>
                  <a:schemeClr val="tx1"/>
                </a:solidFill>
                <a:effectLst/>
                <a:latin typeface="+mn-lt"/>
                <a:ea typeface="+mn-ea"/>
                <a:cs typeface="+mn-cs"/>
              </a:rPr>
              <a:t>Когда мы говорим одно, а делаем другое, но проявляем недостаток честности. Нам нужно спросить себя: «Всегда ли я честен? Можно ли мне доверять? Может ли мой супруг/-га полностью доверять мне? Доверяю ли я себе» Отсутствие честности приводит к  угрызениям совести, печали и разорванным отношениям. Помните, что характер проявляется тогда, когда нас никто не видит. Имеем ли мы мир, исходящий от знания того, что мы честны во всем? Чувствуем ли мы себя комфортно, зная, что Бог все видит?</a:t>
            </a:r>
            <a:r>
              <a:rPr lang="en-US" dirty="0" smtClean="0">
                <a:effectLst/>
              </a:rPr>
              <a:t> </a:t>
            </a:r>
            <a:endParaRPr lang="en-US" kern="1200" dirty="0" smtClean="0">
              <a:solidFill>
                <a:schemeClr val="tx1"/>
              </a:solidFill>
            </a:endParaRPr>
          </a:p>
          <a:p>
            <a:pPr>
              <a:lnSpc>
                <a:spcPct val="120000"/>
              </a:lnSpc>
            </a:pPr>
            <a:endParaRPr lang="en-US" kern="1200" dirty="0" smtClean="0">
              <a:solidFill>
                <a:schemeClr val="tx1"/>
              </a:solidFill>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pPr>
              <a:lnSpc>
                <a:spcPct val="110000"/>
              </a:lnSpc>
            </a:pPr>
            <a:r>
              <a:rPr lang="ru-RU" b="1" kern="1200" dirty="0" smtClean="0">
                <a:solidFill>
                  <a:schemeClr val="tx1"/>
                </a:solidFill>
                <a:latin typeface="+mn-lt"/>
                <a:ea typeface="+mn-ea"/>
                <a:cs typeface="+mn-cs"/>
              </a:rPr>
              <a:t>Оптимизм</a:t>
            </a:r>
          </a:p>
          <a:p>
            <a:pPr>
              <a:lnSpc>
                <a:spcPct val="110000"/>
              </a:lnSpc>
            </a:pPr>
            <a:endParaRPr lang="ru-RU"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Оптимизм основывается на вере в Бога. Нет никаких причин для злобы, депрессии или грусти, когда мы знаем, что все, что происходит в нашей жизни, происходит по Божьей воле и по какой-то причине и всегда служит нам во благо. </a:t>
            </a:r>
          </a:p>
          <a:p>
            <a:pPr>
              <a:lnSpc>
                <a:spcPct val="110000"/>
              </a:lnSpc>
            </a:pPr>
            <a:endParaRPr lang="ru-RU" sz="1200" kern="1200" dirty="0" smtClean="0">
              <a:solidFill>
                <a:schemeClr val="tx1"/>
              </a:solidFill>
              <a:effectLst/>
              <a:latin typeface="+mn-lt"/>
              <a:ea typeface="+mn-ea"/>
              <a:cs typeface="+mn-cs"/>
            </a:endParaRPr>
          </a:p>
          <a:p>
            <a:pPr>
              <a:lnSpc>
                <a:spcPct val="110000"/>
              </a:lnSpc>
            </a:pPr>
            <a:r>
              <a:rPr lang="ru-RU" sz="1200" kern="1200" dirty="0" smtClean="0">
                <a:solidFill>
                  <a:schemeClr val="tx1"/>
                </a:solidFill>
                <a:effectLst/>
                <a:latin typeface="+mn-lt"/>
                <a:ea typeface="+mn-ea"/>
                <a:cs typeface="+mn-cs"/>
              </a:rPr>
              <a:t>Рим. 8:28 заверяет нас: </a:t>
            </a:r>
            <a:r>
              <a:rPr lang="ru-RU" sz="1200" b="1" kern="1200" dirty="0" smtClean="0">
                <a:solidFill>
                  <a:schemeClr val="tx1"/>
                </a:solidFill>
                <a:effectLst/>
                <a:latin typeface="+mn-lt"/>
                <a:ea typeface="+mn-ea"/>
                <a:cs typeface="+mn-cs"/>
              </a:rPr>
              <a:t>«При том знаем, что любящим Бога… все содействует ко благу».</a:t>
            </a:r>
            <a:r>
              <a:rPr lang="ru-RU" sz="1200" kern="1200" dirty="0" smtClean="0">
                <a:solidFill>
                  <a:schemeClr val="tx1"/>
                </a:solidFill>
                <a:effectLst/>
                <a:latin typeface="+mn-lt"/>
                <a:ea typeface="+mn-ea"/>
                <a:cs typeface="+mn-cs"/>
              </a:rPr>
              <a:t> </a:t>
            </a:r>
          </a:p>
          <a:p>
            <a:pPr>
              <a:lnSpc>
                <a:spcPct val="110000"/>
              </a:lnSpc>
            </a:pPr>
            <a:endParaRPr lang="ru-RU" sz="1200" kern="1200" dirty="0" smtClean="0">
              <a:solidFill>
                <a:schemeClr val="tx1"/>
              </a:solidFill>
              <a:effectLst/>
              <a:latin typeface="+mn-lt"/>
              <a:ea typeface="+mn-ea"/>
              <a:cs typeface="+mn-cs"/>
            </a:endParaRPr>
          </a:p>
          <a:p>
            <a:pPr>
              <a:lnSpc>
                <a:spcPct val="110000"/>
              </a:lnSpc>
            </a:pPr>
            <a:r>
              <a:rPr lang="ru-RU" sz="1200" kern="1200" dirty="0" smtClean="0">
                <a:solidFill>
                  <a:schemeClr val="tx1"/>
                </a:solidFill>
                <a:effectLst/>
                <a:latin typeface="+mn-lt"/>
                <a:ea typeface="+mn-ea"/>
                <a:cs typeface="+mn-cs"/>
              </a:rPr>
              <a:t>Во время исследования, проведенного Институтом психического здоровья в Нидерландах, обследовали 545 мужчин в возрасте от 64 до 84 лет, у которых не было заболеваний сердечной системы и рака. Каждые пять лет с 1985 по 2000 гг мужчины получали анкету из четырех вопросов для оценки уровня оптимизма. Затем мужчин разделили на три группы в зависимости от полученных баллов и сравнили данные по смертности из-за заболеваний сердца. У самых больших оптимистов риск смерти от сердечнососудистых заболеваний был на 50% меньше! </a:t>
            </a:r>
            <a:r>
              <a:rPr lang="ru-RU" sz="1200" kern="1200" baseline="30000" dirty="0" smtClean="0">
                <a:solidFill>
                  <a:schemeClr val="tx1"/>
                </a:solidFill>
                <a:effectLst/>
                <a:latin typeface="+mn-lt"/>
                <a:ea typeface="+mn-ea"/>
                <a:cs typeface="+mn-cs"/>
              </a:rPr>
              <a:t>19</a:t>
            </a:r>
            <a:r>
              <a:rPr lang="ru-RU" sz="1200" kern="1200" dirty="0" smtClean="0">
                <a:solidFill>
                  <a:schemeClr val="tx1"/>
                </a:solidFill>
                <a:effectLst/>
                <a:latin typeface="+mn-lt"/>
                <a:ea typeface="+mn-ea"/>
                <a:cs typeface="+mn-cs"/>
              </a:rPr>
              <a:t> Давайте будем радоваться жизни ради нашего здоровья и каждый день начинать с верой и оптимизмом.</a:t>
            </a:r>
            <a:r>
              <a:rPr lang="en-US" dirty="0" smtClean="0">
                <a:effectLst/>
              </a:rPr>
              <a:t> </a:t>
            </a:r>
            <a:endParaRPr lang="ru-RU" kern="1200" dirty="0" smtClean="0">
              <a:solidFill>
                <a:schemeClr val="tx1"/>
              </a:solidFill>
              <a:latin typeface="+mn-lt"/>
              <a:ea typeface="+mn-ea"/>
              <a:cs typeface="+mn-cs"/>
            </a:endParaRP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09600"/>
            <a:ext cx="2743200" cy="2057400"/>
          </a:xfrm>
        </p:spPr>
      </p:sp>
      <p:sp>
        <p:nvSpPr>
          <p:cNvPr id="3" name="Notes Placeholder 2"/>
          <p:cNvSpPr>
            <a:spLocks noGrp="1"/>
          </p:cNvSpPr>
          <p:nvPr>
            <p:ph type="body" idx="1"/>
          </p:nvPr>
        </p:nvSpPr>
        <p:spPr>
          <a:xfrm>
            <a:off x="685800" y="2667000"/>
            <a:ext cx="5486400" cy="4114800"/>
          </a:xfrm>
        </p:spPr>
        <p:txBody>
          <a:bodyPr>
            <a:normAutofit/>
          </a:bodyPr>
          <a:lstStyle/>
          <a:p>
            <a:pPr>
              <a:lnSpc>
                <a:spcPct val="110000"/>
              </a:lnSpc>
            </a:pPr>
            <a:r>
              <a:rPr lang="ru-RU" b="1" kern="1200" dirty="0" smtClean="0">
                <a:solidFill>
                  <a:schemeClr val="tx1"/>
                </a:solidFill>
                <a:latin typeface="+mn-lt"/>
                <a:ea typeface="+mn-ea"/>
                <a:cs typeface="+mn-cs"/>
              </a:rPr>
              <a:t>Питание</a:t>
            </a:r>
          </a:p>
          <a:p>
            <a:pPr>
              <a:lnSpc>
                <a:spcPct val="110000"/>
              </a:lnSpc>
            </a:pPr>
            <a:endParaRPr lang="ru-RU"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Бог любит нас. Когда Он сотворил Адама и Еву, то показал им, что нужно есть, чтобы быть здоровыми. Мы можем радоваться во время каждого приема пищи, выбирая из радуги разноцветных фруктов и овощей, снижая количество обработанной пищи, соли и сахара. </a:t>
            </a:r>
          </a:p>
          <a:p>
            <a:pPr>
              <a:lnSpc>
                <a:spcPct val="110000"/>
              </a:lnSpc>
            </a:pPr>
            <a:endParaRPr lang="ru-RU" sz="1200" kern="1200" dirty="0" smtClean="0">
              <a:solidFill>
                <a:schemeClr val="tx1"/>
              </a:solidFill>
              <a:effectLst/>
              <a:latin typeface="+mn-lt"/>
              <a:ea typeface="+mn-ea"/>
              <a:cs typeface="+mn-cs"/>
            </a:endParaRPr>
          </a:p>
          <a:p>
            <a:pPr>
              <a:lnSpc>
                <a:spcPct val="110000"/>
              </a:lnSpc>
            </a:pPr>
            <a:r>
              <a:rPr lang="ru-RU" sz="1200" kern="1200" dirty="0" smtClean="0">
                <a:solidFill>
                  <a:schemeClr val="tx1"/>
                </a:solidFill>
                <a:effectLst/>
                <a:latin typeface="+mn-lt"/>
                <a:ea typeface="+mn-ea"/>
                <a:cs typeface="+mn-cs"/>
              </a:rPr>
              <a:t>Губерт Уорнер, доктор философии из Национального института старения, говорит: «Мы знаем, что диета, богатая фруктами и овощами более полезна, ведет к снижению хронических заболеваний и снижению расходов на здравоохранение, но не ясно, какие именно продукты влияют на продолжительность жизни». Этот совет повторяют и эксперты  статьи, опубликованной 29 апреля 2003 г. на медицинском сайте  </a:t>
            </a:r>
            <a:r>
              <a:rPr lang="en-US" sz="1200" kern="1200" dirty="0" smtClean="0">
                <a:solidFill>
                  <a:schemeClr val="tx1"/>
                </a:solidFill>
                <a:effectLst/>
                <a:latin typeface="+mn-lt"/>
                <a:ea typeface="+mn-ea"/>
                <a:cs typeface="+mn-cs"/>
              </a:rPr>
              <a:t>WebMD Feature</a:t>
            </a:r>
            <a:r>
              <a:rPr lang="ru-RU" sz="1200" kern="1200" dirty="0" smtClean="0">
                <a:solidFill>
                  <a:schemeClr val="tx1"/>
                </a:solidFill>
                <a:effectLst/>
                <a:latin typeface="+mn-lt"/>
                <a:ea typeface="+mn-ea"/>
                <a:cs typeface="+mn-cs"/>
              </a:rPr>
              <a:t>, «Если вы хотите есть так, чтобы прожить дольше, подумайте над растительной диетой!».</a:t>
            </a:r>
            <a:r>
              <a:rPr lang="en-US" dirty="0" smtClean="0">
                <a:effectLst/>
              </a:rPr>
              <a:t> </a:t>
            </a:r>
            <a:endParaRPr lang="ru-RU" kern="1200" dirty="0" smtClean="0">
              <a:solidFill>
                <a:schemeClr val="tx1"/>
              </a:solidFill>
              <a:effectLst/>
              <a:latin typeface="+mn-lt"/>
              <a:ea typeface="+mn-ea"/>
              <a:cs typeface="+mn-cs"/>
            </a:endParaRPr>
          </a:p>
          <a:p>
            <a:pPr>
              <a:lnSpc>
                <a:spcPct val="110000"/>
              </a:lnSpc>
            </a:pPr>
            <a:endParaRPr lang="ru-RU"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81000"/>
            <a:ext cx="2743200" cy="2057400"/>
          </a:xfrm>
        </p:spPr>
      </p:sp>
      <p:sp>
        <p:nvSpPr>
          <p:cNvPr id="3" name="Notes Placeholder 2"/>
          <p:cNvSpPr>
            <a:spLocks noGrp="1"/>
          </p:cNvSpPr>
          <p:nvPr>
            <p:ph type="body" idx="1"/>
          </p:nvPr>
        </p:nvSpPr>
        <p:spPr>
          <a:xfrm>
            <a:off x="685800" y="2438400"/>
            <a:ext cx="5486400" cy="5867400"/>
          </a:xfrm>
        </p:spPr>
        <p:txBody>
          <a:bodyPr>
            <a:noAutofit/>
          </a:bodyPr>
          <a:lstStyle/>
          <a:p>
            <a:r>
              <a:rPr lang="ru-RU" b="1" kern="1200" dirty="0" smtClean="0">
                <a:solidFill>
                  <a:schemeClr val="tx1"/>
                </a:solidFill>
                <a:latin typeface="+mn-lt"/>
                <a:ea typeface="+mn-ea"/>
                <a:cs typeface="+mn-cs"/>
              </a:rPr>
              <a:t>Социальная поддержка</a:t>
            </a:r>
          </a:p>
          <a:p>
            <a:endParaRPr lang="ru-RU" kern="1200" dirty="0" smtClean="0">
              <a:solidFill>
                <a:schemeClr val="tx1"/>
              </a:solidFill>
              <a:latin typeface="+mn-lt"/>
              <a:ea typeface="+mn-ea"/>
              <a:cs typeface="+mn-cs"/>
            </a:endParaRPr>
          </a:p>
          <a:p>
            <a:r>
              <a:rPr lang="ru-RU" sz="1200" b="1" kern="1200" dirty="0" smtClean="0">
                <a:solidFill>
                  <a:schemeClr val="tx1"/>
                </a:solidFill>
                <a:effectLst/>
                <a:latin typeface="+mn-lt"/>
                <a:ea typeface="+mn-ea"/>
                <a:cs typeface="+mn-cs"/>
              </a:rPr>
              <a:t>Эллен Уайт писала: «Добрые дела приносят пользу и дающему, и принимающему».</a:t>
            </a:r>
            <a:r>
              <a:rPr lang="ru-RU" sz="1200" kern="1200" dirty="0" smtClean="0">
                <a:solidFill>
                  <a:schemeClr val="tx1"/>
                </a:solidFill>
                <a:effectLst/>
                <a:latin typeface="+mn-lt"/>
                <a:ea typeface="+mn-ea"/>
                <a:cs typeface="+mn-cs"/>
              </a:rPr>
              <a:t> В исследовании, проведенном Университетом Калифорнии в Лос-Анжелесе,  участвовали 129 малообеспеченных беременных женщин разной национальности, целью исследования было узнать улучшит ли социальная поддержка их физическое и психическое состояние. Исследователи обнаружили, что те женщины, которые получали социальную поддержку во время беременности и те, которые были более удовлетворены этой поддержкой, испытывали меньше осложнений во время родов, родили более здоровых детей, у которых был больше вес при рождении. Они также сообщили о более низком уровне депрессии.</a:t>
            </a:r>
            <a:r>
              <a:rPr lang="en-US" dirty="0" smtClean="0">
                <a:effectLst/>
              </a:rPr>
              <a:t> </a:t>
            </a:r>
            <a:endParaRPr lang="ru-RU" kern="1200" dirty="0" smtClean="0">
              <a:solidFill>
                <a:schemeClr val="tx1"/>
              </a:solidFill>
              <a:latin typeface="+mn-lt"/>
              <a:ea typeface="+mn-ea"/>
              <a:cs typeface="+mn-cs"/>
            </a:endParaRPr>
          </a:p>
          <a:p>
            <a:endParaRPr lang="en-US" kern="1200" dirty="0" smtClean="0">
              <a:solidFill>
                <a:schemeClr val="tx1"/>
              </a:solidFill>
              <a:latin typeface="+mn-lt"/>
              <a:ea typeface="+mn-ea"/>
              <a:cs typeface="+mn-cs"/>
            </a:endParaRPr>
          </a:p>
          <a:p>
            <a:r>
              <a:rPr lang="ru-RU" sz="1200" kern="1200" dirty="0" smtClean="0">
                <a:solidFill>
                  <a:schemeClr val="tx1"/>
                </a:solidFill>
                <a:effectLst/>
                <a:latin typeface="+mn-lt"/>
                <a:ea typeface="+mn-ea"/>
                <a:cs typeface="+mn-cs"/>
              </a:rPr>
              <a:t>Обзор 144 исследований, проведенных среди беременных женщин, показал, что тесная, с любовью выраженная поддержка улучшает развитие плода, что те женщины, которые ощущают любовь и поддержку имеют меньший риск преждевременных родов.</a:t>
            </a:r>
            <a:r>
              <a:rPr lang="en-US" dirty="0" smtClean="0">
                <a:effectLst/>
              </a:rPr>
              <a:t> </a:t>
            </a:r>
            <a:endParaRPr lang="ru-RU" dirty="0" smtClean="0">
              <a:effectLst/>
            </a:endParaRPr>
          </a:p>
          <a:p>
            <a:endParaRPr lang="ru-RU" kern="1200" dirty="0" smtClean="0">
              <a:solidFill>
                <a:schemeClr val="tx1"/>
              </a:solidFill>
              <a:latin typeface="+mn-lt"/>
              <a:ea typeface="+mn-ea"/>
              <a:cs typeface="+mn-cs"/>
            </a:endParaRPr>
          </a:p>
          <a:p>
            <a:r>
              <a:rPr lang="ru-RU" sz="1200" kern="1200" dirty="0" smtClean="0">
                <a:solidFill>
                  <a:schemeClr val="tx1"/>
                </a:solidFill>
                <a:effectLst/>
                <a:latin typeface="+mn-lt"/>
                <a:ea typeface="+mn-ea"/>
                <a:cs typeface="+mn-cs"/>
              </a:rPr>
              <a:t>Каковы преимущества оказания поддержки другим для самого дающего? Исследование, результаты которого были опубликованы в 1997 году в «Журнале американской медицинской ассоциации», изучало «Социальные связи и восприимчивость к простуде». Обследуемым, 276 здоровым добровольцам в возрасте от 18 до 55 лет, закапали носовые капли, содержащие риновирус - вирус, вызывающий простуду. Оценивалось их участие в 12 видах общественных отношений: отношения с супругом, родителями, родителями мужа/жены, детьми, близкими родственниками, близкими соседями, друзьями, коллегами по работе, одноклассниками, коллегами-добровольцами по благотворительной или общественной работе, членами групп без религиозной принадлежности (социальных, групп для совместного отдыха или профессиональных), а также членов религиозных групп.</a:t>
            </a:r>
            <a:r>
              <a:rPr lang="en-US" dirty="0" smtClean="0">
                <a:effectLst/>
              </a:rPr>
              <a:t> </a:t>
            </a:r>
            <a:endParaRPr lang="ru-RU"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  </a:t>
            </a:r>
          </a:p>
          <a:p>
            <a:r>
              <a:rPr lang="ru-RU" sz="1200" kern="1200" dirty="0" smtClean="0">
                <a:solidFill>
                  <a:schemeClr val="tx1"/>
                </a:solidFill>
                <a:effectLst/>
                <a:latin typeface="+mn-lt"/>
                <a:ea typeface="+mn-ea"/>
                <a:cs typeface="+mn-cs"/>
              </a:rPr>
              <a:t>Исследование показало, что те, кто сообщил только о трех типах социальных отношений, имели в четыре раза больше шансов заболеть простудой,  чем тех, кто сообщил о шести или более типах отношений. Эти различия не полностью объяснялись наличием титров антител (уровнем), курением, физических упражнений, количеством сна, употреблением алкоголя, витамина С, или другими факторами. Кроме того, исследователи обнаружили, что разнообразие отношений было важнее, чем их общее количество. Короче говоря, у тех, кто поддерживает взаимоотношения с людьми, по какой бы причине они не возникли, увеличилась устойчивость к инфекции риновируса.</a:t>
            </a:r>
          </a:p>
          <a:p>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ru-RU" b="0" dirty="0" smtClean="0">
                <a:solidFill>
                  <a:srgbClr val="660066"/>
                </a:solidFill>
              </a:rPr>
              <a:t>Бог побуждает нас поддерживать друг друга. Это не только хорошо для тех, кто получает поддержку, но и для тех, кто ее предлагает.</a:t>
            </a:r>
            <a:endParaRPr lang="en-US" b="0" dirty="0" smtClean="0">
              <a:solidFill>
                <a:srgbClr val="660066"/>
              </a:solidFill>
            </a:endParaRPr>
          </a:p>
          <a:p>
            <a:pPr fontAlgn="ct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26</a:t>
            </a:fld>
            <a:endParaRPr lang="en-US" dirty="0"/>
          </a:p>
        </p:txBody>
      </p:sp>
    </p:spTree>
    <p:extLst>
      <p:ext uri="{BB962C8B-B14F-4D97-AF65-F5344CB8AC3E}">
        <p14:creationId xmlns="" xmlns:p14="http://schemas.microsoft.com/office/powerpoint/2010/main" val="789744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В Библии есть множество текстов, дающих наставления, как нужно поддерживать людей и служить друг другу как члены одной большой семьи. Например:</a:t>
            </a:r>
          </a:p>
          <a:p>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Любите друг друга (Ин. 13:35)</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Прощайте взаимно (Кол. 3:13)</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Принимайте друг друга (Рим. 15:7)</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Молитесь друг о друге (Иак. 5:16)</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Утешайте друг друга (1Фес. 4:18)</a:t>
            </a:r>
            <a:endParaRPr lang="en-US" sz="1200" kern="1200" dirty="0" smtClean="0">
              <a:solidFill>
                <a:schemeClr val="tx1"/>
              </a:solidFill>
              <a:effectLst/>
              <a:latin typeface="+mn-lt"/>
              <a:ea typeface="+mn-ea"/>
              <a:cs typeface="+mn-cs"/>
            </a:endParaRPr>
          </a:p>
          <a:p>
            <a:pPr fontAlgn="ctr"/>
            <a:endParaRPr lang="ru-R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27</a:t>
            </a:fld>
            <a:endParaRPr lang="en-US" dirty="0"/>
          </a:p>
        </p:txBody>
      </p:sp>
    </p:spTree>
    <p:extLst>
      <p:ext uri="{BB962C8B-B14F-4D97-AF65-F5344CB8AC3E}">
        <p14:creationId xmlns="" xmlns:p14="http://schemas.microsoft.com/office/powerpoint/2010/main" val="103804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 Общайтесь друг с другом (1 Ин. 1:7)</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Будьте добры друг ко другу (Еф. 4:32)</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Будьте сострадательны (1 Петра 3:8)</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Будьте страннолюбивы друг ко другу (1 Петра 4:9)</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28</a:t>
            </a:fld>
            <a:endParaRPr lang="en-US" dirty="0"/>
          </a:p>
        </p:txBody>
      </p:sp>
    </p:spTree>
    <p:extLst>
      <p:ext uri="{BB962C8B-B14F-4D97-AF65-F5344CB8AC3E}">
        <p14:creationId xmlns="" xmlns:p14="http://schemas.microsoft.com/office/powerpoint/2010/main" val="606575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sz="1200" kern="1200" dirty="0" smtClean="0">
                <a:solidFill>
                  <a:schemeClr val="tx1"/>
                </a:solidFill>
                <a:effectLst/>
                <a:latin typeface="+mn-lt"/>
                <a:ea typeface="+mn-ea"/>
                <a:cs typeface="+mn-cs"/>
              </a:rPr>
              <a:t>Когда мы поддерживаем сильную вертикальную связь с Господом, мы будем стремиться в горизонтальных отношениях с людьми поддержать других, относиться к каждому человеку, как к Божьему ребенку. Подножие креста стоит на уровне земли. Там нет никакого различия между кастами, расами, доходом, образованием или положением, за каждого из каждого из нас оплачена одна цена - кровь Иисуса Христа. Когда мы поймем ценность каждого человека, мы сможем по-настоящему поддерживать друг друга от чистого сердца.</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Бог заботится о своих детях, и дал нам прекрасный рецепт для жизни с избытком. Он обещал успех тем, кто поддерживает отношения с Ним.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В Филиппийцам 4:13 говорится: </a:t>
            </a:r>
            <a:r>
              <a:rPr lang="ru-RU" sz="1200" b="1" kern="1200" dirty="0" smtClean="0">
                <a:solidFill>
                  <a:schemeClr val="tx1"/>
                </a:solidFill>
                <a:effectLst/>
                <a:latin typeface="+mn-lt"/>
                <a:ea typeface="+mn-ea"/>
                <a:cs typeface="+mn-cs"/>
              </a:rPr>
              <a:t>«Все могу в укрепляющем меня Иисусе Христе»</a:t>
            </a:r>
            <a:r>
              <a:rPr lang="ru-RU" sz="1200" kern="1200" dirty="0" smtClean="0">
                <a:solidFill>
                  <a:schemeClr val="tx1"/>
                </a:solidFill>
                <a:effectLst/>
                <a:latin typeface="+mn-lt"/>
                <a:ea typeface="+mn-ea"/>
                <a:cs typeface="+mn-cs"/>
              </a:rPr>
              <a:t>. Давайте ответим на рецепт, данный нам Богом с любовью - принципы здоровья, которые Он дал нам, что мы  могли «иметь жизнь и имели с избытком».</a:t>
            </a:r>
            <a:endParaRPr lang="ru-RU"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ru-RU" sz="1200" kern="1200" dirty="0" smtClean="0">
                <a:solidFill>
                  <a:schemeClr val="tx1"/>
                </a:solidFill>
                <a:effectLst/>
                <a:latin typeface="+mn-lt"/>
                <a:ea typeface="+mn-ea"/>
                <a:cs typeface="+mn-cs"/>
              </a:rPr>
              <a:t>Однажды </a:t>
            </a:r>
            <a:r>
              <a:rPr lang="ru-RU" sz="1200" i="1" kern="1200" dirty="0" smtClean="0">
                <a:solidFill>
                  <a:schemeClr val="tx1"/>
                </a:solidFill>
                <a:effectLst/>
                <a:latin typeface="+mn-lt"/>
                <a:ea typeface="+mn-ea"/>
                <a:cs typeface="+mn-cs"/>
              </a:rPr>
              <a:t>«Британский медицинский журнал»</a:t>
            </a:r>
            <a:r>
              <a:rPr lang="ru-RU" sz="1200" kern="1200" dirty="0" smtClean="0">
                <a:solidFill>
                  <a:schemeClr val="tx1"/>
                </a:solidFill>
                <a:effectLst/>
                <a:latin typeface="+mn-lt"/>
                <a:ea typeface="+mn-ea"/>
                <a:cs typeface="+mn-cs"/>
              </a:rPr>
              <a:t> сообщил о необычном случае редкого и невероятного синдрома </a:t>
            </a:r>
            <a:r>
              <a:rPr lang="ru-RU" sz="1200" i="1" kern="1200" dirty="0" smtClean="0">
                <a:solidFill>
                  <a:schemeClr val="tx1"/>
                </a:solidFill>
                <a:effectLst/>
                <a:latin typeface="+mn-lt"/>
                <a:ea typeface="+mn-ea"/>
                <a:cs typeface="+mn-cs"/>
              </a:rPr>
              <a:t>Клерамбо</a:t>
            </a:r>
            <a:r>
              <a:rPr lang="ru-RU" sz="1200" kern="1200" dirty="0" smtClean="0">
                <a:solidFill>
                  <a:schemeClr val="tx1"/>
                </a:solidFill>
                <a:effectLst/>
                <a:latin typeface="+mn-lt"/>
                <a:ea typeface="+mn-ea"/>
                <a:cs typeface="+mn-cs"/>
              </a:rPr>
              <a:t>, когда 36-летняя незамужняя секретарша имела иллюзию того, что ее директор был в нее влюблен. Это было удивительно, потому что она никогда не разговаривала с начальником, который был женатым человеком, однако написала ему четырнадцать любовных писем. Такая односторонняя любовная связь! Когда ее осмотрели врачи, то обнаружили, что женщина страдала от базедовой болезни. Не подвергшийся лечению случай гипертиреоза стал причиной несбалансированного гормонального статуса, создав у женщины иллюзию того, что директор в нее влюблен. Когда диагноз был поставлен, врач смог выписать необходимые медикаменты и ее состояние улучшилось. </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У некоторых из нас может быть искаженное мышление, но Бог, Великий Врач, дал нам целостный рецепт того, как вести здоровую, уравновешенную жизнь с избытком.</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Бог заинтересован в том, чтобы мы наслаждались жизнью с избытком. Как говорится в Евангелии от Иоанна 10:10: </a:t>
            </a:r>
            <a:r>
              <a:rPr lang="ru-RU" sz="1200" b="1" kern="1200" dirty="0" smtClean="0">
                <a:solidFill>
                  <a:schemeClr val="tx1"/>
                </a:solidFill>
                <a:effectLst/>
                <a:latin typeface="+mn-lt"/>
                <a:ea typeface="+mn-ea"/>
                <a:cs typeface="+mn-cs"/>
              </a:rPr>
              <a:t>«Я пришел для того, чтобы имели жизнь и имели с избытком».</a:t>
            </a:r>
            <a:r>
              <a:rPr lang="en-US" dirty="0" smtClean="0">
                <a:effectLst/>
              </a:rPr>
              <a:t> </a:t>
            </a:r>
            <a:endParaRPr lang="ru-RU" kern="1200" dirty="0" smtClean="0">
              <a:solidFill>
                <a:schemeClr val="tx1"/>
              </a:solidFill>
              <a:latin typeface="+mn-lt"/>
              <a:ea typeface="+mn-ea"/>
              <a:cs typeface="+mn-cs"/>
            </a:endParaRP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itchFamily="34" charset="0"/>
              <a:buNone/>
            </a:pPr>
            <a:r>
              <a:rPr lang="ru-RU" sz="1200" b="1" dirty="0" smtClean="0"/>
              <a:t>Молитва</a:t>
            </a:r>
          </a:p>
          <a:p>
            <a:pPr marL="0" indent="0" algn="l">
              <a:buFont typeface="Arial" pitchFamily="34" charset="0"/>
              <a:buNone/>
            </a:pPr>
            <a:endParaRPr lang="en-US" sz="1200" b="1" dirty="0" smtClean="0"/>
          </a:p>
          <a:p>
            <a:pPr marL="0" indent="0" algn="l">
              <a:buFont typeface="Arial" pitchFamily="34" charset="0"/>
              <a:buNone/>
            </a:pPr>
            <a:r>
              <a:rPr lang="ru-RU" sz="1200" b="1" dirty="0" smtClean="0">
                <a:latin typeface="Cambria"/>
                <a:cs typeface="Cambria"/>
              </a:rPr>
              <a:t>«Я пришел для того, чтобы имели жизнь и имели с избытком».</a:t>
            </a:r>
            <a:r>
              <a:rPr lang="ru-RU" sz="1200" b="1" baseline="0" dirty="0" smtClean="0">
                <a:latin typeface="Cambria"/>
                <a:cs typeface="Cambria"/>
              </a:rPr>
              <a:t> </a:t>
            </a:r>
            <a:r>
              <a:rPr lang="ru-RU" sz="1200" b="1" dirty="0" smtClean="0">
                <a:latin typeface="Cambria"/>
                <a:cs typeface="Cambria"/>
              </a:rPr>
              <a:t>Иоанна </a:t>
            </a:r>
            <a:r>
              <a:rPr lang="en-US" sz="1200" b="1" dirty="0" smtClean="0">
                <a:latin typeface="Cambria"/>
                <a:cs typeface="Cambria"/>
              </a:rPr>
              <a:t>10:10</a:t>
            </a:r>
          </a:p>
          <a:p>
            <a:endParaRPr lang="en-US" b="1" dirty="0"/>
          </a:p>
        </p:txBody>
      </p:sp>
      <p:sp>
        <p:nvSpPr>
          <p:cNvPr id="4" name="Slide Number Placeholder 3"/>
          <p:cNvSpPr>
            <a:spLocks noGrp="1"/>
          </p:cNvSpPr>
          <p:nvPr>
            <p:ph type="sldNum" sz="quarter" idx="10"/>
          </p:nvPr>
        </p:nvSpPr>
        <p:spPr/>
        <p:txBody>
          <a:bodyPr/>
          <a:lstStyle/>
          <a:p>
            <a:fld id="{009D9367-A170-47AB-B27F-87EFBE0B9138}" type="slidenum">
              <a:rPr lang="en-US" smtClean="0"/>
              <a:pPr/>
              <a:t>30</a:t>
            </a:fld>
            <a:endParaRPr lang="en-US" dirty="0"/>
          </a:p>
        </p:txBody>
      </p:sp>
    </p:spTree>
    <p:extLst>
      <p:ext uri="{BB962C8B-B14F-4D97-AF65-F5344CB8AC3E}">
        <p14:creationId xmlns="" xmlns:p14="http://schemas.microsoft.com/office/powerpoint/2010/main" val="3687273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114800"/>
          </a:xfrm>
        </p:spPr>
        <p:txBody>
          <a:bodyPr>
            <a:normAutofit/>
          </a:bodyPr>
          <a:lstStyle/>
          <a:p>
            <a:pPr>
              <a:lnSpc>
                <a:spcPct val="110000"/>
              </a:lnSpc>
            </a:pPr>
            <a:r>
              <a:rPr lang="ru-RU" sz="1200" kern="1200" dirty="0" smtClean="0">
                <a:solidFill>
                  <a:schemeClr val="tx1"/>
                </a:solidFill>
                <a:effectLst/>
                <a:latin typeface="+mn-lt"/>
                <a:ea typeface="+mn-ea"/>
                <a:cs typeface="+mn-cs"/>
              </a:rPr>
              <a:t>В чем состоит Божий целостный рецепт, который позволит нам жить жизнью с избытком? В трудах Эллен Г. Уайт, одной из основателей Церкви адвентистов седьмого дня, мы находим целостный рецепт жизни с избытком: </a:t>
            </a:r>
            <a:r>
              <a:rPr lang="ru-RU" sz="1200" b="1" kern="1200" dirty="0" smtClean="0">
                <a:solidFill>
                  <a:schemeClr val="tx1"/>
                </a:solidFill>
                <a:effectLst/>
                <a:latin typeface="+mn-lt"/>
                <a:ea typeface="+mn-ea"/>
                <a:cs typeface="+mn-cs"/>
              </a:rPr>
              <a:t>«Чистый воздух, солнечный свет, умеренность, отдых, физические упражнения, надлежащее питание, употребление воды, вера в Божественную силу — вот истинные лекарственные средства»</a:t>
            </a:r>
            <a:r>
              <a:rPr lang="en-US" b="1" dirty="0" smtClean="0">
                <a:effectLst/>
              </a:rPr>
              <a:t> </a:t>
            </a:r>
            <a:r>
              <a:rPr lang="ru-RU" b="1" dirty="0" smtClean="0">
                <a:effectLst/>
              </a:rPr>
              <a:t>(Служение</a:t>
            </a:r>
            <a:r>
              <a:rPr lang="ru-RU" b="1" baseline="0" dirty="0" smtClean="0">
                <a:effectLst/>
              </a:rPr>
              <a:t> исцеления, с. 127)</a:t>
            </a:r>
            <a:endParaRPr lang="ru-RU" b="1" kern="1200" dirty="0" smtClean="0">
              <a:solidFill>
                <a:schemeClr val="tx1"/>
              </a:solidFill>
            </a:endParaRPr>
          </a:p>
          <a:p>
            <a:pPr>
              <a:lnSpc>
                <a:spcPct val="110000"/>
              </a:lnSpc>
            </a:pPr>
            <a:endParaRPr lang="ru-RU" kern="1200" dirty="0" smtClean="0">
              <a:solidFill>
                <a:schemeClr val="tx1"/>
              </a:solidFill>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286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r>
              <a:rPr lang="ru-RU" sz="1200" kern="1200" dirty="0" smtClean="0">
                <a:solidFill>
                  <a:schemeClr val="tx1"/>
                </a:solidFill>
                <a:effectLst/>
                <a:latin typeface="+mn-lt"/>
                <a:ea typeface="+mn-ea"/>
                <a:cs typeface="+mn-cs"/>
              </a:rPr>
              <a:t>Было разработано множество акронимов, чтобы помочь нам запомнить эти восемь лекарственных средств. Отдел здоровья Генеральной Конференции собрал проверенные практики, дающие самые лучшие результаты для здоровья и жизни с избытком, назвав их английским акронимом </a:t>
            </a:r>
            <a:r>
              <a:rPr lang="en-US" sz="1200" kern="1200" dirty="0" smtClean="0">
                <a:solidFill>
                  <a:schemeClr val="tx1"/>
                </a:solidFill>
                <a:effectLst/>
                <a:latin typeface="+mn-lt"/>
                <a:ea typeface="+mn-ea"/>
                <a:cs typeface="+mn-cs"/>
              </a:rPr>
              <a:t>CELEBRATIONS </a:t>
            </a:r>
            <a:r>
              <a:rPr lang="ru-RU" sz="1200" kern="1200" dirty="0" smtClean="0">
                <a:solidFill>
                  <a:schemeClr val="tx1"/>
                </a:solidFill>
                <a:effectLst/>
                <a:latin typeface="+mn-lt"/>
                <a:ea typeface="+mn-ea"/>
                <a:cs typeface="+mn-cs"/>
              </a:rPr>
              <a:t>(рус. – Наполни свою жизнь праздником). Составляющие этого акронима помогают нам жить здоровой жизнью.</a:t>
            </a:r>
          </a:p>
          <a:p>
            <a:endParaRPr lang="en-US" sz="1200" kern="1200" dirty="0" smtClean="0">
              <a:solidFill>
                <a:schemeClr val="tx1"/>
              </a:solidFill>
              <a:effectLst/>
              <a:latin typeface="+mn-lt"/>
              <a:ea typeface="+mn-ea"/>
              <a:cs typeface="+mn-cs"/>
            </a:endParaRPr>
          </a:p>
          <a:p>
            <a:pPr lvl="0"/>
            <a:r>
              <a:rPr lang="ru-RU" sz="1200" b="1" kern="1200" dirty="0" smtClean="0">
                <a:solidFill>
                  <a:schemeClr val="tx1"/>
                </a:solidFill>
                <a:effectLst/>
                <a:latin typeface="+mn-lt"/>
                <a:ea typeface="+mn-ea"/>
                <a:cs typeface="+mn-cs"/>
              </a:rPr>
              <a:t>Выбор</a:t>
            </a:r>
            <a:endParaRPr lang="en-US" sz="1200" b="1" kern="1200" dirty="0" smtClean="0">
              <a:solidFill>
                <a:schemeClr val="tx1"/>
              </a:solidFill>
              <a:effectLst/>
              <a:latin typeface="+mn-lt"/>
              <a:ea typeface="+mn-ea"/>
              <a:cs typeface="+mn-cs"/>
            </a:endParaRPr>
          </a:p>
          <a:p>
            <a:pPr lvl="0"/>
            <a:r>
              <a:rPr lang="ru-RU" sz="1200" b="1" kern="1200" dirty="0" smtClean="0">
                <a:solidFill>
                  <a:schemeClr val="tx1"/>
                </a:solidFill>
                <a:effectLst/>
                <a:latin typeface="+mn-lt"/>
                <a:ea typeface="+mn-ea"/>
                <a:cs typeface="+mn-cs"/>
              </a:rPr>
              <a:t>Физические упражнения</a:t>
            </a:r>
            <a:endParaRPr lang="en-US" sz="1200" b="1" kern="1200" dirty="0" smtClean="0">
              <a:solidFill>
                <a:schemeClr val="tx1"/>
              </a:solidFill>
              <a:effectLst/>
              <a:latin typeface="+mn-lt"/>
              <a:ea typeface="+mn-ea"/>
              <a:cs typeface="+mn-cs"/>
            </a:endParaRPr>
          </a:p>
          <a:p>
            <a:pPr lvl="0"/>
            <a:r>
              <a:rPr lang="ru-RU" sz="1200" b="1" kern="1200" dirty="0" smtClean="0">
                <a:solidFill>
                  <a:schemeClr val="tx1"/>
                </a:solidFill>
                <a:effectLst/>
                <a:latin typeface="+mn-lt"/>
                <a:ea typeface="+mn-ea"/>
                <a:cs typeface="+mn-cs"/>
              </a:rPr>
              <a:t>Вода</a:t>
            </a:r>
            <a:endParaRPr lang="en-US" sz="1200" b="1" kern="1200" dirty="0" smtClean="0">
              <a:solidFill>
                <a:schemeClr val="tx1"/>
              </a:solidFill>
              <a:effectLst/>
              <a:latin typeface="+mn-lt"/>
              <a:ea typeface="+mn-ea"/>
              <a:cs typeface="+mn-cs"/>
            </a:endParaRPr>
          </a:p>
          <a:p>
            <a:pPr lvl="0"/>
            <a:r>
              <a:rPr lang="ru-RU" sz="1200" b="1" kern="1200" dirty="0" smtClean="0">
                <a:solidFill>
                  <a:schemeClr val="tx1"/>
                </a:solidFill>
                <a:effectLst/>
                <a:latin typeface="+mn-lt"/>
                <a:ea typeface="+mn-ea"/>
                <a:cs typeface="+mn-cs"/>
              </a:rPr>
              <a:t>Окружающая среда</a:t>
            </a:r>
            <a:endParaRPr lang="en-US" sz="1200" b="1" kern="1200" dirty="0" smtClean="0">
              <a:solidFill>
                <a:schemeClr val="tx1"/>
              </a:solidFill>
              <a:effectLst/>
              <a:latin typeface="+mn-lt"/>
              <a:ea typeface="+mn-ea"/>
              <a:cs typeface="+mn-cs"/>
            </a:endParaRPr>
          </a:p>
          <a:p>
            <a:pPr lvl="0"/>
            <a:r>
              <a:rPr lang="ru-RU" sz="1200" b="1" kern="1200" dirty="0" smtClean="0">
                <a:solidFill>
                  <a:schemeClr val="tx1"/>
                </a:solidFill>
                <a:effectLst/>
                <a:latin typeface="+mn-lt"/>
                <a:ea typeface="+mn-ea"/>
                <a:cs typeface="+mn-cs"/>
              </a:rPr>
              <a:t>Вера</a:t>
            </a:r>
            <a:endParaRPr lang="en-US" sz="1200" b="1" kern="1200" dirty="0" smtClean="0">
              <a:solidFill>
                <a:schemeClr val="tx1"/>
              </a:solidFill>
              <a:effectLst/>
              <a:latin typeface="+mn-lt"/>
              <a:ea typeface="+mn-ea"/>
              <a:cs typeface="+mn-cs"/>
            </a:endParaRPr>
          </a:p>
          <a:p>
            <a:pPr lvl="0"/>
            <a:r>
              <a:rPr lang="ru-RU" sz="1200" b="1" kern="1200" dirty="0" smtClean="0">
                <a:solidFill>
                  <a:schemeClr val="tx1"/>
                </a:solidFill>
                <a:effectLst/>
                <a:latin typeface="+mn-lt"/>
                <a:ea typeface="+mn-ea"/>
                <a:cs typeface="+mn-cs"/>
              </a:rPr>
              <a:t>Отдых</a:t>
            </a:r>
            <a:endParaRPr lang="en-US" sz="1200" b="1" kern="1200" dirty="0" smtClean="0">
              <a:solidFill>
                <a:schemeClr val="tx1"/>
              </a:solidFill>
              <a:effectLst/>
              <a:latin typeface="+mn-lt"/>
              <a:ea typeface="+mn-ea"/>
              <a:cs typeface="+mn-cs"/>
            </a:endParaRPr>
          </a:p>
          <a:p>
            <a:pPr lvl="0"/>
            <a:r>
              <a:rPr lang="ru-RU" sz="1200" b="1" kern="1200" dirty="0" smtClean="0">
                <a:solidFill>
                  <a:schemeClr val="tx1"/>
                </a:solidFill>
                <a:effectLst/>
                <a:latin typeface="+mn-lt"/>
                <a:ea typeface="+mn-ea"/>
                <a:cs typeface="+mn-cs"/>
              </a:rPr>
              <a:t>Воздух</a:t>
            </a:r>
            <a:endParaRPr lang="en-US" sz="1200" b="1" kern="1200" dirty="0" smtClean="0">
              <a:solidFill>
                <a:schemeClr val="tx1"/>
              </a:solidFill>
              <a:effectLst/>
              <a:latin typeface="+mn-lt"/>
              <a:ea typeface="+mn-ea"/>
              <a:cs typeface="+mn-cs"/>
            </a:endParaRPr>
          </a:p>
          <a:p>
            <a:pPr lvl="0"/>
            <a:r>
              <a:rPr lang="ru-RU" sz="1200" b="1" kern="1200" dirty="0" smtClean="0">
                <a:solidFill>
                  <a:schemeClr val="tx1"/>
                </a:solidFill>
                <a:effectLst/>
                <a:latin typeface="+mn-lt"/>
                <a:ea typeface="+mn-ea"/>
                <a:cs typeface="+mn-cs"/>
              </a:rPr>
              <a:t>Воздержание</a:t>
            </a:r>
            <a:endParaRPr lang="en-US" sz="1200" b="1" kern="1200" dirty="0" smtClean="0">
              <a:solidFill>
                <a:schemeClr val="tx1"/>
              </a:solidFill>
              <a:effectLst/>
              <a:latin typeface="+mn-lt"/>
              <a:ea typeface="+mn-ea"/>
              <a:cs typeface="+mn-cs"/>
            </a:endParaRPr>
          </a:p>
          <a:p>
            <a:pPr lvl="0"/>
            <a:r>
              <a:rPr lang="ru-RU" sz="1200" b="1" kern="1200" dirty="0" smtClean="0">
                <a:solidFill>
                  <a:schemeClr val="tx1"/>
                </a:solidFill>
                <a:effectLst/>
                <a:latin typeface="+mn-lt"/>
                <a:ea typeface="+mn-ea"/>
                <a:cs typeface="+mn-cs"/>
              </a:rPr>
              <a:t>Честность</a:t>
            </a:r>
            <a:endParaRPr lang="en-US" sz="1200" b="1" kern="1200" dirty="0" smtClean="0">
              <a:solidFill>
                <a:schemeClr val="tx1"/>
              </a:solidFill>
              <a:effectLst/>
              <a:latin typeface="+mn-lt"/>
              <a:ea typeface="+mn-ea"/>
              <a:cs typeface="+mn-cs"/>
            </a:endParaRPr>
          </a:p>
          <a:p>
            <a:pPr lvl="0"/>
            <a:r>
              <a:rPr lang="ru-RU" sz="1200" b="1" kern="1200" dirty="0" smtClean="0">
                <a:solidFill>
                  <a:schemeClr val="tx1"/>
                </a:solidFill>
                <a:effectLst/>
                <a:latin typeface="+mn-lt"/>
                <a:ea typeface="+mn-ea"/>
                <a:cs typeface="+mn-cs"/>
              </a:rPr>
              <a:t>Оптимизм</a:t>
            </a:r>
            <a:endParaRPr lang="en-US" sz="1200" b="1" kern="1200" dirty="0" smtClean="0">
              <a:solidFill>
                <a:schemeClr val="tx1"/>
              </a:solidFill>
              <a:effectLst/>
              <a:latin typeface="+mn-lt"/>
              <a:ea typeface="+mn-ea"/>
              <a:cs typeface="+mn-cs"/>
            </a:endParaRPr>
          </a:p>
          <a:p>
            <a:pPr lvl="0"/>
            <a:r>
              <a:rPr lang="ru-RU" sz="1200" b="1" kern="1200" dirty="0" smtClean="0">
                <a:solidFill>
                  <a:schemeClr val="tx1"/>
                </a:solidFill>
                <a:effectLst/>
                <a:latin typeface="+mn-lt"/>
                <a:ea typeface="+mn-ea"/>
                <a:cs typeface="+mn-cs"/>
              </a:rPr>
              <a:t>Питание</a:t>
            </a:r>
            <a:endParaRPr lang="en-US" sz="1200" b="1"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Социальная поддержка и служение</a:t>
            </a:r>
            <a:r>
              <a:rPr lang="en-US" b="1" dirty="0" smtClean="0">
                <a:effectLst/>
              </a:rPr>
              <a:t> </a:t>
            </a:r>
            <a:endParaRPr lang="ru-RU" b="1" kern="1200" dirty="0" smtClean="0">
              <a:solidFill>
                <a:schemeClr val="tx1"/>
              </a:solidFill>
              <a:latin typeface="+mn-lt"/>
              <a:ea typeface="+mn-ea"/>
              <a:cs typeface="+mn-cs"/>
            </a:endParaRPr>
          </a:p>
          <a:p>
            <a:pPr>
              <a:lnSpc>
                <a:spcPct val="110000"/>
              </a:lnSpc>
            </a:pPr>
            <a:endParaRPr lang="ru-RU"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Для жизни с избытком нам нужны все составляющие рецепта полноценной жизни. В чем, например, польза быть истовым вегетарианцем, если недостаток сна вызывает у вас раздражительность и ворчливость? Или если мы не употребляем алкоголь, но не занимаемся физическими упражнениями, то наше здоровье все равно страдает.</a:t>
            </a:r>
            <a:r>
              <a:rPr lang="en-US" dirty="0" smtClean="0">
                <a:effectLst/>
              </a:rPr>
              <a:t> </a:t>
            </a:r>
            <a:endParaRPr lang="ru-RU" dirty="0" smtClean="0">
              <a:effectLst/>
            </a:endParaRP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304800"/>
            <a:ext cx="2743200" cy="2057400"/>
          </a:xfrm>
        </p:spPr>
      </p:sp>
      <p:sp>
        <p:nvSpPr>
          <p:cNvPr id="3" name="Notes Placeholder 2"/>
          <p:cNvSpPr>
            <a:spLocks noGrp="1"/>
          </p:cNvSpPr>
          <p:nvPr>
            <p:ph type="body" idx="1"/>
          </p:nvPr>
        </p:nvSpPr>
        <p:spPr>
          <a:xfrm>
            <a:off x="685800" y="2438400"/>
            <a:ext cx="5486400" cy="6019800"/>
          </a:xfrm>
        </p:spPr>
        <p:txBody>
          <a:bodyPr>
            <a:noAutofit/>
          </a:bodyPr>
          <a:lstStyle/>
          <a:p>
            <a:r>
              <a:rPr lang="ru-RU" sz="1200" kern="1200" dirty="0" smtClean="0">
                <a:solidFill>
                  <a:schemeClr val="tx1"/>
                </a:solidFill>
                <a:effectLst/>
                <a:latin typeface="+mn-lt"/>
                <a:ea typeface="+mn-ea"/>
                <a:cs typeface="+mn-cs"/>
              </a:rPr>
              <a:t>В статье, опубликованной в журнале «Нэншл географик» в ноябре 2005 года рассказывается о трех группах долгожителей, которым исполнилось 100 лет – о жителях Окинавы, Сардинии и адвентистах седьмого дня, живущих в г. Лома Линда, штат Калифорния. Среди примеров из Лома Линды есть доктор Эллсуорт Варехам, которая в 91 год ассистировала во время операции на сердце, Фрэнк Ширер, который в 100 лет все еще катается на лыжах, Мардж Джеттон, которая в 101 год продлила свое водительское удостоверение еще на 5 лет и Лидия Ньютон, 112 лет, одна из 20 долгожителей мира.</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Если мы будем жить согласно рецепту целостной жизни, данному нам Богом, у нас есть возможность прожить где-то на 10 лет дольше, чем те, кто не следует принципам здорового образа жизни. Высказывание Э. Уайт говорит и о больших преимуществах здоровой жизни: </a:t>
            </a:r>
            <a:r>
              <a:rPr lang="ru-RU" sz="1200" b="1" kern="1200" dirty="0" smtClean="0">
                <a:solidFill>
                  <a:schemeClr val="tx1"/>
                </a:solidFill>
                <a:effectLst/>
                <a:latin typeface="+mn-lt"/>
                <a:ea typeface="+mn-ea"/>
                <a:cs typeface="+mn-cs"/>
              </a:rPr>
              <a:t>«Чистый, здоровый образ жизни более всего способствует совершенству христианского характера и развитию способностей ума и тела»</a:t>
            </a:r>
            <a:r>
              <a:rPr lang="ru-RU" sz="1200" b="1" kern="1200" baseline="0" dirty="0" smtClean="0">
                <a:solidFill>
                  <a:schemeClr val="tx1"/>
                </a:solidFill>
                <a:effectLst/>
                <a:latin typeface="+mn-lt"/>
                <a:ea typeface="+mn-ea"/>
                <a:cs typeface="+mn-cs"/>
              </a:rPr>
              <a:t> </a:t>
            </a:r>
            <a:r>
              <a:rPr lang="ru-RU" sz="1200" dirty="0" smtClean="0"/>
              <a:t>Э. Уайт</a:t>
            </a:r>
            <a:r>
              <a:rPr lang="en-US" sz="1200" dirty="0" smtClean="0"/>
              <a:t>, </a:t>
            </a:r>
            <a:r>
              <a:rPr lang="ru-RU" sz="1200" i="1" dirty="0" smtClean="0"/>
              <a:t>Моя жизнь сегодня</a:t>
            </a:r>
            <a:r>
              <a:rPr lang="en-US" sz="1200" i="1" dirty="0" smtClean="0"/>
              <a:t>,</a:t>
            </a:r>
            <a:r>
              <a:rPr lang="en-US" sz="1200" dirty="0" smtClean="0"/>
              <a:t> </a:t>
            </a:r>
            <a:r>
              <a:rPr lang="ru-RU" sz="1200" dirty="0" smtClean="0"/>
              <a:t>с</a:t>
            </a:r>
            <a:r>
              <a:rPr lang="en-US" sz="1200" dirty="0" smtClean="0"/>
              <a:t>. 125.</a:t>
            </a:r>
            <a:endParaRPr lang="ru-RU" sz="1200" b="1"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Понятно, что когда мы здоровы, то кроме возможности прожить на 10 лет дольше, мы также создаем атмосферу для развития христоподобного характера, который позволит нам находиться на небесах, где мы будем наслаждаться жизнью с избытком вместе с Иисусом. Именно это и означают слова «жить жизнью с избытком». Да, Иисус пришел на землю, чтобы мы могли иметь жизнь и иметь жизнь с избытком здесь и в будущем. Какой любящий наш Бог!</a:t>
            </a:r>
            <a:r>
              <a:rPr lang="en-US" dirty="0" smtClean="0">
                <a:effectLst/>
              </a:rPr>
              <a:t> </a:t>
            </a:r>
            <a:endParaRPr lang="ru-RU" kern="1200" dirty="0" smtClean="0">
              <a:solidFill>
                <a:schemeClr val="tx1"/>
              </a:solidFill>
            </a:endParaRPr>
          </a:p>
          <a:p>
            <a:pPr>
              <a:lnSpc>
                <a:spcPct val="110000"/>
              </a:lnSpc>
            </a:pPr>
            <a:endParaRPr lang="en-US" kern="1200" dirty="0" smtClean="0">
              <a:solidFill>
                <a:schemeClr val="tx1"/>
              </a:solidFill>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685800" y="2362200"/>
            <a:ext cx="5486400" cy="6324600"/>
          </a:xfrm>
        </p:spPr>
        <p:txBody>
          <a:bodyPr>
            <a:noAutofit/>
          </a:bodyPr>
          <a:lstStyle/>
          <a:p>
            <a:pPr>
              <a:lnSpc>
                <a:spcPct val="110000"/>
              </a:lnSpc>
            </a:pPr>
            <a:r>
              <a:rPr lang="ru-RU" sz="1200" kern="1200" dirty="0" smtClean="0">
                <a:solidFill>
                  <a:schemeClr val="tx1"/>
                </a:solidFill>
                <a:effectLst/>
                <a:latin typeface="+mn-lt"/>
                <a:ea typeface="+mn-ea"/>
                <a:cs typeface="+mn-cs"/>
              </a:rPr>
              <a:t>Давайте рассмотрим каждое составляющее рецепта целостной жизни.</a:t>
            </a:r>
            <a:r>
              <a:rPr lang="en-US" dirty="0" smtClean="0">
                <a:effectLst/>
              </a:rPr>
              <a:t> </a:t>
            </a:r>
            <a:endParaRPr lang="en-US" kern="1200" dirty="0" smtClean="0">
              <a:solidFill>
                <a:schemeClr val="tx1"/>
              </a:solidFill>
              <a:latin typeface="+mn-lt"/>
              <a:ea typeface="+mn-ea"/>
              <a:cs typeface="+mn-cs"/>
            </a:endParaRPr>
          </a:p>
          <a:p>
            <a:pPr>
              <a:lnSpc>
                <a:spcPct val="110000"/>
              </a:lnSpc>
            </a:pPr>
            <a:endParaRPr lang="en-US" kern="1200" dirty="0" smtClean="0">
              <a:solidFill>
                <a:schemeClr val="tx1"/>
              </a:solidFill>
              <a:latin typeface="+mn-lt"/>
              <a:ea typeface="+mn-ea"/>
              <a:cs typeface="+mn-cs"/>
            </a:endParaRPr>
          </a:p>
          <a:p>
            <a:r>
              <a:rPr lang="ru-RU" sz="1200" b="1" kern="1200" dirty="0" smtClean="0">
                <a:solidFill>
                  <a:schemeClr val="tx1"/>
                </a:solidFill>
                <a:effectLst/>
                <a:latin typeface="+mn-lt"/>
                <a:ea typeface="+mn-ea"/>
                <a:cs typeface="+mn-cs"/>
              </a:rPr>
              <a:t>Выбор</a:t>
            </a:r>
            <a:endParaRPr lang="en-US" sz="1200" b="1"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Осознаем мы это или нет, но мы постоянно делаем выбор. Например, мы выбираем: регулярно ли заниматься физическими упражнениями, высыпаться или нет; есть здоровую пищу, пить достаточное количество воды; помогать другим людям.</a:t>
            </a:r>
            <a:r>
              <a:rPr lang="en-US" dirty="0" smtClean="0">
                <a:effectLst/>
              </a:rPr>
              <a:t> </a:t>
            </a:r>
            <a:endParaRPr lang="en-US" kern="1200" dirty="0" smtClean="0">
              <a:solidFill>
                <a:schemeClr val="tx1"/>
              </a:solidFill>
              <a:latin typeface="+mn-lt"/>
              <a:ea typeface="+mn-ea"/>
              <a:cs typeface="+mn-cs"/>
            </a:endParaRPr>
          </a:p>
          <a:p>
            <a:pPr>
              <a:lnSpc>
                <a:spcPct val="110000"/>
              </a:lnSpc>
            </a:pPr>
            <a:endParaRPr lang="en-US" kern="1200" dirty="0" smtClean="0">
              <a:solidFill>
                <a:schemeClr val="tx1"/>
              </a:solidFill>
              <a:latin typeface="+mn-lt"/>
              <a:ea typeface="+mn-ea"/>
              <a:cs typeface="+mn-cs"/>
            </a:endParaRPr>
          </a:p>
          <a:p>
            <a:pPr>
              <a:lnSpc>
                <a:spcPct val="110000"/>
              </a:lnSpc>
            </a:pPr>
            <a:r>
              <a:rPr lang="ru-RU" sz="1200" b="1" kern="1200" dirty="0" smtClean="0">
                <a:solidFill>
                  <a:schemeClr val="tx1"/>
                </a:solidFill>
                <a:effectLst/>
                <a:latin typeface="+mn-lt"/>
                <a:ea typeface="+mn-ea"/>
                <a:cs typeface="+mn-cs"/>
              </a:rPr>
              <a:t>Выбор в пользу здоровья и празднование радости жизни должны быть целенаправленными и быть результатом свободного выбора.</a:t>
            </a:r>
            <a:r>
              <a:rPr lang="ru-RU" sz="1200" kern="1200" dirty="0" smtClean="0">
                <a:solidFill>
                  <a:schemeClr val="tx1"/>
                </a:solidFill>
                <a:effectLst/>
                <a:latin typeface="+mn-lt"/>
                <a:ea typeface="+mn-ea"/>
                <a:cs typeface="+mn-cs"/>
              </a:rPr>
              <a:t> Как сказал Уильям Дженнингс Брайан, политик, живший в начале ХХ века: «Судьба - это не дело случая, это вопрос выбора».</a:t>
            </a:r>
            <a:r>
              <a:rPr lang="en-US" dirty="0" smtClean="0">
                <a:effectLst/>
              </a:rPr>
              <a:t> </a:t>
            </a:r>
            <a:endParaRPr lang="en-US" kern="1200" dirty="0" smtClean="0">
              <a:solidFill>
                <a:schemeClr val="tx1"/>
              </a:solidFill>
              <a:latin typeface="+mn-lt"/>
              <a:ea typeface="+mn-ea"/>
              <a:cs typeface="+mn-cs"/>
            </a:endParaRPr>
          </a:p>
          <a:p>
            <a:pPr>
              <a:lnSpc>
                <a:spcPct val="110000"/>
              </a:lnSpc>
            </a:pPr>
            <a:r>
              <a:rPr lang="en-US" b="1" kern="1200" dirty="0" smtClean="0">
                <a:solidFill>
                  <a:schemeClr val="tx1"/>
                </a:solidFill>
                <a:latin typeface="+mn-lt"/>
                <a:ea typeface="+mn-ea"/>
                <a:cs typeface="+mn-cs"/>
              </a:rPr>
              <a:t> </a:t>
            </a:r>
            <a:endParaRPr lang="en-US"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Вся философия уроков «Наполни свою жизнь праздником» заключается в том, что люди делают свой собственный выбор на основании доказательной информации – они выбирают образ жизни, охватывающий тело, разум, эмоции, духовную сферу и социальное взаимодействие.</a:t>
            </a:r>
            <a:r>
              <a:rPr lang="en-US" dirty="0" smtClean="0">
                <a:effectLst/>
              </a:rPr>
              <a:t> </a:t>
            </a:r>
            <a:r>
              <a:rPr lang="en-US" b="1" kern="1200" dirty="0" smtClean="0">
                <a:solidFill>
                  <a:schemeClr val="tx1"/>
                </a:solidFill>
                <a:latin typeface="+mn-lt"/>
                <a:ea typeface="+mn-ea"/>
                <a:cs typeface="+mn-cs"/>
              </a:rPr>
              <a:t> </a:t>
            </a:r>
          </a:p>
          <a:p>
            <a:pPr>
              <a:lnSpc>
                <a:spcPct val="110000"/>
              </a:lnSpc>
            </a:pPr>
            <a:endParaRPr lang="ru-RU"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По данным исследования, проведенного университетом Индианы и Университетом Пердью, находящемся в г. Форт-Уэйн, в 2006 году, почти 90% расходов по здравоохранению можно отнести к выбору образа жизни человека. Постоянный выбор в пользу здорового образа жизни превращается в привычку и, в конечном итоге, приводит к улучшению жизни. Как заметил Авраам Линкольн «Здоровье, которым вы наслаждаетесь это в значительной степени, ваш выбор».</a:t>
            </a:r>
            <a:r>
              <a:rPr lang="en-US" dirty="0" smtClean="0">
                <a:effectLst/>
              </a:rPr>
              <a:t> </a:t>
            </a: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 </a:t>
            </a:r>
          </a:p>
          <a:p>
            <a:pPr>
              <a:lnSpc>
                <a:spcPct val="110000"/>
              </a:lnSpc>
            </a:pPr>
            <a:r>
              <a:rPr lang="ru-RU" sz="1200" kern="1200" dirty="0" smtClean="0">
                <a:solidFill>
                  <a:schemeClr val="tx1"/>
                </a:solidFill>
                <a:effectLst/>
                <a:latin typeface="+mn-lt"/>
                <a:ea typeface="+mn-ea"/>
                <a:cs typeface="+mn-cs"/>
              </a:rPr>
              <a:t>Что является источником силы, чтобы делать правильный выбор на постоянной основе? Филиппийцам 4:13 дает очень четкий ответ: «Все могу в укрепляющем меня Иисусе Христе».</a:t>
            </a:r>
            <a:r>
              <a:rPr lang="en-US" dirty="0" smtClean="0">
                <a:effectLst/>
              </a:rPr>
              <a:t> </a:t>
            </a:r>
            <a:r>
              <a:rPr lang="en-US" kern="1200" dirty="0" smtClean="0">
                <a:solidFill>
                  <a:schemeClr val="tx1"/>
                </a:solidFill>
                <a:latin typeface="+mn-lt"/>
                <a:ea typeface="+mn-ea"/>
                <a:cs typeface="+mn-cs"/>
              </a:rPr>
              <a:t> </a:t>
            </a:r>
            <a:endParaRPr lang="ru-RU" kern="1200" dirty="0" smtClean="0">
              <a:solidFill>
                <a:schemeClr val="tx1"/>
              </a:solidFill>
              <a:latin typeface="+mn-lt"/>
              <a:ea typeface="+mn-ea"/>
              <a:cs typeface="+mn-cs"/>
            </a:endParaRP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810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r>
              <a:rPr lang="ru-RU" sz="1200" b="1" kern="1200" dirty="0" smtClean="0">
                <a:solidFill>
                  <a:schemeClr val="tx1"/>
                </a:solidFill>
                <a:effectLst/>
                <a:latin typeface="+mn-lt"/>
                <a:ea typeface="+mn-ea"/>
                <a:cs typeface="+mn-cs"/>
              </a:rPr>
              <a:t>Физические упражнения</a:t>
            </a:r>
            <a:r>
              <a:rPr lang="en-US" b="1" dirty="0" smtClean="0">
                <a:effectLst/>
              </a:rPr>
              <a:t> </a:t>
            </a:r>
            <a:endParaRPr lang="en-US" b="1" kern="1200" dirty="0" smtClean="0">
              <a:solidFill>
                <a:schemeClr val="tx1"/>
              </a:solidFill>
              <a:latin typeface="+mn-lt"/>
              <a:ea typeface="+mn-ea"/>
              <a:cs typeface="+mn-cs"/>
            </a:endParaRPr>
          </a:p>
          <a:p>
            <a:endParaRPr lang="ru-RU" kern="1200" dirty="0" smtClean="0">
              <a:solidFill>
                <a:schemeClr val="tx1"/>
              </a:solidFill>
              <a:latin typeface="+mn-lt"/>
              <a:ea typeface="+mn-ea"/>
              <a:cs typeface="+mn-cs"/>
            </a:endParaRPr>
          </a:p>
          <a:p>
            <a:r>
              <a:rPr lang="ru-RU" sz="1200" kern="1200" dirty="0" smtClean="0">
                <a:solidFill>
                  <a:schemeClr val="tx1"/>
                </a:solidFill>
                <a:effectLst/>
                <a:latin typeface="+mn-lt"/>
                <a:ea typeface="+mn-ea"/>
                <a:cs typeface="+mn-cs"/>
              </a:rPr>
              <a:t>В отчете главного санитарного врача США, посвященного физической активности и здоровью говорится, что физические упражнения  - самый лучший предсказатель долгой жизни. </a:t>
            </a:r>
            <a:r>
              <a:rPr lang="ru-RU" sz="1200" b="1" kern="1200" dirty="0" smtClean="0">
                <a:solidFill>
                  <a:schemeClr val="tx1"/>
                </a:solidFill>
                <a:effectLst/>
                <a:latin typeface="+mn-lt"/>
                <a:ea typeface="+mn-ea"/>
                <a:cs typeface="+mn-cs"/>
              </a:rPr>
              <a:t>Другими словами, если вы хотите отложить свои похороны, регулярно занимайтесь физическими нагрузками!</a:t>
            </a:r>
            <a:r>
              <a:rPr lang="en-US" dirty="0" smtClean="0">
                <a:effectLst/>
              </a:rPr>
              <a:t> </a:t>
            </a:r>
            <a:endParaRPr lang="ru-RU" dirty="0" smtClean="0">
              <a:effectLst/>
            </a:endParaRPr>
          </a:p>
          <a:p>
            <a:endParaRPr lang="ru-RU" kern="1200" dirty="0" smtClean="0">
              <a:solidFill>
                <a:schemeClr val="tx1"/>
              </a:solidFill>
              <a:latin typeface="+mn-lt"/>
              <a:ea typeface="+mn-ea"/>
              <a:cs typeface="+mn-cs"/>
            </a:endParaRPr>
          </a:p>
          <a:p>
            <a:r>
              <a:rPr lang="ru-RU" sz="1200" kern="1200" dirty="0" smtClean="0">
                <a:solidFill>
                  <a:schemeClr val="tx1"/>
                </a:solidFill>
                <a:effectLst/>
                <a:latin typeface="+mn-lt"/>
                <a:ea typeface="+mn-ea"/>
                <a:cs typeface="+mn-cs"/>
              </a:rPr>
              <a:t>Консультативный комитет, состоящий из 13 ведущих экспертов в сфере физической культуры и общественного здоровья, обобщил преимущества физических упражнений для различных возрастных групп.</a:t>
            </a:r>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 </a:t>
            </a:r>
            <a:endParaRPr lang="ru-RU" kern="1200" dirty="0" smtClean="0">
              <a:solidFill>
                <a:schemeClr val="tx1"/>
              </a:solidFill>
              <a:latin typeface="+mn-lt"/>
              <a:ea typeface="+mn-ea"/>
              <a:cs typeface="+mn-cs"/>
            </a:endParaRPr>
          </a:p>
          <a:p>
            <a:pPr lvl="1"/>
            <a:r>
              <a:rPr lang="ru-RU" sz="1200" b="1" kern="1200" dirty="0" smtClean="0">
                <a:solidFill>
                  <a:schemeClr val="tx1"/>
                </a:solidFill>
                <a:effectLst/>
                <a:latin typeface="+mn-lt"/>
                <a:ea typeface="+mn-ea"/>
                <a:cs typeface="+mn-cs"/>
              </a:rPr>
              <a:t>Дети и подростки – убедительные доказательства</a:t>
            </a:r>
          </a:p>
          <a:p>
            <a:pPr lvl="1"/>
            <a:endParaRPr lang="en-US" sz="1200" b="1" kern="1200" dirty="0" smtClean="0">
              <a:solidFill>
                <a:schemeClr val="tx1"/>
              </a:solidFill>
              <a:effectLst/>
              <a:latin typeface="+mn-lt"/>
              <a:ea typeface="+mn-ea"/>
              <a:cs typeface="+mn-cs"/>
            </a:endParaRPr>
          </a:p>
          <a:p>
            <a:pPr marL="628650" lvl="1" indent="-171450">
              <a:buFont typeface="Arial"/>
              <a:buChar char="•"/>
            </a:pPr>
            <a:r>
              <a:rPr lang="ru-RU" sz="1200" kern="1200" dirty="0" smtClean="0">
                <a:solidFill>
                  <a:schemeClr val="tx1"/>
                </a:solidFill>
                <a:effectLst/>
                <a:latin typeface="+mn-lt"/>
                <a:ea typeface="+mn-ea"/>
                <a:cs typeface="+mn-cs"/>
              </a:rPr>
              <a:t>Улучшения состояния кардиореспираторной и мышечной систем</a:t>
            </a:r>
            <a:endParaRPr lang="en-US" sz="1200" kern="1200" dirty="0" smtClean="0">
              <a:solidFill>
                <a:schemeClr val="tx1"/>
              </a:solidFill>
              <a:effectLst/>
              <a:latin typeface="+mn-lt"/>
              <a:ea typeface="+mn-ea"/>
              <a:cs typeface="+mn-cs"/>
            </a:endParaRPr>
          </a:p>
          <a:p>
            <a:pPr marL="628650" lvl="1" indent="-171450">
              <a:buFont typeface="Arial"/>
              <a:buChar char="•"/>
            </a:pPr>
            <a:r>
              <a:rPr lang="ru-RU" sz="1200" kern="1200" dirty="0" smtClean="0">
                <a:solidFill>
                  <a:schemeClr val="tx1"/>
                </a:solidFill>
                <a:effectLst/>
                <a:latin typeface="+mn-lt"/>
                <a:ea typeface="+mn-ea"/>
                <a:cs typeface="+mn-cs"/>
              </a:rPr>
              <a:t>Улучшение состояния костей</a:t>
            </a:r>
            <a:endParaRPr lang="en-US" sz="1200" kern="1200" dirty="0" smtClean="0">
              <a:solidFill>
                <a:schemeClr val="tx1"/>
              </a:solidFill>
              <a:effectLst/>
              <a:latin typeface="+mn-lt"/>
              <a:ea typeface="+mn-ea"/>
              <a:cs typeface="+mn-cs"/>
            </a:endParaRPr>
          </a:p>
          <a:p>
            <a:pPr marL="628650" lvl="1" indent="-171450">
              <a:buFont typeface="Arial"/>
              <a:buChar char="•"/>
            </a:pPr>
            <a:r>
              <a:rPr lang="ru-RU" sz="1200" kern="1200" dirty="0" smtClean="0">
                <a:solidFill>
                  <a:schemeClr val="tx1"/>
                </a:solidFill>
                <a:effectLst/>
                <a:latin typeface="+mn-lt"/>
                <a:ea typeface="+mn-ea"/>
                <a:cs typeface="+mn-cs"/>
              </a:rPr>
              <a:t>Улучшение показателей работы сердечнососудистой системы и метаболизма</a:t>
            </a:r>
            <a:endParaRPr lang="en-US" sz="1200" kern="1200" dirty="0" smtClean="0">
              <a:solidFill>
                <a:schemeClr val="tx1"/>
              </a:solidFill>
              <a:effectLst/>
              <a:latin typeface="+mn-lt"/>
              <a:ea typeface="+mn-ea"/>
              <a:cs typeface="+mn-cs"/>
            </a:endParaRPr>
          </a:p>
          <a:p>
            <a:pPr marL="628650" lvl="1" indent="-171450">
              <a:buFont typeface="Arial"/>
              <a:buChar char="•"/>
            </a:pPr>
            <a:r>
              <a:rPr lang="ru-RU" sz="1200" kern="1200" dirty="0" smtClean="0">
                <a:solidFill>
                  <a:schemeClr val="tx1"/>
                </a:solidFill>
                <a:effectLst/>
                <a:latin typeface="+mn-lt"/>
                <a:ea typeface="+mn-ea"/>
                <a:cs typeface="+mn-cs"/>
              </a:rPr>
              <a:t>Благоприятный композиционный состав тела</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1"/>
            <a:r>
              <a:rPr lang="ru-RU" sz="1200" b="1" kern="1200" dirty="0" smtClean="0">
                <a:solidFill>
                  <a:schemeClr val="tx1"/>
                </a:solidFill>
                <a:effectLst/>
                <a:latin typeface="+mn-lt"/>
                <a:ea typeface="+mn-ea"/>
                <a:cs typeface="+mn-cs"/>
              </a:rPr>
              <a:t>Дети и подростки – умеренные доказательства</a:t>
            </a:r>
            <a:endParaRPr lang="en-US" sz="1200" b="1"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pPr marL="628650" lvl="1" indent="-171450">
              <a:buFont typeface="Arial"/>
              <a:buChar char="•"/>
            </a:pPr>
            <a:r>
              <a:rPr lang="ru-RU" sz="1200" kern="1200" dirty="0" smtClean="0">
                <a:solidFill>
                  <a:schemeClr val="tx1"/>
                </a:solidFill>
                <a:effectLst/>
                <a:latin typeface="+mn-lt"/>
                <a:ea typeface="+mn-ea"/>
                <a:cs typeface="+mn-cs"/>
              </a:rPr>
              <a:t>Сниженные симптомы депрессии</a:t>
            </a:r>
            <a:r>
              <a:rPr lang="en-US" dirty="0" smtClean="0">
                <a:effectLst/>
              </a:rPr>
              <a:t> </a:t>
            </a:r>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009D9367-A170-47AB-B27F-87EFBE0B9138}"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81000"/>
            <a:ext cx="2438400" cy="1828800"/>
          </a:xfrm>
        </p:spPr>
      </p:sp>
      <p:sp>
        <p:nvSpPr>
          <p:cNvPr id="3" name="Notes Placeholder 2"/>
          <p:cNvSpPr>
            <a:spLocks noGrp="1"/>
          </p:cNvSpPr>
          <p:nvPr>
            <p:ph type="body" idx="1"/>
          </p:nvPr>
        </p:nvSpPr>
        <p:spPr>
          <a:xfrm>
            <a:off x="685800" y="2209800"/>
            <a:ext cx="5486400" cy="6172200"/>
          </a:xfrm>
        </p:spPr>
        <p:txBody>
          <a:bodyPr>
            <a:noAutofit/>
          </a:bodyPr>
          <a:lstStyle/>
          <a:p>
            <a:r>
              <a:rPr lang="ru-RU" sz="1200" b="1" kern="1200" dirty="0" smtClean="0">
                <a:solidFill>
                  <a:schemeClr val="tx1"/>
                </a:solidFill>
                <a:effectLst/>
                <a:latin typeface="+mn-lt"/>
                <a:ea typeface="+mn-ea"/>
                <a:cs typeface="+mn-cs"/>
              </a:rPr>
              <a:t>Взрослые и пожилые люди – убедительные доказательства</a:t>
            </a:r>
          </a:p>
          <a:p>
            <a:endParaRPr lang="en-US" sz="1200" b="1" kern="1200" dirty="0" smtClean="0">
              <a:solidFill>
                <a:schemeClr val="tx1"/>
              </a:solidFill>
              <a:effectLst/>
              <a:latin typeface="+mn-lt"/>
              <a:ea typeface="+mn-ea"/>
              <a:cs typeface="+mn-cs"/>
            </a:endParaRPr>
          </a:p>
          <a:p>
            <a:pPr marL="628650" lvl="1" indent="-171450">
              <a:buFont typeface="Arial"/>
              <a:buChar char="•"/>
            </a:pPr>
            <a:r>
              <a:rPr lang="ru-RU" sz="1200" b="1" kern="1200" dirty="0" smtClean="0">
                <a:solidFill>
                  <a:schemeClr val="tx1"/>
                </a:solidFill>
                <a:effectLst/>
                <a:latin typeface="+mn-lt"/>
                <a:ea typeface="+mn-ea"/>
                <a:cs typeface="+mn-cs"/>
              </a:rPr>
              <a:t>Меньший риск преждевременной смерти</a:t>
            </a:r>
            <a:endParaRPr lang="en-US" sz="1200" b="1" kern="1200" dirty="0" smtClean="0">
              <a:solidFill>
                <a:schemeClr val="tx1"/>
              </a:solidFill>
              <a:effectLst/>
              <a:latin typeface="+mn-lt"/>
              <a:ea typeface="+mn-ea"/>
              <a:cs typeface="+mn-cs"/>
            </a:endParaRPr>
          </a:p>
          <a:p>
            <a:pPr marL="628650" lvl="1" indent="-171450">
              <a:buFont typeface="Arial"/>
              <a:buChar char="•"/>
            </a:pPr>
            <a:r>
              <a:rPr lang="ru-RU" sz="1200" b="1" kern="1200" dirty="0" smtClean="0">
                <a:solidFill>
                  <a:schemeClr val="tx1"/>
                </a:solidFill>
                <a:effectLst/>
                <a:latin typeface="+mn-lt"/>
                <a:ea typeface="+mn-ea"/>
                <a:cs typeface="+mn-cs"/>
              </a:rPr>
              <a:t>Меньший риск заболеваний сердечнососудистой системы</a:t>
            </a:r>
            <a:endParaRPr lang="en-US" sz="1200" b="1" kern="1200" dirty="0" smtClean="0">
              <a:solidFill>
                <a:schemeClr val="tx1"/>
              </a:solidFill>
              <a:effectLst/>
              <a:latin typeface="+mn-lt"/>
              <a:ea typeface="+mn-ea"/>
              <a:cs typeface="+mn-cs"/>
            </a:endParaRPr>
          </a:p>
          <a:p>
            <a:pPr marL="628650" lvl="1" indent="-171450">
              <a:buFont typeface="Arial"/>
              <a:buChar char="•"/>
            </a:pPr>
            <a:r>
              <a:rPr lang="ru-RU" sz="1200" b="1" kern="1200" dirty="0" smtClean="0">
                <a:solidFill>
                  <a:schemeClr val="tx1"/>
                </a:solidFill>
                <a:effectLst/>
                <a:latin typeface="+mn-lt"/>
                <a:ea typeface="+mn-ea"/>
                <a:cs typeface="+mn-cs"/>
              </a:rPr>
              <a:t>Меньший риск инсульта</a:t>
            </a:r>
            <a:endParaRPr lang="en-US" sz="1200" b="1" kern="1200" dirty="0" smtClean="0">
              <a:solidFill>
                <a:schemeClr val="tx1"/>
              </a:solidFill>
              <a:effectLst/>
              <a:latin typeface="+mn-lt"/>
              <a:ea typeface="+mn-ea"/>
              <a:cs typeface="+mn-cs"/>
            </a:endParaRPr>
          </a:p>
          <a:p>
            <a:pPr marL="628650" lvl="1" indent="-171450">
              <a:buFont typeface="Arial"/>
              <a:buChar char="•"/>
            </a:pPr>
            <a:r>
              <a:rPr lang="ru-RU" sz="1200" b="1" kern="1200" dirty="0" smtClean="0">
                <a:solidFill>
                  <a:schemeClr val="tx1"/>
                </a:solidFill>
                <a:effectLst/>
                <a:latin typeface="+mn-lt"/>
                <a:ea typeface="+mn-ea"/>
                <a:cs typeface="+mn-cs"/>
              </a:rPr>
              <a:t>Меньший риск высокого кровяного давления</a:t>
            </a:r>
            <a:endParaRPr lang="en-US" sz="1200" b="1" kern="1200" dirty="0" smtClean="0">
              <a:solidFill>
                <a:schemeClr val="tx1"/>
              </a:solidFill>
              <a:effectLst/>
              <a:latin typeface="+mn-lt"/>
              <a:ea typeface="+mn-ea"/>
              <a:cs typeface="+mn-cs"/>
            </a:endParaRPr>
          </a:p>
          <a:p>
            <a:pPr marL="628650" lvl="1" indent="-171450">
              <a:buFont typeface="Arial"/>
              <a:buChar char="•"/>
            </a:pPr>
            <a:r>
              <a:rPr lang="ru-RU" sz="1200" b="1" kern="1200" dirty="0" smtClean="0">
                <a:solidFill>
                  <a:schemeClr val="tx1"/>
                </a:solidFill>
                <a:effectLst/>
                <a:latin typeface="+mn-lt"/>
                <a:ea typeface="+mn-ea"/>
                <a:cs typeface="+mn-cs"/>
              </a:rPr>
              <a:t>Меньший риск неблагоприятного липидного профиля крови</a:t>
            </a:r>
            <a:endParaRPr lang="en-US" sz="1200" b="1" kern="1200" dirty="0" smtClean="0">
              <a:solidFill>
                <a:schemeClr val="tx1"/>
              </a:solidFill>
              <a:effectLst/>
              <a:latin typeface="+mn-lt"/>
              <a:ea typeface="+mn-ea"/>
              <a:cs typeface="+mn-cs"/>
            </a:endParaRPr>
          </a:p>
          <a:p>
            <a:pPr marL="628650" lvl="1" indent="-171450">
              <a:buFont typeface="Arial"/>
              <a:buChar char="•"/>
            </a:pPr>
            <a:r>
              <a:rPr lang="ru-RU" sz="1200" b="1" kern="1200" dirty="0" smtClean="0">
                <a:solidFill>
                  <a:schemeClr val="tx1"/>
                </a:solidFill>
                <a:effectLst/>
                <a:latin typeface="+mn-lt"/>
                <a:ea typeface="+mn-ea"/>
                <a:cs typeface="+mn-cs"/>
              </a:rPr>
              <a:t>Меньший риск диабета 2 типа</a:t>
            </a:r>
            <a:endParaRPr lang="en-US" sz="1200" b="1" kern="1200" dirty="0" smtClean="0">
              <a:solidFill>
                <a:schemeClr val="tx1"/>
              </a:solidFill>
              <a:effectLst/>
              <a:latin typeface="+mn-lt"/>
              <a:ea typeface="+mn-ea"/>
              <a:cs typeface="+mn-cs"/>
            </a:endParaRPr>
          </a:p>
          <a:p>
            <a:pPr marL="628650" lvl="1" indent="-171450">
              <a:buFont typeface="Arial"/>
              <a:buChar char="•"/>
            </a:pPr>
            <a:r>
              <a:rPr lang="ru-RU" sz="1200" kern="1200" dirty="0" smtClean="0">
                <a:solidFill>
                  <a:schemeClr val="tx1"/>
                </a:solidFill>
                <a:effectLst/>
                <a:latin typeface="+mn-lt"/>
                <a:ea typeface="+mn-ea"/>
                <a:cs typeface="+mn-cs"/>
              </a:rPr>
              <a:t>Меньший риск метаболического синдрома</a:t>
            </a:r>
            <a:endParaRPr lang="en-US" sz="1200" kern="1200" dirty="0" smtClean="0">
              <a:solidFill>
                <a:schemeClr val="tx1"/>
              </a:solidFill>
              <a:effectLst/>
              <a:latin typeface="+mn-lt"/>
              <a:ea typeface="+mn-ea"/>
              <a:cs typeface="+mn-cs"/>
            </a:endParaRPr>
          </a:p>
          <a:p>
            <a:pPr marL="628650" lvl="1" indent="-171450">
              <a:buFont typeface="Arial"/>
              <a:buChar char="•"/>
            </a:pPr>
            <a:r>
              <a:rPr lang="ru-RU" sz="1200" kern="1200" dirty="0" smtClean="0">
                <a:solidFill>
                  <a:schemeClr val="tx1"/>
                </a:solidFill>
                <a:effectLst/>
                <a:latin typeface="+mn-lt"/>
                <a:ea typeface="+mn-ea"/>
                <a:cs typeface="+mn-cs"/>
              </a:rPr>
              <a:t>Меньший риск рака прямой кишки</a:t>
            </a:r>
            <a:endParaRPr lang="en-US" sz="1200" kern="1200" dirty="0" smtClean="0">
              <a:solidFill>
                <a:schemeClr val="tx1"/>
              </a:solidFill>
              <a:effectLst/>
              <a:latin typeface="+mn-lt"/>
              <a:ea typeface="+mn-ea"/>
              <a:cs typeface="+mn-cs"/>
            </a:endParaRPr>
          </a:p>
          <a:p>
            <a:pPr marL="628650" lvl="1" indent="-171450">
              <a:buFont typeface="Arial"/>
              <a:buChar char="•"/>
            </a:pPr>
            <a:r>
              <a:rPr lang="ru-RU" sz="1200" kern="1200" dirty="0" smtClean="0">
                <a:solidFill>
                  <a:schemeClr val="tx1"/>
                </a:solidFill>
                <a:effectLst/>
                <a:latin typeface="+mn-lt"/>
                <a:ea typeface="+mn-ea"/>
                <a:cs typeface="+mn-cs"/>
              </a:rPr>
              <a:t>Меньший риск рака груди</a:t>
            </a:r>
            <a:endParaRPr lang="en-US" sz="1200" kern="1200" dirty="0" smtClean="0">
              <a:solidFill>
                <a:schemeClr val="tx1"/>
              </a:solidFill>
              <a:effectLst/>
              <a:latin typeface="+mn-lt"/>
              <a:ea typeface="+mn-ea"/>
              <a:cs typeface="+mn-cs"/>
            </a:endParaRPr>
          </a:p>
          <a:p>
            <a:pPr marL="628650" lvl="1" indent="-171450">
              <a:buFont typeface="Arial"/>
              <a:buChar char="•"/>
            </a:pPr>
            <a:r>
              <a:rPr lang="ru-RU" sz="1200" kern="1200" dirty="0" smtClean="0">
                <a:solidFill>
                  <a:schemeClr val="tx1"/>
                </a:solidFill>
                <a:effectLst/>
                <a:latin typeface="+mn-lt"/>
                <a:ea typeface="+mn-ea"/>
                <a:cs typeface="+mn-cs"/>
              </a:rPr>
              <a:t>Профилактика набора веса</a:t>
            </a:r>
            <a:endParaRPr lang="en-US" sz="1200" kern="1200" dirty="0" smtClean="0">
              <a:solidFill>
                <a:schemeClr val="tx1"/>
              </a:solidFill>
              <a:effectLst/>
              <a:latin typeface="+mn-lt"/>
              <a:ea typeface="+mn-ea"/>
              <a:cs typeface="+mn-cs"/>
            </a:endParaRPr>
          </a:p>
          <a:p>
            <a:pPr marL="628650" lvl="1" indent="-171450">
              <a:buFont typeface="Arial"/>
              <a:buChar char="•"/>
            </a:pPr>
            <a:r>
              <a:rPr lang="ru-RU" sz="1200" kern="1200" dirty="0" smtClean="0">
                <a:solidFill>
                  <a:schemeClr val="tx1"/>
                </a:solidFill>
                <a:effectLst/>
                <a:latin typeface="+mn-lt"/>
                <a:ea typeface="+mn-ea"/>
                <a:cs typeface="+mn-cs"/>
              </a:rPr>
              <a:t>Потеря веса, особенно при сочетании с пониженным употреблением калорий</a:t>
            </a:r>
            <a:endParaRPr lang="en-US" sz="1200" kern="1200" dirty="0" smtClean="0">
              <a:solidFill>
                <a:schemeClr val="tx1"/>
              </a:solidFill>
              <a:effectLst/>
              <a:latin typeface="+mn-lt"/>
              <a:ea typeface="+mn-ea"/>
              <a:cs typeface="+mn-cs"/>
            </a:endParaRPr>
          </a:p>
          <a:p>
            <a:pPr marL="628650" lvl="1" indent="-171450">
              <a:buFont typeface="Arial"/>
              <a:buChar char="•"/>
            </a:pPr>
            <a:r>
              <a:rPr lang="ru-RU" sz="1200" kern="1200" dirty="0" smtClean="0">
                <a:solidFill>
                  <a:schemeClr val="tx1"/>
                </a:solidFill>
                <a:effectLst/>
                <a:latin typeface="+mn-lt"/>
                <a:ea typeface="+mn-ea"/>
                <a:cs typeface="+mn-cs"/>
              </a:rPr>
              <a:t>Улучшения состояния кардиореспираторной и мышечной систем</a:t>
            </a:r>
            <a:endParaRPr lang="en-US" sz="1200" kern="1200" dirty="0" smtClean="0">
              <a:solidFill>
                <a:schemeClr val="tx1"/>
              </a:solidFill>
              <a:effectLst/>
              <a:latin typeface="+mn-lt"/>
              <a:ea typeface="+mn-ea"/>
              <a:cs typeface="+mn-cs"/>
            </a:endParaRPr>
          </a:p>
          <a:p>
            <a:pPr marL="628650" lvl="1" indent="-171450">
              <a:buFont typeface="Arial"/>
              <a:buChar char="•"/>
            </a:pPr>
            <a:r>
              <a:rPr lang="ru-RU" sz="1200" kern="1200" dirty="0" smtClean="0">
                <a:solidFill>
                  <a:schemeClr val="tx1"/>
                </a:solidFill>
                <a:effectLst/>
                <a:latin typeface="+mn-lt"/>
                <a:ea typeface="+mn-ea"/>
                <a:cs typeface="+mn-cs"/>
              </a:rPr>
              <a:t>Профилактика падений</a:t>
            </a:r>
            <a:endParaRPr lang="en-US" sz="1200" kern="1200" dirty="0" smtClean="0">
              <a:solidFill>
                <a:schemeClr val="tx1"/>
              </a:solidFill>
              <a:effectLst/>
              <a:latin typeface="+mn-lt"/>
              <a:ea typeface="+mn-ea"/>
              <a:cs typeface="+mn-cs"/>
            </a:endParaRPr>
          </a:p>
          <a:p>
            <a:pPr marL="628650" lvl="1" indent="-171450">
              <a:buFont typeface="Arial"/>
              <a:buChar char="•"/>
            </a:pPr>
            <a:r>
              <a:rPr lang="ru-RU" sz="1200" kern="1200" dirty="0" smtClean="0">
                <a:solidFill>
                  <a:schemeClr val="tx1"/>
                </a:solidFill>
                <a:effectLst/>
                <a:latin typeface="+mn-lt"/>
                <a:ea typeface="+mn-ea"/>
                <a:cs typeface="+mn-cs"/>
              </a:rPr>
              <a:t>Снижение депрессии</a:t>
            </a:r>
            <a:endParaRPr lang="en-US" sz="1200" kern="1200" dirty="0" smtClean="0">
              <a:solidFill>
                <a:schemeClr val="tx1"/>
              </a:solidFill>
              <a:effectLst/>
              <a:latin typeface="+mn-lt"/>
              <a:ea typeface="+mn-ea"/>
              <a:cs typeface="+mn-cs"/>
            </a:endParaRPr>
          </a:p>
          <a:p>
            <a:pPr marL="628650" lvl="1" indent="-171450">
              <a:buFont typeface="Arial"/>
              <a:buChar char="•"/>
            </a:pPr>
            <a:r>
              <a:rPr lang="ru-RU" sz="1200" kern="1200" dirty="0" smtClean="0">
                <a:solidFill>
                  <a:schemeClr val="tx1"/>
                </a:solidFill>
                <a:effectLst/>
                <a:latin typeface="+mn-lt"/>
                <a:ea typeface="+mn-ea"/>
                <a:cs typeface="+mn-cs"/>
              </a:rPr>
              <a:t>Лучшая когнитивная функция (у пожилых людей)</a:t>
            </a:r>
            <a:r>
              <a:rPr lang="en-US" dirty="0" smtClean="0">
                <a:effectLst/>
              </a:rPr>
              <a:t> </a:t>
            </a:r>
            <a:endParaRPr lang="ru-RU" b="1" kern="1200" dirty="0" smtClean="0">
              <a:solidFill>
                <a:schemeClr val="tx1"/>
              </a:solidFill>
              <a:latin typeface="+mn-lt"/>
              <a:ea typeface="+mn-ea"/>
              <a:cs typeface="+mn-cs"/>
            </a:endParaRPr>
          </a:p>
          <a:p>
            <a:pPr>
              <a:lnSpc>
                <a:spcPct val="110000"/>
              </a:lnSpc>
            </a:pPr>
            <a:endParaRPr lang="ru-RU" b="1" kern="1200" dirty="0" smtClean="0">
              <a:solidFill>
                <a:schemeClr val="tx1"/>
              </a:solidFill>
              <a:latin typeface="+mn-lt"/>
              <a:ea typeface="+mn-ea"/>
              <a:cs typeface="+mn-cs"/>
            </a:endParaRPr>
          </a:p>
          <a:p>
            <a:r>
              <a:rPr lang="ru-RU" sz="1200" b="1" kern="1200" dirty="0" smtClean="0">
                <a:solidFill>
                  <a:schemeClr val="tx1"/>
                </a:solidFill>
                <a:effectLst/>
                <a:latin typeface="+mn-lt"/>
                <a:ea typeface="+mn-ea"/>
                <a:cs typeface="+mn-cs"/>
              </a:rPr>
              <a:t>От умеренных до весомых доказательств</a:t>
            </a:r>
            <a:endParaRPr lang="en-US" sz="1200" b="1" kern="1200" dirty="0" smtClean="0">
              <a:solidFill>
                <a:schemeClr val="tx1"/>
              </a:solidFill>
              <a:effectLst/>
              <a:latin typeface="+mn-lt"/>
              <a:ea typeface="+mn-ea"/>
              <a:cs typeface="+mn-cs"/>
            </a:endParaRPr>
          </a:p>
          <a:p>
            <a:pPr lvl="0"/>
            <a:endParaRPr lang="ru-RU" sz="1200" kern="1200" dirty="0" smtClean="0">
              <a:solidFill>
                <a:schemeClr val="tx1"/>
              </a:solidFill>
              <a:effectLst/>
              <a:latin typeface="+mn-lt"/>
              <a:ea typeface="+mn-ea"/>
              <a:cs typeface="+mn-cs"/>
            </a:endParaRPr>
          </a:p>
          <a:p>
            <a:pPr marL="628650" lvl="1" indent="-171450">
              <a:buFont typeface="Arial"/>
              <a:buChar char="•"/>
            </a:pPr>
            <a:r>
              <a:rPr lang="ru-RU" sz="1200" kern="1200" dirty="0" smtClean="0">
                <a:solidFill>
                  <a:schemeClr val="tx1"/>
                </a:solidFill>
                <a:effectLst/>
                <a:latin typeface="+mn-lt"/>
                <a:ea typeface="+mn-ea"/>
                <a:cs typeface="+mn-cs"/>
              </a:rPr>
              <a:t>Лучшее состояние функционального здоровья (для пожилых)</a:t>
            </a:r>
            <a:endParaRPr lang="en-US" sz="1200" kern="1200" dirty="0" smtClean="0">
              <a:solidFill>
                <a:schemeClr val="tx1"/>
              </a:solidFill>
              <a:effectLst/>
              <a:latin typeface="+mn-lt"/>
              <a:ea typeface="+mn-ea"/>
              <a:cs typeface="+mn-cs"/>
            </a:endParaRPr>
          </a:p>
          <a:p>
            <a:pPr marL="628650" lvl="1" indent="-171450">
              <a:buFont typeface="Arial"/>
              <a:buChar char="•"/>
            </a:pPr>
            <a:r>
              <a:rPr lang="ru-RU" sz="1200" kern="1200" dirty="0" smtClean="0">
                <a:solidFill>
                  <a:schemeClr val="tx1"/>
                </a:solidFill>
                <a:effectLst/>
                <a:latin typeface="+mn-lt"/>
                <a:ea typeface="+mn-ea"/>
                <a:cs typeface="+mn-cs"/>
              </a:rPr>
              <a:t>Снижение абдоминального ожирения</a:t>
            </a:r>
            <a:r>
              <a:rPr lang="en-US" dirty="0" smtClean="0">
                <a:effectLst/>
              </a:rPr>
              <a:t> </a:t>
            </a:r>
            <a:endParaRPr lang="ru-RU" b="1" kern="1200" dirty="0" smtClean="0">
              <a:solidFill>
                <a:schemeClr val="tx1"/>
              </a:solidFill>
              <a:latin typeface="+mn-lt"/>
              <a:ea typeface="+mn-ea"/>
              <a:cs typeface="+mn-cs"/>
            </a:endParaRPr>
          </a:p>
          <a:p>
            <a:pPr>
              <a:lnSpc>
                <a:spcPct val="110000"/>
              </a:lnSpc>
            </a:pPr>
            <a:endParaRPr lang="ru-RU" b="1" kern="1200" dirty="0" smtClean="0">
              <a:solidFill>
                <a:schemeClr val="tx1"/>
              </a:solidFill>
              <a:latin typeface="+mn-lt"/>
              <a:ea typeface="+mn-ea"/>
              <a:cs typeface="+mn-cs"/>
            </a:endParaRPr>
          </a:p>
          <a:p>
            <a:r>
              <a:rPr lang="ru-RU" sz="1200" b="1" kern="1200" dirty="0" smtClean="0">
                <a:solidFill>
                  <a:schemeClr val="tx1"/>
                </a:solidFill>
                <a:effectLst/>
                <a:latin typeface="+mn-lt"/>
                <a:ea typeface="+mn-ea"/>
                <a:cs typeface="+mn-cs"/>
              </a:rPr>
              <a:t>Умеренные доказательства</a:t>
            </a:r>
            <a:endParaRPr lang="en-US" sz="1200" b="1" kern="1200" dirty="0" smtClean="0">
              <a:solidFill>
                <a:schemeClr val="tx1"/>
              </a:solidFill>
              <a:effectLst/>
              <a:latin typeface="+mn-lt"/>
              <a:ea typeface="+mn-ea"/>
              <a:cs typeface="+mn-cs"/>
            </a:endParaRPr>
          </a:p>
          <a:p>
            <a:pPr lvl="0"/>
            <a:endParaRPr lang="ru-RU" sz="1200" kern="1200" dirty="0" smtClean="0">
              <a:solidFill>
                <a:schemeClr val="tx1"/>
              </a:solidFill>
              <a:effectLst/>
              <a:latin typeface="+mn-lt"/>
              <a:ea typeface="+mn-ea"/>
              <a:cs typeface="+mn-cs"/>
            </a:endParaRPr>
          </a:p>
          <a:p>
            <a:pPr marL="628650" lvl="1" indent="-171450">
              <a:buFont typeface="Arial"/>
              <a:buChar char="•"/>
            </a:pPr>
            <a:r>
              <a:rPr lang="ru-RU" sz="1200" kern="1200" dirty="0" smtClean="0">
                <a:solidFill>
                  <a:schemeClr val="tx1"/>
                </a:solidFill>
                <a:effectLst/>
                <a:latin typeface="+mn-lt"/>
                <a:ea typeface="+mn-ea"/>
                <a:cs typeface="+mn-cs"/>
              </a:rPr>
              <a:t>Меньший риск переломов бедра</a:t>
            </a:r>
            <a:endParaRPr lang="en-US" sz="1200" kern="1200" dirty="0" smtClean="0">
              <a:solidFill>
                <a:schemeClr val="tx1"/>
              </a:solidFill>
              <a:effectLst/>
              <a:latin typeface="+mn-lt"/>
              <a:ea typeface="+mn-ea"/>
              <a:cs typeface="+mn-cs"/>
            </a:endParaRPr>
          </a:p>
          <a:p>
            <a:pPr marL="628650" lvl="1" indent="-171450">
              <a:buFont typeface="Arial"/>
              <a:buChar char="•"/>
            </a:pPr>
            <a:r>
              <a:rPr lang="ru-RU" sz="1200" kern="1200" dirty="0" smtClean="0">
                <a:solidFill>
                  <a:schemeClr val="tx1"/>
                </a:solidFill>
                <a:effectLst/>
                <a:latin typeface="+mn-lt"/>
                <a:ea typeface="+mn-ea"/>
                <a:cs typeface="+mn-cs"/>
              </a:rPr>
              <a:t>Меньший риск рака легких</a:t>
            </a:r>
            <a:endParaRPr lang="en-US" sz="1200" kern="1200" dirty="0" smtClean="0">
              <a:solidFill>
                <a:schemeClr val="tx1"/>
              </a:solidFill>
              <a:effectLst/>
              <a:latin typeface="+mn-lt"/>
              <a:ea typeface="+mn-ea"/>
              <a:cs typeface="+mn-cs"/>
            </a:endParaRPr>
          </a:p>
          <a:p>
            <a:pPr marL="628650" lvl="1" indent="-171450">
              <a:buFont typeface="Arial"/>
              <a:buChar char="•"/>
            </a:pPr>
            <a:r>
              <a:rPr lang="ru-RU" sz="1200" kern="1200" dirty="0" smtClean="0">
                <a:solidFill>
                  <a:schemeClr val="tx1"/>
                </a:solidFill>
                <a:effectLst/>
                <a:latin typeface="+mn-lt"/>
                <a:ea typeface="+mn-ea"/>
                <a:cs typeface="+mn-cs"/>
              </a:rPr>
              <a:t>Меньший риск рака эндометрия</a:t>
            </a:r>
            <a:endParaRPr lang="en-US" sz="1200" kern="1200" dirty="0" smtClean="0">
              <a:solidFill>
                <a:schemeClr val="tx1"/>
              </a:solidFill>
              <a:effectLst/>
              <a:latin typeface="+mn-lt"/>
              <a:ea typeface="+mn-ea"/>
              <a:cs typeface="+mn-cs"/>
            </a:endParaRPr>
          </a:p>
          <a:p>
            <a:pPr marL="628650" lvl="1" indent="-171450">
              <a:buFont typeface="Arial"/>
              <a:buChar char="•"/>
            </a:pPr>
            <a:r>
              <a:rPr lang="ru-RU" sz="1200" kern="1200" dirty="0" smtClean="0">
                <a:solidFill>
                  <a:schemeClr val="tx1"/>
                </a:solidFill>
                <a:effectLst/>
                <a:latin typeface="+mn-lt"/>
                <a:ea typeface="+mn-ea"/>
                <a:cs typeface="+mn-cs"/>
              </a:rPr>
              <a:t>Поддержание веса после похудения</a:t>
            </a:r>
            <a:endParaRPr lang="en-US" sz="1200" kern="1200" dirty="0" smtClean="0">
              <a:solidFill>
                <a:schemeClr val="tx1"/>
              </a:solidFill>
              <a:effectLst/>
              <a:latin typeface="+mn-lt"/>
              <a:ea typeface="+mn-ea"/>
              <a:cs typeface="+mn-cs"/>
            </a:endParaRPr>
          </a:p>
          <a:p>
            <a:pPr marL="628650" lvl="1" indent="-171450">
              <a:buFont typeface="Arial"/>
              <a:buChar char="•"/>
            </a:pPr>
            <a:r>
              <a:rPr lang="ru-RU" sz="1200" kern="1200" dirty="0" smtClean="0">
                <a:solidFill>
                  <a:schemeClr val="tx1"/>
                </a:solidFill>
                <a:effectLst/>
                <a:latin typeface="+mn-lt"/>
                <a:ea typeface="+mn-ea"/>
                <a:cs typeface="+mn-cs"/>
              </a:rPr>
              <a:t>Увеличение плотности костей</a:t>
            </a:r>
            <a:endParaRPr lang="en-US" sz="1200" kern="1200" dirty="0" smtClean="0">
              <a:solidFill>
                <a:schemeClr val="tx1"/>
              </a:solidFill>
              <a:effectLst/>
              <a:latin typeface="+mn-lt"/>
              <a:ea typeface="+mn-ea"/>
              <a:cs typeface="+mn-cs"/>
            </a:endParaRPr>
          </a:p>
          <a:p>
            <a:pPr marL="628650" lvl="1" indent="-171450">
              <a:buFont typeface="Arial"/>
              <a:buChar char="•"/>
            </a:pPr>
            <a:r>
              <a:rPr lang="ru-RU" sz="1200" kern="1200" dirty="0" smtClean="0">
                <a:solidFill>
                  <a:schemeClr val="tx1"/>
                </a:solidFill>
                <a:effectLst/>
                <a:latin typeface="+mn-lt"/>
                <a:ea typeface="+mn-ea"/>
                <a:cs typeface="+mn-cs"/>
              </a:rPr>
              <a:t>Улучшение качества сна</a:t>
            </a:r>
            <a:r>
              <a:rPr lang="en-US" dirty="0" smtClean="0">
                <a:effectLst/>
              </a:rPr>
              <a:t> </a:t>
            </a:r>
            <a:r>
              <a:rPr lang="en-US" kern="1200" dirty="0" smtClean="0">
                <a:solidFill>
                  <a:schemeClr val="tx1"/>
                </a:solidFill>
                <a:latin typeface="+mn-lt"/>
                <a:ea typeface="+mn-ea"/>
                <a:cs typeface="+mn-cs"/>
              </a:rPr>
              <a:t> </a:t>
            </a:r>
          </a:p>
          <a:p>
            <a:pPr>
              <a:lnSpc>
                <a:spcPct val="110000"/>
              </a:lnSpc>
            </a:pPr>
            <a:endParaRPr lang="ru-RU"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505C493-903B-4C49-A921-14C3610CF51D}" type="datetimeFigureOut">
              <a:rPr lang="en-US"/>
              <a:pPr>
                <a:defRPr/>
              </a:pPr>
              <a:t>12/7/2014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BD3A941-05D2-4520-A343-6BC7B8E2C1E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E9079C-D062-412F-AF07-7B63D0BD6B98}" type="datetimeFigureOut">
              <a:rPr lang="en-US"/>
              <a:pPr>
                <a:defRPr/>
              </a:pPr>
              <a:t>12/7/2014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A7C9F0C-4A45-40C2-A853-F1F845D5F63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B168C4-42E5-4FDC-A45F-303B83FFC140}" type="datetimeFigureOut">
              <a:rPr lang="en-US"/>
              <a:pPr>
                <a:defRPr/>
              </a:pPr>
              <a:t>12/7/2014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766A11A-3BD6-4BD4-AE04-30B89C2912B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32AB75-F071-40A6-97DA-C0B00852CF37}" type="datetimeFigureOut">
              <a:rPr lang="en-US"/>
              <a:pPr>
                <a:defRPr/>
              </a:pPr>
              <a:t>12/7/2014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932EECA-32D1-4F65-99E1-25D7DA49294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D52A875-A092-4777-951F-81A2160D265E}" type="datetimeFigureOut">
              <a:rPr lang="en-US"/>
              <a:pPr>
                <a:defRPr/>
              </a:pPr>
              <a:t>12/7/2014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C05A47A-3C37-4D51-A2EB-861F218BEC7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914AE63-C61C-47C9-896A-0E90A8B0A1C1}" type="datetimeFigureOut">
              <a:rPr lang="en-US"/>
              <a:pPr>
                <a:defRPr/>
              </a:pPr>
              <a:t>12/7/2014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BB50901-7CDD-4F7F-A09D-9BC0505A669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A303B64-9AD8-4CE2-BB61-AEDEF716BBDC}" type="datetimeFigureOut">
              <a:rPr lang="en-US"/>
              <a:pPr>
                <a:defRPr/>
              </a:pPr>
              <a:t>12/7/2014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4640BBF-BC78-4142-9036-2AF8B703F26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5180B0E-2616-4414-B8E6-F7522CF67DB9}" type="datetimeFigureOut">
              <a:rPr lang="en-US"/>
              <a:pPr>
                <a:defRPr/>
              </a:pPr>
              <a:t>12/7/2014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56751E0-4922-4B31-94FE-93BAD76F74F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D3ACB9C-67C3-4E93-8D09-D50EC7FF5EC1}" type="datetimeFigureOut">
              <a:rPr lang="en-US"/>
              <a:pPr>
                <a:defRPr/>
              </a:pPr>
              <a:t>12/7/2014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1DB0D0B-4796-41A8-9EB7-1481869FE02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6B69C5-02AA-46C9-B63A-1347E8CFA7E4}" type="datetimeFigureOut">
              <a:rPr lang="en-US"/>
              <a:pPr>
                <a:defRPr/>
              </a:pPr>
              <a:t>12/7/2014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88A6638-C33C-4308-B3B3-140D0847822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002364-E046-4DD7-A43B-1DF8E411D35D}" type="datetimeFigureOut">
              <a:rPr lang="en-US"/>
              <a:pPr>
                <a:defRPr/>
              </a:pPr>
              <a:t>12/7/2014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77B2962-1842-4DD9-A7EA-AE656712520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7D5CA9C-DFCC-4804-B364-A3D369A4DFDB}" type="datetimeFigureOut">
              <a:rPr lang="en-US"/>
              <a:pPr>
                <a:defRPr/>
              </a:pPr>
              <a:t>12/7/2014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517576E-13CD-423E-BBC5-E974739BE01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00.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0" y="0"/>
            <a:ext cx="9220200" cy="6909435"/>
          </a:xfrm>
          <a:prstGeom prst="rect">
            <a:avLst/>
          </a:prstGeom>
        </p:spPr>
      </p:pic>
      <p:sp>
        <p:nvSpPr>
          <p:cNvPr id="3074" name="CaixaDeTexto 3"/>
          <p:cNvSpPr txBox="1">
            <a:spLocks noChangeArrowheads="1"/>
          </p:cNvSpPr>
          <p:nvPr/>
        </p:nvSpPr>
        <p:spPr bwMode="auto">
          <a:xfrm>
            <a:off x="304800" y="3733800"/>
            <a:ext cx="5029200" cy="6052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sz="5000" baseline="30000" dirty="0" smtClean="0">
                <a:solidFill>
                  <a:srgbClr val="A1D727"/>
                </a:solidFill>
                <a:latin typeface="Caecilia LT Light" panose="02000403040000020004" pitchFamily="2" charset="0"/>
              </a:rPr>
              <a:t>ДУМАЙ</a:t>
            </a:r>
            <a:r>
              <a:rPr lang="en-US" sz="5000" baseline="30000" dirty="0" smtClean="0">
                <a:solidFill>
                  <a:srgbClr val="A1D727"/>
                </a:solidFill>
                <a:latin typeface="Caecilia LT Light" panose="02000403040000020004" pitchFamily="2" charset="0"/>
              </a:rPr>
              <a:t> </a:t>
            </a:r>
            <a:r>
              <a:rPr lang="ru-RU" sz="5000" baseline="30000" dirty="0" smtClean="0">
                <a:solidFill>
                  <a:srgbClr val="A1D727"/>
                </a:solidFill>
                <a:latin typeface="Caecilia LT Light" panose="02000403040000020004" pitchFamily="2" charset="0"/>
              </a:rPr>
              <a:t>ПОЗИТИВНО</a:t>
            </a:r>
            <a:r>
              <a:rPr lang="en-US" sz="5000" baseline="30000" dirty="0" smtClean="0">
                <a:solidFill>
                  <a:srgbClr val="A1D727"/>
                </a:solidFill>
                <a:latin typeface="Caecilia LT Light" panose="02000403040000020004" pitchFamily="2" charset="0"/>
              </a:rPr>
              <a:t>,</a:t>
            </a:r>
            <a:endParaRPr lang="en-US" sz="5000" baseline="30000" dirty="0">
              <a:solidFill>
                <a:srgbClr val="A1D727"/>
              </a:solidFill>
              <a:latin typeface="Caecilia LT Light" panose="02000403040000020004" pitchFamily="2" charset="0"/>
            </a:endParaRPr>
          </a:p>
        </p:txBody>
      </p:sp>
      <p:sp>
        <p:nvSpPr>
          <p:cNvPr id="3075" name="CaixaDeTexto 4"/>
          <p:cNvSpPr txBox="1">
            <a:spLocks noChangeArrowheads="1"/>
          </p:cNvSpPr>
          <p:nvPr/>
        </p:nvSpPr>
        <p:spPr bwMode="auto">
          <a:xfrm>
            <a:off x="5181600" y="3733800"/>
            <a:ext cx="3733800" cy="11182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sz="5000" i="1" baseline="30000" dirty="0" smtClean="0">
                <a:solidFill>
                  <a:schemeClr val="bg1"/>
                </a:solidFill>
                <a:latin typeface="Centennial LightSC" panose="02020500000000000000" pitchFamily="18" charset="0"/>
              </a:rPr>
              <a:t>И жизнь будет </a:t>
            </a:r>
            <a:br>
              <a:rPr lang="ru-RU" sz="5000" i="1" baseline="30000" dirty="0" smtClean="0">
                <a:solidFill>
                  <a:schemeClr val="bg1"/>
                </a:solidFill>
                <a:latin typeface="Centennial LightSC" panose="02020500000000000000" pitchFamily="18" charset="0"/>
              </a:rPr>
            </a:br>
            <a:r>
              <a:rPr lang="ru-RU" sz="5000" i="1" baseline="30000" dirty="0" smtClean="0">
                <a:solidFill>
                  <a:schemeClr val="bg1"/>
                </a:solidFill>
                <a:latin typeface="Centennial LightSC" panose="02020500000000000000" pitchFamily="18" charset="0"/>
              </a:rPr>
              <a:t>в радость</a:t>
            </a:r>
            <a:endParaRPr lang="en-US" sz="5000" i="1" baseline="30000" dirty="0">
              <a:solidFill>
                <a:schemeClr val="bg1"/>
              </a:solidFill>
              <a:latin typeface="Centennial LightSC" panose="02020500000000000000" pitchFamily="18" charset="0"/>
            </a:endParaRPr>
          </a:p>
        </p:txBody>
      </p:sp>
      <p:sp>
        <p:nvSpPr>
          <p:cNvPr id="7" name="CaixaDeTexto 8"/>
          <p:cNvSpPr txBox="1"/>
          <p:nvPr/>
        </p:nvSpPr>
        <p:spPr>
          <a:xfrm>
            <a:off x="5867400" y="381000"/>
            <a:ext cx="3048000" cy="1092607"/>
          </a:xfrm>
          <a:prstGeom prst="rect">
            <a:avLst/>
          </a:prstGeom>
          <a:noFill/>
        </p:spPr>
        <p:txBody>
          <a:bodyPr wrap="square">
            <a:spAutoFit/>
          </a:bodyPr>
          <a:lstStyle/>
          <a:p>
            <a:pPr algn="r" eaLnBrk="1" hangingPunct="1">
              <a:lnSpc>
                <a:spcPts val="2600"/>
              </a:lnSpc>
              <a:defRPr/>
            </a:pPr>
            <a:r>
              <a:rPr lang="ru-RU" sz="2000" dirty="0" smtClean="0">
                <a:solidFill>
                  <a:schemeClr val="accent4">
                    <a:lumMod val="50000"/>
                  </a:schemeClr>
                </a:solidFill>
                <a:latin typeface="Caecilia LT Light" panose="02000403040000020004" pitchFamily="2" charset="0"/>
              </a:rPr>
              <a:t>Тренинг для женщин </a:t>
            </a:r>
            <a:r>
              <a:rPr lang="en-US" sz="2000" dirty="0" smtClean="0">
                <a:solidFill>
                  <a:schemeClr val="accent4">
                    <a:lumMod val="50000"/>
                  </a:schemeClr>
                </a:solidFill>
                <a:latin typeface="Caecilia LT Light" panose="02000403040000020004" pitchFamily="2" charset="0"/>
              </a:rPr>
              <a:t/>
            </a:r>
            <a:br>
              <a:rPr lang="en-US" sz="2000" dirty="0" smtClean="0">
                <a:solidFill>
                  <a:schemeClr val="accent4">
                    <a:lumMod val="50000"/>
                  </a:schemeClr>
                </a:solidFill>
                <a:latin typeface="Caecilia LT Light" panose="02000403040000020004" pitchFamily="2" charset="0"/>
              </a:rPr>
            </a:br>
            <a:r>
              <a:rPr lang="ru-RU" sz="2000" dirty="0" smtClean="0">
                <a:solidFill>
                  <a:schemeClr val="accent4">
                    <a:lumMod val="50000"/>
                  </a:schemeClr>
                </a:solidFill>
                <a:latin typeface="Caecilia LT Light" panose="02000403040000020004" pitchFamily="2" charset="0"/>
              </a:rPr>
              <a:t>по психологическому </a:t>
            </a:r>
            <a:r>
              <a:rPr lang="ru-RU" sz="2000" dirty="0" smtClean="0">
                <a:solidFill>
                  <a:schemeClr val="accent4">
                    <a:lumMod val="50000"/>
                  </a:schemeClr>
                </a:solidFill>
                <a:latin typeface="Caecilia LT Light" panose="02000403040000020004" pitchFamily="2" charset="0"/>
              </a:rPr>
              <a:t>здоровью</a:t>
            </a:r>
            <a:endParaRPr lang="pt-BR" sz="2000" dirty="0">
              <a:solidFill>
                <a:schemeClr val="accent4">
                  <a:lumMod val="50000"/>
                </a:schemeClr>
              </a:solidFill>
              <a:latin typeface="Centennial LightSC" panose="02020500000000000000" pitchFamily="18" charset="0"/>
            </a:endParaRPr>
          </a:p>
        </p:txBody>
      </p:sp>
      <p:sp>
        <p:nvSpPr>
          <p:cNvPr id="8" name="Retângulo 6"/>
          <p:cNvSpPr>
            <a:spLocks noChangeArrowheads="1"/>
          </p:cNvSpPr>
          <p:nvPr/>
        </p:nvSpPr>
        <p:spPr bwMode="auto">
          <a:xfrm>
            <a:off x="0" y="4690646"/>
            <a:ext cx="9144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sz="2400" baseline="30000" dirty="0" smtClean="0">
                <a:solidFill>
                  <a:schemeClr val="bg1"/>
                </a:solidFill>
                <a:latin typeface="Caecilia LT Light" panose="02000403040000020004" pitchFamily="2" charset="0"/>
              </a:rPr>
              <a:t>Материалы для общин по всестороннему служению здоровья</a:t>
            </a:r>
            <a:endParaRPr lang="en-US" sz="2400" baseline="30000" dirty="0">
              <a:solidFill>
                <a:schemeClr val="bg1"/>
              </a:solidFill>
              <a:latin typeface="Caecilia LT Light" panose="02000403040000020004" pitchFamily="2" charset="0"/>
            </a:endParaRPr>
          </a:p>
        </p:txBody>
      </p:sp>
    </p:spTree>
    <p:extLst>
      <p:ext uri="{BB962C8B-B14F-4D97-AF65-F5344CB8AC3E}">
        <p14:creationId xmlns="" xmlns:p14="http://schemas.microsoft.com/office/powerpoint/2010/main" val="453428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6" name="Content Placeholder 2"/>
          <p:cNvSpPr txBox="1">
            <a:spLocks/>
          </p:cNvSpPr>
          <p:nvPr/>
        </p:nvSpPr>
        <p:spPr bwMode="auto">
          <a:xfrm>
            <a:off x="533400" y="2286000"/>
            <a:ext cx="82296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ct val="20000"/>
              </a:spcBef>
            </a:pPr>
            <a:r>
              <a:rPr lang="ru-RU" sz="3200" dirty="0"/>
              <a:t>«Прогулка пешком при любом недуге, если только человек не прикован к постели, — лучшее лекарство для немощного тела, так как при ходьбе все органы тела упражняются… Но ничто не сможет заменить ходьбу, существенно улучшающую кровообращение</a:t>
            </a:r>
            <a:r>
              <a:rPr lang="ru-RU" sz="3200" dirty="0" smtClean="0"/>
              <a:t>».</a:t>
            </a:r>
            <a:r>
              <a:rPr lang="en-US" sz="3200" dirty="0" smtClean="0"/>
              <a:t> </a:t>
            </a:r>
            <a:r>
              <a:rPr lang="ru-RU" sz="3200" dirty="0" smtClean="0"/>
              <a:t/>
            </a:r>
            <a:br>
              <a:rPr lang="ru-RU" sz="3200" dirty="0" smtClean="0"/>
            </a:br>
            <a:r>
              <a:rPr kumimoji="0" lang="ru-RU" sz="2800" b="0" i="0" u="none" strike="noStrike" kern="1200" cap="none" spc="0" normalizeH="0" baseline="0" noProof="0" dirty="0" smtClean="0">
                <a:ln>
                  <a:noFill/>
                </a:ln>
                <a:solidFill>
                  <a:schemeClr val="tx1"/>
                </a:solidFill>
                <a:effectLst/>
                <a:uLnTx/>
                <a:uFillTx/>
                <a:latin typeface="+mn-lt"/>
                <a:ea typeface="+mn-ea"/>
                <a:cs typeface="+mn-cs"/>
              </a:rPr>
              <a:t>Эллен Уайт</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0" u="none" strike="noStrike" kern="1200" cap="none" spc="0" normalizeH="0" baseline="0" noProof="0" dirty="0" smtClean="0">
                <a:ln>
                  <a:noFill/>
                </a:ln>
                <a:solidFill>
                  <a:schemeClr val="tx1"/>
                </a:solidFill>
                <a:effectLst/>
                <a:uLnTx/>
                <a:uFillTx/>
                <a:latin typeface="+mn-lt"/>
                <a:ea typeface="+mn-ea"/>
                <a:cs typeface="+mn-cs"/>
              </a:rPr>
              <a:t>Советы</a:t>
            </a:r>
            <a:r>
              <a:rPr kumimoji="0" lang="ru-RU" sz="2800" b="0" i="0" u="none" strike="noStrike" kern="1200" cap="none" spc="0" normalizeH="0" noProof="0" dirty="0" smtClean="0">
                <a:ln>
                  <a:noFill/>
                </a:ln>
                <a:solidFill>
                  <a:schemeClr val="tx1"/>
                </a:solidFill>
                <a:effectLst/>
                <a:uLnTx/>
                <a:uFillTx/>
                <a:latin typeface="+mn-lt"/>
                <a:ea typeface="+mn-ea"/>
                <a:cs typeface="+mn-cs"/>
              </a:rPr>
              <a:t> по здоровью</a:t>
            </a:r>
            <a:r>
              <a:rPr kumimoji="0" lang="en-US" sz="2800" b="0" i="1" u="none" strike="noStrike" kern="1200" cap="none" spc="0" normalizeH="0" noProof="0" dirty="0" smtClean="0">
                <a:ln>
                  <a:noFill/>
                </a:ln>
                <a:solidFill>
                  <a:schemeClr val="tx1"/>
                </a:solidFill>
                <a:effectLst/>
                <a:uLnTx/>
                <a:uFillTx/>
                <a:latin typeface="+mn-lt"/>
                <a:ea typeface="+mn-ea"/>
                <a:cs typeface="+mn-cs"/>
              </a:rPr>
              <a:t>,</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lang="ru-RU" sz="2800" dirty="0">
                <a:latin typeface="+mn-lt"/>
              </a:rPr>
              <a:t>с</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125.</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itle 1"/>
          <p:cNvSpPr>
            <a:spLocks noGrp="1"/>
          </p:cNvSpPr>
          <p:nvPr>
            <p:ph type="title"/>
          </p:nvPr>
        </p:nvSpPr>
        <p:spPr>
          <a:xfrm>
            <a:off x="609600" y="304800"/>
            <a:ext cx="8229600" cy="1143000"/>
          </a:xfrm>
        </p:spPr>
        <p:txBody>
          <a:bodyPr/>
          <a:lstStyle/>
          <a:p>
            <a:r>
              <a:rPr lang="ru-RU" sz="4800" b="1" dirty="0" smtClean="0">
                <a:solidFill>
                  <a:srgbClr val="660066"/>
                </a:solidFill>
              </a:rPr>
              <a:t>«Наполни свою жизнь праздником»</a:t>
            </a:r>
            <a:endParaRPr lang="en-US" sz="4800" b="1" dirty="0">
              <a:solidFill>
                <a:srgbClr val="660066"/>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3" name="Content Placeholder 2"/>
          <p:cNvSpPr>
            <a:spLocks noGrp="1"/>
          </p:cNvSpPr>
          <p:nvPr>
            <p:ph idx="1"/>
          </p:nvPr>
        </p:nvSpPr>
        <p:spPr>
          <a:xfrm>
            <a:off x="457200" y="2057400"/>
            <a:ext cx="8229600" cy="609600"/>
          </a:xfrm>
        </p:spPr>
        <p:txBody>
          <a:bodyPr/>
          <a:lstStyle/>
          <a:p>
            <a:pPr marL="0" indent="0">
              <a:buNone/>
              <a:tabLst>
                <a:tab pos="234950" algn="l"/>
                <a:tab pos="457200" algn="l"/>
                <a:tab pos="692150" algn="l"/>
                <a:tab pos="914400" algn="l"/>
              </a:tabLst>
            </a:pPr>
            <a:r>
              <a:rPr lang="ru-RU" sz="4400" b="1" dirty="0" smtClean="0">
                <a:solidFill>
                  <a:srgbClr val="008000"/>
                </a:solidFill>
                <a:effectLst>
                  <a:outerShdw blurRad="38100" dist="38100" dir="2700000" algn="tl">
                    <a:srgbClr val="000000">
                      <a:alpha val="43137"/>
                    </a:srgbClr>
                  </a:outerShdw>
                </a:effectLst>
              </a:rPr>
              <a:t>ВОДА</a:t>
            </a:r>
            <a:endParaRPr lang="en-US" sz="4000" dirty="0" smtClean="0">
              <a:solidFill>
                <a:srgbClr val="008000"/>
              </a:solidFill>
            </a:endParaRPr>
          </a:p>
        </p:txBody>
      </p:sp>
      <p:sp>
        <p:nvSpPr>
          <p:cNvPr id="5" name="Rectangle 4"/>
          <p:cNvSpPr/>
          <p:nvPr/>
        </p:nvSpPr>
        <p:spPr>
          <a:xfrm>
            <a:off x="609600" y="3276600"/>
            <a:ext cx="4191000" cy="2554545"/>
          </a:xfrm>
          <a:prstGeom prst="rect">
            <a:avLst/>
          </a:prstGeom>
        </p:spPr>
        <p:txBody>
          <a:bodyPr wrap="square">
            <a:spAutoFit/>
          </a:bodyPr>
          <a:lstStyle/>
          <a:p>
            <a:pPr algn="ctr"/>
            <a:r>
              <a:rPr lang="ru-RU" sz="3200" dirty="0"/>
              <a:t>Вода, жидкость жизни, это посредник, в котором происходит обмен </a:t>
            </a:r>
            <a:r>
              <a:rPr lang="ru-RU" sz="3200" dirty="0" smtClean="0"/>
              <a:t>веществ.</a:t>
            </a:r>
            <a:endParaRPr lang="en-US" sz="3200" dirty="0">
              <a:latin typeface="+mn-lt"/>
            </a:endParaRPr>
          </a:p>
        </p:txBody>
      </p:sp>
      <p:pic>
        <p:nvPicPr>
          <p:cNvPr id="8" name="Picture 7"/>
          <p:cNvPicPr>
            <a:picLocks noChangeAspect="1"/>
          </p:cNvPicPr>
          <p:nvPr/>
        </p:nvPicPr>
        <p:blipFill>
          <a:blip r:embed="rId4" cstate="print"/>
          <a:stretch>
            <a:fillRect/>
          </a:stretch>
        </p:blipFill>
        <p:spPr>
          <a:xfrm>
            <a:off x="4572000" y="2790984"/>
            <a:ext cx="4749800" cy="4067016"/>
          </a:xfrm>
          <a:prstGeom prst="rect">
            <a:avLst/>
          </a:prstGeom>
        </p:spPr>
      </p:pic>
      <p:sp>
        <p:nvSpPr>
          <p:cNvPr id="9" name="Title 1"/>
          <p:cNvSpPr>
            <a:spLocks noGrp="1"/>
          </p:cNvSpPr>
          <p:nvPr>
            <p:ph type="title"/>
          </p:nvPr>
        </p:nvSpPr>
        <p:spPr>
          <a:xfrm>
            <a:off x="609600" y="304800"/>
            <a:ext cx="8229600" cy="1143000"/>
          </a:xfrm>
        </p:spPr>
        <p:txBody>
          <a:bodyPr/>
          <a:lstStyle/>
          <a:p>
            <a:r>
              <a:rPr lang="ru-RU" sz="4800" b="1" dirty="0" smtClean="0">
                <a:solidFill>
                  <a:srgbClr val="660066"/>
                </a:solidFill>
              </a:rPr>
              <a:t>«Наполни свою жизнь праздником»</a:t>
            </a:r>
            <a:endParaRPr lang="en-US" sz="4800" b="1" dirty="0">
              <a:solidFill>
                <a:srgbClr val="660066"/>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6" name="Content Placeholder 2"/>
          <p:cNvSpPr txBox="1">
            <a:spLocks/>
          </p:cNvSpPr>
          <p:nvPr/>
        </p:nvSpPr>
        <p:spPr bwMode="auto">
          <a:xfrm>
            <a:off x="381000" y="1828800"/>
            <a:ext cx="83820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ct val="20000"/>
              </a:spcBef>
            </a:pPr>
            <a:r>
              <a:rPr lang="ru-RU" sz="3200" dirty="0"/>
              <a:t>«Для здоровых и больных чистая </a:t>
            </a:r>
            <a:r>
              <a:rPr lang="ru-RU" sz="3200" dirty="0" smtClean="0"/>
              <a:t/>
            </a:r>
            <a:br>
              <a:rPr lang="ru-RU" sz="3200" dirty="0" smtClean="0"/>
            </a:br>
            <a:r>
              <a:rPr lang="ru-RU" sz="3200" dirty="0" smtClean="0"/>
              <a:t>вода </a:t>
            </a:r>
            <a:r>
              <a:rPr lang="ru-RU" sz="3200" dirty="0"/>
              <a:t>является одним из лучших благословений неба. Ее правильное использование способствует здоровью. Бог создал этот напиток, чтобы животные и человек могли утолять жажду. </a:t>
            </a:r>
            <a:r>
              <a:rPr lang="ru-RU" sz="3200" dirty="0" smtClean="0"/>
              <a:t/>
            </a:r>
            <a:br>
              <a:rPr lang="ru-RU" sz="3200" dirty="0" smtClean="0"/>
            </a:br>
            <a:r>
              <a:rPr lang="ru-RU" sz="3200" dirty="0" smtClean="0"/>
              <a:t>Ее </a:t>
            </a:r>
            <a:r>
              <a:rPr lang="ru-RU" sz="3200" dirty="0"/>
              <a:t>достаточное употребление удовлетворяет потребности организма </a:t>
            </a:r>
            <a:r>
              <a:rPr lang="ru-RU" sz="3200" dirty="0" smtClean="0"/>
              <a:t/>
            </a:r>
            <a:br>
              <a:rPr lang="ru-RU" sz="3200" dirty="0" smtClean="0"/>
            </a:br>
            <a:r>
              <a:rPr lang="ru-RU" sz="3200" dirty="0" smtClean="0"/>
              <a:t>и </a:t>
            </a:r>
            <a:r>
              <a:rPr lang="ru-RU" sz="3200" dirty="0"/>
              <a:t>помогает ему противостоять болезни»</a:t>
            </a:r>
            <a:r>
              <a:rPr lang="ru-RU" sz="3200" dirty="0" smtClean="0"/>
              <a:t>.</a:t>
            </a:r>
            <a:endParaRPr lang="en-US" sz="3200" dirty="0" smtClean="0">
              <a:latin typeface="+mn-lt"/>
            </a:endParaRPr>
          </a:p>
          <a:p>
            <a:pPr lvl="0" algn="r">
              <a:spcBef>
                <a:spcPct val="20000"/>
              </a:spcBef>
            </a:pPr>
            <a:r>
              <a:rPr kumimoji="0" lang="ru-RU" sz="3200" b="0" i="0" u="none" strike="noStrike" kern="1200" cap="none" spc="0" normalizeH="0" baseline="0" noProof="0" dirty="0" smtClean="0">
                <a:ln>
                  <a:noFill/>
                </a:ln>
                <a:solidFill>
                  <a:schemeClr val="tx1"/>
                </a:solidFill>
                <a:effectLst/>
                <a:uLnTx/>
                <a:uFillTx/>
                <a:latin typeface="+mn-lt"/>
              </a:rPr>
              <a:t>Эллен</a:t>
            </a:r>
            <a:r>
              <a:rPr kumimoji="0" lang="en-US" sz="3200" b="0" i="0" u="none" strike="noStrike" kern="1200" cap="none" spc="0" normalizeH="0" baseline="0" noProof="0" dirty="0" smtClean="0">
                <a:ln>
                  <a:noFill/>
                </a:ln>
                <a:solidFill>
                  <a:schemeClr val="tx1"/>
                </a:solidFill>
                <a:effectLst/>
                <a:uLnTx/>
                <a:uFillTx/>
                <a:latin typeface="+mn-lt"/>
              </a:rPr>
              <a:t> </a:t>
            </a:r>
            <a:r>
              <a:rPr kumimoji="0" lang="ru-RU" sz="3200" b="0" i="0" u="none" strike="noStrike" kern="1200" cap="none" spc="0" normalizeH="0" baseline="0" noProof="0" dirty="0" smtClean="0">
                <a:ln>
                  <a:noFill/>
                </a:ln>
                <a:solidFill>
                  <a:schemeClr val="tx1"/>
                </a:solidFill>
                <a:effectLst/>
                <a:uLnTx/>
                <a:uFillTx/>
                <a:latin typeface="+mn-lt"/>
              </a:rPr>
              <a:t>Уайт</a:t>
            </a:r>
            <a:r>
              <a:rPr kumimoji="0" lang="en-US" sz="3200" b="0" i="0" u="none" strike="noStrike" kern="1200" cap="none" spc="0" normalizeH="0" baseline="0" noProof="0" dirty="0" smtClean="0">
                <a:ln>
                  <a:noFill/>
                </a:ln>
                <a:solidFill>
                  <a:schemeClr val="tx1"/>
                </a:solidFill>
                <a:effectLst/>
                <a:uLnTx/>
                <a:uFillTx/>
                <a:latin typeface="+mn-lt"/>
              </a:rPr>
              <a:t>, </a:t>
            </a:r>
            <a:r>
              <a:rPr kumimoji="0" lang="ru-RU" sz="3200" b="0" i="1" u="none" strike="noStrike" kern="1200" cap="none" spc="0" normalizeH="0" baseline="0" noProof="0" dirty="0" smtClean="0">
                <a:ln>
                  <a:noFill/>
                </a:ln>
                <a:solidFill>
                  <a:schemeClr val="tx1"/>
                </a:solidFill>
                <a:effectLst/>
                <a:uLnTx/>
                <a:uFillTx/>
                <a:latin typeface="+mn-lt"/>
              </a:rPr>
              <a:t>Служение</a:t>
            </a:r>
            <a:r>
              <a:rPr kumimoji="0" lang="ru-RU" sz="3200" b="0" i="1" u="none" strike="noStrike" kern="1200" cap="none" spc="0" normalizeH="0" noProof="0" dirty="0" smtClean="0">
                <a:ln>
                  <a:noFill/>
                </a:ln>
                <a:solidFill>
                  <a:schemeClr val="tx1"/>
                </a:solidFill>
                <a:effectLst/>
                <a:uLnTx/>
                <a:uFillTx/>
                <a:latin typeface="+mn-lt"/>
              </a:rPr>
              <a:t> исцеления</a:t>
            </a:r>
            <a:r>
              <a:rPr kumimoji="0" lang="en-US" sz="3200" b="0" i="1" u="none" strike="noStrike" kern="1200" cap="none" spc="0" normalizeH="0" noProof="0" dirty="0" smtClean="0">
                <a:ln>
                  <a:noFill/>
                </a:ln>
                <a:solidFill>
                  <a:schemeClr val="tx1"/>
                </a:solidFill>
                <a:effectLst/>
                <a:uLnTx/>
                <a:uFillTx/>
                <a:latin typeface="+mn-lt"/>
              </a:rPr>
              <a:t>,</a:t>
            </a:r>
            <a:r>
              <a:rPr kumimoji="0" lang="en-US" sz="3200" b="0" i="0" u="none" strike="noStrike" kern="1200" cap="none" spc="0" normalizeH="0" baseline="0" noProof="0" dirty="0" smtClean="0">
                <a:ln>
                  <a:noFill/>
                </a:ln>
                <a:solidFill>
                  <a:schemeClr val="tx1"/>
                </a:solidFill>
                <a:effectLst/>
                <a:uLnTx/>
                <a:uFillTx/>
                <a:latin typeface="+mn-lt"/>
              </a:rPr>
              <a:t> </a:t>
            </a:r>
            <a:r>
              <a:rPr lang="ru-RU" sz="3200" dirty="0">
                <a:latin typeface="+mn-lt"/>
              </a:rPr>
              <a:t>с</a:t>
            </a:r>
            <a:r>
              <a:rPr kumimoji="0" lang="en-US" sz="3200" b="0" i="0" u="none" strike="noStrike" kern="1200" cap="none" spc="0" normalizeH="0" baseline="0" noProof="0" dirty="0" smtClean="0">
                <a:ln>
                  <a:noFill/>
                </a:ln>
                <a:solidFill>
                  <a:schemeClr val="tx1"/>
                </a:solidFill>
                <a:effectLst/>
                <a:uLnTx/>
                <a:uFillTx/>
                <a:latin typeface="+mn-lt"/>
              </a:rPr>
              <a:t>. 125.</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itle 1"/>
          <p:cNvSpPr>
            <a:spLocks noGrp="1"/>
          </p:cNvSpPr>
          <p:nvPr>
            <p:ph type="title"/>
          </p:nvPr>
        </p:nvSpPr>
        <p:spPr>
          <a:xfrm>
            <a:off x="609600" y="304800"/>
            <a:ext cx="8229600" cy="1143000"/>
          </a:xfrm>
        </p:spPr>
        <p:txBody>
          <a:bodyPr/>
          <a:lstStyle/>
          <a:p>
            <a:r>
              <a:rPr lang="ru-RU" sz="4800" b="1" dirty="0" smtClean="0">
                <a:solidFill>
                  <a:srgbClr val="660066"/>
                </a:solidFill>
              </a:rPr>
              <a:t>«Наполни свою жизнь праздником»</a:t>
            </a:r>
            <a:endParaRPr lang="en-US" sz="4800" b="1" dirty="0">
              <a:solidFill>
                <a:srgbClr val="660066"/>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pic>
        <p:nvPicPr>
          <p:cNvPr id="7" name="Picture 6"/>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4572000" y="3706825"/>
            <a:ext cx="4724400" cy="3151175"/>
          </a:xfrm>
          <a:prstGeom prst="rect">
            <a:avLst/>
          </a:prstGeom>
        </p:spPr>
      </p:pic>
      <p:sp>
        <p:nvSpPr>
          <p:cNvPr id="4" name="Content Placeholder 3"/>
          <p:cNvSpPr>
            <a:spLocks noGrp="1"/>
          </p:cNvSpPr>
          <p:nvPr>
            <p:ph idx="1"/>
          </p:nvPr>
        </p:nvSpPr>
        <p:spPr>
          <a:xfrm>
            <a:off x="990600" y="2362200"/>
            <a:ext cx="4267200" cy="2773363"/>
          </a:xfrm>
        </p:spPr>
        <p:txBody>
          <a:bodyPr/>
          <a:lstStyle/>
          <a:p>
            <a:pPr marL="0" indent="0">
              <a:lnSpc>
                <a:spcPct val="110000"/>
              </a:lnSpc>
              <a:buNone/>
            </a:pPr>
            <a:r>
              <a:rPr lang="ru-RU" dirty="0"/>
              <a:t>Частое мытье рук может снизить передачу инфекции </a:t>
            </a:r>
            <a:r>
              <a:rPr lang="ru-RU" dirty="0" smtClean="0"/>
              <a:t/>
            </a:r>
            <a:br>
              <a:rPr lang="ru-RU" dirty="0" smtClean="0"/>
            </a:br>
            <a:r>
              <a:rPr lang="ru-RU" dirty="0" smtClean="0"/>
              <a:t>от </a:t>
            </a:r>
            <a:r>
              <a:rPr lang="ru-RU" dirty="0"/>
              <a:t>одного человека </a:t>
            </a:r>
            <a:r>
              <a:rPr lang="ru-RU" dirty="0" smtClean="0"/>
              <a:t/>
            </a:r>
            <a:br>
              <a:rPr lang="ru-RU" dirty="0" smtClean="0"/>
            </a:br>
            <a:r>
              <a:rPr lang="ru-RU" dirty="0" smtClean="0"/>
              <a:t>к </a:t>
            </a:r>
            <a:r>
              <a:rPr lang="ru-RU" dirty="0"/>
              <a:t>другому.</a:t>
            </a:r>
            <a:r>
              <a:rPr lang="en-US" dirty="0"/>
              <a:t> </a:t>
            </a:r>
          </a:p>
        </p:txBody>
      </p:sp>
      <p:sp>
        <p:nvSpPr>
          <p:cNvPr id="8" name="Title 1"/>
          <p:cNvSpPr>
            <a:spLocks noGrp="1"/>
          </p:cNvSpPr>
          <p:nvPr>
            <p:ph type="title"/>
          </p:nvPr>
        </p:nvSpPr>
        <p:spPr>
          <a:xfrm>
            <a:off x="609600" y="304800"/>
            <a:ext cx="8229600" cy="1143000"/>
          </a:xfrm>
        </p:spPr>
        <p:txBody>
          <a:bodyPr/>
          <a:lstStyle/>
          <a:p>
            <a:r>
              <a:rPr lang="ru-RU" sz="4800" b="1" dirty="0" smtClean="0">
                <a:solidFill>
                  <a:srgbClr val="660066"/>
                </a:solidFill>
              </a:rPr>
              <a:t>«Наполни свою жизнь праздником»</a:t>
            </a:r>
            <a:endParaRPr lang="en-US" sz="4800" b="1" dirty="0">
              <a:solidFill>
                <a:srgbClr val="660066"/>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6" name="Content Placeholder 2"/>
          <p:cNvSpPr txBox="1">
            <a:spLocks/>
          </p:cNvSpPr>
          <p:nvPr/>
        </p:nvSpPr>
        <p:spPr bwMode="auto">
          <a:xfrm>
            <a:off x="457200" y="1828800"/>
            <a:ext cx="82296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ct val="20000"/>
              </a:spcBef>
            </a:pPr>
            <a:r>
              <a:rPr lang="ru-RU" sz="2800" dirty="0"/>
              <a:t>«Наружное применение воды — это один </a:t>
            </a:r>
            <a:r>
              <a:rPr lang="ru-RU" sz="2800" dirty="0" smtClean="0"/>
              <a:t/>
            </a:r>
            <a:br>
              <a:rPr lang="ru-RU" sz="2800" dirty="0" smtClean="0"/>
            </a:br>
            <a:r>
              <a:rPr lang="ru-RU" sz="2800" dirty="0" smtClean="0"/>
              <a:t>из </a:t>
            </a:r>
            <a:r>
              <a:rPr lang="ru-RU" sz="2800" dirty="0"/>
              <a:t>самых доступных и наиболее эффективных </a:t>
            </a:r>
            <a:r>
              <a:rPr lang="ru-RU" sz="2800" dirty="0" smtClean="0"/>
              <a:t/>
            </a:r>
            <a:br>
              <a:rPr lang="ru-RU" sz="2800" dirty="0" smtClean="0"/>
            </a:br>
            <a:r>
              <a:rPr lang="ru-RU" sz="2800" dirty="0" smtClean="0"/>
              <a:t>и </a:t>
            </a:r>
            <a:r>
              <a:rPr lang="ru-RU" sz="2800" dirty="0"/>
              <a:t>приятных способов регулирования кровообращения…  Но многие люди не только никогда не испытывали на себе благотворного воздействия должного использования воды, </a:t>
            </a:r>
            <a:r>
              <a:rPr lang="ru-RU" sz="2800" dirty="0" smtClean="0"/>
              <a:t/>
            </a:r>
            <a:br>
              <a:rPr lang="ru-RU" sz="2800" dirty="0" smtClean="0"/>
            </a:br>
            <a:r>
              <a:rPr lang="ru-RU" sz="2800" dirty="0" smtClean="0"/>
              <a:t>они </a:t>
            </a:r>
            <a:r>
              <a:rPr lang="ru-RU" sz="2800" dirty="0"/>
              <a:t>даже боятся ее. Водолечение не ценится </a:t>
            </a:r>
            <a:r>
              <a:rPr lang="ru-RU" sz="2800" dirty="0" smtClean="0"/>
              <a:t/>
            </a:r>
            <a:br>
              <a:rPr lang="ru-RU" sz="2800" dirty="0" smtClean="0"/>
            </a:br>
            <a:r>
              <a:rPr lang="ru-RU" sz="2800" dirty="0" smtClean="0"/>
              <a:t>по </a:t>
            </a:r>
            <a:r>
              <a:rPr lang="ru-RU" sz="2800" dirty="0"/>
              <a:t>достоинству, поскольку умелое его проведение требует усилий, а многие </a:t>
            </a:r>
            <a:r>
              <a:rPr lang="ru-RU" sz="2800" dirty="0" smtClean="0"/>
              <a:t/>
            </a:r>
            <a:br>
              <a:rPr lang="ru-RU" sz="2800" dirty="0" smtClean="0"/>
            </a:br>
            <a:r>
              <a:rPr lang="ru-RU" sz="2800" dirty="0" smtClean="0"/>
              <a:t>не </a:t>
            </a:r>
            <a:r>
              <a:rPr lang="ru-RU" sz="2800" dirty="0"/>
              <a:t>желают их </a:t>
            </a:r>
            <a:r>
              <a:rPr lang="ru-RU" sz="2800" dirty="0" smtClean="0"/>
              <a:t>прилагать».</a:t>
            </a:r>
            <a:endParaRPr lang="en-US" sz="2800" dirty="0" smtClean="0">
              <a:latin typeface="+mn-lt"/>
            </a:endParaRPr>
          </a:p>
          <a:p>
            <a:pPr lvl="0" algn="ctr">
              <a:spcBef>
                <a:spcPct val="20000"/>
              </a:spcBef>
            </a:pPr>
            <a:r>
              <a:rPr kumimoji="0" lang="ru-RU" sz="2800" b="0" i="0" u="none" strike="noStrike" kern="1200" cap="none" spc="0" normalizeH="0" baseline="0" noProof="0" dirty="0" smtClean="0">
                <a:ln>
                  <a:noFill/>
                </a:ln>
                <a:solidFill>
                  <a:schemeClr val="tx1"/>
                </a:solidFill>
                <a:effectLst/>
                <a:uLnTx/>
                <a:uFillTx/>
                <a:latin typeface="+mn-lt"/>
              </a:rPr>
              <a:t>Эллен</a:t>
            </a:r>
            <a:r>
              <a:rPr kumimoji="0" lang="en-US" sz="2800" b="0" i="0" u="none" strike="noStrike" kern="1200" cap="none" spc="0" normalizeH="0" baseline="0" noProof="0" dirty="0" smtClean="0">
                <a:ln>
                  <a:noFill/>
                </a:ln>
                <a:solidFill>
                  <a:schemeClr val="tx1"/>
                </a:solidFill>
                <a:effectLst/>
                <a:uLnTx/>
                <a:uFillTx/>
                <a:latin typeface="+mn-lt"/>
              </a:rPr>
              <a:t> </a:t>
            </a:r>
            <a:r>
              <a:rPr kumimoji="0" lang="ru-RU" sz="2800" b="0" i="0" u="none" strike="noStrike" kern="1200" cap="none" spc="0" normalizeH="0" baseline="0" noProof="0" dirty="0" smtClean="0">
                <a:ln>
                  <a:noFill/>
                </a:ln>
                <a:solidFill>
                  <a:schemeClr val="tx1"/>
                </a:solidFill>
                <a:effectLst/>
                <a:uLnTx/>
                <a:uFillTx/>
                <a:latin typeface="+mn-lt"/>
              </a:rPr>
              <a:t>Уайт</a:t>
            </a:r>
            <a:r>
              <a:rPr kumimoji="0" lang="en-US" sz="2800" b="0" i="0" u="none" strike="noStrike" kern="1200" cap="none" spc="0" normalizeH="0" baseline="0" noProof="0" dirty="0" smtClean="0">
                <a:ln>
                  <a:noFill/>
                </a:ln>
                <a:solidFill>
                  <a:schemeClr val="tx1"/>
                </a:solidFill>
                <a:effectLst/>
                <a:uLnTx/>
                <a:uFillTx/>
                <a:latin typeface="+mn-lt"/>
              </a:rPr>
              <a:t>, </a:t>
            </a:r>
            <a:r>
              <a:rPr kumimoji="0" lang="ru-RU" sz="2800" b="0" i="1" u="none" strike="noStrike" kern="1200" cap="none" spc="0" normalizeH="0" baseline="0" noProof="0" dirty="0" smtClean="0">
                <a:ln>
                  <a:noFill/>
                </a:ln>
                <a:solidFill>
                  <a:schemeClr val="tx1"/>
                </a:solidFill>
                <a:effectLst/>
                <a:uLnTx/>
                <a:uFillTx/>
                <a:latin typeface="+mn-lt"/>
              </a:rPr>
              <a:t>Служение</a:t>
            </a:r>
            <a:r>
              <a:rPr kumimoji="0" lang="ru-RU" sz="2800" b="0" i="1" u="none" strike="noStrike" kern="1200" cap="none" spc="0" normalizeH="0" noProof="0" dirty="0" smtClean="0">
                <a:ln>
                  <a:noFill/>
                </a:ln>
                <a:solidFill>
                  <a:schemeClr val="tx1"/>
                </a:solidFill>
                <a:effectLst/>
                <a:uLnTx/>
                <a:uFillTx/>
                <a:latin typeface="+mn-lt"/>
              </a:rPr>
              <a:t> исцеления</a:t>
            </a:r>
            <a:r>
              <a:rPr kumimoji="0" lang="en-US" sz="2800" b="0" i="1" u="none" strike="noStrike" kern="1200" cap="none" spc="0" normalizeH="0" noProof="0" dirty="0" smtClean="0">
                <a:ln>
                  <a:noFill/>
                </a:ln>
                <a:solidFill>
                  <a:schemeClr val="tx1"/>
                </a:solidFill>
                <a:effectLst/>
                <a:uLnTx/>
                <a:uFillTx/>
                <a:latin typeface="+mn-lt"/>
              </a:rPr>
              <a:t>,</a:t>
            </a:r>
            <a:r>
              <a:rPr kumimoji="0" lang="en-US" sz="2800" b="0" i="0" u="none" strike="noStrike" kern="1200" cap="none" spc="0" normalizeH="0" baseline="0" noProof="0" dirty="0" smtClean="0">
                <a:ln>
                  <a:noFill/>
                </a:ln>
                <a:solidFill>
                  <a:schemeClr val="tx1"/>
                </a:solidFill>
                <a:effectLst/>
                <a:uLnTx/>
                <a:uFillTx/>
                <a:latin typeface="+mn-lt"/>
              </a:rPr>
              <a:t> </a:t>
            </a:r>
            <a:r>
              <a:rPr lang="ru-RU" sz="2800" dirty="0">
                <a:latin typeface="+mn-lt"/>
              </a:rPr>
              <a:t>с</a:t>
            </a:r>
            <a:r>
              <a:rPr kumimoji="0" lang="en-US" sz="2800" b="0" i="0" u="none" strike="noStrike" kern="1200" cap="none" spc="0" normalizeH="0" baseline="0" noProof="0" dirty="0" smtClean="0">
                <a:ln>
                  <a:noFill/>
                </a:ln>
                <a:solidFill>
                  <a:schemeClr val="tx1"/>
                </a:solidFill>
                <a:effectLst/>
                <a:uLnTx/>
                <a:uFillTx/>
                <a:latin typeface="+mn-lt"/>
              </a:rPr>
              <a:t>. 156</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itle 1"/>
          <p:cNvSpPr>
            <a:spLocks noGrp="1"/>
          </p:cNvSpPr>
          <p:nvPr>
            <p:ph type="title"/>
          </p:nvPr>
        </p:nvSpPr>
        <p:spPr>
          <a:xfrm>
            <a:off x="609600" y="304800"/>
            <a:ext cx="8229600" cy="1143000"/>
          </a:xfrm>
        </p:spPr>
        <p:txBody>
          <a:bodyPr/>
          <a:lstStyle/>
          <a:p>
            <a:r>
              <a:rPr lang="ru-RU" sz="4800" b="1" dirty="0" smtClean="0">
                <a:solidFill>
                  <a:srgbClr val="660066"/>
                </a:solidFill>
              </a:rPr>
              <a:t>«Наполни свою жизнь праздником»</a:t>
            </a:r>
            <a:endParaRPr lang="en-US" sz="4800" b="1" dirty="0">
              <a:solidFill>
                <a:srgbClr val="660066"/>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3" name="Content Placeholder 2"/>
          <p:cNvSpPr>
            <a:spLocks noGrp="1"/>
          </p:cNvSpPr>
          <p:nvPr>
            <p:ph idx="1"/>
          </p:nvPr>
        </p:nvSpPr>
        <p:spPr>
          <a:xfrm>
            <a:off x="838200" y="2133600"/>
            <a:ext cx="8229600" cy="609600"/>
          </a:xfrm>
        </p:spPr>
        <p:txBody>
          <a:bodyPr/>
          <a:lstStyle/>
          <a:p>
            <a:pPr marL="0" indent="0">
              <a:buNone/>
              <a:tabLst>
                <a:tab pos="234950" algn="l"/>
                <a:tab pos="457200" algn="l"/>
                <a:tab pos="692150" algn="l"/>
                <a:tab pos="914400" algn="l"/>
              </a:tabLst>
            </a:pPr>
            <a:r>
              <a:rPr lang="ru-RU" sz="4400" b="1" dirty="0" smtClean="0">
                <a:solidFill>
                  <a:srgbClr val="008000"/>
                </a:solidFill>
                <a:effectLst>
                  <a:outerShdw blurRad="38100" dist="38100" dir="2700000" algn="tl">
                    <a:srgbClr val="000000">
                      <a:alpha val="43137"/>
                    </a:srgbClr>
                  </a:outerShdw>
                </a:effectLst>
              </a:rPr>
              <a:t>ОКРУЖАЮЩАЯ СРЕДА</a:t>
            </a:r>
            <a:endParaRPr lang="en-US" dirty="0" smtClean="0">
              <a:solidFill>
                <a:srgbClr val="008000"/>
              </a:solidFill>
            </a:endParaRPr>
          </a:p>
        </p:txBody>
      </p:sp>
      <p:sp>
        <p:nvSpPr>
          <p:cNvPr id="5" name="Rectangle 4"/>
          <p:cNvSpPr/>
          <p:nvPr/>
        </p:nvSpPr>
        <p:spPr>
          <a:xfrm>
            <a:off x="914400" y="3048000"/>
            <a:ext cx="4648200" cy="3046988"/>
          </a:xfrm>
          <a:prstGeom prst="rect">
            <a:avLst/>
          </a:prstGeom>
        </p:spPr>
        <p:txBody>
          <a:bodyPr wrap="square">
            <a:spAutoFit/>
          </a:bodyPr>
          <a:lstStyle/>
          <a:p>
            <a:r>
              <a:rPr lang="ru-RU" sz="3200" dirty="0"/>
              <a:t>Элементы окружающей среды </a:t>
            </a:r>
            <a:r>
              <a:rPr lang="ru-RU" sz="3200" dirty="0" smtClean="0"/>
              <a:t/>
            </a:r>
            <a:br>
              <a:rPr lang="ru-RU" sz="3200" dirty="0" smtClean="0"/>
            </a:br>
            <a:r>
              <a:rPr lang="ru-RU" sz="3200" dirty="0" smtClean="0"/>
              <a:t>это </a:t>
            </a:r>
            <a:r>
              <a:rPr lang="ru-RU" sz="3200" dirty="0"/>
              <a:t>климат, атмосфера, вода, почва, растительность </a:t>
            </a:r>
            <a:r>
              <a:rPr lang="ru-RU" sz="3200" dirty="0" smtClean="0"/>
              <a:t/>
            </a:r>
            <a:br>
              <a:rPr lang="ru-RU" sz="3200" dirty="0" smtClean="0"/>
            </a:br>
            <a:r>
              <a:rPr lang="ru-RU" sz="3200" dirty="0" smtClean="0"/>
              <a:t>и </a:t>
            </a:r>
            <a:r>
              <a:rPr lang="ru-RU" sz="3200" dirty="0"/>
              <a:t>солнечный свет.</a:t>
            </a:r>
            <a:r>
              <a:rPr lang="en-US" sz="3200" dirty="0"/>
              <a:t> </a:t>
            </a:r>
            <a:endParaRPr lang="en-US" sz="3200" dirty="0">
              <a:latin typeface="+mn-lt"/>
            </a:endParaRPr>
          </a:p>
        </p:txBody>
      </p:sp>
      <p:pic>
        <p:nvPicPr>
          <p:cNvPr id="4" name="Picture 3"/>
          <p:cNvPicPr>
            <a:picLocks noChangeAspect="1"/>
          </p:cNvPicPr>
          <p:nvPr/>
        </p:nvPicPr>
        <p:blipFill>
          <a:blip r:embed="rId4" cstate="print"/>
          <a:stretch>
            <a:fillRect/>
          </a:stretch>
        </p:blipFill>
        <p:spPr>
          <a:xfrm>
            <a:off x="6075660" y="3276600"/>
            <a:ext cx="3220740" cy="3632200"/>
          </a:xfrm>
          <a:prstGeom prst="rect">
            <a:avLst/>
          </a:prstGeom>
          <a:ln>
            <a:noFill/>
          </a:ln>
          <a:effectLst>
            <a:softEdge rad="112500"/>
          </a:effectLst>
        </p:spPr>
      </p:pic>
      <p:sp>
        <p:nvSpPr>
          <p:cNvPr id="8" name="Title 1"/>
          <p:cNvSpPr>
            <a:spLocks noGrp="1"/>
          </p:cNvSpPr>
          <p:nvPr>
            <p:ph type="title"/>
          </p:nvPr>
        </p:nvSpPr>
        <p:spPr>
          <a:xfrm>
            <a:off x="609600" y="304800"/>
            <a:ext cx="8229600" cy="1143000"/>
          </a:xfrm>
        </p:spPr>
        <p:txBody>
          <a:bodyPr/>
          <a:lstStyle/>
          <a:p>
            <a:r>
              <a:rPr lang="ru-RU" sz="4800" b="1" dirty="0" smtClean="0">
                <a:solidFill>
                  <a:srgbClr val="660066"/>
                </a:solidFill>
              </a:rPr>
              <a:t>«Наполни свою жизнь праздником»</a:t>
            </a:r>
            <a:endParaRPr lang="en-US" sz="4800" b="1" dirty="0">
              <a:solidFill>
                <a:srgbClr val="660066"/>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3" name="Content Placeholder 2"/>
          <p:cNvSpPr>
            <a:spLocks noGrp="1"/>
          </p:cNvSpPr>
          <p:nvPr>
            <p:ph idx="1"/>
          </p:nvPr>
        </p:nvSpPr>
        <p:spPr>
          <a:xfrm>
            <a:off x="609600" y="2057400"/>
            <a:ext cx="8229600" cy="609600"/>
          </a:xfrm>
        </p:spPr>
        <p:txBody>
          <a:bodyPr/>
          <a:lstStyle/>
          <a:p>
            <a:pPr marL="0" indent="0">
              <a:buNone/>
              <a:tabLst>
                <a:tab pos="234950" algn="l"/>
                <a:tab pos="457200" algn="l"/>
                <a:tab pos="692150" algn="l"/>
                <a:tab pos="914400" algn="l"/>
              </a:tabLst>
            </a:pPr>
            <a:r>
              <a:rPr lang="ru-RU" sz="4400" b="1" dirty="0" smtClean="0">
                <a:solidFill>
                  <a:srgbClr val="008000"/>
                </a:solidFill>
                <a:effectLst>
                  <a:outerShdw blurRad="38100" dist="38100" dir="2700000" algn="tl">
                    <a:srgbClr val="000000">
                      <a:alpha val="43137"/>
                    </a:srgbClr>
                  </a:outerShdw>
                </a:effectLst>
              </a:rPr>
              <a:t>ВЕРА</a:t>
            </a:r>
            <a:endParaRPr lang="en-US" sz="4000" dirty="0" smtClean="0">
              <a:solidFill>
                <a:srgbClr val="008000"/>
              </a:solidFill>
            </a:endParaRPr>
          </a:p>
        </p:txBody>
      </p:sp>
      <p:pic>
        <p:nvPicPr>
          <p:cNvPr id="4" name="Picture 3"/>
          <p:cNvPicPr>
            <a:picLocks noChangeAspect="1"/>
          </p:cNvPicPr>
          <p:nvPr/>
        </p:nvPicPr>
        <p:blipFill>
          <a:blip r:embed="rId4" cstate="print"/>
          <a:stretch>
            <a:fillRect/>
          </a:stretch>
        </p:blipFill>
        <p:spPr>
          <a:xfrm>
            <a:off x="5448300" y="3314700"/>
            <a:ext cx="3848100" cy="3619500"/>
          </a:xfrm>
          <a:prstGeom prst="rect">
            <a:avLst/>
          </a:prstGeom>
        </p:spPr>
      </p:pic>
      <p:sp>
        <p:nvSpPr>
          <p:cNvPr id="8" name="Title 1"/>
          <p:cNvSpPr>
            <a:spLocks noGrp="1"/>
          </p:cNvSpPr>
          <p:nvPr>
            <p:ph type="title"/>
          </p:nvPr>
        </p:nvSpPr>
        <p:spPr>
          <a:xfrm>
            <a:off x="609600" y="304800"/>
            <a:ext cx="8229600" cy="1143000"/>
          </a:xfrm>
        </p:spPr>
        <p:txBody>
          <a:bodyPr/>
          <a:lstStyle/>
          <a:p>
            <a:r>
              <a:rPr lang="ru-RU" sz="4800" b="1" dirty="0" smtClean="0">
                <a:solidFill>
                  <a:srgbClr val="660066"/>
                </a:solidFill>
              </a:rPr>
              <a:t>«Наполни свою жизнь праздником»</a:t>
            </a:r>
            <a:endParaRPr lang="en-US" sz="4800" b="1" dirty="0">
              <a:solidFill>
                <a:srgbClr val="660066"/>
              </a:solidFill>
            </a:endParaRPr>
          </a:p>
        </p:txBody>
      </p:sp>
      <p:sp>
        <p:nvSpPr>
          <p:cNvPr id="6" name="Content Placeholder 2"/>
          <p:cNvSpPr txBox="1">
            <a:spLocks/>
          </p:cNvSpPr>
          <p:nvPr/>
        </p:nvSpPr>
        <p:spPr bwMode="auto">
          <a:xfrm>
            <a:off x="304800" y="2971800"/>
            <a:ext cx="52578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a:lnSpc>
                <a:spcPct val="120000"/>
              </a:lnSpc>
              <a:buFont typeface="Arial"/>
              <a:buChar char="•"/>
              <a:tabLst>
                <a:tab pos="457200" algn="l"/>
              </a:tabLst>
            </a:pPr>
            <a:r>
              <a:rPr lang="ru-RU" sz="3200" dirty="0" smtClean="0"/>
              <a:t>Молитва</a:t>
            </a:r>
            <a:r>
              <a:rPr lang="ru-RU" sz="3200" dirty="0"/>
              <a:t>-</a:t>
            </a:r>
            <a:r>
              <a:rPr lang="ru-RU" sz="3200" b="1" dirty="0" smtClean="0"/>
              <a:t>просьба</a:t>
            </a:r>
          </a:p>
          <a:p>
            <a:pPr marL="457200" indent="-457200">
              <a:lnSpc>
                <a:spcPct val="120000"/>
              </a:lnSpc>
              <a:buFont typeface="Arial"/>
              <a:buChar char="•"/>
              <a:tabLst>
                <a:tab pos="457200" algn="l"/>
              </a:tabLst>
            </a:pPr>
            <a:r>
              <a:rPr lang="ru-RU" sz="3200" b="1" dirty="0"/>
              <a:t>Ритуальная</a:t>
            </a:r>
            <a:r>
              <a:rPr lang="ru-RU" sz="3200" dirty="0"/>
              <a:t> молитва</a:t>
            </a:r>
            <a:r>
              <a:rPr lang="en-US" sz="3200" dirty="0"/>
              <a:t> </a:t>
            </a:r>
            <a:endParaRPr lang="ru-RU" sz="3200" dirty="0" smtClean="0"/>
          </a:p>
          <a:p>
            <a:pPr marL="457200" indent="-457200">
              <a:lnSpc>
                <a:spcPct val="120000"/>
              </a:lnSpc>
              <a:buFont typeface="Arial"/>
              <a:buChar char="•"/>
              <a:tabLst>
                <a:tab pos="457200" algn="l"/>
              </a:tabLst>
            </a:pPr>
            <a:r>
              <a:rPr lang="ru-RU" sz="3200" b="1" dirty="0"/>
              <a:t>Медитативная</a:t>
            </a:r>
            <a:r>
              <a:rPr lang="ru-RU" sz="3200" dirty="0"/>
              <a:t> молитва</a:t>
            </a:r>
            <a:r>
              <a:rPr lang="en-US" sz="3200" dirty="0"/>
              <a:t> </a:t>
            </a:r>
            <a:endParaRPr lang="ru-RU" sz="3200" dirty="0" smtClean="0"/>
          </a:p>
          <a:p>
            <a:pPr marL="457200" indent="-457200">
              <a:lnSpc>
                <a:spcPct val="120000"/>
              </a:lnSpc>
              <a:buFont typeface="Arial"/>
              <a:buChar char="•"/>
              <a:tabLst>
                <a:tab pos="457200" algn="l"/>
              </a:tabLst>
            </a:pPr>
            <a:r>
              <a:rPr lang="ru-RU" sz="3200" b="1" dirty="0"/>
              <a:t>Разговорная</a:t>
            </a:r>
            <a:r>
              <a:rPr lang="ru-RU" sz="3200" dirty="0"/>
              <a:t> </a:t>
            </a:r>
            <a:r>
              <a:rPr lang="ru-RU" sz="3200" dirty="0" smtClean="0"/>
              <a:t>молитва</a:t>
            </a:r>
            <a:endParaRPr lang="ru-RU" sz="3200" b="1" dirty="0" smtClean="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6" name="Content Placeholder 2"/>
          <p:cNvSpPr txBox="1">
            <a:spLocks/>
          </p:cNvSpPr>
          <p:nvPr/>
        </p:nvSpPr>
        <p:spPr bwMode="auto">
          <a:xfrm>
            <a:off x="457200" y="2514600"/>
            <a:ext cx="82296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lnSpc>
                <a:spcPct val="110000"/>
              </a:lnSpc>
              <a:spcBef>
                <a:spcPts val="0"/>
              </a:spcBef>
              <a:spcAft>
                <a:spcPts val="1800"/>
              </a:spcAft>
            </a:pPr>
            <a:r>
              <a:rPr lang="ru-RU" sz="3200" b="1" dirty="0" smtClean="0">
                <a:solidFill>
                  <a:srgbClr val="660066"/>
                </a:solidFill>
                <a:latin typeface="+mn-lt"/>
              </a:rPr>
              <a:t>«Болезни души преобладают повсюду. </a:t>
            </a:r>
            <a:r>
              <a:rPr lang="ru-RU" sz="3200" dirty="0"/>
              <a:t>Девять десятых болезней, от которых страдают люди, берут свое начало именно здесь»</a:t>
            </a:r>
            <a:r>
              <a:rPr lang="ru-RU" sz="3200" dirty="0" smtClean="0"/>
              <a:t>.</a:t>
            </a:r>
            <a:endParaRPr lang="en-US" sz="3200" dirty="0" smtClean="0">
              <a:latin typeface="+mn-lt"/>
            </a:endParaRPr>
          </a:p>
          <a:p>
            <a:pPr lvl="0" algn="ctr">
              <a:lnSpc>
                <a:spcPct val="110000"/>
              </a:lnSpc>
              <a:spcBef>
                <a:spcPts val="0"/>
              </a:spcBef>
              <a:spcAft>
                <a:spcPts val="1800"/>
              </a:spcAft>
            </a:pPr>
            <a:r>
              <a:rPr kumimoji="0" lang="ru-RU" sz="2800" b="0" i="1" u="none" strike="noStrike" kern="1200" cap="none" spc="0" normalizeH="0" baseline="0" noProof="0" dirty="0" smtClean="0">
                <a:ln>
                  <a:noFill/>
                </a:ln>
                <a:solidFill>
                  <a:schemeClr val="tx1"/>
                </a:solidFill>
                <a:effectLst/>
                <a:uLnTx/>
                <a:uFillTx/>
                <a:latin typeface="+mn-lt"/>
              </a:rPr>
              <a:t>Свидетельства для Церкви</a:t>
            </a:r>
            <a:r>
              <a:rPr kumimoji="0" lang="en-US" sz="2800" b="0" i="1" u="none" strike="noStrike" kern="1200" cap="none" spc="0" normalizeH="0" baseline="0" noProof="0" dirty="0" smtClean="0">
                <a:ln>
                  <a:noFill/>
                </a:ln>
                <a:solidFill>
                  <a:schemeClr val="tx1"/>
                </a:solidFill>
                <a:effectLst/>
                <a:uLnTx/>
                <a:uFillTx/>
                <a:latin typeface="+mn-lt"/>
              </a:rPr>
              <a:t>,</a:t>
            </a:r>
            <a:r>
              <a:rPr kumimoji="0" lang="en-US" sz="2800" b="0" i="1" u="none" strike="noStrike" kern="1200" cap="none" spc="0" normalizeH="0" noProof="0" dirty="0" smtClean="0">
                <a:ln>
                  <a:noFill/>
                </a:ln>
                <a:solidFill>
                  <a:schemeClr val="tx1"/>
                </a:solidFill>
                <a:effectLst/>
                <a:uLnTx/>
                <a:uFillTx/>
                <a:latin typeface="+mn-lt"/>
              </a:rPr>
              <a:t> </a:t>
            </a:r>
            <a:r>
              <a:rPr kumimoji="0" lang="ru-RU" sz="2800" b="0" i="1" u="none" strike="noStrike" kern="1200" cap="none" spc="0" normalizeH="0" noProof="0" dirty="0" smtClean="0">
                <a:ln>
                  <a:noFill/>
                </a:ln>
                <a:solidFill>
                  <a:schemeClr val="tx1"/>
                </a:solidFill>
                <a:effectLst/>
                <a:uLnTx/>
                <a:uFillTx/>
                <a:latin typeface="+mn-lt"/>
              </a:rPr>
              <a:t>т</a:t>
            </a:r>
            <a:r>
              <a:rPr kumimoji="0" lang="en-US" sz="2800" b="0" i="1" u="none" strike="noStrike" kern="1200" cap="none" spc="0" normalizeH="0" noProof="0" dirty="0" smtClean="0">
                <a:ln>
                  <a:noFill/>
                </a:ln>
                <a:solidFill>
                  <a:schemeClr val="tx1"/>
                </a:solidFill>
                <a:effectLst/>
                <a:uLnTx/>
                <a:uFillTx/>
                <a:latin typeface="+mn-lt"/>
              </a:rPr>
              <a:t>. 5,</a:t>
            </a:r>
            <a:r>
              <a:rPr kumimoji="0" lang="en-US" sz="2800" b="0" i="0" u="none" strike="noStrike" kern="1200" cap="none" spc="0" normalizeH="0" baseline="0" noProof="0" dirty="0" smtClean="0">
                <a:ln>
                  <a:noFill/>
                </a:ln>
                <a:solidFill>
                  <a:schemeClr val="tx1"/>
                </a:solidFill>
                <a:effectLst/>
                <a:uLnTx/>
                <a:uFillTx/>
                <a:latin typeface="+mn-lt"/>
              </a:rPr>
              <a:t> </a:t>
            </a:r>
            <a:r>
              <a:rPr kumimoji="0" lang="ru-RU" sz="2800" b="0" i="0" u="none" strike="noStrike" kern="1200" cap="none" spc="0" normalizeH="0" baseline="0" noProof="0" dirty="0" smtClean="0">
                <a:ln>
                  <a:noFill/>
                </a:ln>
                <a:solidFill>
                  <a:schemeClr val="tx1"/>
                </a:solidFill>
                <a:effectLst/>
                <a:uLnTx/>
                <a:uFillTx/>
                <a:latin typeface="+mn-lt"/>
              </a:rPr>
              <a:t>с</a:t>
            </a:r>
            <a:r>
              <a:rPr kumimoji="0" lang="en-US" sz="2800" b="0" i="0" u="none" strike="noStrike" kern="1200" cap="none" spc="0" normalizeH="0" baseline="0" noProof="0" dirty="0" smtClean="0">
                <a:ln>
                  <a:noFill/>
                </a:ln>
                <a:solidFill>
                  <a:schemeClr val="tx1"/>
                </a:solidFill>
                <a:effectLst/>
                <a:uLnTx/>
                <a:uFillTx/>
                <a:latin typeface="+mn-lt"/>
              </a:rPr>
              <a:t>. 444</a:t>
            </a:r>
          </a:p>
          <a:p>
            <a:pPr marL="342900" marR="0" lvl="0" indent="-342900" algn="l" defTabSz="914400" rtl="0" eaLnBrk="1" fontAlgn="base" latinLnBrk="0" hangingPunct="1">
              <a:lnSpc>
                <a:spcPct val="110000"/>
              </a:lnSpc>
              <a:spcBef>
                <a:spcPct val="20000"/>
              </a:spcBef>
              <a:spcAft>
                <a:spcPct val="0"/>
              </a:spcAft>
              <a:buClrTx/>
              <a:buSzTx/>
              <a:buFont typeface="Arial" pitchFamily="34" charset="0"/>
              <a:buNone/>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itle 1"/>
          <p:cNvSpPr>
            <a:spLocks noGrp="1"/>
          </p:cNvSpPr>
          <p:nvPr>
            <p:ph type="title"/>
          </p:nvPr>
        </p:nvSpPr>
        <p:spPr>
          <a:xfrm>
            <a:off x="609600" y="304800"/>
            <a:ext cx="8229600" cy="1143000"/>
          </a:xfrm>
        </p:spPr>
        <p:txBody>
          <a:bodyPr/>
          <a:lstStyle/>
          <a:p>
            <a:r>
              <a:rPr lang="ru-RU" sz="4800" b="1" dirty="0" smtClean="0">
                <a:solidFill>
                  <a:srgbClr val="660066"/>
                </a:solidFill>
              </a:rPr>
              <a:t>«Наполни свою жизнь праздником»</a:t>
            </a:r>
            <a:endParaRPr lang="en-US" sz="4800" b="1" dirty="0">
              <a:solidFill>
                <a:srgbClr val="660066"/>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3" name="Content Placeholder 2"/>
          <p:cNvSpPr>
            <a:spLocks noGrp="1"/>
          </p:cNvSpPr>
          <p:nvPr>
            <p:ph idx="1"/>
          </p:nvPr>
        </p:nvSpPr>
        <p:spPr>
          <a:xfrm>
            <a:off x="457200" y="2057400"/>
            <a:ext cx="8229600" cy="609600"/>
          </a:xfrm>
        </p:spPr>
        <p:txBody>
          <a:bodyPr/>
          <a:lstStyle/>
          <a:p>
            <a:pPr marL="0" indent="0">
              <a:buNone/>
              <a:tabLst>
                <a:tab pos="234950" algn="l"/>
                <a:tab pos="457200" algn="l"/>
                <a:tab pos="692150" algn="l"/>
                <a:tab pos="914400" algn="l"/>
              </a:tabLst>
            </a:pPr>
            <a:r>
              <a:rPr lang="ru-RU" sz="4400" b="1" dirty="0" smtClean="0">
                <a:solidFill>
                  <a:srgbClr val="008000"/>
                </a:solidFill>
                <a:effectLst>
                  <a:outerShdw blurRad="38100" dist="38100" dir="2700000" algn="tl">
                    <a:srgbClr val="000000">
                      <a:alpha val="43137"/>
                    </a:srgbClr>
                  </a:outerShdw>
                </a:effectLst>
              </a:rPr>
              <a:t>ОТДЫХ</a:t>
            </a:r>
            <a:endParaRPr lang="en-US" sz="4000" dirty="0" smtClean="0">
              <a:solidFill>
                <a:srgbClr val="008000"/>
              </a:solidFill>
            </a:endParaRPr>
          </a:p>
        </p:txBody>
      </p:sp>
      <p:pic>
        <p:nvPicPr>
          <p:cNvPr id="4" name="Picture 3"/>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a:off x="4343400" y="3395370"/>
            <a:ext cx="4953000" cy="3493052"/>
          </a:xfrm>
          <a:prstGeom prst="rect">
            <a:avLst/>
          </a:prstGeom>
        </p:spPr>
      </p:pic>
      <p:sp>
        <p:nvSpPr>
          <p:cNvPr id="8" name="Title 1"/>
          <p:cNvSpPr>
            <a:spLocks noGrp="1"/>
          </p:cNvSpPr>
          <p:nvPr>
            <p:ph type="title"/>
          </p:nvPr>
        </p:nvSpPr>
        <p:spPr>
          <a:xfrm>
            <a:off x="609600" y="304800"/>
            <a:ext cx="8229600" cy="1143000"/>
          </a:xfrm>
        </p:spPr>
        <p:txBody>
          <a:bodyPr/>
          <a:lstStyle/>
          <a:p>
            <a:r>
              <a:rPr lang="ru-RU" sz="4800" b="1" dirty="0" smtClean="0">
                <a:solidFill>
                  <a:srgbClr val="660066"/>
                </a:solidFill>
              </a:rPr>
              <a:t>«Наполни свою жизнь праздником»</a:t>
            </a:r>
            <a:endParaRPr lang="en-US" sz="4800" b="1" dirty="0">
              <a:solidFill>
                <a:srgbClr val="660066"/>
              </a:solidFill>
            </a:endParaRPr>
          </a:p>
        </p:txBody>
      </p:sp>
      <p:sp>
        <p:nvSpPr>
          <p:cNvPr id="6" name="Content Placeholder 2"/>
          <p:cNvSpPr txBox="1">
            <a:spLocks/>
          </p:cNvSpPr>
          <p:nvPr/>
        </p:nvSpPr>
        <p:spPr bwMode="auto">
          <a:xfrm>
            <a:off x="533400" y="3200400"/>
            <a:ext cx="472440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ts val="0"/>
              </a:spcBef>
              <a:spcAft>
                <a:spcPts val="1800"/>
              </a:spcAft>
            </a:pPr>
            <a:r>
              <a:rPr lang="ru-RU" sz="3200" dirty="0"/>
              <a:t>«Кто рано ложится </a:t>
            </a:r>
            <a:r>
              <a:rPr lang="ru-RU" sz="3200" dirty="0" smtClean="0"/>
              <a:t/>
            </a:r>
            <a:br>
              <a:rPr lang="ru-RU" sz="3200" dirty="0" smtClean="0"/>
            </a:br>
            <a:r>
              <a:rPr lang="ru-RU" sz="3200" dirty="0" smtClean="0"/>
              <a:t>и </a:t>
            </a:r>
            <a:r>
              <a:rPr lang="ru-RU" sz="3200" dirty="0"/>
              <a:t>рано встает, здоровье, богатство </a:t>
            </a:r>
            <a:r>
              <a:rPr lang="ru-RU" sz="3200" dirty="0" smtClean="0"/>
              <a:t/>
            </a:r>
            <a:br>
              <a:rPr lang="ru-RU" sz="3200" dirty="0" smtClean="0"/>
            </a:br>
            <a:r>
              <a:rPr lang="ru-RU" sz="3200" dirty="0" smtClean="0"/>
              <a:t>и </a:t>
            </a:r>
            <a:r>
              <a:rPr lang="ru-RU" sz="3200" dirty="0"/>
              <a:t>ум наживет</a:t>
            </a:r>
            <a:r>
              <a:rPr lang="ru-RU" sz="3200" dirty="0" smtClean="0"/>
              <a:t>»</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pic>
        <p:nvPicPr>
          <p:cNvPr id="7" name="Picture 6"/>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5615900" y="3886200"/>
            <a:ext cx="3718599" cy="2971800"/>
          </a:xfrm>
          <a:prstGeom prst="rect">
            <a:avLst/>
          </a:prstGeom>
        </p:spPr>
      </p:pic>
      <p:sp>
        <p:nvSpPr>
          <p:cNvPr id="6" name="Content Placeholder 2"/>
          <p:cNvSpPr txBox="1">
            <a:spLocks/>
          </p:cNvSpPr>
          <p:nvPr/>
        </p:nvSpPr>
        <p:spPr bwMode="auto">
          <a:xfrm>
            <a:off x="533400" y="2057400"/>
            <a:ext cx="54864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spcAft>
                <a:spcPts val="1800"/>
              </a:spcAft>
            </a:pPr>
            <a:r>
              <a:rPr lang="ru-RU" sz="3200" dirty="0"/>
              <a:t>«Помни день субботний, чтобы святить его. </a:t>
            </a:r>
            <a:r>
              <a:rPr lang="ru-RU" sz="3200" dirty="0" smtClean="0"/>
              <a:t/>
            </a:r>
            <a:br>
              <a:rPr lang="ru-RU" sz="3200" dirty="0" smtClean="0"/>
            </a:br>
            <a:r>
              <a:rPr lang="ru-RU" sz="3200" dirty="0" smtClean="0"/>
              <a:t>Шесть </a:t>
            </a:r>
            <a:r>
              <a:rPr lang="ru-RU" sz="3200" dirty="0"/>
              <a:t>дней работай </a:t>
            </a:r>
            <a:r>
              <a:rPr lang="ru-RU" sz="3200" dirty="0" smtClean="0"/>
              <a:t/>
            </a:r>
            <a:br>
              <a:rPr lang="ru-RU" sz="3200" dirty="0" smtClean="0"/>
            </a:br>
            <a:r>
              <a:rPr lang="ru-RU" sz="3200" dirty="0" smtClean="0"/>
              <a:t>и </a:t>
            </a:r>
            <a:r>
              <a:rPr lang="ru-RU" sz="3200" dirty="0"/>
              <a:t>делай всякие дела твои, </a:t>
            </a:r>
            <a:r>
              <a:rPr lang="ru-RU" sz="3200" dirty="0" smtClean="0"/>
              <a:t/>
            </a:r>
            <a:br>
              <a:rPr lang="ru-RU" sz="3200" dirty="0" smtClean="0"/>
            </a:br>
            <a:r>
              <a:rPr lang="ru-RU" sz="3200" dirty="0" smtClean="0"/>
              <a:t>а </a:t>
            </a:r>
            <a:r>
              <a:rPr lang="ru-RU" sz="3200" dirty="0"/>
              <a:t>седьмой день – суббота Господу, Богу твоему. </a:t>
            </a:r>
            <a:r>
              <a:rPr lang="ru-RU" sz="3200" dirty="0" smtClean="0"/>
              <a:t/>
            </a:r>
            <a:br>
              <a:rPr lang="ru-RU" sz="3200" dirty="0" smtClean="0"/>
            </a:br>
            <a:r>
              <a:rPr lang="ru-RU" sz="3200" dirty="0" smtClean="0"/>
              <a:t>Не </a:t>
            </a:r>
            <a:r>
              <a:rPr lang="ru-RU" sz="3200" dirty="0"/>
              <a:t>делай в оный </a:t>
            </a:r>
            <a:r>
              <a:rPr lang="ru-RU" sz="3200" dirty="0" smtClean="0"/>
              <a:t/>
            </a:r>
            <a:br>
              <a:rPr lang="ru-RU" sz="3200" dirty="0" smtClean="0"/>
            </a:br>
            <a:r>
              <a:rPr lang="ru-RU" sz="3200" dirty="0" smtClean="0"/>
              <a:t>никакого </a:t>
            </a:r>
            <a:r>
              <a:rPr lang="ru-RU" sz="3200" dirty="0"/>
              <a:t>дела</a:t>
            </a:r>
            <a:r>
              <a:rPr lang="ru-RU" sz="3200" dirty="0" smtClean="0"/>
              <a:t>». </a:t>
            </a:r>
            <a:br>
              <a:rPr lang="ru-RU" sz="3200" dirty="0" smtClean="0"/>
            </a:br>
            <a:r>
              <a:rPr lang="ru-RU" sz="3200" dirty="0" smtClean="0"/>
              <a:t>Исход </a:t>
            </a:r>
            <a:r>
              <a:rPr lang="ru-RU" sz="3200" dirty="0"/>
              <a:t>20:8-</a:t>
            </a:r>
            <a:r>
              <a:rPr lang="ru-RU" sz="3200" dirty="0" smtClean="0"/>
              <a:t>10</a:t>
            </a:r>
            <a:endParaRPr lang="en-US" sz="3200" dirty="0" smtClean="0">
              <a:latin typeface="+mn-lt"/>
            </a:endParaRPr>
          </a:p>
        </p:txBody>
      </p:sp>
      <p:sp>
        <p:nvSpPr>
          <p:cNvPr id="8" name="Title 1"/>
          <p:cNvSpPr>
            <a:spLocks noGrp="1"/>
          </p:cNvSpPr>
          <p:nvPr>
            <p:ph type="title"/>
          </p:nvPr>
        </p:nvSpPr>
        <p:spPr>
          <a:xfrm>
            <a:off x="609600" y="304800"/>
            <a:ext cx="8229600" cy="1143000"/>
          </a:xfrm>
        </p:spPr>
        <p:txBody>
          <a:bodyPr/>
          <a:lstStyle/>
          <a:p>
            <a:r>
              <a:rPr lang="ru-RU" sz="4800" b="1" dirty="0" smtClean="0">
                <a:solidFill>
                  <a:srgbClr val="660066"/>
                </a:solidFill>
              </a:rPr>
              <a:t>«Наполни свою жизнь праздником»</a:t>
            </a:r>
            <a:endParaRPr lang="en-US" sz="4800" b="1" dirty="0">
              <a:solidFill>
                <a:srgbClr val="660066"/>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T_PP_09[1].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46215" y="0"/>
            <a:ext cx="9190215" cy="6858000"/>
          </a:xfrm>
          <a:prstGeom prst="rect">
            <a:avLst/>
          </a:prstGeom>
        </p:spPr>
      </p:pic>
      <p:sp>
        <p:nvSpPr>
          <p:cNvPr id="2050" name="Title 1"/>
          <p:cNvSpPr>
            <a:spLocks noGrp="1"/>
          </p:cNvSpPr>
          <p:nvPr>
            <p:ph type="ctrTitle"/>
          </p:nvPr>
        </p:nvSpPr>
        <p:spPr>
          <a:xfrm>
            <a:off x="762000" y="3429000"/>
            <a:ext cx="7772400" cy="1470025"/>
          </a:xfrm>
          <a:effectLst>
            <a:outerShdw blurRad="50800" dist="38100" dir="10800000" algn="r" rotWithShape="0">
              <a:prstClr val="black">
                <a:alpha val="40000"/>
              </a:prstClr>
            </a:outerShdw>
          </a:effectLst>
        </p:spPr>
        <p:txBody>
          <a:bodyPr/>
          <a:lstStyle/>
          <a:p>
            <a:r>
              <a:rPr lang="en-US" dirty="0" smtClean="0">
                <a:solidFill>
                  <a:schemeClr val="bg1"/>
                </a:solidFill>
                <a:latin typeface="Cambria"/>
                <a:cs typeface="Cambria"/>
              </a:rPr>
              <a:t> </a:t>
            </a:r>
            <a:r>
              <a:rPr lang="ru-RU" dirty="0" smtClean="0">
                <a:solidFill>
                  <a:schemeClr val="bg1"/>
                </a:solidFill>
                <a:latin typeface="Cambria"/>
                <a:cs typeface="Cambria"/>
              </a:rPr>
              <a:t>Жизнь</a:t>
            </a:r>
            <a:r>
              <a:rPr lang="en-US" dirty="0" smtClean="0">
                <a:solidFill>
                  <a:schemeClr val="bg1"/>
                </a:solidFill>
                <a:latin typeface="Cambria"/>
                <a:cs typeface="Cambria"/>
              </a:rPr>
              <a:t> </a:t>
            </a:r>
            <a:r>
              <a:rPr lang="ru-RU" dirty="0" smtClean="0">
                <a:solidFill>
                  <a:schemeClr val="bg1"/>
                </a:solidFill>
                <a:latin typeface="Cambria"/>
                <a:cs typeface="Cambria"/>
              </a:rPr>
              <a:t>с избытком: Божий путь исцеления</a:t>
            </a:r>
            <a:endParaRPr lang="en-US" dirty="0" smtClean="0">
              <a:solidFill>
                <a:schemeClr val="bg1"/>
              </a:solidFill>
              <a:latin typeface="Cambria"/>
              <a:cs typeface="Cambria"/>
            </a:endParaRPr>
          </a:p>
        </p:txBody>
      </p:sp>
      <p:sp>
        <p:nvSpPr>
          <p:cNvPr id="3" name="Title 1"/>
          <p:cNvSpPr txBox="1">
            <a:spLocks/>
          </p:cNvSpPr>
          <p:nvPr/>
        </p:nvSpPr>
        <p:spPr bwMode="auto">
          <a:xfrm>
            <a:off x="228600" y="4343400"/>
            <a:ext cx="8686800" cy="2209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ru-RU" sz="1600" dirty="0" smtClean="0"/>
              <a:t>Автор урока</a:t>
            </a:r>
          </a:p>
          <a:p>
            <a:pPr algn="ctr"/>
            <a:r>
              <a:rPr lang="ru-RU" sz="1600" dirty="0" err="1" smtClean="0"/>
              <a:t>Кэтлин</a:t>
            </a:r>
            <a:r>
              <a:rPr lang="ru-RU" sz="1600" dirty="0" smtClean="0"/>
              <a:t>  </a:t>
            </a:r>
            <a:r>
              <a:rPr lang="ru-RU" sz="1600" dirty="0"/>
              <a:t>Ким Хо Ои Кунтараф, врач, магистр практического </a:t>
            </a:r>
            <a:r>
              <a:rPr lang="ru-RU" sz="1600" dirty="0" smtClean="0"/>
              <a:t>здравоохранения</a:t>
            </a:r>
            <a:endParaRPr lang="en-US" sz="1600" dirty="0" smtClean="0">
              <a:latin typeface="Book Antiqua"/>
              <a:cs typeface="Book Antiqu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3" name="Content Placeholder 2"/>
          <p:cNvSpPr>
            <a:spLocks noGrp="1"/>
          </p:cNvSpPr>
          <p:nvPr>
            <p:ph idx="1"/>
          </p:nvPr>
        </p:nvSpPr>
        <p:spPr>
          <a:xfrm>
            <a:off x="457200" y="2057400"/>
            <a:ext cx="8229600" cy="533400"/>
          </a:xfrm>
        </p:spPr>
        <p:txBody>
          <a:bodyPr/>
          <a:lstStyle/>
          <a:p>
            <a:pPr marL="0" indent="0">
              <a:buNone/>
              <a:tabLst>
                <a:tab pos="234950" algn="l"/>
                <a:tab pos="457200" algn="l"/>
                <a:tab pos="692150" algn="l"/>
                <a:tab pos="914400" algn="l"/>
              </a:tabLst>
            </a:pPr>
            <a:r>
              <a:rPr lang="ru-RU" sz="4400" b="1" dirty="0" smtClean="0">
                <a:solidFill>
                  <a:srgbClr val="008000"/>
                </a:solidFill>
                <a:effectLst>
                  <a:outerShdw blurRad="38100" dist="38100" dir="2700000" algn="tl">
                    <a:srgbClr val="000000">
                      <a:alpha val="43137"/>
                    </a:srgbClr>
                  </a:outerShdw>
                </a:effectLst>
              </a:rPr>
              <a:t>ВОЗДУХ</a:t>
            </a:r>
            <a:endParaRPr lang="en-US" sz="4000" dirty="0" smtClean="0">
              <a:solidFill>
                <a:srgbClr val="008000"/>
              </a:solidFill>
            </a:endParaRPr>
          </a:p>
        </p:txBody>
      </p:sp>
      <p:pic>
        <p:nvPicPr>
          <p:cNvPr id="7" name="Picture 6"/>
          <p:cNvPicPr>
            <a:picLocks noChangeAspect="1"/>
          </p:cNvPicPr>
          <p:nvPr/>
        </p:nvPicPr>
        <p:blipFill>
          <a:blip r:embed="rId4" cstate="print"/>
          <a:stretch>
            <a:fillRect/>
          </a:stretch>
        </p:blipFill>
        <p:spPr>
          <a:xfrm>
            <a:off x="5486400" y="4572000"/>
            <a:ext cx="3810000" cy="2286000"/>
          </a:xfrm>
          <a:prstGeom prst="rect">
            <a:avLst/>
          </a:prstGeom>
          <a:ln>
            <a:noFill/>
          </a:ln>
          <a:effectLst>
            <a:softEdge rad="112500"/>
          </a:effectLst>
        </p:spPr>
      </p:pic>
      <p:sp>
        <p:nvSpPr>
          <p:cNvPr id="6" name="Content Placeholder 2"/>
          <p:cNvSpPr txBox="1">
            <a:spLocks/>
          </p:cNvSpPr>
          <p:nvPr/>
        </p:nvSpPr>
        <p:spPr bwMode="auto">
          <a:xfrm>
            <a:off x="381000" y="2895600"/>
            <a:ext cx="57150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Bef>
                <a:spcPts val="0"/>
              </a:spcBef>
              <a:spcAft>
                <a:spcPts val="1800"/>
              </a:spcAft>
            </a:pPr>
            <a:r>
              <a:rPr lang="ru-RU" sz="2600" dirty="0"/>
              <a:t>Когда мы занимаемся физкультурой на открытом воздухе, то получаем три «лекарства» одновременно: занимаемся физическими упражнениями, получаем витамин Д благодаря солнечному свету и получаем кислород, вырабатываемый деревьями</a:t>
            </a:r>
            <a:r>
              <a:rPr lang="ru-RU" sz="2600" dirty="0" smtClean="0"/>
              <a:t>.</a:t>
            </a:r>
            <a:endParaRPr lang="ru-RU" sz="2600" dirty="0"/>
          </a:p>
        </p:txBody>
      </p:sp>
      <p:sp>
        <p:nvSpPr>
          <p:cNvPr id="8" name="Title 1"/>
          <p:cNvSpPr>
            <a:spLocks noGrp="1"/>
          </p:cNvSpPr>
          <p:nvPr>
            <p:ph type="title"/>
          </p:nvPr>
        </p:nvSpPr>
        <p:spPr>
          <a:xfrm>
            <a:off x="609600" y="304800"/>
            <a:ext cx="8229600" cy="1143000"/>
          </a:xfrm>
        </p:spPr>
        <p:txBody>
          <a:bodyPr/>
          <a:lstStyle/>
          <a:p>
            <a:r>
              <a:rPr lang="ru-RU" sz="4800" b="1" dirty="0" smtClean="0">
                <a:solidFill>
                  <a:srgbClr val="660066"/>
                </a:solidFill>
              </a:rPr>
              <a:t>«Наполни свою жизнь праздником»</a:t>
            </a:r>
            <a:endParaRPr lang="en-US" sz="4800" b="1" dirty="0">
              <a:solidFill>
                <a:srgbClr val="660066"/>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3" name="Content Placeholder 2"/>
          <p:cNvSpPr>
            <a:spLocks noGrp="1"/>
          </p:cNvSpPr>
          <p:nvPr>
            <p:ph idx="1"/>
          </p:nvPr>
        </p:nvSpPr>
        <p:spPr>
          <a:xfrm>
            <a:off x="609600" y="2057400"/>
            <a:ext cx="8229600" cy="609600"/>
          </a:xfrm>
        </p:spPr>
        <p:txBody>
          <a:bodyPr/>
          <a:lstStyle/>
          <a:p>
            <a:pPr marL="0" indent="0">
              <a:buNone/>
              <a:tabLst>
                <a:tab pos="234950" algn="l"/>
                <a:tab pos="457200" algn="l"/>
                <a:tab pos="692150" algn="l"/>
                <a:tab pos="914400" algn="l"/>
              </a:tabLst>
            </a:pPr>
            <a:r>
              <a:rPr lang="ru-RU" sz="4400" b="1" dirty="0" smtClean="0">
                <a:solidFill>
                  <a:srgbClr val="008000"/>
                </a:solidFill>
                <a:effectLst>
                  <a:outerShdw blurRad="38100" dist="38100" dir="2700000" algn="tl">
                    <a:srgbClr val="000000">
                      <a:alpha val="43137"/>
                    </a:srgbClr>
                  </a:outerShdw>
                </a:effectLst>
              </a:rPr>
              <a:t>ВОЗДЕРЖАНИЕ</a:t>
            </a:r>
            <a:endParaRPr lang="en-US" sz="4000" dirty="0" smtClean="0">
              <a:solidFill>
                <a:srgbClr val="008000"/>
              </a:solidFill>
            </a:endParaRPr>
          </a:p>
        </p:txBody>
      </p:sp>
      <p:sp>
        <p:nvSpPr>
          <p:cNvPr id="5" name="Content Placeholder 2"/>
          <p:cNvSpPr txBox="1">
            <a:spLocks/>
          </p:cNvSpPr>
          <p:nvPr/>
        </p:nvSpPr>
        <p:spPr bwMode="auto">
          <a:xfrm>
            <a:off x="457200" y="3048000"/>
            <a:ext cx="82296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ts val="0"/>
              </a:spcBef>
              <a:spcAft>
                <a:spcPts val="1800"/>
              </a:spcAft>
            </a:pPr>
            <a:r>
              <a:rPr lang="ru-RU" sz="3200" dirty="0"/>
              <a:t>«Истинное воздержание учит нас полностью отказываться от всего вредного и разумно употреблять полезное</a:t>
            </a:r>
            <a:r>
              <a:rPr lang="ru-RU" sz="3200" dirty="0" smtClean="0"/>
              <a:t>». </a:t>
            </a:r>
            <a:br>
              <a:rPr lang="ru-RU" sz="3200" dirty="0" smtClean="0"/>
            </a:br>
            <a:r>
              <a:rPr kumimoji="0" lang="ru-RU" sz="2800" b="0" i="0" u="none" strike="noStrike" kern="1200" cap="none" spc="0" normalizeH="0" baseline="0" noProof="0" dirty="0" smtClean="0">
                <a:ln>
                  <a:noFill/>
                </a:ln>
                <a:solidFill>
                  <a:schemeClr val="tx1"/>
                </a:solidFill>
                <a:effectLst/>
                <a:uLnTx/>
                <a:uFillTx/>
                <a:latin typeface="+mn-lt"/>
              </a:rPr>
              <a:t>Эллен Уайт</a:t>
            </a:r>
            <a:r>
              <a:rPr kumimoji="0" lang="en-US" sz="2800" b="0" i="0" u="none" strike="noStrike" kern="1200" cap="none" spc="0" normalizeH="0" baseline="0" noProof="0" dirty="0" smtClean="0">
                <a:ln>
                  <a:noFill/>
                </a:ln>
                <a:solidFill>
                  <a:schemeClr val="tx1"/>
                </a:solidFill>
                <a:effectLst/>
                <a:uLnTx/>
                <a:uFillTx/>
                <a:latin typeface="+mn-lt"/>
              </a:rPr>
              <a:t>, </a:t>
            </a:r>
            <a:r>
              <a:rPr kumimoji="0" lang="ru-RU" sz="2800" b="0" i="1" u="none" strike="noStrike" kern="1200" cap="none" spc="0" normalizeH="0" baseline="0" noProof="0" dirty="0" smtClean="0">
                <a:ln>
                  <a:noFill/>
                </a:ln>
                <a:solidFill>
                  <a:schemeClr val="tx1"/>
                </a:solidFill>
                <a:effectLst/>
                <a:uLnTx/>
                <a:uFillTx/>
                <a:latin typeface="+mn-lt"/>
              </a:rPr>
              <a:t>Патриархи и пророки</a:t>
            </a:r>
            <a:r>
              <a:rPr kumimoji="0" lang="en-US" sz="2800" b="0" i="1" u="none" strike="noStrike" kern="1200" cap="none" spc="0" normalizeH="0" noProof="0" dirty="0" smtClean="0">
                <a:ln>
                  <a:noFill/>
                </a:ln>
                <a:solidFill>
                  <a:schemeClr val="tx1"/>
                </a:solidFill>
                <a:effectLst/>
                <a:uLnTx/>
                <a:uFillTx/>
                <a:latin typeface="+mn-lt"/>
              </a:rPr>
              <a:t>,</a:t>
            </a:r>
            <a:r>
              <a:rPr kumimoji="0" lang="en-US" sz="2800" b="0" i="0" u="none" strike="noStrike" kern="1200" cap="none" spc="0" normalizeH="0" baseline="0" noProof="0" dirty="0" smtClean="0">
                <a:ln>
                  <a:noFill/>
                </a:ln>
                <a:solidFill>
                  <a:schemeClr val="tx1"/>
                </a:solidFill>
                <a:effectLst/>
                <a:uLnTx/>
                <a:uFillTx/>
                <a:latin typeface="+mn-lt"/>
              </a:rPr>
              <a:t> </a:t>
            </a:r>
            <a:r>
              <a:rPr kumimoji="0" lang="ru-RU" sz="2800" b="0" i="0" u="none" strike="noStrike" kern="1200" cap="none" spc="0" normalizeH="0" baseline="0" noProof="0" dirty="0" smtClean="0">
                <a:ln>
                  <a:noFill/>
                </a:ln>
                <a:solidFill>
                  <a:schemeClr val="tx1"/>
                </a:solidFill>
                <a:effectLst/>
                <a:uLnTx/>
                <a:uFillTx/>
                <a:latin typeface="+mn-lt"/>
              </a:rPr>
              <a:t>с.</a:t>
            </a:r>
            <a:r>
              <a:rPr kumimoji="0" lang="en-US" sz="2800" b="0" i="0" u="none" strike="noStrike" kern="1200" cap="none" spc="0" normalizeH="0" baseline="0" noProof="0" dirty="0" smtClean="0">
                <a:ln>
                  <a:noFill/>
                </a:ln>
                <a:solidFill>
                  <a:schemeClr val="tx1"/>
                </a:solidFill>
                <a:effectLst/>
                <a:uLnTx/>
                <a:uFillTx/>
                <a:latin typeface="+mn-lt"/>
              </a:rPr>
              <a:t> 562</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itle 1"/>
          <p:cNvSpPr>
            <a:spLocks noGrp="1"/>
          </p:cNvSpPr>
          <p:nvPr>
            <p:ph type="title"/>
          </p:nvPr>
        </p:nvSpPr>
        <p:spPr>
          <a:xfrm>
            <a:off x="609600" y="304800"/>
            <a:ext cx="8229600" cy="1143000"/>
          </a:xfrm>
        </p:spPr>
        <p:txBody>
          <a:bodyPr/>
          <a:lstStyle/>
          <a:p>
            <a:r>
              <a:rPr lang="ru-RU" sz="4800" b="1" dirty="0" smtClean="0">
                <a:solidFill>
                  <a:srgbClr val="660066"/>
                </a:solidFill>
              </a:rPr>
              <a:t>«Наполни свою жизнь праздником»</a:t>
            </a:r>
            <a:endParaRPr lang="en-US" sz="4800" b="1" dirty="0">
              <a:solidFill>
                <a:srgbClr val="660066"/>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3" name="Content Placeholder 2"/>
          <p:cNvSpPr>
            <a:spLocks noGrp="1"/>
          </p:cNvSpPr>
          <p:nvPr>
            <p:ph idx="1"/>
          </p:nvPr>
        </p:nvSpPr>
        <p:spPr>
          <a:xfrm>
            <a:off x="457200" y="2057400"/>
            <a:ext cx="8229600" cy="609600"/>
          </a:xfrm>
        </p:spPr>
        <p:txBody>
          <a:bodyPr/>
          <a:lstStyle/>
          <a:p>
            <a:pPr marL="0" indent="0">
              <a:buNone/>
              <a:tabLst>
                <a:tab pos="234950" algn="l"/>
                <a:tab pos="457200" algn="l"/>
                <a:tab pos="692150" algn="l"/>
                <a:tab pos="914400" algn="l"/>
              </a:tabLst>
            </a:pPr>
            <a:r>
              <a:rPr lang="ru-RU" sz="4400" b="1" dirty="0" smtClean="0">
                <a:solidFill>
                  <a:srgbClr val="008000"/>
                </a:solidFill>
                <a:effectLst>
                  <a:outerShdw blurRad="38100" dist="38100" dir="2700000" algn="tl">
                    <a:srgbClr val="000000">
                      <a:alpha val="43137"/>
                    </a:srgbClr>
                  </a:outerShdw>
                </a:effectLst>
              </a:rPr>
              <a:t>ЧЕСТНОСТЬ</a:t>
            </a:r>
            <a:endParaRPr lang="en-US" sz="4000" dirty="0" smtClean="0">
              <a:solidFill>
                <a:srgbClr val="008000"/>
              </a:solidFill>
            </a:endParaRPr>
          </a:p>
        </p:txBody>
      </p:sp>
      <p:pic>
        <p:nvPicPr>
          <p:cNvPr id="4" name="Picture 3"/>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5791200" y="4472732"/>
            <a:ext cx="3581400" cy="2385268"/>
          </a:xfrm>
          <a:prstGeom prst="rect">
            <a:avLst/>
          </a:prstGeom>
        </p:spPr>
      </p:pic>
      <p:sp>
        <p:nvSpPr>
          <p:cNvPr id="8" name="Title 1"/>
          <p:cNvSpPr>
            <a:spLocks noGrp="1"/>
          </p:cNvSpPr>
          <p:nvPr>
            <p:ph type="title"/>
          </p:nvPr>
        </p:nvSpPr>
        <p:spPr>
          <a:xfrm>
            <a:off x="609600" y="304800"/>
            <a:ext cx="8229600" cy="1143000"/>
          </a:xfrm>
        </p:spPr>
        <p:txBody>
          <a:bodyPr/>
          <a:lstStyle/>
          <a:p>
            <a:r>
              <a:rPr lang="ru-RU" sz="4800" b="1" dirty="0" smtClean="0">
                <a:solidFill>
                  <a:srgbClr val="660066"/>
                </a:solidFill>
              </a:rPr>
              <a:t>«Наполни свою жизнь праздником»</a:t>
            </a:r>
            <a:endParaRPr lang="en-US" sz="4800" b="1" dirty="0">
              <a:solidFill>
                <a:srgbClr val="660066"/>
              </a:solidFill>
            </a:endParaRPr>
          </a:p>
        </p:txBody>
      </p:sp>
      <p:sp>
        <p:nvSpPr>
          <p:cNvPr id="5" name="Content Placeholder 2"/>
          <p:cNvSpPr txBox="1">
            <a:spLocks/>
          </p:cNvSpPr>
          <p:nvPr/>
        </p:nvSpPr>
        <p:spPr bwMode="auto">
          <a:xfrm>
            <a:off x="152400" y="3124200"/>
            <a:ext cx="62484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ts val="0"/>
              </a:spcBef>
              <a:spcAft>
                <a:spcPts val="1800"/>
              </a:spcAft>
            </a:pPr>
            <a:r>
              <a:rPr lang="ru-RU" sz="3200" dirty="0"/>
              <a:t>«Небезопасно даже на йоту уклоняться от строжайшей порядочности»</a:t>
            </a:r>
            <a:r>
              <a:rPr lang="ru-RU" sz="3200" dirty="0" smtClean="0"/>
              <a:t>.</a:t>
            </a:r>
            <a:r>
              <a:rPr lang="en-US" sz="3200" dirty="0" smtClean="0"/>
              <a:t/>
            </a:r>
            <a:br>
              <a:rPr lang="en-US" sz="3200" dirty="0" smtClean="0"/>
            </a:br>
            <a:r>
              <a:rPr kumimoji="0" lang="ru-RU" sz="2800" b="0" i="0" u="none" strike="noStrike" kern="1200" cap="none" spc="0" normalizeH="0" baseline="0" noProof="0" dirty="0" smtClean="0">
                <a:ln>
                  <a:noFill/>
                </a:ln>
                <a:solidFill>
                  <a:schemeClr val="tx1"/>
                </a:solidFill>
                <a:effectLst/>
                <a:uLnTx/>
                <a:uFillTx/>
                <a:latin typeface="+mn-lt"/>
              </a:rPr>
              <a:t>Эллен Уайт</a:t>
            </a:r>
            <a:r>
              <a:rPr lang="en-US" sz="2800" dirty="0" smtClean="0">
                <a:latin typeface="+mn-lt"/>
              </a:rPr>
              <a:t>,</a:t>
            </a:r>
          </a:p>
          <a:p>
            <a:pPr lvl="0" algn="ctr">
              <a:spcBef>
                <a:spcPts val="0"/>
              </a:spcBef>
            </a:pPr>
            <a:r>
              <a:rPr kumimoji="0" lang="ru-RU" sz="2400" b="0" i="1" u="none" strike="noStrike" kern="1200" cap="none" spc="0" normalizeH="0" baseline="0" noProof="0" dirty="0" smtClean="0">
                <a:ln>
                  <a:noFill/>
                </a:ln>
                <a:solidFill>
                  <a:schemeClr val="tx1"/>
                </a:solidFill>
                <a:effectLst/>
                <a:uLnTx/>
                <a:uFillTx/>
                <a:latin typeface="+mn-lt"/>
              </a:rPr>
              <a:t>Свидетельства для Церкви</a:t>
            </a:r>
            <a:r>
              <a:rPr kumimoji="0" lang="en-US" sz="2400" b="0" i="1" u="none" strike="noStrike" kern="1200" cap="none" spc="0" normalizeH="0" baseline="0" noProof="0" dirty="0" smtClean="0">
                <a:ln>
                  <a:noFill/>
                </a:ln>
                <a:solidFill>
                  <a:schemeClr val="tx1"/>
                </a:solidFill>
                <a:effectLst/>
                <a:uLnTx/>
                <a:uFillTx/>
                <a:latin typeface="+mn-lt"/>
              </a:rPr>
              <a:t>, </a:t>
            </a:r>
            <a:r>
              <a:rPr kumimoji="0" lang="ru-RU" sz="2400" b="0" i="1" u="none" strike="noStrike" kern="1200" cap="none" spc="0" normalizeH="0" baseline="0" noProof="0" dirty="0" smtClean="0">
                <a:ln>
                  <a:noFill/>
                </a:ln>
                <a:solidFill>
                  <a:schemeClr val="tx1"/>
                </a:solidFill>
                <a:effectLst/>
                <a:uLnTx/>
                <a:uFillTx/>
                <a:latin typeface="+mn-lt"/>
              </a:rPr>
              <a:t>т.</a:t>
            </a:r>
            <a:r>
              <a:rPr kumimoji="0" lang="en-US" sz="2400" b="0" i="1" u="none" strike="noStrike" kern="1200" cap="none" spc="0" normalizeH="0" baseline="0" noProof="0" dirty="0" smtClean="0">
                <a:ln>
                  <a:noFill/>
                </a:ln>
                <a:solidFill>
                  <a:schemeClr val="tx1"/>
                </a:solidFill>
                <a:effectLst/>
                <a:uLnTx/>
                <a:uFillTx/>
                <a:latin typeface="+mn-lt"/>
              </a:rPr>
              <a:t> 2</a:t>
            </a:r>
            <a:r>
              <a:rPr kumimoji="0" lang="en-US" sz="2400" b="0" i="1" u="none" strike="noStrike" kern="1200" cap="none" spc="0" normalizeH="0" noProof="0" dirty="0" smtClean="0">
                <a:ln>
                  <a:noFill/>
                </a:ln>
                <a:solidFill>
                  <a:schemeClr val="tx1"/>
                </a:solidFill>
                <a:effectLst/>
                <a:uLnTx/>
                <a:uFillTx/>
                <a:latin typeface="+mn-lt"/>
              </a:rPr>
              <a:t>,</a:t>
            </a:r>
            <a:r>
              <a:rPr kumimoji="0" lang="en-US" sz="2400" b="0" i="0" u="none" strike="noStrike" kern="1200" cap="none" spc="0" normalizeH="0" baseline="0" noProof="0" dirty="0" smtClean="0">
                <a:ln>
                  <a:noFill/>
                </a:ln>
                <a:solidFill>
                  <a:schemeClr val="tx1"/>
                </a:solidFill>
                <a:effectLst/>
                <a:uLnTx/>
                <a:uFillTx/>
                <a:latin typeface="+mn-lt"/>
              </a:rPr>
              <a:t> </a:t>
            </a:r>
            <a:r>
              <a:rPr kumimoji="0" lang="ru-RU" sz="2400" b="0" i="0" u="none" strike="noStrike" kern="1200" cap="none" spc="0" normalizeH="0" baseline="0" noProof="0" dirty="0" smtClean="0">
                <a:ln>
                  <a:noFill/>
                </a:ln>
                <a:solidFill>
                  <a:schemeClr val="tx1"/>
                </a:solidFill>
                <a:effectLst/>
                <a:uLnTx/>
                <a:uFillTx/>
                <a:latin typeface="+mn-lt"/>
              </a:rPr>
              <a:t>с</a:t>
            </a:r>
            <a:r>
              <a:rPr kumimoji="0" lang="en-US" sz="2400" b="0" i="0" u="none" strike="noStrike" kern="1200" cap="none" spc="0" normalizeH="0" baseline="0" noProof="0" dirty="0" smtClean="0">
                <a:ln>
                  <a:noFill/>
                </a:ln>
                <a:solidFill>
                  <a:schemeClr val="tx1"/>
                </a:solidFill>
                <a:effectLst/>
                <a:uLnTx/>
                <a:uFillTx/>
                <a:latin typeface="+mn-lt"/>
              </a:rPr>
              <a:t>. 306</a:t>
            </a:r>
          </a:p>
          <a:p>
            <a:pPr marL="342900" marR="0" lvl="0" indent="-342900" algn="ctr"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3" name="Content Placeholder 2"/>
          <p:cNvSpPr>
            <a:spLocks noGrp="1"/>
          </p:cNvSpPr>
          <p:nvPr>
            <p:ph idx="1"/>
          </p:nvPr>
        </p:nvSpPr>
        <p:spPr>
          <a:xfrm>
            <a:off x="457200" y="2057400"/>
            <a:ext cx="8229600" cy="609600"/>
          </a:xfrm>
        </p:spPr>
        <p:txBody>
          <a:bodyPr/>
          <a:lstStyle/>
          <a:p>
            <a:pPr marL="0" indent="0">
              <a:buNone/>
              <a:tabLst>
                <a:tab pos="234950" algn="l"/>
                <a:tab pos="457200" algn="l"/>
                <a:tab pos="692150" algn="l"/>
                <a:tab pos="914400" algn="l"/>
              </a:tabLst>
            </a:pPr>
            <a:r>
              <a:rPr lang="ru-RU" sz="4400" b="1" dirty="0" smtClean="0">
                <a:solidFill>
                  <a:srgbClr val="008000"/>
                </a:solidFill>
                <a:effectLst>
                  <a:outerShdw blurRad="38100" dist="38100" dir="2700000" algn="tl">
                    <a:srgbClr val="000000">
                      <a:alpha val="43137"/>
                    </a:srgbClr>
                  </a:outerShdw>
                </a:effectLst>
              </a:rPr>
              <a:t>ОПТИМИЗМ</a:t>
            </a:r>
            <a:endParaRPr lang="en-US" sz="4000" dirty="0" smtClean="0">
              <a:solidFill>
                <a:srgbClr val="008000"/>
              </a:solidFill>
            </a:endParaRPr>
          </a:p>
        </p:txBody>
      </p:sp>
      <p:sp>
        <p:nvSpPr>
          <p:cNvPr id="6" name="Content Placeholder 2"/>
          <p:cNvSpPr txBox="1">
            <a:spLocks/>
          </p:cNvSpPr>
          <p:nvPr/>
        </p:nvSpPr>
        <p:spPr bwMode="auto">
          <a:xfrm>
            <a:off x="685800" y="3124200"/>
            <a:ext cx="41910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spcAft>
                <a:spcPts val="1800"/>
              </a:spcAft>
            </a:pPr>
            <a:r>
              <a:rPr lang="ru-RU" sz="3200" dirty="0"/>
              <a:t>«При том знаем, </a:t>
            </a:r>
            <a:r>
              <a:rPr lang="ru-RU" sz="3200" dirty="0" smtClean="0"/>
              <a:t/>
            </a:r>
            <a:br>
              <a:rPr lang="ru-RU" sz="3200" dirty="0" smtClean="0"/>
            </a:br>
            <a:r>
              <a:rPr lang="ru-RU" sz="3200" dirty="0" smtClean="0"/>
              <a:t>что </a:t>
            </a:r>
            <a:r>
              <a:rPr lang="ru-RU" sz="3200" dirty="0"/>
              <a:t>любящим Бога… все содействует </a:t>
            </a:r>
            <a:r>
              <a:rPr lang="ru-RU" sz="3200" dirty="0" smtClean="0"/>
              <a:t/>
            </a:r>
            <a:br>
              <a:rPr lang="ru-RU" sz="3200" dirty="0" smtClean="0"/>
            </a:br>
            <a:r>
              <a:rPr lang="ru-RU" sz="3200" dirty="0" smtClean="0"/>
              <a:t>ко </a:t>
            </a:r>
            <a:r>
              <a:rPr lang="ru-RU" sz="3200" dirty="0"/>
              <a:t>благу</a:t>
            </a:r>
            <a:r>
              <a:rPr lang="ru-RU" sz="3200" dirty="0" smtClean="0"/>
              <a:t>».</a:t>
            </a:r>
            <a:endParaRPr lang="en-US" sz="3200" dirty="0" smtClean="0">
              <a:latin typeface="+mn-lt"/>
            </a:endParaRPr>
          </a:p>
          <a:p>
            <a:pPr lvl="0">
              <a:spcBef>
                <a:spcPts val="0"/>
              </a:spcBef>
              <a:spcAft>
                <a:spcPts val="1800"/>
              </a:spcAft>
            </a:pPr>
            <a:r>
              <a:rPr lang="ru-RU" sz="3200" dirty="0" smtClean="0">
                <a:latin typeface="+mn-lt"/>
              </a:rPr>
              <a:t>Римлянам </a:t>
            </a:r>
            <a:r>
              <a:rPr lang="en-US" sz="3200" dirty="0" smtClean="0">
                <a:latin typeface="+mn-lt"/>
              </a:rPr>
              <a:t>8:28</a:t>
            </a:r>
            <a:endParaRPr kumimoji="0" lang="en-US" sz="3200" b="0" i="0" u="none" strike="noStrike" kern="1200" cap="none" spc="0" normalizeH="0" baseline="0" noProof="0" dirty="0" smtClean="0">
              <a:ln>
                <a:noFill/>
              </a:ln>
              <a:solidFill>
                <a:schemeClr val="tx1"/>
              </a:solidFill>
              <a:effectLst/>
              <a:uLnTx/>
              <a:uFillTx/>
              <a:latin typeface="+mn-lt"/>
            </a:endParaRPr>
          </a:p>
          <a:p>
            <a:pPr marL="342900" marR="0" lvl="0" indent="-342900"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p:cNvPicPr>
            <a:picLocks noChangeAspect="1"/>
          </p:cNvPicPr>
          <p:nvPr/>
        </p:nvPicPr>
        <p:blipFill>
          <a:blip r:embed="rId4" cstate="print"/>
          <a:stretch>
            <a:fillRect/>
          </a:stretch>
        </p:blipFill>
        <p:spPr>
          <a:xfrm>
            <a:off x="4997353" y="3962400"/>
            <a:ext cx="4299047" cy="2923352"/>
          </a:xfrm>
          <a:prstGeom prst="rect">
            <a:avLst/>
          </a:prstGeom>
        </p:spPr>
      </p:pic>
      <p:sp>
        <p:nvSpPr>
          <p:cNvPr id="8" name="Title 1"/>
          <p:cNvSpPr>
            <a:spLocks noGrp="1"/>
          </p:cNvSpPr>
          <p:nvPr>
            <p:ph type="title"/>
          </p:nvPr>
        </p:nvSpPr>
        <p:spPr>
          <a:xfrm>
            <a:off x="609600" y="304800"/>
            <a:ext cx="8229600" cy="1143000"/>
          </a:xfrm>
        </p:spPr>
        <p:txBody>
          <a:bodyPr/>
          <a:lstStyle/>
          <a:p>
            <a:r>
              <a:rPr lang="ru-RU" sz="4800" b="1" dirty="0" smtClean="0">
                <a:solidFill>
                  <a:srgbClr val="660066"/>
                </a:solidFill>
              </a:rPr>
              <a:t>«Наполни свою жизнь праздником»</a:t>
            </a:r>
            <a:endParaRPr lang="en-US" sz="4800" b="1" dirty="0">
              <a:solidFill>
                <a:srgbClr val="660066"/>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3" name="Content Placeholder 2"/>
          <p:cNvSpPr>
            <a:spLocks noGrp="1"/>
          </p:cNvSpPr>
          <p:nvPr>
            <p:ph idx="1"/>
          </p:nvPr>
        </p:nvSpPr>
        <p:spPr>
          <a:xfrm>
            <a:off x="762000" y="1981200"/>
            <a:ext cx="7772400" cy="609600"/>
          </a:xfrm>
        </p:spPr>
        <p:txBody>
          <a:bodyPr/>
          <a:lstStyle/>
          <a:p>
            <a:pPr marL="0" indent="0">
              <a:buNone/>
              <a:tabLst>
                <a:tab pos="234950" algn="l"/>
                <a:tab pos="457200" algn="l"/>
                <a:tab pos="692150" algn="l"/>
                <a:tab pos="914400" algn="l"/>
              </a:tabLst>
            </a:pPr>
            <a:r>
              <a:rPr lang="ru-RU" sz="4400" b="1" dirty="0" smtClean="0">
                <a:solidFill>
                  <a:srgbClr val="008000"/>
                </a:solidFill>
                <a:effectLst>
                  <a:outerShdw blurRad="38100" dist="38100" dir="2700000" algn="tl">
                    <a:srgbClr val="000000">
                      <a:alpha val="43137"/>
                    </a:srgbClr>
                  </a:outerShdw>
                </a:effectLst>
              </a:rPr>
              <a:t>ПИТАНИЕ</a:t>
            </a:r>
            <a:endParaRPr lang="en-US" sz="4000" dirty="0" smtClean="0">
              <a:solidFill>
                <a:srgbClr val="008000"/>
              </a:solidFill>
            </a:endParaRPr>
          </a:p>
        </p:txBody>
      </p:sp>
      <p:pic>
        <p:nvPicPr>
          <p:cNvPr id="8" name="Picture 7"/>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581400" y="3581400"/>
            <a:ext cx="5825067" cy="3276600"/>
          </a:xfrm>
          <a:prstGeom prst="rect">
            <a:avLst/>
          </a:prstGeom>
          <a:ln>
            <a:noFill/>
          </a:ln>
          <a:effectLst>
            <a:softEdge rad="112500"/>
          </a:effectLst>
        </p:spPr>
      </p:pic>
      <p:sp>
        <p:nvSpPr>
          <p:cNvPr id="4" name="Rectangle 3"/>
          <p:cNvSpPr/>
          <p:nvPr/>
        </p:nvSpPr>
        <p:spPr>
          <a:xfrm>
            <a:off x="838200" y="2743200"/>
            <a:ext cx="4572000" cy="3785652"/>
          </a:xfrm>
          <a:prstGeom prst="rect">
            <a:avLst/>
          </a:prstGeom>
        </p:spPr>
        <p:txBody>
          <a:bodyPr>
            <a:spAutoFit/>
          </a:bodyPr>
          <a:lstStyle/>
          <a:p>
            <a:r>
              <a:rPr lang="ru-RU" sz="3000" dirty="0"/>
              <a:t>Мы можем радоваться во время каждого приема пищи, выбирая из радуги разноцветных фруктов и овощей, снижая количество обработанной пищи, соли и сахара</a:t>
            </a:r>
            <a:r>
              <a:rPr lang="ru-RU" sz="3000" dirty="0" smtClean="0"/>
              <a:t>.</a:t>
            </a:r>
            <a:endParaRPr lang="ru-RU" sz="3000" dirty="0"/>
          </a:p>
        </p:txBody>
      </p:sp>
      <p:sp>
        <p:nvSpPr>
          <p:cNvPr id="9" name="Title 1"/>
          <p:cNvSpPr>
            <a:spLocks noGrp="1"/>
          </p:cNvSpPr>
          <p:nvPr>
            <p:ph type="title"/>
          </p:nvPr>
        </p:nvSpPr>
        <p:spPr>
          <a:xfrm>
            <a:off x="609600" y="304800"/>
            <a:ext cx="8229600" cy="1143000"/>
          </a:xfrm>
        </p:spPr>
        <p:txBody>
          <a:bodyPr/>
          <a:lstStyle/>
          <a:p>
            <a:r>
              <a:rPr lang="ru-RU" sz="4800" b="1" dirty="0" smtClean="0">
                <a:solidFill>
                  <a:srgbClr val="660066"/>
                </a:solidFill>
              </a:rPr>
              <a:t>«Наполни свою жизнь праздником»</a:t>
            </a:r>
            <a:endParaRPr lang="en-US" sz="4800" b="1" dirty="0">
              <a:solidFill>
                <a:srgbClr val="660066"/>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3" name="Content Placeholder 2"/>
          <p:cNvSpPr>
            <a:spLocks noGrp="1"/>
          </p:cNvSpPr>
          <p:nvPr>
            <p:ph idx="1"/>
          </p:nvPr>
        </p:nvSpPr>
        <p:spPr>
          <a:xfrm>
            <a:off x="457200" y="2057400"/>
            <a:ext cx="8229600" cy="609600"/>
          </a:xfrm>
        </p:spPr>
        <p:txBody>
          <a:bodyPr/>
          <a:lstStyle/>
          <a:p>
            <a:pPr marL="0" indent="0">
              <a:buNone/>
              <a:tabLst>
                <a:tab pos="234950" algn="l"/>
                <a:tab pos="457200" algn="l"/>
                <a:tab pos="692150" algn="l"/>
                <a:tab pos="914400" algn="l"/>
              </a:tabLst>
            </a:pPr>
            <a:r>
              <a:rPr lang="ru-RU" sz="4400" b="1" dirty="0" smtClean="0">
                <a:solidFill>
                  <a:srgbClr val="008000"/>
                </a:solidFill>
                <a:effectLst>
                  <a:outerShdw blurRad="38100" dist="38100" dir="2700000" algn="tl">
                    <a:srgbClr val="000000">
                      <a:alpha val="43137"/>
                    </a:srgbClr>
                  </a:outerShdw>
                </a:effectLst>
              </a:rPr>
              <a:t>СОЦИАЛЬНАЯ ПОДДЕРЖКА</a:t>
            </a:r>
            <a:endParaRPr lang="en-US" sz="4000" dirty="0" smtClean="0">
              <a:solidFill>
                <a:srgbClr val="008000"/>
              </a:solidFill>
            </a:endParaRPr>
          </a:p>
        </p:txBody>
      </p:sp>
      <p:pic>
        <p:nvPicPr>
          <p:cNvPr id="7" name="Picture 6"/>
          <p:cNvPicPr>
            <a:picLocks noChangeAspect="1"/>
          </p:cNvPicPr>
          <p:nvPr/>
        </p:nvPicPr>
        <p:blipFill>
          <a:blip r:embed="rId4" cstate="print"/>
          <a:stretch>
            <a:fillRect/>
          </a:stretch>
        </p:blipFill>
        <p:spPr>
          <a:xfrm>
            <a:off x="4648200" y="4011011"/>
            <a:ext cx="4724400" cy="2834640"/>
          </a:xfrm>
          <a:prstGeom prst="rect">
            <a:avLst/>
          </a:prstGeom>
          <a:ln>
            <a:noFill/>
          </a:ln>
          <a:effectLst>
            <a:softEdge rad="112500"/>
          </a:effectLst>
        </p:spPr>
      </p:pic>
      <p:sp>
        <p:nvSpPr>
          <p:cNvPr id="4" name="Rectangle 3"/>
          <p:cNvSpPr/>
          <p:nvPr/>
        </p:nvSpPr>
        <p:spPr>
          <a:xfrm>
            <a:off x="685800" y="3105835"/>
            <a:ext cx="4572000" cy="2554545"/>
          </a:xfrm>
          <a:prstGeom prst="rect">
            <a:avLst/>
          </a:prstGeom>
        </p:spPr>
        <p:txBody>
          <a:bodyPr>
            <a:spAutoFit/>
          </a:bodyPr>
          <a:lstStyle/>
          <a:p>
            <a:r>
              <a:rPr lang="ru-RU" sz="3200" dirty="0"/>
              <a:t>Эллен Уайт писала: «Добрые дела приносят пользу </a:t>
            </a:r>
            <a:r>
              <a:rPr lang="ru-RU" sz="3200" dirty="0" smtClean="0"/>
              <a:t/>
            </a:r>
            <a:br>
              <a:rPr lang="ru-RU" sz="3200" dirty="0" smtClean="0"/>
            </a:br>
            <a:r>
              <a:rPr lang="ru-RU" sz="3200" dirty="0" smtClean="0"/>
              <a:t>и </a:t>
            </a:r>
            <a:r>
              <a:rPr lang="ru-RU" sz="3200" dirty="0"/>
              <a:t>дающему, </a:t>
            </a:r>
            <a:r>
              <a:rPr lang="ru-RU" sz="3200" dirty="0" smtClean="0"/>
              <a:t/>
            </a:r>
            <a:br>
              <a:rPr lang="ru-RU" sz="3200" dirty="0" smtClean="0"/>
            </a:br>
            <a:r>
              <a:rPr lang="ru-RU" sz="3200" dirty="0" smtClean="0"/>
              <a:t>и </a:t>
            </a:r>
            <a:r>
              <a:rPr lang="ru-RU" sz="3200" dirty="0"/>
              <a:t>принимающему»</a:t>
            </a:r>
            <a:r>
              <a:rPr lang="ru-RU" sz="3200" dirty="0" smtClean="0"/>
              <a:t>.</a:t>
            </a:r>
            <a:endParaRPr lang="en-US" sz="3200" dirty="0">
              <a:latin typeface="+mn-lt"/>
            </a:endParaRPr>
          </a:p>
        </p:txBody>
      </p:sp>
      <p:sp>
        <p:nvSpPr>
          <p:cNvPr id="8" name="Title 1"/>
          <p:cNvSpPr>
            <a:spLocks noGrp="1"/>
          </p:cNvSpPr>
          <p:nvPr>
            <p:ph type="title"/>
          </p:nvPr>
        </p:nvSpPr>
        <p:spPr>
          <a:xfrm>
            <a:off x="609600" y="304800"/>
            <a:ext cx="8229600" cy="1143000"/>
          </a:xfrm>
        </p:spPr>
        <p:txBody>
          <a:bodyPr/>
          <a:lstStyle/>
          <a:p>
            <a:r>
              <a:rPr lang="ru-RU" sz="4800" b="1" dirty="0" smtClean="0">
                <a:solidFill>
                  <a:srgbClr val="660066"/>
                </a:solidFill>
              </a:rPr>
              <a:t>«Наполни свою жизнь праздником»</a:t>
            </a:r>
            <a:endParaRPr lang="en-US" sz="4800" b="1" dirty="0">
              <a:solidFill>
                <a:srgbClr val="660066"/>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27709" y="0"/>
            <a:ext cx="9309323" cy="6858000"/>
          </a:xfrm>
          <a:prstGeom prst="rect">
            <a:avLst/>
          </a:prstGeom>
        </p:spPr>
      </p:pic>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4783545" y="4319976"/>
            <a:ext cx="4512855" cy="2538024"/>
          </a:xfrm>
          <a:prstGeom prst="rect">
            <a:avLst/>
          </a:prstGeom>
          <a:ln>
            <a:noFill/>
          </a:ln>
          <a:effectLst>
            <a:softEdge rad="112500"/>
          </a:effectLst>
        </p:spPr>
      </p:pic>
      <p:sp>
        <p:nvSpPr>
          <p:cNvPr id="3" name="Content Placeholder 2"/>
          <p:cNvSpPr>
            <a:spLocks noGrp="1"/>
          </p:cNvSpPr>
          <p:nvPr>
            <p:ph idx="1"/>
          </p:nvPr>
        </p:nvSpPr>
        <p:spPr>
          <a:xfrm>
            <a:off x="457200" y="2514600"/>
            <a:ext cx="5486400" cy="2438400"/>
          </a:xfrm>
        </p:spPr>
        <p:txBody>
          <a:bodyPr/>
          <a:lstStyle/>
          <a:p>
            <a:pPr marL="0" indent="0">
              <a:buNone/>
            </a:pPr>
            <a:r>
              <a:rPr lang="ru-RU" b="1" dirty="0" smtClean="0">
                <a:solidFill>
                  <a:srgbClr val="660066"/>
                </a:solidFill>
              </a:rPr>
              <a:t>Бог побуждает нас поддерживать друг друга. Это не только хорошо для тех, кто получает поддержку, но и для тех, кто ее предлагает.</a:t>
            </a:r>
            <a:endParaRPr lang="en-US" b="1" dirty="0">
              <a:solidFill>
                <a:srgbClr val="660066"/>
              </a:solidFill>
            </a:endParaRPr>
          </a:p>
        </p:txBody>
      </p:sp>
    </p:spTree>
    <p:extLst>
      <p:ext uri="{BB962C8B-B14F-4D97-AF65-F5344CB8AC3E}">
        <p14:creationId xmlns="" xmlns:p14="http://schemas.microsoft.com/office/powerpoint/2010/main" val="6391129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52399" y="0"/>
            <a:ext cx="9296400" cy="6894829"/>
          </a:xfrm>
          <a:prstGeom prst="rect">
            <a:avLst/>
          </a:prstGeom>
        </p:spPr>
      </p:pic>
      <p:sp>
        <p:nvSpPr>
          <p:cNvPr id="2" name="Title 1"/>
          <p:cNvSpPr>
            <a:spLocks noGrp="1"/>
          </p:cNvSpPr>
          <p:nvPr>
            <p:ph type="title"/>
          </p:nvPr>
        </p:nvSpPr>
        <p:spPr>
          <a:xfrm>
            <a:off x="457200" y="-228600"/>
            <a:ext cx="8686800" cy="1646238"/>
          </a:xfrm>
        </p:spPr>
        <p:txBody>
          <a:bodyPr/>
          <a:lstStyle/>
          <a:p>
            <a:endParaRPr lang="en-US" dirty="0"/>
          </a:p>
        </p:txBody>
      </p:sp>
      <p:pic>
        <p:nvPicPr>
          <p:cNvPr id="6" name="Picture 5"/>
          <p:cNvPicPr>
            <a:picLocks noChangeAspect="1"/>
          </p:cNvPicPr>
          <p:nvPr/>
        </p:nvPicPr>
        <p:blipFill>
          <a:blip r:embed="rId4" cstate="email">
            <a:extLst>
              <a:ext uri="{BEBA8EAE-BF5A-486C-A8C5-ECC9F3942E4B}">
                <a14:imgProps xmlns="" xmlns:a14="http://schemas.microsoft.com/office/drawing/2010/main">
                  <a14:imgLayer r:embed="rId5">
                    <a14:imgEffect>
                      <a14:backgroundRemoval t="10000" b="90000" l="10000" r="90000"/>
                    </a14:imgEffect>
                  </a14:imgLayer>
                </a14:imgProps>
              </a:ext>
              <a:ext uri="{28A0092B-C50C-407E-A947-70E740481C1C}">
                <a14:useLocalDpi xmlns="" xmlns:a14="http://schemas.microsoft.com/office/drawing/2010/main"/>
              </a:ext>
            </a:extLst>
          </a:blip>
          <a:stretch>
            <a:fillRect/>
          </a:stretch>
        </p:blipFill>
        <p:spPr>
          <a:xfrm>
            <a:off x="5638800" y="4903805"/>
            <a:ext cx="3505200" cy="2335195"/>
          </a:xfrm>
          <a:prstGeom prst="rect">
            <a:avLst/>
          </a:prstGeom>
        </p:spPr>
      </p:pic>
      <p:sp>
        <p:nvSpPr>
          <p:cNvPr id="3" name="Content Placeholder 2"/>
          <p:cNvSpPr>
            <a:spLocks noGrp="1"/>
          </p:cNvSpPr>
          <p:nvPr>
            <p:ph idx="1"/>
          </p:nvPr>
        </p:nvSpPr>
        <p:spPr>
          <a:xfrm>
            <a:off x="457200" y="2255837"/>
            <a:ext cx="8229600" cy="4525963"/>
          </a:xfrm>
        </p:spPr>
        <p:txBody>
          <a:bodyPr/>
          <a:lstStyle/>
          <a:p>
            <a:r>
              <a:rPr lang="ru-RU" sz="2800" dirty="0" smtClean="0"/>
              <a:t>Любите </a:t>
            </a:r>
            <a:r>
              <a:rPr lang="ru-RU" sz="2800" dirty="0"/>
              <a:t>друг друга (Ин. 13:35)</a:t>
            </a:r>
            <a:endParaRPr lang="en-US" sz="2800" dirty="0"/>
          </a:p>
          <a:p>
            <a:r>
              <a:rPr lang="ru-RU" sz="2800" dirty="0" smtClean="0"/>
              <a:t>Прощайте </a:t>
            </a:r>
            <a:r>
              <a:rPr lang="ru-RU" sz="2800" dirty="0"/>
              <a:t>взаимно (Кол. 3:13)</a:t>
            </a:r>
            <a:endParaRPr lang="en-US" sz="2800" dirty="0"/>
          </a:p>
          <a:p>
            <a:r>
              <a:rPr lang="ru-RU" sz="2800" dirty="0" smtClean="0"/>
              <a:t>Принимайте </a:t>
            </a:r>
            <a:r>
              <a:rPr lang="ru-RU" sz="2800" dirty="0"/>
              <a:t>друг друга (Рим. 15:7)</a:t>
            </a:r>
            <a:endParaRPr lang="en-US" sz="2800" dirty="0"/>
          </a:p>
          <a:p>
            <a:r>
              <a:rPr lang="ru-RU" sz="2800" dirty="0" smtClean="0"/>
              <a:t>Молитесь </a:t>
            </a:r>
            <a:r>
              <a:rPr lang="ru-RU" sz="2800" dirty="0"/>
              <a:t>друг о друге (Иак. 5:16)</a:t>
            </a:r>
            <a:endParaRPr lang="en-US" sz="2800" dirty="0"/>
          </a:p>
          <a:p>
            <a:r>
              <a:rPr lang="ru-RU" sz="2800" dirty="0" smtClean="0"/>
              <a:t>Утешайте </a:t>
            </a:r>
            <a:r>
              <a:rPr lang="ru-RU" sz="2800" dirty="0"/>
              <a:t>друг друга (1Фес. 4:18</a:t>
            </a:r>
            <a:r>
              <a:rPr lang="ru-RU" sz="2800" dirty="0" smtClean="0"/>
              <a:t>)</a:t>
            </a:r>
            <a:endParaRPr lang="en-US" sz="2800" dirty="0"/>
          </a:p>
        </p:txBody>
      </p:sp>
    </p:spTree>
    <p:extLst>
      <p:ext uri="{BB962C8B-B14F-4D97-AF65-F5344CB8AC3E}">
        <p14:creationId xmlns="" xmlns:p14="http://schemas.microsoft.com/office/powerpoint/2010/main" val="17599564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133600"/>
            <a:ext cx="8229600" cy="3154363"/>
          </a:xfrm>
        </p:spPr>
        <p:txBody>
          <a:bodyPr/>
          <a:lstStyle/>
          <a:p>
            <a:r>
              <a:rPr lang="ru-RU" dirty="0" smtClean="0"/>
              <a:t>Общайтесь </a:t>
            </a:r>
            <a:r>
              <a:rPr lang="ru-RU" dirty="0"/>
              <a:t>друг с другом (1 Ин. 1:7)</a:t>
            </a:r>
            <a:endParaRPr lang="en-US" dirty="0"/>
          </a:p>
          <a:p>
            <a:r>
              <a:rPr lang="ru-RU" dirty="0" smtClean="0"/>
              <a:t>Будьте </a:t>
            </a:r>
            <a:r>
              <a:rPr lang="ru-RU" dirty="0"/>
              <a:t>добры друг ко другу (Еф. 4:32)</a:t>
            </a:r>
            <a:endParaRPr lang="en-US" dirty="0"/>
          </a:p>
          <a:p>
            <a:r>
              <a:rPr lang="ru-RU" dirty="0" smtClean="0"/>
              <a:t>Будьте </a:t>
            </a:r>
            <a:r>
              <a:rPr lang="ru-RU" dirty="0"/>
              <a:t>сострадательны (1 Петра 3:8)</a:t>
            </a:r>
            <a:endParaRPr lang="en-US" dirty="0"/>
          </a:p>
          <a:p>
            <a:r>
              <a:rPr lang="ru-RU" dirty="0" smtClean="0"/>
              <a:t>Будьте </a:t>
            </a:r>
            <a:r>
              <a:rPr lang="ru-RU" dirty="0"/>
              <a:t>страннолюбивы друг ко другу </a:t>
            </a:r>
            <a:r>
              <a:rPr lang="ru-RU" dirty="0" smtClean="0"/>
              <a:t/>
            </a:r>
            <a:br>
              <a:rPr lang="ru-RU" dirty="0" smtClean="0"/>
            </a:br>
            <a:r>
              <a:rPr lang="ru-RU" dirty="0" smtClean="0"/>
              <a:t>(</a:t>
            </a:r>
            <a:r>
              <a:rPr lang="ru-RU" dirty="0"/>
              <a:t>1 Петра 4:9</a:t>
            </a:r>
            <a:r>
              <a:rPr lang="ru-RU" dirty="0" smtClean="0"/>
              <a:t>)</a:t>
            </a:r>
            <a:endParaRPr lang="en-US" dirty="0"/>
          </a:p>
        </p:txBody>
      </p:sp>
      <p:pic>
        <p:nvPicPr>
          <p:cNvPr id="5" name="Picture 4"/>
          <p:cNvPicPr>
            <a:picLocks noChangeAspect="1"/>
          </p:cNvPicPr>
          <p:nvPr/>
        </p:nvPicPr>
        <p:blipFill>
          <a:blip r:embed="rId4" cstate="email">
            <a:extLst>
              <a:ext uri="{BEBA8EAE-BF5A-486C-A8C5-ECC9F3942E4B}">
                <a14:imgProps xmlns="" xmlns:a14="http://schemas.microsoft.com/office/drawing/2010/main">
                  <a14:imgLayer r:embed="rId5">
                    <a14:imgEffect>
                      <a14:backgroundRemoval t="10000" b="90000" l="10000" r="90000"/>
                    </a14:imgEffect>
                  </a14:imgLayer>
                </a14:imgProps>
              </a:ext>
              <a:ext uri="{28A0092B-C50C-407E-A947-70E740481C1C}">
                <a14:useLocalDpi xmlns="" xmlns:a14="http://schemas.microsoft.com/office/drawing/2010/main"/>
              </a:ext>
            </a:extLst>
          </a:blip>
          <a:stretch>
            <a:fillRect/>
          </a:stretch>
        </p:blipFill>
        <p:spPr>
          <a:xfrm>
            <a:off x="5791200" y="4648200"/>
            <a:ext cx="3505200" cy="2335195"/>
          </a:xfrm>
          <a:prstGeom prst="rect">
            <a:avLst/>
          </a:prstGeom>
        </p:spPr>
      </p:pic>
    </p:spTree>
    <p:extLst>
      <p:ext uri="{BB962C8B-B14F-4D97-AF65-F5344CB8AC3E}">
        <p14:creationId xmlns="" xmlns:p14="http://schemas.microsoft.com/office/powerpoint/2010/main" val="36774584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6" name="Content Placeholder 2"/>
          <p:cNvSpPr txBox="1">
            <a:spLocks/>
          </p:cNvSpPr>
          <p:nvPr/>
        </p:nvSpPr>
        <p:spPr bwMode="auto">
          <a:xfrm>
            <a:off x="457200" y="2590800"/>
            <a:ext cx="57912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spcAft>
                <a:spcPts val="0"/>
              </a:spcAft>
            </a:pPr>
            <a:r>
              <a:rPr lang="ru-RU" sz="4000" dirty="0" smtClean="0">
                <a:latin typeface="+mn-lt"/>
              </a:rPr>
              <a:t>«</a:t>
            </a:r>
            <a:r>
              <a:rPr lang="ru-RU" sz="4000" b="1" dirty="0" smtClean="0">
                <a:solidFill>
                  <a:srgbClr val="660066"/>
                </a:solidFill>
                <a:latin typeface="+mn-lt"/>
              </a:rPr>
              <a:t>Все могу</a:t>
            </a:r>
            <a:endParaRPr lang="en-US" sz="4000" b="1" dirty="0" smtClean="0">
              <a:solidFill>
                <a:srgbClr val="660066"/>
              </a:solidFill>
              <a:latin typeface="+mn-lt"/>
            </a:endParaRPr>
          </a:p>
          <a:p>
            <a:pPr lvl="0">
              <a:spcBef>
                <a:spcPts val="0"/>
              </a:spcBef>
              <a:spcAft>
                <a:spcPts val="0"/>
              </a:spcAft>
            </a:pPr>
            <a:r>
              <a:rPr lang="en-US" sz="4000" b="1" dirty="0" smtClean="0">
                <a:solidFill>
                  <a:srgbClr val="008000"/>
                </a:solidFill>
                <a:latin typeface="+mn-lt"/>
              </a:rPr>
              <a:t> </a:t>
            </a:r>
            <a:r>
              <a:rPr lang="ru-RU" sz="4000" b="1" dirty="0" smtClean="0">
                <a:solidFill>
                  <a:srgbClr val="008000"/>
                </a:solidFill>
                <a:latin typeface="+mn-lt"/>
              </a:rPr>
              <a:t>в укрепляющем меня Иисусе Христе</a:t>
            </a:r>
            <a:r>
              <a:rPr lang="ru-RU" sz="4000" dirty="0" smtClean="0">
                <a:latin typeface="+mn-lt"/>
              </a:rPr>
              <a:t>»</a:t>
            </a:r>
            <a:endParaRPr lang="en-US" sz="4000" dirty="0" smtClean="0">
              <a:latin typeface="+mn-lt"/>
            </a:endParaRPr>
          </a:p>
          <a:p>
            <a:pPr lvl="0">
              <a:spcBef>
                <a:spcPts val="1800"/>
              </a:spcBef>
              <a:spcAft>
                <a:spcPts val="0"/>
              </a:spcAft>
              <a:tabLst>
                <a:tab pos="4114800" algn="l"/>
              </a:tabLst>
            </a:pPr>
            <a:r>
              <a:rPr lang="ru-RU" sz="3600" dirty="0" smtClean="0">
                <a:latin typeface="+mn-lt"/>
              </a:rPr>
              <a:t>Фииппийцам</a:t>
            </a:r>
            <a:r>
              <a:rPr lang="en-US" sz="3600" dirty="0" smtClean="0">
                <a:latin typeface="+mn-lt"/>
              </a:rPr>
              <a:t> 4:13</a:t>
            </a:r>
            <a:endParaRPr kumimoji="0" lang="en-US" sz="3600" b="0" i="0" u="none" strike="noStrike" kern="1200" cap="none" spc="0" normalizeH="0" baseline="0" noProof="0" dirty="0" smtClean="0">
              <a:ln>
                <a:noFill/>
              </a:ln>
              <a:solidFill>
                <a:schemeClr val="tx1"/>
              </a:solidFill>
              <a:effectLst/>
              <a:uLnTx/>
              <a:uFillTx/>
              <a:latin typeface="+mn-lt"/>
            </a:endParaRPr>
          </a:p>
        </p:txBody>
      </p:sp>
      <p:sp>
        <p:nvSpPr>
          <p:cNvPr id="3" name="Title 2"/>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4" cstate="email">
            <a:extLst>
              <a:ext uri="{28A0092B-C50C-407E-A947-70E740481C1C}">
                <a14:useLocalDpi xmlns="" xmlns:a14="http://schemas.microsoft.com/office/drawing/2010/main"/>
              </a:ext>
            </a:extLst>
          </a:blip>
          <a:srcRect/>
          <a:stretch>
            <a:fillRect/>
          </a:stretch>
        </p:blipFill>
        <p:spPr>
          <a:xfrm>
            <a:off x="4572000" y="4278464"/>
            <a:ext cx="4690394" cy="2579536"/>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pic>
        <p:nvPicPr>
          <p:cNvPr id="9" name="Picture 8"/>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4572000" y="4267200"/>
            <a:ext cx="4741333" cy="2667000"/>
          </a:xfrm>
          <a:prstGeom prst="rect">
            <a:avLst/>
          </a:prstGeom>
          <a:ln>
            <a:noFill/>
          </a:ln>
          <a:effectLst>
            <a:softEdge rad="112500"/>
          </a:effectLst>
        </p:spPr>
      </p:pic>
      <p:sp>
        <p:nvSpPr>
          <p:cNvPr id="5" name="Content Placeholder 2"/>
          <p:cNvSpPr>
            <a:spLocks noGrp="1"/>
          </p:cNvSpPr>
          <p:nvPr>
            <p:ph idx="1"/>
          </p:nvPr>
        </p:nvSpPr>
        <p:spPr>
          <a:xfrm>
            <a:off x="990600" y="1981200"/>
            <a:ext cx="7315200" cy="3276600"/>
          </a:xfrm>
        </p:spPr>
        <p:txBody>
          <a:bodyPr/>
          <a:lstStyle/>
          <a:p>
            <a:pPr marL="0" indent="0" algn="ctr">
              <a:buNone/>
            </a:pPr>
            <a:r>
              <a:rPr lang="ru-RU" sz="3600" dirty="0" smtClean="0"/>
              <a:t>«Я пришел для того, чтобы имели жизнь и имели с избытком…»</a:t>
            </a:r>
            <a:r>
              <a:rPr lang="en-US" sz="3600" dirty="0" smtClean="0"/>
              <a:t> </a:t>
            </a:r>
            <a:r>
              <a:rPr lang="ru-RU" sz="3600" dirty="0" smtClean="0"/>
              <a:t/>
            </a:r>
            <a:br>
              <a:rPr lang="ru-RU" sz="3600" dirty="0" smtClean="0"/>
            </a:br>
            <a:r>
              <a:rPr lang="ru-RU" sz="3600" dirty="0" smtClean="0"/>
              <a:t>Иоанна</a:t>
            </a:r>
            <a:r>
              <a:rPr lang="en-US" sz="3600" i="1" dirty="0" smtClean="0"/>
              <a:t> </a:t>
            </a:r>
            <a:r>
              <a:rPr lang="en-US" sz="3600" dirty="0" smtClean="0"/>
              <a:t>10:10</a:t>
            </a:r>
          </a:p>
          <a:p>
            <a:pPr>
              <a:buNone/>
            </a:pPr>
            <a:endParaRPr lang="en-US"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GERAL.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43225" y="1"/>
            <a:ext cx="9187225" cy="6858000"/>
          </a:xfrm>
          <a:prstGeom prst="rect">
            <a:avLst/>
          </a:prstGeom>
        </p:spPr>
      </p:pic>
      <p:sp>
        <p:nvSpPr>
          <p:cNvPr id="2" name="Title 1"/>
          <p:cNvSpPr>
            <a:spLocks noGrp="1"/>
          </p:cNvSpPr>
          <p:nvPr>
            <p:ph type="title"/>
          </p:nvPr>
        </p:nvSpPr>
        <p:spPr>
          <a:xfrm>
            <a:off x="304800" y="838200"/>
            <a:ext cx="8229600" cy="1143000"/>
          </a:xfrm>
        </p:spPr>
        <p:txBody>
          <a:bodyPr/>
          <a:lstStyle/>
          <a:p>
            <a:r>
              <a:rPr lang="ru-RU" b="1" dirty="0" smtClean="0">
                <a:solidFill>
                  <a:srgbClr val="660066"/>
                </a:solidFill>
                <a:latin typeface="Cambria"/>
                <a:cs typeface="Cambria"/>
              </a:rPr>
              <a:t>Молитва</a:t>
            </a:r>
            <a:endParaRPr lang="en-US" b="1" dirty="0">
              <a:solidFill>
                <a:srgbClr val="660066"/>
              </a:solidFill>
              <a:latin typeface="Cambria"/>
              <a:cs typeface="Cambria"/>
            </a:endParaRPr>
          </a:p>
        </p:txBody>
      </p:sp>
      <p:sp>
        <p:nvSpPr>
          <p:cNvPr id="5" name="Content Placeholder 2"/>
          <p:cNvSpPr txBox="1">
            <a:spLocks/>
          </p:cNvSpPr>
          <p:nvPr/>
        </p:nvSpPr>
        <p:spPr bwMode="auto">
          <a:xfrm>
            <a:off x="990600" y="2362200"/>
            <a:ext cx="73152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3600" dirty="0" smtClean="0">
                <a:latin typeface="Cambria"/>
                <a:cs typeface="Cambria"/>
              </a:rPr>
              <a:t>«Я пришел для того, чтобы имели жизнь и имели с избытком».</a:t>
            </a:r>
            <a:endParaRPr lang="en-US" sz="3600" dirty="0" smtClean="0">
              <a:latin typeface="Cambria"/>
              <a:cs typeface="Cambria"/>
            </a:endParaRPr>
          </a:p>
          <a:p>
            <a:pPr marL="0" indent="0" algn="ctr">
              <a:buFont typeface="Arial" pitchFamily="34" charset="0"/>
              <a:buNone/>
            </a:pPr>
            <a:r>
              <a:rPr lang="ru-RU" sz="3600" dirty="0" smtClean="0">
                <a:latin typeface="Cambria"/>
                <a:cs typeface="Cambria"/>
              </a:rPr>
              <a:t>Иоанна </a:t>
            </a:r>
            <a:r>
              <a:rPr lang="en-US" sz="3600" dirty="0" smtClean="0">
                <a:latin typeface="Cambria"/>
                <a:cs typeface="Cambria"/>
              </a:rPr>
              <a:t>10:10</a:t>
            </a:r>
          </a:p>
          <a:p>
            <a:pPr>
              <a:buFont typeface="Arial" pitchFamily="34" charset="0"/>
              <a:buNone/>
            </a:pPr>
            <a:endParaRPr lang="en-US" sz="3600" dirty="0">
              <a:latin typeface="Cambria"/>
              <a:cs typeface="Cambria"/>
            </a:endParaRPr>
          </a:p>
        </p:txBody>
      </p:sp>
      <p:pic>
        <p:nvPicPr>
          <p:cNvPr id="6" name="Picture 5"/>
          <p:cNvPicPr>
            <a:picLocks noChangeAspect="1"/>
          </p:cNvPicPr>
          <p:nvPr/>
        </p:nvPicPr>
        <p:blipFill>
          <a:blip r:embed="rId4" cstate="print">
            <a:extLst>
              <a:ext uri="{BEBA8EAE-BF5A-486C-A8C5-ECC9F3942E4B}">
                <a14:imgProps xmlns="" xmlns:a14="http://schemas.microsoft.com/office/drawing/2010/main">
                  <a14:imgLayer r:embed="rId5">
                    <a14:imgEffect>
                      <a14:backgroundRemoval t="10000" b="90000" l="10000" r="90000"/>
                    </a14:imgEffect>
                  </a14:imgLayer>
                </a14:imgProps>
              </a:ext>
            </a:extLst>
          </a:blip>
          <a:stretch>
            <a:fillRect/>
          </a:stretch>
        </p:blipFill>
        <p:spPr>
          <a:xfrm>
            <a:off x="4908841" y="3886200"/>
            <a:ext cx="5149558" cy="3429000"/>
          </a:xfrm>
          <a:prstGeom prst="rect">
            <a:avLst/>
          </a:prstGeom>
        </p:spPr>
      </p:pic>
    </p:spTree>
    <p:extLst>
      <p:ext uri="{BB962C8B-B14F-4D97-AF65-F5344CB8AC3E}">
        <p14:creationId xmlns="" xmlns:p14="http://schemas.microsoft.com/office/powerpoint/2010/main" val="4275873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4" name="Title 1"/>
          <p:cNvSpPr>
            <a:spLocks noGrp="1"/>
          </p:cNvSpPr>
          <p:nvPr>
            <p:ph type="title"/>
          </p:nvPr>
        </p:nvSpPr>
        <p:spPr>
          <a:xfrm>
            <a:off x="533400" y="762000"/>
            <a:ext cx="8229600" cy="1143000"/>
          </a:xfrm>
        </p:spPr>
        <p:txBody>
          <a:bodyPr/>
          <a:lstStyle/>
          <a:p>
            <a:r>
              <a:rPr lang="ru-RU" b="1" dirty="0" smtClean="0">
                <a:solidFill>
                  <a:srgbClr val="660066"/>
                </a:solidFill>
              </a:rPr>
              <a:t>Божий целостный рецепт</a:t>
            </a:r>
            <a:endParaRPr lang="en-US" b="1" dirty="0">
              <a:solidFill>
                <a:srgbClr val="660066"/>
              </a:solidFill>
            </a:endParaRPr>
          </a:p>
        </p:txBody>
      </p:sp>
      <p:pic>
        <p:nvPicPr>
          <p:cNvPr id="6" name="Picture 5"/>
          <p:cNvPicPr>
            <a:picLocks noChangeAspect="1"/>
          </p:cNvPicPr>
          <p:nvPr/>
        </p:nvPicPr>
        <p:blipFill>
          <a:blip r:embed="rId4" cstate="print"/>
          <a:stretch>
            <a:fillRect/>
          </a:stretch>
        </p:blipFill>
        <p:spPr>
          <a:xfrm>
            <a:off x="0" y="4598857"/>
            <a:ext cx="9385300" cy="2259143"/>
          </a:xfrm>
          <a:prstGeom prst="rect">
            <a:avLst/>
          </a:prstGeom>
        </p:spPr>
      </p:pic>
      <p:sp>
        <p:nvSpPr>
          <p:cNvPr id="5" name="Content Placeholder 2"/>
          <p:cNvSpPr>
            <a:spLocks noGrp="1"/>
          </p:cNvSpPr>
          <p:nvPr>
            <p:ph idx="1"/>
          </p:nvPr>
        </p:nvSpPr>
        <p:spPr>
          <a:xfrm>
            <a:off x="533400" y="1828800"/>
            <a:ext cx="7924800" cy="2925763"/>
          </a:xfrm>
        </p:spPr>
        <p:txBody>
          <a:bodyPr/>
          <a:lstStyle/>
          <a:p>
            <a:pPr marL="0" indent="0" algn="ctr">
              <a:buNone/>
            </a:pPr>
            <a:r>
              <a:rPr lang="ru-RU" sz="2800" dirty="0"/>
              <a:t>«Чистый воздух, солнечный свет, умеренность, отдых, физические упражнения, надлежащее питание, употребление воды, вера в Божественную силу — вот истинные лекарственные средства</a:t>
            </a:r>
            <a:r>
              <a:rPr lang="ru-RU" sz="2800" dirty="0" smtClean="0"/>
              <a:t>».</a:t>
            </a:r>
            <a:endParaRPr lang="en-US" sz="2800" dirty="0"/>
          </a:p>
          <a:p>
            <a:pPr marL="0" indent="0" algn="ctr">
              <a:buNone/>
            </a:pPr>
            <a:r>
              <a:rPr lang="ru-RU" sz="2800" dirty="0" smtClean="0"/>
              <a:t>Э. Уайт</a:t>
            </a:r>
            <a:r>
              <a:rPr lang="en-US" sz="2800" dirty="0" smtClean="0"/>
              <a:t>, </a:t>
            </a:r>
            <a:r>
              <a:rPr lang="ru-RU" sz="2800" i="1" dirty="0" smtClean="0"/>
              <a:t>Служение исцеления</a:t>
            </a:r>
            <a:r>
              <a:rPr lang="en-US" sz="2800" i="1" dirty="0" smtClean="0"/>
              <a:t>,</a:t>
            </a:r>
            <a:r>
              <a:rPr lang="en-US" sz="2800" dirty="0" smtClean="0"/>
              <a:t> </a:t>
            </a:r>
            <a:r>
              <a:rPr lang="ru-RU" sz="2800" dirty="0" smtClean="0"/>
              <a:t>с</a:t>
            </a:r>
            <a:r>
              <a:rPr lang="en-US" sz="2800" dirty="0" smtClean="0"/>
              <a:t>. 127.</a:t>
            </a:r>
          </a:p>
          <a:p>
            <a:pPr>
              <a:buNone/>
            </a:pP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95625" y="0"/>
            <a:ext cx="9339625" cy="6858000"/>
          </a:xfrm>
          <a:prstGeom prst="rect">
            <a:avLst/>
          </a:prstGeom>
        </p:spPr>
      </p:pic>
      <p:pic>
        <p:nvPicPr>
          <p:cNvPr id="3" name="Picture 2"/>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4938546" y="3479619"/>
            <a:ext cx="4205454" cy="3378381"/>
          </a:xfrm>
          <a:prstGeom prst="rect">
            <a:avLst/>
          </a:prstGeom>
        </p:spPr>
      </p:pic>
      <p:sp>
        <p:nvSpPr>
          <p:cNvPr id="8" name="Title 1"/>
          <p:cNvSpPr>
            <a:spLocks noGrp="1"/>
          </p:cNvSpPr>
          <p:nvPr>
            <p:ph type="title"/>
          </p:nvPr>
        </p:nvSpPr>
        <p:spPr>
          <a:xfrm>
            <a:off x="1066800" y="685800"/>
            <a:ext cx="8229600" cy="1143000"/>
          </a:xfrm>
        </p:spPr>
        <p:txBody>
          <a:bodyPr/>
          <a:lstStyle/>
          <a:p>
            <a:r>
              <a:rPr lang="ru-RU" b="1" dirty="0" smtClean="0">
                <a:solidFill>
                  <a:srgbClr val="660066"/>
                </a:solidFill>
              </a:rPr>
              <a:t>Божий целостный рецепт</a:t>
            </a:r>
            <a:endParaRPr lang="en-US" b="1" dirty="0">
              <a:solidFill>
                <a:srgbClr val="660066"/>
              </a:solidFill>
            </a:endParaRPr>
          </a:p>
        </p:txBody>
      </p:sp>
      <p:sp>
        <p:nvSpPr>
          <p:cNvPr id="7" name="Content Placeholder 2"/>
          <p:cNvSpPr txBox="1">
            <a:spLocks/>
          </p:cNvSpPr>
          <p:nvPr/>
        </p:nvSpPr>
        <p:spPr bwMode="auto">
          <a:xfrm>
            <a:off x="1219200" y="1828800"/>
            <a:ext cx="6172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tab pos="234950" algn="l"/>
                <a:tab pos="457200" algn="l"/>
                <a:tab pos="692150" algn="l"/>
                <a:tab pos="914400" algn="l"/>
              </a:tabLst>
              <a:defRPr/>
            </a:pP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C – Choices</a:t>
            </a:r>
            <a:r>
              <a:rPr kumimoji="0" lang="ru-RU"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 - ВЫБОР</a:t>
            </a: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tab pos="234950" algn="l"/>
                <a:tab pos="457200" algn="l"/>
                <a:tab pos="692150" algn="l"/>
                <a:tab pos="914400" algn="l"/>
              </a:tabLst>
              <a:defRPr/>
            </a:pP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E – Exercise</a:t>
            </a:r>
            <a:r>
              <a:rPr kumimoji="0" lang="ru-RU"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 – Физические</a:t>
            </a:r>
            <a:r>
              <a:rPr kumimoji="0" lang="ru-RU" sz="2200" b="1" i="0" u="none" strike="noStrike" kern="1200" cap="all" normalizeH="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 Упражнения</a:t>
            </a: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tab pos="234950" algn="l"/>
                <a:tab pos="457200" algn="l"/>
                <a:tab pos="692150" algn="l"/>
                <a:tab pos="914400" algn="l"/>
              </a:tabLst>
              <a:defRPr/>
            </a:pP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L – Liquids</a:t>
            </a:r>
            <a:r>
              <a:rPr kumimoji="0" lang="ru-RU"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 –</a:t>
            </a:r>
            <a:r>
              <a:rPr kumimoji="0" lang="ru-RU" sz="2200" b="1" i="0" u="none" strike="noStrike" kern="1200" cap="all" normalizeH="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 </a:t>
            </a:r>
            <a:r>
              <a:rPr kumimoji="0" lang="ru-RU"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Вода</a:t>
            </a:r>
            <a:endPar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tab pos="234950" algn="l"/>
                <a:tab pos="457200" algn="l"/>
                <a:tab pos="692150" algn="l"/>
                <a:tab pos="914400" algn="l"/>
              </a:tabLst>
              <a:defRPr/>
            </a:pP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E – Environment</a:t>
            </a:r>
            <a:r>
              <a:rPr kumimoji="0" lang="ru-RU"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 – Окружающая среда</a:t>
            </a: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tab pos="234950" algn="l"/>
                <a:tab pos="457200" algn="l"/>
                <a:tab pos="692150" algn="l"/>
                <a:tab pos="914400" algn="l"/>
              </a:tabLst>
              <a:defRPr/>
            </a:pP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B – Belief</a:t>
            </a:r>
            <a:r>
              <a:rPr kumimoji="0" lang="ru-RU"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 – вера </a:t>
            </a: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tab pos="234950" algn="l"/>
                <a:tab pos="457200" algn="l"/>
                <a:tab pos="692150" algn="l"/>
                <a:tab pos="914400" algn="l"/>
              </a:tabLst>
              <a:defRPr/>
            </a:pP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R – Rest</a:t>
            </a:r>
            <a:r>
              <a:rPr kumimoji="0" lang="ru-RU"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 - отдых</a:t>
            </a: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tab pos="234950" algn="l"/>
                <a:tab pos="457200" algn="l"/>
                <a:tab pos="692150" algn="l"/>
                <a:tab pos="914400" algn="l"/>
              </a:tabLst>
              <a:defRPr/>
            </a:pP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A – Air</a:t>
            </a:r>
            <a:r>
              <a:rPr kumimoji="0" lang="ru-RU"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 – воздух </a:t>
            </a:r>
            <a:endPar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tab pos="234950" algn="l"/>
                <a:tab pos="457200" algn="l"/>
                <a:tab pos="692150" algn="l"/>
                <a:tab pos="914400" algn="l"/>
              </a:tabLst>
              <a:defRPr/>
            </a:pP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T – Temperance</a:t>
            </a:r>
            <a:r>
              <a:rPr kumimoji="0" lang="ru-RU"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 – воздержание </a:t>
            </a: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tab pos="234950" algn="l"/>
                <a:tab pos="457200" algn="l"/>
                <a:tab pos="692150" algn="l"/>
                <a:tab pos="914400" algn="l"/>
              </a:tabLst>
              <a:defRPr/>
            </a:pP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I – Integrity</a:t>
            </a:r>
            <a:r>
              <a:rPr kumimoji="0" lang="ru-RU"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 – честность </a:t>
            </a: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tab pos="234950" algn="l"/>
                <a:tab pos="457200" algn="l"/>
                <a:tab pos="692150" algn="l"/>
                <a:tab pos="914400" algn="l"/>
              </a:tabLst>
              <a:defRPr/>
            </a:pP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O – Optimism</a:t>
            </a:r>
            <a:r>
              <a:rPr kumimoji="0" lang="ru-RU"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 – оптимизм </a:t>
            </a: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tab pos="234950" algn="l"/>
                <a:tab pos="457200" algn="l"/>
                <a:tab pos="692150" algn="l"/>
                <a:tab pos="914400" algn="l"/>
              </a:tabLst>
              <a:defRPr/>
            </a:pP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N – Nutrition</a:t>
            </a:r>
            <a:r>
              <a:rPr kumimoji="0" lang="ru-RU"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 – питание </a:t>
            </a: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tab pos="234950" algn="l"/>
                <a:tab pos="457200" algn="l"/>
                <a:tab pos="692150" algn="l"/>
                <a:tab pos="914400" algn="l"/>
              </a:tabLst>
              <a:defRPr/>
            </a:pP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S - Social Support</a:t>
            </a:r>
            <a:r>
              <a:rPr kumimoji="0" lang="ru-RU"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 – социальная поддержка</a:t>
            </a: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2200" b="1" i="0" u="none" strike="noStrike" kern="1200" cap="all" normalizeH="0" baseline="0" noProof="0" dirty="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pic>
        <p:nvPicPr>
          <p:cNvPr id="6" name="Picture 5"/>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5704115" y="4419600"/>
            <a:ext cx="3592285" cy="2514600"/>
          </a:xfrm>
          <a:prstGeom prst="rect">
            <a:avLst/>
          </a:prstGeom>
          <a:ln>
            <a:noFill/>
          </a:ln>
          <a:effectLst>
            <a:softEdge rad="112500"/>
          </a:effectLst>
        </p:spPr>
      </p:pic>
      <p:sp>
        <p:nvSpPr>
          <p:cNvPr id="8" name="Title 1"/>
          <p:cNvSpPr>
            <a:spLocks noGrp="1"/>
          </p:cNvSpPr>
          <p:nvPr>
            <p:ph type="title"/>
          </p:nvPr>
        </p:nvSpPr>
        <p:spPr>
          <a:xfrm>
            <a:off x="533400" y="762000"/>
            <a:ext cx="8229600" cy="1143000"/>
          </a:xfrm>
        </p:spPr>
        <p:txBody>
          <a:bodyPr/>
          <a:lstStyle/>
          <a:p>
            <a:r>
              <a:rPr lang="ru-RU" b="1" dirty="0" smtClean="0">
                <a:solidFill>
                  <a:srgbClr val="660066"/>
                </a:solidFill>
              </a:rPr>
              <a:t>Божий целостный рецепт</a:t>
            </a:r>
            <a:endParaRPr lang="en-US" b="1" dirty="0">
              <a:solidFill>
                <a:srgbClr val="660066"/>
              </a:solidFill>
            </a:endParaRPr>
          </a:p>
        </p:txBody>
      </p:sp>
      <p:sp>
        <p:nvSpPr>
          <p:cNvPr id="5" name="Content Placeholder 2"/>
          <p:cNvSpPr>
            <a:spLocks noGrp="1"/>
          </p:cNvSpPr>
          <p:nvPr>
            <p:ph idx="1"/>
          </p:nvPr>
        </p:nvSpPr>
        <p:spPr>
          <a:xfrm>
            <a:off x="609600" y="2286000"/>
            <a:ext cx="8229600" cy="2925763"/>
          </a:xfrm>
        </p:spPr>
        <p:txBody>
          <a:bodyPr/>
          <a:lstStyle/>
          <a:p>
            <a:pPr marL="0" indent="0" algn="ctr">
              <a:buNone/>
            </a:pPr>
            <a:r>
              <a:rPr lang="ru-RU" dirty="0"/>
              <a:t>«Чистый, здоровый образ жизни </a:t>
            </a:r>
            <a:r>
              <a:rPr lang="ru-RU" dirty="0" smtClean="0"/>
              <a:t/>
            </a:r>
            <a:br>
              <a:rPr lang="ru-RU" dirty="0" smtClean="0"/>
            </a:br>
            <a:r>
              <a:rPr lang="ru-RU" dirty="0" smtClean="0"/>
              <a:t>более </a:t>
            </a:r>
            <a:r>
              <a:rPr lang="ru-RU" dirty="0"/>
              <a:t>всего способствует совершенству христианского характера и развитию способностей </a:t>
            </a:r>
            <a:r>
              <a:rPr lang="ru-RU" dirty="0" smtClean="0"/>
              <a:t>ума и </a:t>
            </a:r>
            <a:r>
              <a:rPr lang="ru-RU" dirty="0"/>
              <a:t>тела»</a:t>
            </a:r>
            <a:r>
              <a:rPr lang="en-US" dirty="0"/>
              <a:t> </a:t>
            </a:r>
            <a:endParaRPr lang="en-US" dirty="0" smtClean="0"/>
          </a:p>
          <a:p>
            <a:pPr algn="ctr">
              <a:buNone/>
            </a:pPr>
            <a:r>
              <a:rPr lang="ru-RU" sz="2800" dirty="0" smtClean="0"/>
              <a:t>Э. Уайт</a:t>
            </a:r>
            <a:r>
              <a:rPr lang="en-US" sz="2800" dirty="0" smtClean="0"/>
              <a:t>, </a:t>
            </a:r>
            <a:r>
              <a:rPr lang="ru-RU" sz="2800" i="1" dirty="0" smtClean="0"/>
              <a:t>Моя жизнь сегодня</a:t>
            </a:r>
            <a:r>
              <a:rPr lang="en-US" sz="2800" i="1" dirty="0" smtClean="0"/>
              <a:t>,</a:t>
            </a:r>
            <a:r>
              <a:rPr lang="en-US" sz="2800" dirty="0" smtClean="0"/>
              <a:t> </a:t>
            </a:r>
            <a:r>
              <a:rPr lang="ru-RU" sz="2800" dirty="0"/>
              <a:t>с</a:t>
            </a:r>
            <a:r>
              <a:rPr lang="en-US" sz="2800" dirty="0" smtClean="0"/>
              <a:t>. 125.</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609600" y="304800"/>
            <a:ext cx="8229600" cy="1143000"/>
          </a:xfrm>
        </p:spPr>
        <p:txBody>
          <a:bodyPr/>
          <a:lstStyle/>
          <a:p>
            <a:r>
              <a:rPr lang="ru-RU" sz="4800" b="1" dirty="0" smtClean="0">
                <a:solidFill>
                  <a:srgbClr val="660066"/>
                </a:solidFill>
              </a:rPr>
              <a:t>«Наполни свою жизнь праздником»</a:t>
            </a:r>
            <a:endParaRPr lang="en-US" sz="4800" b="1" dirty="0">
              <a:solidFill>
                <a:srgbClr val="660066"/>
              </a:solidFill>
            </a:endParaRPr>
          </a:p>
        </p:txBody>
      </p:sp>
      <p:sp>
        <p:nvSpPr>
          <p:cNvPr id="3" name="Content Placeholder 2"/>
          <p:cNvSpPr>
            <a:spLocks noGrp="1"/>
          </p:cNvSpPr>
          <p:nvPr>
            <p:ph idx="1"/>
          </p:nvPr>
        </p:nvSpPr>
        <p:spPr>
          <a:xfrm>
            <a:off x="457200" y="2057400"/>
            <a:ext cx="8229600" cy="609600"/>
          </a:xfrm>
        </p:spPr>
        <p:txBody>
          <a:bodyPr/>
          <a:lstStyle/>
          <a:p>
            <a:pPr marL="0" indent="0">
              <a:buNone/>
              <a:tabLst>
                <a:tab pos="234950" algn="l"/>
                <a:tab pos="457200" algn="l"/>
                <a:tab pos="692150" algn="l"/>
                <a:tab pos="914400" algn="l"/>
              </a:tabLst>
            </a:pPr>
            <a:r>
              <a:rPr lang="ru-RU" sz="4400" b="1" dirty="0" smtClean="0">
                <a:solidFill>
                  <a:srgbClr val="008000"/>
                </a:solidFill>
                <a:effectLst>
                  <a:outerShdw blurRad="38100" dist="38100" dir="2700000" algn="tl">
                    <a:srgbClr val="000000">
                      <a:alpha val="43137"/>
                    </a:srgbClr>
                  </a:outerShdw>
                </a:effectLst>
              </a:rPr>
              <a:t>ВЫБОР</a:t>
            </a:r>
            <a:endParaRPr lang="en-US" dirty="0" smtClean="0">
              <a:solidFill>
                <a:srgbClr val="008000"/>
              </a:solidFill>
            </a:endParaRPr>
          </a:p>
        </p:txBody>
      </p:sp>
      <p:sp>
        <p:nvSpPr>
          <p:cNvPr id="5" name="Rectangle 4"/>
          <p:cNvSpPr/>
          <p:nvPr/>
        </p:nvSpPr>
        <p:spPr>
          <a:xfrm>
            <a:off x="228600" y="3084255"/>
            <a:ext cx="5105400" cy="3046988"/>
          </a:xfrm>
          <a:prstGeom prst="rect">
            <a:avLst/>
          </a:prstGeom>
        </p:spPr>
        <p:txBody>
          <a:bodyPr wrap="square">
            <a:spAutoFit/>
          </a:bodyPr>
          <a:lstStyle/>
          <a:p>
            <a:pPr algn="ctr"/>
            <a:r>
              <a:rPr lang="ru-RU" sz="3200" dirty="0" smtClean="0"/>
              <a:t>Выбор </a:t>
            </a:r>
            <a:r>
              <a:rPr lang="ru-RU" sz="3200" dirty="0"/>
              <a:t>в пользу здоровья и </a:t>
            </a:r>
            <a:r>
              <a:rPr lang="ru-RU" sz="3200" dirty="0" smtClean="0"/>
              <a:t>празднование </a:t>
            </a:r>
            <a:r>
              <a:rPr lang="ru-RU" sz="3200" dirty="0"/>
              <a:t>радости жизни должны быть целенаправленными и быть результатом свободного выбора</a:t>
            </a:r>
            <a:r>
              <a:rPr lang="ru-RU" sz="3200" dirty="0" smtClean="0"/>
              <a:t>.</a:t>
            </a:r>
            <a:endParaRPr lang="en-US" sz="3200" dirty="0">
              <a:latin typeface="+mn-lt"/>
            </a:endParaRPr>
          </a:p>
        </p:txBody>
      </p:sp>
      <p:pic>
        <p:nvPicPr>
          <p:cNvPr id="7" name="Picture 6"/>
          <p:cNvPicPr>
            <a:picLocks noChangeAspect="1"/>
          </p:cNvPicPr>
          <p:nvPr/>
        </p:nvPicPr>
        <p:blipFill>
          <a:blip r:embed="rId4" cstate="print"/>
          <a:stretch>
            <a:fillRect/>
          </a:stretch>
        </p:blipFill>
        <p:spPr>
          <a:xfrm>
            <a:off x="5778500" y="3340100"/>
            <a:ext cx="3517900" cy="35179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3" name="Content Placeholder 2"/>
          <p:cNvSpPr>
            <a:spLocks noGrp="1"/>
          </p:cNvSpPr>
          <p:nvPr>
            <p:ph idx="1"/>
          </p:nvPr>
        </p:nvSpPr>
        <p:spPr>
          <a:xfrm>
            <a:off x="457200" y="2057400"/>
            <a:ext cx="8229600" cy="609600"/>
          </a:xfrm>
        </p:spPr>
        <p:txBody>
          <a:bodyPr/>
          <a:lstStyle/>
          <a:p>
            <a:pPr marL="0" indent="0">
              <a:buNone/>
              <a:tabLst>
                <a:tab pos="234950" algn="l"/>
                <a:tab pos="457200" algn="l"/>
                <a:tab pos="692150" algn="l"/>
                <a:tab pos="914400" algn="l"/>
              </a:tabLst>
            </a:pPr>
            <a:r>
              <a:rPr lang="ru-RU" sz="4400" b="1" dirty="0" smtClean="0">
                <a:solidFill>
                  <a:srgbClr val="008000"/>
                </a:solidFill>
                <a:effectLst>
                  <a:outerShdw blurRad="38100" dist="38100" dir="2700000" algn="tl">
                    <a:srgbClr val="000000">
                      <a:alpha val="43137"/>
                    </a:srgbClr>
                  </a:outerShdw>
                </a:effectLst>
              </a:rPr>
              <a:t>ФИЗИЧЕСКИЕ УПРАЖНЕНИЯ</a:t>
            </a:r>
            <a:endParaRPr lang="en-US" sz="4000" b="1" dirty="0" smtClean="0">
              <a:solidFill>
                <a:srgbClr val="008000"/>
              </a:solidFill>
            </a:endParaRPr>
          </a:p>
        </p:txBody>
      </p:sp>
      <p:pic>
        <p:nvPicPr>
          <p:cNvPr id="4" name="Picture 3"/>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5230403" y="3810000"/>
            <a:ext cx="4108330" cy="3081248"/>
          </a:xfrm>
          <a:prstGeom prst="rect">
            <a:avLst/>
          </a:prstGeom>
        </p:spPr>
      </p:pic>
      <p:sp>
        <p:nvSpPr>
          <p:cNvPr id="5" name="Rectangle 4"/>
          <p:cNvSpPr/>
          <p:nvPr/>
        </p:nvSpPr>
        <p:spPr>
          <a:xfrm>
            <a:off x="76200" y="2971800"/>
            <a:ext cx="5715000" cy="3554819"/>
          </a:xfrm>
          <a:prstGeom prst="rect">
            <a:avLst/>
          </a:prstGeom>
        </p:spPr>
        <p:txBody>
          <a:bodyPr wrap="square">
            <a:spAutoFit/>
          </a:bodyPr>
          <a:lstStyle/>
          <a:p>
            <a:r>
              <a:rPr lang="ru-RU" sz="2500" dirty="0"/>
              <a:t>В отчете главного санитарного врача США, посвященного физической активности и здоровью говорится, что физические упражнения  - самый лучший предсказатель долгой жизни. Другими словами, если вы хотите отложить свои похороны, регулярно занимайтесь физическими нагрузками</a:t>
            </a:r>
            <a:r>
              <a:rPr lang="ru-RU" sz="2500" dirty="0" smtClean="0"/>
              <a:t>!</a:t>
            </a:r>
            <a:endParaRPr lang="en-US" sz="2500" dirty="0">
              <a:latin typeface="+mn-lt"/>
            </a:endParaRPr>
          </a:p>
        </p:txBody>
      </p:sp>
      <p:sp>
        <p:nvSpPr>
          <p:cNvPr id="8" name="Title 1"/>
          <p:cNvSpPr>
            <a:spLocks noGrp="1"/>
          </p:cNvSpPr>
          <p:nvPr>
            <p:ph type="title"/>
          </p:nvPr>
        </p:nvSpPr>
        <p:spPr>
          <a:xfrm>
            <a:off x="609600" y="304800"/>
            <a:ext cx="8229600" cy="1143000"/>
          </a:xfrm>
        </p:spPr>
        <p:txBody>
          <a:bodyPr/>
          <a:lstStyle/>
          <a:p>
            <a:r>
              <a:rPr lang="ru-RU" sz="4800" b="1" dirty="0" smtClean="0">
                <a:solidFill>
                  <a:srgbClr val="660066"/>
                </a:solidFill>
              </a:rPr>
              <a:t>«Наполни свою жизнь праздником»</a:t>
            </a:r>
            <a:endParaRPr lang="en-US" sz="4800" b="1" dirty="0">
              <a:solidFill>
                <a:srgbClr val="660066"/>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pic>
        <p:nvPicPr>
          <p:cNvPr id="7" name="Picture 6"/>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6578944" y="4876800"/>
            <a:ext cx="2717456" cy="1981200"/>
          </a:xfrm>
          <a:prstGeom prst="rect">
            <a:avLst/>
          </a:prstGeom>
          <a:ln>
            <a:noFill/>
          </a:ln>
          <a:effectLst>
            <a:softEdge rad="112500"/>
          </a:effectLst>
        </p:spPr>
      </p:pic>
      <p:sp>
        <p:nvSpPr>
          <p:cNvPr id="4" name="Content Placeholder 3"/>
          <p:cNvSpPr>
            <a:spLocks noGrp="1"/>
          </p:cNvSpPr>
          <p:nvPr>
            <p:ph idx="1"/>
          </p:nvPr>
        </p:nvSpPr>
        <p:spPr>
          <a:xfrm>
            <a:off x="381000" y="1828800"/>
            <a:ext cx="8686800" cy="4525963"/>
          </a:xfrm>
        </p:spPr>
        <p:txBody>
          <a:bodyPr/>
          <a:lstStyle/>
          <a:p>
            <a:pPr marL="0" indent="0">
              <a:buNone/>
            </a:pPr>
            <a:r>
              <a:rPr lang="ru-RU" sz="2800" b="1" dirty="0" smtClean="0">
                <a:solidFill>
                  <a:srgbClr val="008000"/>
                </a:solidFill>
              </a:rPr>
              <a:t>Взрослые и пожилые люди – убедительные доказательства</a:t>
            </a:r>
            <a:endParaRPr lang="en-US" sz="2800" dirty="0"/>
          </a:p>
          <a:p>
            <a:pPr lvl="0"/>
            <a:r>
              <a:rPr lang="ru-RU" sz="2800" dirty="0"/>
              <a:t>Меньший риск преждевременной смерти</a:t>
            </a:r>
            <a:endParaRPr lang="en-US" sz="2800" dirty="0"/>
          </a:p>
          <a:p>
            <a:pPr lvl="0"/>
            <a:r>
              <a:rPr lang="ru-RU" sz="2800" dirty="0"/>
              <a:t>Меньший риск заболеваний сердечнососудистой системы</a:t>
            </a:r>
            <a:endParaRPr lang="en-US" sz="2800" dirty="0"/>
          </a:p>
          <a:p>
            <a:pPr lvl="0"/>
            <a:r>
              <a:rPr lang="ru-RU" sz="2800" dirty="0"/>
              <a:t>Меньший риск инсульта</a:t>
            </a:r>
            <a:endParaRPr lang="en-US" sz="2800" dirty="0"/>
          </a:p>
          <a:p>
            <a:pPr lvl="0"/>
            <a:r>
              <a:rPr lang="ru-RU" sz="2800" dirty="0"/>
              <a:t>Меньший риск высокого кровяного давления</a:t>
            </a:r>
            <a:endParaRPr lang="en-US" sz="2800" dirty="0"/>
          </a:p>
          <a:p>
            <a:pPr lvl="0"/>
            <a:r>
              <a:rPr lang="ru-RU" sz="2800" dirty="0"/>
              <a:t>Меньший риск неблагоприятного липидного профиля крови</a:t>
            </a:r>
            <a:endParaRPr lang="en-US" sz="2800" dirty="0"/>
          </a:p>
          <a:p>
            <a:pPr lvl="0"/>
            <a:r>
              <a:rPr lang="ru-RU" sz="2800" dirty="0"/>
              <a:t>Меньший риск диабета 2 </a:t>
            </a:r>
            <a:r>
              <a:rPr lang="ru-RU" sz="2800" dirty="0" smtClean="0"/>
              <a:t>типа</a:t>
            </a:r>
            <a:endParaRPr lang="en-US" sz="2800" dirty="0"/>
          </a:p>
        </p:txBody>
      </p:sp>
      <p:sp>
        <p:nvSpPr>
          <p:cNvPr id="8" name="Title 1"/>
          <p:cNvSpPr>
            <a:spLocks noGrp="1"/>
          </p:cNvSpPr>
          <p:nvPr>
            <p:ph type="title"/>
          </p:nvPr>
        </p:nvSpPr>
        <p:spPr>
          <a:xfrm>
            <a:off x="609600" y="304800"/>
            <a:ext cx="8229600" cy="1143000"/>
          </a:xfrm>
        </p:spPr>
        <p:txBody>
          <a:bodyPr/>
          <a:lstStyle/>
          <a:p>
            <a:r>
              <a:rPr lang="ru-RU" sz="4800" b="1" dirty="0" smtClean="0">
                <a:solidFill>
                  <a:srgbClr val="660066"/>
                </a:solidFill>
              </a:rPr>
              <a:t>«Наполни свою жизнь праздником»</a:t>
            </a:r>
            <a:endParaRPr lang="en-US" sz="4800" b="1" dirty="0">
              <a:solidFill>
                <a:srgbClr val="660066"/>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10862</TotalTime>
  <Words>4326</Words>
  <Application>Microsoft Office PowerPoint</Application>
  <PresentationFormat>Экран (4:3)</PresentationFormat>
  <Paragraphs>362</Paragraphs>
  <Slides>30</Slides>
  <Notes>30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Office Theme</vt:lpstr>
      <vt:lpstr>Слайд 1</vt:lpstr>
      <vt:lpstr> Жизнь с избытком: Божий путь исцеления</vt:lpstr>
      <vt:lpstr>Слайд 3</vt:lpstr>
      <vt:lpstr>Божий целостный рецепт</vt:lpstr>
      <vt:lpstr>Божий целостный рецепт</vt:lpstr>
      <vt:lpstr>Божий целостный рецепт</vt:lpstr>
      <vt:lpstr>«Наполни свою жизнь праздником»</vt:lpstr>
      <vt:lpstr>«Наполни свою жизнь праздником»</vt:lpstr>
      <vt:lpstr>«Наполни свою жизнь праздником»</vt:lpstr>
      <vt:lpstr>«Наполни свою жизнь праздником»</vt:lpstr>
      <vt:lpstr>«Наполни свою жизнь праздником»</vt:lpstr>
      <vt:lpstr>«Наполни свою жизнь праздником»</vt:lpstr>
      <vt:lpstr>«Наполни свою жизнь праздником»</vt:lpstr>
      <vt:lpstr>«Наполни свою жизнь праздником»</vt:lpstr>
      <vt:lpstr>«Наполни свою жизнь праздником»</vt:lpstr>
      <vt:lpstr>«Наполни свою жизнь праздником»</vt:lpstr>
      <vt:lpstr>«Наполни свою жизнь праздником»</vt:lpstr>
      <vt:lpstr>«Наполни свою жизнь праздником»</vt:lpstr>
      <vt:lpstr>«Наполни свою жизнь праздником»</vt:lpstr>
      <vt:lpstr>«Наполни свою жизнь праздником»</vt:lpstr>
      <vt:lpstr>«Наполни свою жизнь праздником»</vt:lpstr>
      <vt:lpstr>«Наполни свою жизнь праздником»</vt:lpstr>
      <vt:lpstr>«Наполни свою жизнь праздником»</vt:lpstr>
      <vt:lpstr>«Наполни свою жизнь праздником»</vt:lpstr>
      <vt:lpstr>«Наполни свою жизнь праздником»</vt:lpstr>
      <vt:lpstr>Слайд 26</vt:lpstr>
      <vt:lpstr>Слайд 27</vt:lpstr>
      <vt:lpstr>Слайд 28</vt:lpstr>
      <vt:lpstr>Слайд 29</vt:lpstr>
      <vt:lpstr>Молитва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2013-10-10T13:17:38Z</dcterms:created>
  <dcterms:modified xsi:type="dcterms:W3CDTF">2014-12-07T20:31:05Z</dcterms:modified>
</cp:coreProperties>
</file>