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14" autoAdjust="0"/>
    <p:restoredTop sz="57108" autoAdjust="0"/>
  </p:normalViewPr>
  <p:slideViewPr>
    <p:cSldViewPr snapToGrid="0" snapToObjects="1">
      <p:cViewPr varScale="1">
        <p:scale>
          <a:sx n="61" d="100"/>
          <a:sy n="61" d="100"/>
        </p:scale>
        <p:origin x="-14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F3686-C26D-8241-AE5C-31BA6048CEDB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4ED11-45B8-C649-BA8B-D94A4E0FD7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790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7CCF4-35CA-A948-9720-D4A31E56553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9619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БЛАГОДАРЯ УВЕРЕННОСТИ, КОТОРОЙ ИИСУС НАДЕЛЯЕТ МЕНЯ,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 ЗНАЮ, ЧТО Я ДОСТОЙНАЯ ЖЕНЩИНА, ДОЧЬ БОГА.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4ED11-45B8-C649-BA8B-D94A4E0FD75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0474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ВВЕДЕНИЕ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Мария была скромной молодой женщиной. Она росла в неблагополучной семье, сбежала из дома с жестоким мужчиной и достигла самого дна в жизни, которое только может быть возможным. Она чувствовала себя некрасивой и глупой, и что ей ничего хорошего от жизни ждать не стоит.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Однажды Мария встретила Джойс – женщину христианку, которая смогла увидеть боль в глазах Марии.  Джойс разглядела прекрасную личность в Марии. Джойс рассказала Марии об Иисусе, о Друге, Который любит всех без исключения. Мысль о том, что кто-то может любить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её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была новой для Марии и привнесла в её сердце лучик надежды.  С помощью Джойс, она начала верить в собственную ценность; она увидела новую надежду для полноценной жизни. 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7CCF4-35CA-A948-9720-D4A31E56553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3143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Мы узнали в предыдущих уроках, что Иисус – наш Друг, наш Старший Брат, и что Он даёт нам мир и покой. Какую уверенность в Иисусе, по мнению апостола Павла мы обрели (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Филиппийцам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4:13)?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 вы используете другие переводы Библии, то можете увидеть в этом тексте фразу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«в Нём»,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вместо фразы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«в Иисусе Христе»,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но в версии Короля Иакова данный текст звучит: «Всё могу в укрепляющем меня Иисусе Христе».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Когда мы думаем, что не можем следовать заповедям Божьим или мы не можем выносить страдания, то нам следует вспомнить этот текст и ощутить поддержку.  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4ED11-45B8-C649-BA8B-D94A4E0FD75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6900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Пророк Ветхого Завета – Исайя так же в своих стихах поддерживает нас в жизненных невзгодах. Давайте обратим внимание на один из подобных стихов, записанных в Исайя 43:2. В чём заключается данное обетование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Эти слова поддерживают нас, показывая, что Иисус всегда с нами; Он не оставит нас.  Однако, иногда даже апостолы, те, кто были наиболее близки к Иисусу, забывали, что Он любит их. Однажды, когда Иисусу было необходимо поговорить со Своим Отцом Небесным, Он отправил апостолов по морю впереди Себя.  Прочитаем историю, записанную в Евангелии от Марка 6:47-49.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4ED11-45B8-C649-BA8B-D94A4E0FD75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3394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Так как очевидно, что Иисус шёл на помощь ученикам, как вы думаете, почему Он мог бы пройти мимо лодки?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стих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48)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Что Иисус сказал ученикам, чтобы их успокоить?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стих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50)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Энджи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молодая девушка, живущая со своей семьёй в стареньком доме далеко от города. Однажды вечером, возвращаясь после школьных занятий,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Энджи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поняла, что идёт домой одна по темноте. Оказалось, что дома тоже никого не было. Дрожащими ногами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Энджи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тихонько поднималась по ступенькам в сою комнату, при этом сердце её колотилось от страха.  Когда она на цыпочках шла по коридору, ей показалось, что она что-то услышала.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Энджи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остановилась и задержала дыхание. В её висках стучал пульс, и она чувствовала, что вот -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упадёт в обморок. И тут знакомый голос позвал её: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Энджи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это ты?». Это был её отец!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«Да, папа», радостно воскликнула она. И теперь уже абсолютно, не боясь,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Энджи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дошла до своей комнаты и вскоре уснула. Здорово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осознавать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 ты не один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!  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4ED11-45B8-C649-BA8B-D94A4E0FD75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7807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ДАРОВАННЫЕ ВОЗМОЖНОСТИ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В Библейской истории, записанной в Евангелии от Марка 6-ой главе, Иисус дал апостолам задание: взять лодку и пересечь море.  Нам всем даются задания, которые нам необходимо выполнить, но иногда мы считаем, что это нам не под силу. Например: нас могут попросить провести библейский урок в классе или спеть в церковном хоре. Хуже всего, когда наши собственные семьи не поддерживают нас в этом. Что сказал Иисус о пророке (учителе) и его семье?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Матфея 13:57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6. Когда Иисус желает, чтобы мы что-то совершили, Он даёт нам возможность осуществить задание. Что Он говорит в Евангелии от Матфея 19:26?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Иисус предостерегает нас от дурного образа жизни. Во время Его служения на Земле, одна женщина была обвинена в прелюбодеянии, и её привели к Иисусу.  После того, как Он разобрался с её обвинителями, что Иисус сказал ей делать?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Иоанна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8:11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4ED11-45B8-C649-BA8B-D94A4E0FD75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8250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«Женщина стояла перед Иисусом, съёжившись от страха. Его слова: «Кто из вас без греха, первый брось  в неё камень», прозвучали для неё как смертный приговор. Она не осмеливалась поднять глаза на Спасителя, молча ожидая решения своей участи. С изумлением она заметила, как обвинители, пристыженные и молчаливые удаляются. И тогда она услышала слова надежды: «И Я не осуждаю тебя. Иди и впредь не греши».Её сердце растаяло и она упала к ногам Иисуса, и рыдая, исполненная любви и признательности, с горькими слезами  исповедала свои грехи.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«Для неё это было началом новой жизни – </a:t>
            </a:r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жизни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чистоты, мира и посвященного служения Богу. Спасая это падшее существо, Христос совершил гораздо большее чудо, нежели исцеление самой тяжёлой физической болезни. Он исцелил духовную болезнь, ведущую к вечной смерти. Эта покаявшаяся женщина стала одной из самых преданных учениц Иисуса. Жертвенной любовью и подчинением Его воли она ответила на Его милость» (</a:t>
            </a:r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Эллен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Уайт: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Желание Веков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стр. 462).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«...потому что все согрешили и лишены славы Божией…»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(Послание к Римлянам 3:23).  Этот текст говорит нам, что мы все грешники. Это – плохая новость. Но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хорошая новость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заключается в том, что Иисус не оставил нас; Он поможет нам победить грех. Он поможет нам быть Его свидетелями и служить Ему.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4ED11-45B8-C649-BA8B-D94A4E0FD75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2181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ЖЕНЩИНЫ И ИИСУС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 </a:t>
            </a:r>
            <a:r>
              <a:rPr lang="ru-RU" dirty="0" smtClean="0"/>
              <a:t>Многие женщины помогали Иисусу различными способами во время его служения на Земле. Как вы считаете, Он желает, чтобы сегодня женщины совершали служение для Него? </a:t>
            </a:r>
          </a:p>
          <a:p>
            <a:pPr lvl="0"/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чьему образу и подобию были созданы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мужчина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женщина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(Бытие 1:27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4ED11-45B8-C649-BA8B-D94A4E0FD75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8047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Будучи созданы, по образу и подобию Божьему, с помощью Иисуса, Который является нашим Другом, Старшим Братом и Образцом для подражания, мы можем быть уверенными в Нём.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Эллен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Уайт говорит: «Всё, что должно быть сделано по Его повелению, может быть совершено Его силой» (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Наглядные уроки Христа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стр. 333).  Может Иисус побуждает вас сделать что -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нибудь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для Него прямо сейчас? </a:t>
            </a: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4ED11-45B8-C649-BA8B-D94A4E0FD75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457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80BB-1CB6-2D45-8B84-9DE671CEC41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35EA-11D4-0A41-A3FD-11172F67A7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257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80BB-1CB6-2D45-8B84-9DE671CEC41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35EA-11D4-0A41-A3FD-11172F67A7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9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80BB-1CB6-2D45-8B84-9DE671CEC41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35EA-11D4-0A41-A3FD-11172F67A7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1398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80BB-1CB6-2D45-8B84-9DE671CEC41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35EA-11D4-0A41-A3FD-11172F67A7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8487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80BB-1CB6-2D45-8B84-9DE671CEC41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35EA-11D4-0A41-A3FD-11172F67A7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193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80BB-1CB6-2D45-8B84-9DE671CEC41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35EA-11D4-0A41-A3FD-11172F67A7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2925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80BB-1CB6-2D45-8B84-9DE671CEC41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35EA-11D4-0A41-A3FD-11172F67A7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86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80BB-1CB6-2D45-8B84-9DE671CEC41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35EA-11D4-0A41-A3FD-11172F67A7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3138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80BB-1CB6-2D45-8B84-9DE671CEC41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35EA-11D4-0A41-A3FD-11172F67A7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03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80BB-1CB6-2D45-8B84-9DE671CEC41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35EA-11D4-0A41-A3FD-11172F67A7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833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80BB-1CB6-2D45-8B84-9DE671CEC41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35EA-11D4-0A41-A3FD-11172F67A7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5331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680BB-1CB6-2D45-8B84-9DE671CEC411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635EA-11D4-0A41-A3FD-11172F67A7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8055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309096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99432"/>
            <a:ext cx="7772400" cy="2387600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bg1"/>
                </a:solidFill>
                <a:latin typeface="+mn-lt"/>
                <a:ea typeface="Palatino Linotype" charset="0"/>
                <a:cs typeface="Palatino Linotype" charset="0"/>
              </a:rPr>
              <a:t>Женщины </a:t>
            </a:r>
            <a:r>
              <a:rPr lang="ru-RU" sz="4800" b="1" i="1" dirty="0" smtClean="0">
                <a:solidFill>
                  <a:srgbClr val="FFC000"/>
                </a:solidFill>
                <a:latin typeface="Palatino Linotype" charset="0"/>
                <a:ea typeface="Palatino Linotype" charset="0"/>
                <a:cs typeface="Palatino Linotype" charset="0"/>
              </a:rPr>
              <a:t>Открывают для себя </a:t>
            </a:r>
            <a:r>
              <a:rPr lang="ru-RU" sz="4800" b="1" dirty="0" smtClean="0">
                <a:solidFill>
                  <a:schemeClr val="bg1"/>
                </a:solidFill>
                <a:latin typeface="+mn-lt"/>
              </a:rPr>
              <a:t>Иисуса</a:t>
            </a:r>
            <a:endParaRPr lang="en-US" sz="4800" b="1" i="1" dirty="0">
              <a:solidFill>
                <a:schemeClr val="bg1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pic>
        <p:nvPicPr>
          <p:cNvPr id="5" name="Picture 7" descr="WMLOGO-small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63012" y="6355080"/>
            <a:ext cx="514350" cy="393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72301" y="6287032"/>
            <a:ext cx="2457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Palatino Linotype" charset="0"/>
                <a:ea typeface="Palatino Linotype" charset="0"/>
                <a:cs typeface="Palatino Linotype" charset="0"/>
              </a:rPr>
              <a:t>Генеральная Конференция</a:t>
            </a:r>
            <a:endParaRPr lang="en-US" sz="1400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ctr"/>
            <a:r>
              <a:rPr lang="ru-RU" sz="1400" dirty="0" smtClean="0">
                <a:latin typeface="Palatino Linotype" charset="0"/>
                <a:ea typeface="Palatino Linotype" charset="0"/>
                <a:cs typeface="Palatino Linotype" charset="0"/>
              </a:rPr>
              <a:t>Отдел Женского Служения</a:t>
            </a:r>
            <a:endParaRPr lang="en-US" sz="14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442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44187"/>
            <a:ext cx="7886700" cy="43513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БЛАГОДАРЯ УВЕРЕННОСТИ, КОТОРОЙ ИИСУС НАДЕЛЯЕТ МЕНЯ, Я ЗНАЮ, </a:t>
            </a:r>
            <a:r>
              <a:rPr lang="ru-RU" sz="3600" b="1" dirty="0" smtClean="0"/>
              <a:t>ЧТО</a:t>
            </a:r>
          </a:p>
          <a:p>
            <a:pPr algn="ctr">
              <a:buNone/>
            </a:pPr>
            <a:r>
              <a:rPr lang="ru-RU" sz="3600" b="1" dirty="0" smtClean="0"/>
              <a:t> </a:t>
            </a:r>
            <a:r>
              <a:rPr lang="ru-RU" sz="3600" b="1" i="1" dirty="0" smtClean="0">
                <a:solidFill>
                  <a:srgbClr val="7030A0"/>
                </a:solidFill>
              </a:rPr>
              <a:t>Я ДОСТОЙНАЯ ЖЕНЩИНА, ДОЧЬ БОГА.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b="1" dirty="0" smtClean="0">
                <a:solidFill>
                  <a:srgbClr val="7030A0"/>
                </a:solidFill>
                <a:latin typeface="Palatino Linotype" charset="0"/>
                <a:ea typeface="Palatino Linotype" charset="0"/>
                <a:cs typeface="Palatino Linotype" charset="0"/>
              </a:rPr>
              <a:t>.</a:t>
            </a:r>
            <a:endParaRPr lang="en-US" sz="4000" dirty="0">
              <a:solidFill>
                <a:srgbClr val="7030A0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4384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9328815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17735"/>
            <a:ext cx="7886700" cy="397437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Он просит меня служить Ему, желает войти в моё сердце,  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Несёт все мои печали, создаёт во мне 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Желание творить Его волю, 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Чтобы стать такой, какой Он меня создал.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Бог создал меня женщиной; Я этому радуюсь.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Я славлю Его всё время, которое Он дарует мне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Для исполнения Его цели.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Бог создал меня женщиной, и Я этому рада.  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i="1" dirty="0" smtClean="0">
                <a:solidFill>
                  <a:schemeClr val="bg1"/>
                </a:solidFill>
              </a:rPr>
              <a:t>(</a:t>
            </a:r>
            <a:r>
              <a:rPr lang="ru-RU" sz="2000" i="1" dirty="0" smtClean="0">
                <a:solidFill>
                  <a:schemeClr val="bg1"/>
                </a:solidFill>
              </a:rPr>
              <a:t>отрывок из  «Бог создал меня женщиной», автор </a:t>
            </a:r>
            <a:r>
              <a:rPr lang="ru-RU" sz="2000" i="1" dirty="0" err="1" smtClean="0">
                <a:solidFill>
                  <a:schemeClr val="bg1"/>
                </a:solidFill>
              </a:rPr>
              <a:t>Леа</a:t>
            </a:r>
            <a:r>
              <a:rPr lang="ru-RU" sz="2000" i="1" dirty="0" smtClean="0">
                <a:solidFill>
                  <a:schemeClr val="bg1"/>
                </a:solidFill>
              </a:rPr>
              <a:t> Харди </a:t>
            </a:r>
            <a:r>
              <a:rPr lang="en-US" sz="2000" i="1" dirty="0" smtClean="0">
                <a:solidFill>
                  <a:schemeClr val="bg1"/>
                </a:solidFill>
              </a:rPr>
              <a:t>Lea Hardy</a:t>
            </a:r>
            <a:r>
              <a:rPr lang="ru-RU" sz="2000" i="1" dirty="0" smtClean="0">
                <a:solidFill>
                  <a:schemeClr val="bg1"/>
                </a:solidFill>
              </a:rPr>
              <a:t>, 1992 г.).</a:t>
            </a:r>
            <a:endParaRPr lang="ru-RU" sz="2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chemeClr val="bg1"/>
                </a:solidFill>
              </a:rPr>
              <a:t/>
            </a:r>
            <a:br>
              <a:rPr lang="en-US" sz="2400" b="1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17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309096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133860"/>
            <a:ext cx="7772400" cy="1153171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FFC000"/>
                </a:solidFill>
                <a:latin typeface="+mn-lt"/>
              </a:rPr>
              <a:t>Урок Пять</a:t>
            </a:r>
            <a:r>
              <a:rPr lang="en-US" sz="4800" b="1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en-US" sz="4800" b="1" dirty="0" smtClean="0">
                <a:solidFill>
                  <a:srgbClr val="FFC000"/>
                </a:solidFill>
                <a:latin typeface="+mn-lt"/>
              </a:rPr>
            </a:br>
            <a:r>
              <a:rPr lang="ru-RU" sz="4000" b="1" i="1" dirty="0" smtClean="0">
                <a:solidFill>
                  <a:schemeClr val="bg1"/>
                </a:solidFill>
                <a:latin typeface="Palatino Linotype" pitchFamily="18" charset="0"/>
              </a:rPr>
              <a:t>Иисус  - Дарующий Уверенность в Себе</a:t>
            </a:r>
            <a:endParaRPr lang="en-US" sz="4000" b="1" i="1" dirty="0">
              <a:solidFill>
                <a:schemeClr val="bg1"/>
              </a:solidFill>
              <a:latin typeface="Palatino Linotype" pitchFamily="18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2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822324"/>
            <a:ext cx="8149590" cy="1325563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УВЕРЕННОСТЬ В ИИСУСЕ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332" y="2255929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marL="514350" indent="-514350" algn="ctr">
              <a:lnSpc>
                <a:spcPct val="110000"/>
              </a:lnSpc>
              <a:buAutoNum type="arabicPeriod"/>
            </a:pPr>
            <a:r>
              <a:rPr lang="ru-RU" dirty="0" smtClean="0"/>
              <a:t>Мы </a:t>
            </a:r>
            <a:r>
              <a:rPr lang="ru-RU" dirty="0" smtClean="0"/>
              <a:t>узнали в предыдущих уроках, что Иисус – наш Друг, наш Старший Брат, и что Он даёт нам мир и покой. Какую уверенность в Иисусе, по мнению апостола Павла мы обрели (</a:t>
            </a:r>
            <a:r>
              <a:rPr lang="ru-RU" dirty="0" err="1" smtClean="0"/>
              <a:t>Филиппийцам</a:t>
            </a:r>
            <a:r>
              <a:rPr lang="ru-RU" dirty="0" smtClean="0"/>
              <a:t> 4:13)?</a:t>
            </a:r>
          </a:p>
          <a:p>
            <a:pPr marL="514350" indent="-514350" algn="ctr">
              <a:lnSpc>
                <a:spcPct val="110000"/>
              </a:lnSpc>
              <a:buNone/>
            </a:pPr>
            <a:endParaRPr lang="en-US" dirty="0"/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Если вы используете другие переводы Библии, то можете увидеть в этом тексте фразу </a:t>
            </a:r>
            <a:r>
              <a:rPr lang="ru-RU" i="1" dirty="0" smtClean="0">
                <a:solidFill>
                  <a:srgbClr val="7030A0"/>
                </a:solidFill>
              </a:rPr>
              <a:t>«в Нём», </a:t>
            </a:r>
            <a:r>
              <a:rPr lang="ru-RU" dirty="0" smtClean="0">
                <a:solidFill>
                  <a:srgbClr val="7030A0"/>
                </a:solidFill>
              </a:rPr>
              <a:t>вместо фразы </a:t>
            </a:r>
            <a:r>
              <a:rPr lang="ru-RU" i="1" dirty="0" smtClean="0">
                <a:solidFill>
                  <a:srgbClr val="7030A0"/>
                </a:solidFill>
              </a:rPr>
              <a:t>«в Иисусе Христе»,</a:t>
            </a:r>
            <a:r>
              <a:rPr lang="ru-RU" dirty="0" smtClean="0">
                <a:solidFill>
                  <a:srgbClr val="7030A0"/>
                </a:solidFill>
              </a:rPr>
              <a:t> но в версии Короля Иакова данный текст звучит: «Всё могу в укрепляющем меня Иисусе Христе». 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421909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02141"/>
            <a:ext cx="7886700" cy="43513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2. </a:t>
            </a:r>
            <a:r>
              <a:rPr lang="ru-RU" dirty="0" smtClean="0"/>
              <a:t>Пророк Ветхого Завета – Исайя так же в своих стихах поддерживает нас в жизненных невзгодах. Давайте обратим внимание на один из подобных стихов, записанных в Исайя 43:2. В чём заключается данное обетование</a:t>
            </a:r>
            <a:r>
              <a:rPr lang="en-US" dirty="0" smtClean="0"/>
              <a:t>?</a:t>
            </a:r>
            <a:endParaRPr lang="ru-RU" dirty="0" smtClean="0"/>
          </a:p>
          <a:p>
            <a:pPr marL="0" lvl="0" indent="0"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Эти слова поддерживают нас, показывая, что Иисус всегда с нами; Он не оставит нас.  Однако, иногда даже апостолы, те, кто были наиболее близки к Иисусу, забывали, что Он любит их. 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692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20703"/>
            <a:ext cx="7886700" cy="290774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 smtClean="0"/>
              <a:t>3. </a:t>
            </a:r>
            <a:r>
              <a:rPr lang="ru-RU" dirty="0" smtClean="0"/>
              <a:t>Так как очевидно, что Иисус шёл на помощь ученикам, как вы думаете, почему Он мог бы пройти мимо лодки? </a:t>
            </a:r>
            <a:r>
              <a:rPr lang="en-US" dirty="0" smtClean="0"/>
              <a:t>(</a:t>
            </a:r>
            <a:r>
              <a:rPr lang="ru-RU" dirty="0" smtClean="0"/>
              <a:t>стих</a:t>
            </a:r>
            <a:r>
              <a:rPr lang="en-US" dirty="0" smtClean="0"/>
              <a:t> 48)</a:t>
            </a: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en-US" dirty="0" smtClean="0"/>
              <a:t>4</a:t>
            </a:r>
            <a:r>
              <a:rPr lang="en-US" dirty="0" smtClean="0"/>
              <a:t>. </a:t>
            </a:r>
            <a:r>
              <a:rPr lang="ru-RU" dirty="0" smtClean="0"/>
              <a:t>Что Иисус сказал ученикам, чтобы их успокоить?  </a:t>
            </a:r>
            <a:r>
              <a:rPr lang="en-US" dirty="0" smtClean="0"/>
              <a:t>(</a:t>
            </a:r>
            <a:r>
              <a:rPr lang="ru-RU" dirty="0" smtClean="0"/>
              <a:t>стих</a:t>
            </a:r>
            <a:r>
              <a:rPr lang="en-US" dirty="0" smtClean="0"/>
              <a:t> 50)</a:t>
            </a:r>
            <a:endParaRPr lang="ru-RU" dirty="0" smtClean="0"/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dirty="0"/>
              <a:t> 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60450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71506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604" y="451104"/>
            <a:ext cx="7886700" cy="169678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ДАРОВАННЫЕ 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ВОЗМОЖНОСТИ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75247"/>
            <a:ext cx="7886700" cy="435133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5. </a:t>
            </a:r>
            <a:r>
              <a:rPr lang="ru-RU" dirty="0" smtClean="0"/>
              <a:t>В Библейской истории, записанной в Евангелии от Марка 6-ой главе, Иисус дал апостолам задание: взять лодку и пересечь море.  Нам всем даются задания, которые нам необходимо выполнить, но иногда мы считаем, что это нам не под силу. Например: нас могут попросить провести библейский урок в классе или спеть в церковном хоре. Хуже всего, когда наши собственные семьи не поддерживают нас в этом. Что сказал Иисус о пророке (учителе) и его семье? </a:t>
            </a:r>
            <a:r>
              <a:rPr lang="ru-RU" i="1" dirty="0" smtClean="0"/>
              <a:t>(</a:t>
            </a:r>
            <a:r>
              <a:rPr lang="ru-RU" dirty="0" smtClean="0"/>
              <a:t>Матфея 13:57</a:t>
            </a:r>
            <a:r>
              <a:rPr lang="ru-RU" i="1" dirty="0" smtClean="0"/>
              <a:t>)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marL="0" lvl="0" indent="0" algn="ctr">
              <a:lnSpc>
                <a:spcPct val="100000"/>
              </a:lnSpc>
              <a:buNone/>
            </a:pPr>
            <a:endParaRPr lang="en-US" dirty="0"/>
          </a:p>
          <a:p>
            <a:pPr algn="ctr"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43797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9328815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226" y="2011680"/>
            <a:ext cx="7886700" cy="4595587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«Для неё это было началом новой жизни – </a:t>
            </a:r>
            <a:r>
              <a:rPr lang="ru-RU" dirty="0" err="1" smtClean="0">
                <a:solidFill>
                  <a:schemeClr val="bg1"/>
                </a:solidFill>
              </a:rPr>
              <a:t>жизни</a:t>
            </a:r>
            <a:r>
              <a:rPr lang="ru-RU" dirty="0" smtClean="0">
                <a:solidFill>
                  <a:schemeClr val="bg1"/>
                </a:solidFill>
              </a:rPr>
              <a:t> чистоты, мира и посвященного служения Богу. Спасая это падшее существо, Христос совершил гораздо большее чудо, нежели исцеление самой тяжёлой физической болезни. Он исцелил духовную болезнь, ведущую к вечной смерти. Эта покаявшаяся женщина стала одной из самых преданных учениц Иисуса. Жертвенной любовью и подчинением Его воли она ответила на Его милость» (</a:t>
            </a:r>
            <a:r>
              <a:rPr lang="ru-RU" dirty="0" err="1" smtClean="0">
                <a:solidFill>
                  <a:schemeClr val="bg1"/>
                </a:solidFill>
              </a:rPr>
              <a:t>Эллен</a:t>
            </a:r>
            <a:r>
              <a:rPr lang="ru-RU" dirty="0" smtClean="0">
                <a:solidFill>
                  <a:schemeClr val="bg1"/>
                </a:solidFill>
              </a:rPr>
              <a:t> Уайт: </a:t>
            </a:r>
            <a:r>
              <a:rPr lang="ru-RU" i="1" dirty="0" smtClean="0">
                <a:solidFill>
                  <a:schemeClr val="bg1"/>
                </a:solidFill>
              </a:rPr>
              <a:t>Желание Веков</a:t>
            </a:r>
            <a:r>
              <a:rPr lang="ru-RU" dirty="0" smtClean="0">
                <a:solidFill>
                  <a:schemeClr val="bg1"/>
                </a:solidFill>
              </a:rPr>
              <a:t>, стр. 462).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6497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180" y="232476"/>
            <a:ext cx="7886700" cy="159315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ЖЕНЩИНЫ И ИИСУС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dirty="0" smtClean="0"/>
              <a:t>8. </a:t>
            </a:r>
            <a:r>
              <a:rPr lang="ru-RU" dirty="0" smtClean="0"/>
              <a:t>Многие женщины помогали Иисусу различными способами во время его служения на Земле. Как вы считаете, Он желает, чтобы сегодня женщины совершали служение для Него? </a:t>
            </a:r>
          </a:p>
          <a:p>
            <a:pPr marL="0" lvl="0" indent="0" algn="ctr">
              <a:lnSpc>
                <a:spcPct val="100000"/>
              </a:lnSpc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lvl="0" indent="0" algn="ctr">
              <a:buNone/>
            </a:pPr>
            <a:r>
              <a:rPr lang="en-US" dirty="0" smtClean="0"/>
              <a:t>9. </a:t>
            </a:r>
            <a:r>
              <a:rPr lang="ru-RU" dirty="0" smtClean="0"/>
              <a:t>По чьему образу и подобию были созданы </a:t>
            </a:r>
            <a:r>
              <a:rPr lang="ru-RU" i="1" dirty="0" smtClean="0"/>
              <a:t>мужчина</a:t>
            </a:r>
            <a:r>
              <a:rPr lang="ru-RU" dirty="0" smtClean="0"/>
              <a:t> и </a:t>
            </a:r>
            <a:r>
              <a:rPr lang="ru-RU" i="1" dirty="0" smtClean="0"/>
              <a:t>женщина</a:t>
            </a:r>
            <a:r>
              <a:rPr lang="ru-RU" dirty="0" smtClean="0"/>
              <a:t>?  </a:t>
            </a:r>
            <a:r>
              <a:rPr lang="ru-RU" i="1" dirty="0" smtClean="0"/>
              <a:t>(Бытие 1:27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624656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932881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51763"/>
            <a:ext cx="7886700" cy="293463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dirty="0" smtClean="0">
                <a:solidFill>
                  <a:schemeClr val="bg1"/>
                </a:solidFill>
              </a:rPr>
              <a:t>10. </a:t>
            </a:r>
            <a:r>
              <a:rPr lang="ru-RU" dirty="0" smtClean="0">
                <a:solidFill>
                  <a:schemeClr val="bg1"/>
                </a:solidFill>
              </a:rPr>
              <a:t>Будучи созданы, по образу и подобию Божьему, с помощью Иисуса, Который является нашим Другом, Старшим Братом и Образцом для подражания, мы можем быть уверенными в Нём. </a:t>
            </a:r>
            <a:r>
              <a:rPr lang="ru-RU" dirty="0" err="1" smtClean="0">
                <a:solidFill>
                  <a:schemeClr val="bg1"/>
                </a:solidFill>
              </a:rPr>
              <a:t>Эллен</a:t>
            </a:r>
            <a:r>
              <a:rPr lang="ru-RU" dirty="0" smtClean="0">
                <a:solidFill>
                  <a:schemeClr val="bg1"/>
                </a:solidFill>
              </a:rPr>
              <a:t> Уайт говорит: «Всё, что должно быть сделано по Его повелению, может быть совершено Его силой» (</a:t>
            </a:r>
            <a:r>
              <a:rPr lang="ru-RU" i="1" dirty="0" smtClean="0">
                <a:solidFill>
                  <a:schemeClr val="bg1"/>
                </a:solidFill>
              </a:rPr>
              <a:t>Наглядные уроки Христа</a:t>
            </a:r>
            <a:r>
              <a:rPr lang="ru-RU" dirty="0" smtClean="0">
                <a:solidFill>
                  <a:schemeClr val="bg1"/>
                </a:solidFill>
              </a:rPr>
              <a:t>, стр. 333).  Может Иисус побуждает вас сделать что - </a:t>
            </a:r>
            <a:r>
              <a:rPr lang="ru-RU" dirty="0" err="1" smtClean="0">
                <a:solidFill>
                  <a:schemeClr val="bg1"/>
                </a:solidFill>
              </a:rPr>
              <a:t>нибудь</a:t>
            </a:r>
            <a:r>
              <a:rPr lang="ru-RU" dirty="0" smtClean="0">
                <a:solidFill>
                  <a:schemeClr val="bg1"/>
                </a:solidFill>
              </a:rPr>
              <a:t> для Него прямо сейчас? </a:t>
            </a:r>
          </a:p>
          <a:p>
            <a:pPr marL="0" lvl="0" indent="0" algn="ctr">
              <a:lnSpc>
                <a:spcPct val="100000"/>
              </a:lnSpc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690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907</Words>
  <Application>Microsoft Macintosh PowerPoint</Application>
  <PresentationFormat>Экран (4:3)</PresentationFormat>
  <Paragraphs>94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Женщины Открывают для себя Иисуса</vt:lpstr>
      <vt:lpstr>Урок Пять Иисус  - Дарующий Уверенность в Себе</vt:lpstr>
      <vt:lpstr>УВЕРЕННОСТЬ В ИИСУСЕ </vt:lpstr>
      <vt:lpstr>Слайд 4</vt:lpstr>
      <vt:lpstr>Слайд 5</vt:lpstr>
      <vt:lpstr>ДАРОВАННЫЕ  ВОЗМОЖНОСТИ </vt:lpstr>
      <vt:lpstr>Слайд 7</vt:lpstr>
      <vt:lpstr>ЖЕНЩИНЫ И ИИСУС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Discovering Jesus</dc:title>
  <dc:creator>Arrais, Raquel</dc:creator>
  <cp:lastModifiedBy>Stas</cp:lastModifiedBy>
  <cp:revision>30</cp:revision>
  <dcterms:created xsi:type="dcterms:W3CDTF">2016-02-21T22:40:00Z</dcterms:created>
  <dcterms:modified xsi:type="dcterms:W3CDTF">2016-05-18T17:56:37Z</dcterms:modified>
</cp:coreProperties>
</file>