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3" r:id="rId3"/>
    <p:sldId id="262" r:id="rId4"/>
    <p:sldId id="260" r:id="rId5"/>
    <p:sldId id="261" r:id="rId6"/>
    <p:sldId id="264" r:id="rId7"/>
    <p:sldId id="265" r:id="rId8"/>
    <p:sldId id="266" r:id="rId9"/>
    <p:sldId id="267" r:id="rId10"/>
    <p:sldId id="273" r:id="rId11"/>
    <p:sldId id="271" r:id="rId12"/>
    <p:sldId id="274" r:id="rId13"/>
    <p:sldId id="272" r:id="rId14"/>
    <p:sldId id="269" r:id="rId15"/>
    <p:sldId id="270" r:id="rId16"/>
    <p:sldId id="279" r:id="rId17"/>
    <p:sldId id="280" r:id="rId18"/>
    <p:sldId id="275" r:id="rId19"/>
    <p:sldId id="276" r:id="rId20"/>
    <p:sldId id="277" r:id="rId21"/>
    <p:sldId id="278" r:id="rId22"/>
    <p:sldId id="281" r:id="rId23"/>
    <p:sldId id="288" r:id="rId24"/>
    <p:sldId id="282" r:id="rId25"/>
    <p:sldId id="283" r:id="rId26"/>
    <p:sldId id="284" r:id="rId27"/>
    <p:sldId id="301" r:id="rId28"/>
    <p:sldId id="286" r:id="rId29"/>
    <p:sldId id="289" r:id="rId30"/>
    <p:sldId id="290" r:id="rId31"/>
    <p:sldId id="291" r:id="rId32"/>
    <p:sldId id="294" r:id="rId33"/>
    <p:sldId id="292" r:id="rId34"/>
    <p:sldId id="293" r:id="rId35"/>
    <p:sldId id="295" r:id="rId36"/>
    <p:sldId id="287" r:id="rId37"/>
    <p:sldId id="296" r:id="rId38"/>
    <p:sldId id="297" r:id="rId39"/>
    <p:sldId id="30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56" autoAdjust="0"/>
  </p:normalViewPr>
  <p:slideViewPr>
    <p:cSldViewPr>
      <p:cViewPr>
        <p:scale>
          <a:sx n="80" d="100"/>
          <a:sy n="80" d="100"/>
        </p:scale>
        <p:origin x="-86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48DB1-D549-4F40-8A66-63F576959475}" type="datetimeFigureOut">
              <a:rPr lang="ru-RU" smtClean="0"/>
              <a:pPr/>
              <a:t>16.01.2011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D48A-A5B1-4339-A317-23B486C0AAE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Иногда родители обнаруживают слишком поздно, что их поступки или методы воспитания привели детей в гнев или возмущение, или помогли детям стать на путь восстания. Порой слишком поздно, чтобы изменить случившееся, но родители могут просить прощения и проявить желание изменить отношения в будущем.</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Родители, которые верят в этот миф, платят штраф, когда сын арестован за управление в  нетрезвом состоянии. Они  оплачивают счета, когда  дети должны  рассчитываться  за  аренду,  или когда они не  в состоянии  внести  плату  за свой новый  автомобиль.  Они  покрывают ошибки  своих  детей  и  надеются, что  их  щедрость  послужит  детям к добру. </a:t>
            </a:r>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Помните притчу о блудном сыне? Отправился ли отец вслед за блудным сыном, уплачивал ли все его расходы, не позволяя ему страдать за последствия своего выбора? Нет, он позволил, чтобы последствия принесли сыну свой урок. Также поступает и Господь с нами, своими детьми: </a:t>
            </a:r>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Истинная, но порой жестокая любовь, такая, какую Господь, проявляет к нам, отказываясь возмещать то, что дети разрушили, покрывать и лгать ради них, извиняться за их поведение, брать их на поруки, когда они попадают в беду и платить за них долги.</a:t>
            </a:r>
          </a:p>
          <a:p>
            <a:r>
              <a:rPr lang="ru-RU" sz="1200" kern="1200" dirty="0" smtClean="0">
                <a:solidFill>
                  <a:schemeClr val="tx1"/>
                </a:solidFill>
                <a:latin typeface="+mn-lt"/>
                <a:ea typeface="+mn-ea"/>
                <a:cs typeface="+mn-cs"/>
              </a:rPr>
              <a:t>Настоящая любовь отказывается принимать обвинения за выбор, который сделали их дети. Подлинная любовь не верит в миф №3.</a:t>
            </a:r>
          </a:p>
          <a:p>
            <a:r>
              <a:rPr lang="ru-RU" sz="1200" kern="1200" dirty="0" smtClean="0">
                <a:solidFill>
                  <a:schemeClr val="tx1"/>
                </a:solidFill>
                <a:latin typeface="+mn-lt"/>
                <a:ea typeface="+mn-ea"/>
                <a:cs typeface="+mn-cs"/>
              </a:rPr>
              <a:t>"Всякий человек, что посеет, то и пожнет" </a:t>
            </a:r>
            <a:r>
              <a:rPr lang="ru-RU" sz="1200" kern="1200" dirty="0" err="1" smtClean="0">
                <a:solidFill>
                  <a:schemeClr val="tx1"/>
                </a:solidFill>
                <a:latin typeface="+mn-lt"/>
                <a:ea typeface="+mn-ea"/>
                <a:cs typeface="+mn-cs"/>
              </a:rPr>
              <a:t>Гал</a:t>
            </a:r>
            <a:r>
              <a:rPr lang="ru-RU" sz="1200" kern="1200" dirty="0" smtClean="0">
                <a:solidFill>
                  <a:schemeClr val="tx1"/>
                </a:solidFill>
                <a:latin typeface="+mn-lt"/>
                <a:ea typeface="+mn-ea"/>
                <a:cs typeface="+mn-cs"/>
              </a:rPr>
              <a:t>. 6:7. </a:t>
            </a:r>
            <a:r>
              <a:rPr lang="ru-RU" sz="1200" b="1" u="sng" kern="1200" dirty="0" smtClean="0">
                <a:solidFill>
                  <a:schemeClr val="tx1"/>
                </a:solidFill>
                <a:latin typeface="+mn-lt"/>
                <a:ea typeface="+mn-ea"/>
                <a:cs typeface="+mn-cs"/>
              </a:rPr>
              <a:t>Бог позволяет закону причины и следствия расплачиваться за себя; так и мы должны поступать.</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22</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23</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Неверно. Наши дети — подарок Божий нам. Они даны нам в </a:t>
            </a:r>
            <a:r>
              <a:rPr lang="ru-RU" sz="1200" kern="1200" dirty="0" err="1" smtClean="0">
                <a:solidFill>
                  <a:schemeClr val="tx1"/>
                </a:solidFill>
                <a:latin typeface="+mn-lt"/>
                <a:ea typeface="+mn-ea"/>
                <a:cs typeface="+mn-cs"/>
              </a:rPr>
              <a:t>завещание;они</a:t>
            </a:r>
            <a:r>
              <a:rPr lang="ru-RU" sz="1200" kern="1200" dirty="0" smtClean="0">
                <a:solidFill>
                  <a:schemeClr val="tx1"/>
                </a:solidFill>
                <a:latin typeface="+mn-lt"/>
                <a:ea typeface="+mn-ea"/>
                <a:cs typeface="+mn-cs"/>
              </a:rPr>
              <a:t> одолжены нам. Они не наши, они принадлежат Богу. Не мы избрали, иметь ли нам детей; Бог избирает, чтобы позволить нам дать им жизнь. "Дети являются даром от Бога". "Вот наследие от Господа — дети; награда от Него — плод чрева".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126:3)</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24</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138:13-16 сказано: "Ибо Ты устроил внутренности мои, и соткал меня во чреве матери моей. Славлю Тебя, потому что я дивно устроен. Дивны дела Твои, и душа моя вполне сознает это. Не сокрыты были от Тебя кости мои, когда я созидаем был в тайне, образуем был во глубине утробы. Зародыш мой видели очи Твои; в Твоей книге записаны все дни, для меня назначенные, когда ни одного из них еще не было".</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25</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Некто сказал: "</a:t>
            </a:r>
            <a:r>
              <a:rPr lang="ru-RU" sz="1200" b="1" u="sng" kern="1200" dirty="0" smtClean="0">
                <a:solidFill>
                  <a:schemeClr val="tx1"/>
                </a:solidFill>
                <a:latin typeface="+mn-lt"/>
                <a:ea typeface="+mn-ea"/>
                <a:cs typeface="+mn-cs"/>
              </a:rPr>
              <a:t>Супружеская пара может сделать выбор, чтобы создать   любовь,  но   Господь   избирает, чтобы  создать  жизнь</a:t>
            </a:r>
            <a:r>
              <a:rPr lang="ru-RU" sz="1200" kern="1200" dirty="0" smtClean="0">
                <a:solidFill>
                  <a:schemeClr val="tx1"/>
                </a:solidFill>
                <a:latin typeface="+mn-lt"/>
                <a:ea typeface="+mn-ea"/>
                <a:cs typeface="+mn-cs"/>
              </a:rPr>
              <a:t>".  </a:t>
            </a:r>
            <a:r>
              <a:rPr lang="ru-RU" sz="1200" b="1" u="sng" kern="1200" dirty="0" smtClean="0">
                <a:solidFill>
                  <a:schemeClr val="tx1"/>
                </a:solidFill>
                <a:latin typeface="+mn-lt"/>
                <a:ea typeface="+mn-ea"/>
                <a:cs typeface="+mn-cs"/>
              </a:rPr>
              <a:t>У  Бога  нет  случайностей</a:t>
            </a:r>
            <a:r>
              <a:rPr lang="ru-RU" sz="1200" kern="1200" dirty="0" smtClean="0">
                <a:solidFill>
                  <a:schemeClr val="tx1"/>
                </a:solidFill>
                <a:latin typeface="+mn-lt"/>
                <a:ea typeface="+mn-ea"/>
                <a:cs typeface="+mn-cs"/>
              </a:rPr>
              <a:t>. </a:t>
            </a:r>
            <a:r>
              <a:rPr lang="ru-RU" sz="1200" b="1" u="sng" kern="1200" dirty="0" smtClean="0">
                <a:solidFill>
                  <a:schemeClr val="tx1"/>
                </a:solidFill>
                <a:latin typeface="+mn-lt"/>
                <a:ea typeface="+mn-ea"/>
                <a:cs typeface="+mn-cs"/>
              </a:rPr>
              <a:t>Каждый ребенок является Его замыслом; каждое дитя принадлежит Ему.</a:t>
            </a:r>
            <a:r>
              <a:rPr lang="ru-RU" sz="1200" kern="1200" dirty="0" smtClean="0">
                <a:solidFill>
                  <a:schemeClr val="tx1"/>
                </a:solidFill>
                <a:latin typeface="+mn-lt"/>
                <a:ea typeface="+mn-ea"/>
                <a:cs typeface="+mn-cs"/>
              </a:rPr>
              <a:t> У Бога есть определенный  план  по отношению к нашим детям". " Ибо только Я знаю намерения, какие имею о вас, говорит Господь, намерения во благо, а не на зло, чтобы дать вам будущность и надежду". Он любит их больше, чем мы в состоянии когда-либо любить их. Мы можем доверять их Его заботе. </a:t>
            </a:r>
            <a:r>
              <a:rPr lang="ru-RU" sz="1200" b="1" kern="1200" dirty="0" smtClean="0">
                <a:solidFill>
                  <a:schemeClr val="tx1"/>
                </a:solidFill>
                <a:latin typeface="+mn-lt"/>
                <a:ea typeface="+mn-ea"/>
                <a:cs typeface="+mn-cs"/>
              </a:rPr>
              <a:t>Прекрасная истина заключается в том, что Бог любит наших детей настолько, что Он никогда не перестанет искать их, говорить к ним. Нет такого места, куда они могли бы укрыться, чтобы Он не достиг их.</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 семи лет ожидания иметь своих детей Мария и Том решили усыновить кого-нибудь.   Пока они заполняли необходимую документацию, их близкие друзья написали им следующее: "Зачем вы берете это на себя? Вы должны быть довольны своей жизнью. Дети будут причинять больше боли, чем они того достойны. Мы советуем вам бросить эту затею, если хотите спасти себя от многих неприятностей в будущем". Мери  и Том  покачали своими головами в сомнении. Каким образом дети могут причинять сердцам родителей что-нибудь другое, кроме радости и любви?   Разве Бог не планировал, чтобы мы имели детей, создав семью? Все, что необходимо делать — это любить своих детей, правильно воспитывать их, и мы все будем    счастливы. Они посмотрели на родителей со своенравными детьми и сказали сами себе: "Этого никогда с нами не случится. Мы будем совершенными родителями. Мы будем делать все правильно. Нечего беспокоиться о чем-либо".</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Наши дети отошли не только от нас и наших ценностей, но также от паствы Божией. Наше дитя — Его дитя, Его потерянная овца. Он — Добрый Пастырь, который находится в поисках драгоценной потерянной одной овцы и ночью и в шторм. Мы можем доверять Ему, чтобы Он искал, пока не найдет. </a:t>
            </a:r>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28</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29</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30</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Неверно. </a:t>
            </a:r>
            <a:r>
              <a:rPr lang="ru-RU" sz="1200" kern="1200" dirty="0" smtClean="0">
                <a:solidFill>
                  <a:schemeClr val="tx1"/>
                </a:solidFill>
                <a:latin typeface="+mn-lt"/>
                <a:ea typeface="+mn-ea"/>
                <a:cs typeface="+mn-cs"/>
              </a:rPr>
              <a:t>Истина заключается в том, что нет совершенного человека на земле: "Потому что все согрешили и лишены славы Божией", Рим.3:23.</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31</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Нет праведного родителя, нет праведного ни одного. Рим.3:10.</a:t>
            </a:r>
          </a:p>
          <a:p>
            <a:r>
              <a:rPr lang="ru-RU" sz="1200" kern="1200" dirty="0" smtClean="0">
                <a:solidFill>
                  <a:schemeClr val="tx1"/>
                </a:solidFill>
                <a:latin typeface="+mn-lt"/>
                <a:ea typeface="+mn-ea"/>
                <a:cs typeface="+mn-cs"/>
              </a:rPr>
              <a:t>Все мы согрешили против наших детей. </a:t>
            </a:r>
            <a:r>
              <a:rPr lang="ru-RU" sz="1200" b="1" kern="1200" dirty="0" smtClean="0">
                <a:solidFill>
                  <a:schemeClr val="tx1"/>
                </a:solidFill>
                <a:latin typeface="+mn-lt"/>
                <a:ea typeface="+mn-ea"/>
                <a:cs typeface="+mn-cs"/>
              </a:rPr>
              <a:t>Никто из нас, родителей, не делал все правильно</a:t>
            </a:r>
            <a:r>
              <a:rPr lang="ru-RU" sz="1200" kern="1200" dirty="0" smtClean="0">
                <a:solidFill>
                  <a:schemeClr val="tx1"/>
                </a:solidFill>
                <a:latin typeface="+mn-lt"/>
                <a:ea typeface="+mn-ea"/>
                <a:cs typeface="+mn-cs"/>
              </a:rPr>
              <a:t>. Нам нравится смотреть на окружающих нас родителей и сравнивать себя с ними, чтобы определить — мы лучше их или нет. </a:t>
            </a:r>
            <a:r>
              <a:rPr lang="ru-RU" sz="1200" b="1" kern="1200" dirty="0" smtClean="0">
                <a:solidFill>
                  <a:schemeClr val="tx1"/>
                </a:solidFill>
                <a:latin typeface="+mn-lt"/>
                <a:ea typeface="+mn-ea"/>
                <a:cs typeface="+mn-cs"/>
              </a:rPr>
              <a:t>Часто мы согрешали непроизвольно</a:t>
            </a:r>
            <a:r>
              <a:rPr lang="ru-RU" sz="1200" u="sng" kern="1200" dirty="0" smtClean="0">
                <a:solidFill>
                  <a:schemeClr val="tx1"/>
                </a:solidFill>
                <a:latin typeface="+mn-lt"/>
                <a:ea typeface="+mn-ea"/>
                <a:cs typeface="+mn-cs"/>
              </a:rPr>
              <a:t>. Мы повторяли ошибки наших родителей. Возможно только теперь, после многих лет мы понимаем, что нам следовало делать, а что нет. Взгляд в прошлое кажется лучше, чем вперед.</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32</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Слава Евангелия заключается в том, что "если исповедуем грехи наши, то Он, будучи верен и праведен, простит нам грехи наши и очистит нас от всякой неправды". 1 Иоан.1:9. Бог находится на нашей стороне в этом важном деле. "Дети мои! Сие пишу вам, чтобы вы не согрешали; а если бы кто согрешил, то мы имеем Ходатая перед Отцом, Иисуса Христа Праведника; Он есть умилостивление за грехи наши, и не только за наши, но и за грехи всего мира"! Иоанн. 2:1-2.</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33</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Иисус умер как за несовершенных родителей, так и за блуждающих детей. Его кровь может покрыть как наши грехи, так и их грехи.</a:t>
            </a:r>
          </a:p>
          <a:p>
            <a:r>
              <a:rPr lang="ru-RU" sz="1200" kern="1200" dirty="0" smtClean="0">
                <a:solidFill>
                  <a:schemeClr val="tx1"/>
                </a:solidFill>
                <a:latin typeface="+mn-lt"/>
                <a:ea typeface="+mn-ea"/>
                <a:cs typeface="+mn-cs"/>
              </a:rPr>
              <a:t>Он будет совершенным Отцом для наших детей, подымая их там, где мы терпим неудачу.</a:t>
            </a:r>
          </a:p>
          <a:p>
            <a:r>
              <a:rPr lang="ru-RU" sz="1200" kern="1200" dirty="0" smtClean="0">
                <a:solidFill>
                  <a:schemeClr val="tx1"/>
                </a:solidFill>
                <a:latin typeface="+mn-lt"/>
                <a:ea typeface="+mn-ea"/>
                <a:cs typeface="+mn-cs"/>
              </a:rPr>
              <a:t>Читайте </a:t>
            </a:r>
            <a:r>
              <a:rPr lang="ru-RU" sz="1200" kern="1200" dirty="0" err="1" smtClean="0">
                <a:solidFill>
                  <a:schemeClr val="tx1"/>
                </a:solidFill>
                <a:latin typeface="+mn-lt"/>
                <a:ea typeface="+mn-ea"/>
                <a:cs typeface="+mn-cs"/>
              </a:rPr>
              <a:t>Иоиля</a:t>
            </a:r>
            <a:r>
              <a:rPr lang="ru-RU" sz="1200" kern="1200" dirty="0" smtClean="0">
                <a:solidFill>
                  <a:schemeClr val="tx1"/>
                </a:solidFill>
                <a:latin typeface="+mn-lt"/>
                <a:ea typeface="+mn-ea"/>
                <a:cs typeface="+mn-cs"/>
              </a:rPr>
              <a:t> 2-ю главу. В ней находится замечательное обетование о том, что Бог может сделать для нас родителей, когда мы приходим к Нему с покаянием, ища Его милости для себя и своих детей. Он обещает "совершить великое" для нас... "восполнит за те годы, в которые саранча поедала..." и изольет Свой Дух на наших сыновей и дочерей. Добрая весть для несовершенных родителей!</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34</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35</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Может быть,   желание иметь совершенных детей-христиан фактически заменяет духовный приоритет, когда мы жаждем любви своих детей вместо жажды Божьей любви?</a:t>
            </a:r>
          </a:p>
          <a:p>
            <a:r>
              <a:rPr lang="ru-RU" sz="1200" kern="1200" dirty="0" smtClean="0">
                <a:solidFill>
                  <a:schemeClr val="tx1"/>
                </a:solidFill>
                <a:latin typeface="+mn-lt"/>
                <a:ea typeface="+mn-ea"/>
                <a:cs typeface="+mn-cs"/>
              </a:rPr>
              <a:t>Возможно, что наше усердие  сделать наших детей совершенными христианами исходит из самолюбивых побуждений, что позволяет нам выглядеть как будто мы успешные родители-христиане?</a:t>
            </a:r>
          </a:p>
          <a:p>
            <a:r>
              <a:rPr lang="ru-RU" sz="1200" kern="1200" dirty="0" smtClean="0">
                <a:solidFill>
                  <a:schemeClr val="tx1"/>
                </a:solidFill>
                <a:latin typeface="+mn-lt"/>
                <a:ea typeface="+mn-ea"/>
                <a:cs typeface="+mn-cs"/>
              </a:rPr>
              <a:t>Возможно, что наша забота о детях может превратиться в чрезмерную любовь к ним в подсознательной попытке застраховать себя, что взамен этого и они нас будут также любить? Разве в Божьей системе  ценностей нет свободы избрать выше приоритет, чем следование правилам, традициям и свободному от проблем существованию?</a:t>
            </a:r>
          </a:p>
          <a:p>
            <a:r>
              <a:rPr lang="ru-RU" sz="1200" kern="1200" dirty="0" smtClean="0">
                <a:solidFill>
                  <a:schemeClr val="tx1"/>
                </a:solidFill>
                <a:latin typeface="+mn-lt"/>
                <a:ea typeface="+mn-ea"/>
                <a:cs typeface="+mn-cs"/>
              </a:rPr>
              <a:t>Может ли наше  нежелание поделиться реальностью нашей тревоги о состоянии детей исходить от того давления, которое мы испытываем от других членов церкви, которые кажутся хорошими руководителями, христианами, которые правильно поступают?</a:t>
            </a:r>
          </a:p>
          <a:p>
            <a:r>
              <a:rPr lang="ru-RU" sz="1200" kern="1200" dirty="0" smtClean="0">
                <a:solidFill>
                  <a:schemeClr val="tx1"/>
                </a:solidFill>
                <a:latin typeface="+mn-lt"/>
                <a:ea typeface="+mn-ea"/>
                <a:cs typeface="+mn-cs"/>
              </a:rPr>
              <a:t>Может ли наша сосредоточенность в старании помочь нашим детям вести себя так, как они должны вести, отвлекать нас от укрепления нашего собственного духовного состояния и нужды в силе Святого Духа для нашей личной жизни?</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36</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Спустя несколько лет, когда их трое детей стали подростками, кто-то дал им лозунг, который они повесили на стене у своей кровати, следующего содержания: "Безумие унаследовано. Вы приобретаете его от ваших детей".   К тому времени они уже знали, что это значило, когда видели бунт ребенка  и принимали решения, которые разрушали их сердца.</a:t>
            </a:r>
          </a:p>
          <a:p>
            <a:r>
              <a:rPr lang="ru-RU" sz="1200" kern="1200" dirty="0" smtClean="0">
                <a:solidFill>
                  <a:schemeClr val="tx1"/>
                </a:solidFill>
                <a:latin typeface="+mn-lt"/>
                <a:ea typeface="+mn-ea"/>
                <a:cs typeface="+mn-cs"/>
              </a:rPr>
              <a:t>"В чем мы были неправы?" - Мери снова и снова задавала этот вопрос. "Если бы мы только были более прямыми, или более любящими, или более бодрствующими, или более понимающими, или более осведомленными, или если бы Том не проводил столько времени в дороге, или если бы только я не устраивалась на работу ...или.... или...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Чувствуя свою вину, что она не была совершенным родителем, Мери была на грани отчаяния. Она отказалась в церкви от всякого служения и отошла от всяких общественных обязанностей. Она чувствовала себя подобно отверженной, прокаженной, потерпевшей неудачу в воспитании детей. Они начали спорить между собой, обвиняя друг друга за все плохое, вместо того, чтобы понять, как они нуждаются друг в друге и просить совместно у Господа прощения за то, что они не были теми родителями, какими должны бы быть. </a:t>
            </a:r>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Они засмеялись, когда увидели на бампере чьей-то машины наклейку: "Предупреждаем! Быть родителями может быть опасно для вашего здоровья!" Как это верно! - подумала Мери. Я не могу спать по ночам. У меня начались головные боли, инфаркт сердца, радикулит и многие другие заболевания. У меня высокое давление. У меня не было ничего подобного до тех пор, пока мы не приняли детей. Возможно, наши друзья были правы. Мы должны были оставаться одни. "Я не могу дождаться, когда наши дети достигнут возраста 21 года", - сказала Мария Тому. "Потом нам не нужно будет беспокоиться  о них".Но боль их не перестала, когда дети достигли этого возраста."Когда же боли прекратятся? " - возмущалась Мария, Когда я, наконец, проснусь и увижу наших детей такими, какими мы всегда мечтали, чтобы они были?" </a:t>
            </a:r>
            <a:r>
              <a:rPr lang="ru-RU" sz="1400" b="1" kern="1200" dirty="0" smtClean="0">
                <a:solidFill>
                  <a:schemeClr val="tx1"/>
                </a:solidFill>
                <a:latin typeface="+mn-lt"/>
                <a:ea typeface="+mn-ea"/>
                <a:cs typeface="+mn-cs"/>
              </a:rPr>
              <a:t>Мария и Том были пойманы в игре обвинения, поскольку они верили в ряд мифов, относительно того, что значит быть христианским родителем. Их наибольшая нужда заключалась в том, чтобы посмотреть правде в глаза, столкнувшись с реальностью.</a:t>
            </a:r>
            <a:endParaRPr lang="ru-RU" sz="1200" b="1"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Это не обязательно так. В книге Притчей 22:6 не говорится, что ребенок никогда не пойдет по стопам</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блудного сына» — бунтуя против Бога и семьи. Там просто сказано, что дитя никогда не сможет  забыть уроки, полученные в детстве. Конечно же, есть много христианских семейств, в которых дети были правильно воспитаны, но избрали путь противления. </a:t>
            </a:r>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 притче о блудном сыне Иисус не осуждает отца за то, что его сын ушел в далекую страну. Если бы этот миф был истинен, тогда это означало бы, что наш Бог является плохим родителем, поскольку третья часть ангелов избрала путь восстания против Его любви, доброты и правильного воспитания. </a:t>
            </a:r>
            <a:r>
              <a:rPr lang="ru-RU" sz="1200" b="1" u="sng" kern="1200" dirty="0" smtClean="0">
                <a:solidFill>
                  <a:schemeClr val="tx1"/>
                </a:solidFill>
                <a:latin typeface="+mn-lt"/>
                <a:ea typeface="+mn-ea"/>
                <a:cs typeface="+mn-cs"/>
              </a:rPr>
              <a:t>Бог создал все творения со свободой выбора. </a:t>
            </a:r>
            <a:r>
              <a:rPr lang="ru-RU" sz="1200" kern="1200" dirty="0" smtClean="0">
                <a:solidFill>
                  <a:schemeClr val="tx1"/>
                </a:solidFill>
                <a:latin typeface="+mn-lt"/>
                <a:ea typeface="+mn-ea"/>
                <a:cs typeface="+mn-cs"/>
              </a:rPr>
              <a:t>Несмотря на три года, проведенных с Христом. Иуда избрал для себя другой путь. </a:t>
            </a:r>
            <a:r>
              <a:rPr lang="ru-RU" sz="1200" b="1" kern="1200" dirty="0" smtClean="0">
                <a:solidFill>
                  <a:srgbClr val="FF0000"/>
                </a:solidFill>
                <a:latin typeface="+mn-lt"/>
                <a:ea typeface="+mn-ea"/>
                <a:cs typeface="+mn-cs"/>
              </a:rPr>
              <a:t>Бог никогда не лишает нас свободы выбора и, потому, нам необходимо обеспечить наших детей также свободой воли. Они могут сделать выбор, отличающийся от того, который бы мы желали.</a:t>
            </a:r>
            <a:endParaRPr lang="ru-RU" b="1" dirty="0">
              <a:solidFill>
                <a:srgbClr val="FF0000"/>
              </a:solidFill>
            </a:endParaRPr>
          </a:p>
        </p:txBody>
      </p:sp>
      <p:sp>
        <p:nvSpPr>
          <p:cNvPr id="4" name="Номер слайда 3"/>
          <p:cNvSpPr>
            <a:spLocks noGrp="1"/>
          </p:cNvSpPr>
          <p:nvPr>
            <p:ph type="sldNum" sz="quarter" idx="10"/>
          </p:nvPr>
        </p:nvSpPr>
        <p:spPr/>
        <p:txBody>
          <a:bodyPr/>
          <a:lstStyle/>
          <a:p>
            <a:fld id="{4C60D48A-A5B1-4339-A317-23B486C0AAE1}"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Подобный миф распространялся во время </a:t>
            </a:r>
            <a:r>
              <a:rPr lang="ru-RU" sz="1200" kern="1200" dirty="0" err="1" smtClean="0">
                <a:solidFill>
                  <a:schemeClr val="tx1"/>
                </a:solidFill>
                <a:latin typeface="+mn-lt"/>
                <a:ea typeface="+mn-ea"/>
                <a:cs typeface="+mn-cs"/>
              </a:rPr>
              <a:t>Иезекииля</a:t>
            </a:r>
            <a:r>
              <a:rPr lang="ru-RU" sz="1200" kern="1200" dirty="0" smtClean="0">
                <a:solidFill>
                  <a:schemeClr val="tx1"/>
                </a:solidFill>
                <a:latin typeface="+mn-lt"/>
                <a:ea typeface="+mn-ea"/>
                <a:cs typeface="+mn-cs"/>
              </a:rPr>
              <a:t>. В то время была распространена поговорка: "Отцы ели кислый виноград, а у детей на зубах оскомина". Господь же обращается по этому поводу к народу, говоря: "Живу Я! -  говорит Господь Бог, - не будут вперед говорить пословицу эту в Израиле. Ибо вот все души Мои, как душа отца, так и душа сына — Мои; душа согрешающая, та умрет". ( </a:t>
            </a:r>
            <a:r>
              <a:rPr lang="ru-RU" sz="1200" kern="1200" dirty="0" err="1" smtClean="0">
                <a:solidFill>
                  <a:schemeClr val="tx1"/>
                </a:solidFill>
                <a:latin typeface="+mn-lt"/>
                <a:ea typeface="+mn-ea"/>
                <a:cs typeface="+mn-cs"/>
              </a:rPr>
              <a:t>Иез</a:t>
            </a:r>
            <a:r>
              <a:rPr lang="ru-RU" sz="1200" kern="1200" dirty="0" smtClean="0">
                <a:solidFill>
                  <a:schemeClr val="tx1"/>
                </a:solidFill>
                <a:latin typeface="+mn-lt"/>
                <a:ea typeface="+mn-ea"/>
                <a:cs typeface="+mn-cs"/>
              </a:rPr>
              <a:t>. 18:1 - 4).</a:t>
            </a:r>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20 стихе Бог продолжает: "Душа согрешающая, она умрет; сын не понесет вины отца, и отец не понесет вины сына, правда праведного при нем и остается, и беззаконие беззаконного при нем остается". </a:t>
            </a:r>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Итак, каждый из нас даст отчет за себя Богу". Рим. 14:12. Никому из детей во время суда не будет позволено обвинять своих родителей за выбор, который они сделали по своей свободной воле. Бог очень определенно говорит о том, кто несет ответственность за выбор, который принимают свободные люди.</a:t>
            </a:r>
            <a:endParaRPr lang="ru-RU" dirty="0" smtClean="0"/>
          </a:p>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bg1"/>
            </a:gs>
            <a:gs pos="100000">
              <a:schemeClr val="accent2">
                <a:shade val="45000"/>
                <a:satMod val="165000"/>
              </a:schemeClr>
            </a:gs>
          </a:gsLst>
          <a:lin ang="0" scaled="0"/>
          <a:tileRect/>
        </a:gradFill>
        <a:effectLst/>
      </p:bgPr>
    </p:bg>
    <p:spTree>
      <p:nvGrpSpPr>
        <p:cNvPr id="1" name=""/>
        <p:cNvGrpSpPr/>
        <p:nvPr/>
      </p:nvGrpSpPr>
      <p:grpSpPr>
        <a:xfrm>
          <a:off x="0" y="0"/>
          <a:ext cx="0" cy="0"/>
          <a:chOff x="0" y="0"/>
          <a:chExt cx="0" cy="0"/>
        </a:xfrm>
      </p:grpSpPr>
      <p:pic>
        <p:nvPicPr>
          <p:cNvPr id="2050" name="Picture 2" descr="F:\Мои документы\Мои рисунки\цветы обои для стола\157371_3149nothumb500.jpg"/>
          <p:cNvPicPr>
            <a:picLocks noChangeAspect="1" noChangeArrowheads="1"/>
          </p:cNvPicPr>
          <p:nvPr/>
        </p:nvPicPr>
        <p:blipFill>
          <a:blip r:embed="rId2" cstate="print"/>
          <a:srcRect b="2981"/>
          <a:stretch>
            <a:fillRect/>
          </a:stretch>
        </p:blipFill>
        <p:spPr bwMode="auto">
          <a:xfrm>
            <a:off x="467544" y="476672"/>
            <a:ext cx="3857625" cy="5544616"/>
          </a:xfrm>
          <a:prstGeom prst="roundRect">
            <a:avLst/>
          </a:prstGeom>
          <a:ln>
            <a:noFill/>
          </a:ln>
          <a:effectLst>
            <a:softEdge rad="112500"/>
          </a:effectLst>
        </p:spPr>
      </p:pic>
      <p:sp>
        <p:nvSpPr>
          <p:cNvPr id="5" name="Прямоугольник 4"/>
          <p:cNvSpPr/>
          <p:nvPr/>
        </p:nvSpPr>
        <p:spPr>
          <a:xfrm>
            <a:off x="4693574" y="1268760"/>
            <a:ext cx="3843040" cy="3416320"/>
          </a:xfrm>
          <a:prstGeom prst="rect">
            <a:avLst/>
          </a:prstGeom>
          <a:noFill/>
        </p:spPr>
        <p:txBody>
          <a:bodyPr wrap="none" lIns="91440" tIns="45720" rIns="91440" bIns="45720">
            <a:spAutoFit/>
          </a:bodyPr>
          <a:lstStyle/>
          <a:p>
            <a:pPr algn="ctr"/>
            <a:r>
              <a:rPr lang="ru-RU" sz="5400" b="1" spc="50" dirty="0" smtClean="0">
                <a:ln w="28575">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МОЛИТВА</a:t>
            </a:r>
          </a:p>
          <a:p>
            <a:pPr algn="ctr"/>
            <a:r>
              <a:rPr lang="ru-RU" sz="5400" b="1" spc="50" dirty="0" smtClean="0">
                <a:ln w="28575">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И </a:t>
            </a:r>
          </a:p>
          <a:p>
            <a:pPr algn="ctr"/>
            <a:r>
              <a:rPr lang="ru-RU" sz="5400" b="1" spc="50" dirty="0" smtClean="0">
                <a:ln w="28575">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ЛЮБОВЬ</a:t>
            </a:r>
          </a:p>
          <a:p>
            <a:pPr algn="ctr"/>
            <a:r>
              <a:rPr lang="ru-RU" sz="5400" b="1" spc="50" dirty="0" smtClean="0">
                <a:ln w="28575">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СПАСАЮТ</a:t>
            </a:r>
            <a:endParaRPr lang="ru-RU" sz="5400" b="1" spc="50" dirty="0">
              <a:ln w="28575">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30002586.gif"/>
          <p:cNvPicPr>
            <a:picLocks noChangeAspect="1" noChangeArrowheads="1"/>
          </p:cNvPicPr>
          <p:nvPr/>
        </p:nvPicPr>
        <p:blipFill>
          <a:blip r:embed="rId2" cstate="print"/>
          <a:srcRect l="23884"/>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971600" y="1628800"/>
            <a:ext cx="7772400" cy="3168352"/>
          </a:xfrm>
        </p:spPr>
        <p:txBody>
          <a:bodyPr>
            <a:normAutofit fontScale="90000"/>
          </a:bodyPr>
          <a:lstStyle/>
          <a:p>
            <a:pPr algn="ctr"/>
            <a:r>
              <a:rPr lang="ru-RU" dirty="0" smtClean="0">
                <a:latin typeface="+mn-lt"/>
              </a:rPr>
              <a:t>Миф №2</a:t>
            </a:r>
            <a:r>
              <a:rPr lang="en-US" dirty="0" smtClean="0">
                <a:latin typeface="+mn-lt"/>
              </a:rPr>
              <a:t/>
            </a:r>
            <a:br>
              <a:rPr lang="en-US" dirty="0" smtClean="0">
                <a:latin typeface="+mn-lt"/>
              </a:rPr>
            </a:br>
            <a:r>
              <a:rPr lang="en-US" dirty="0" smtClean="0">
                <a:latin typeface="+mn-lt"/>
              </a:rPr>
              <a:t/>
            </a:r>
            <a:br>
              <a:rPr lang="en-US" dirty="0" smtClean="0">
                <a:latin typeface="+mn-lt"/>
              </a:rPr>
            </a:br>
            <a:r>
              <a:rPr lang="ru-RU" dirty="0" smtClean="0">
                <a:latin typeface="+mn-lt"/>
              </a:rPr>
              <a:t> Родители ответственны за грехи своих детей</a:t>
            </a:r>
            <a:r>
              <a:rPr lang="ru-RU" dirty="0" smtClean="0"/>
              <a:t/>
            </a:r>
            <a:br>
              <a:rPr lang="ru-RU" dirty="0" smtClean="0"/>
            </a:br>
            <a:r>
              <a:rPr lang="ru-RU" dirty="0" smtClean="0">
                <a:latin typeface="+mn-lt"/>
              </a:rPr>
              <a:t/>
            </a:r>
            <a:br>
              <a:rPr lang="ru-RU" dirty="0" smtClean="0">
                <a:latin typeface="+mn-lt"/>
              </a:rPr>
            </a:br>
            <a:endParaRPr lang="ru-RU"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ru-RU"/>
          </a:p>
        </p:txBody>
      </p:sp>
      <p:sp>
        <p:nvSpPr>
          <p:cNvPr id="17411" name="Rectangle 3"/>
          <p:cNvSpPr>
            <a:spLocks noGrp="1" noChangeArrowheads="1"/>
          </p:cNvSpPr>
          <p:nvPr>
            <p:ph type="body" idx="1"/>
          </p:nvPr>
        </p:nvSpPr>
        <p:spPr/>
        <p:txBody>
          <a:bodyPr/>
          <a:lstStyle/>
          <a:p>
            <a:endParaRPr lang="ru-RU" dirty="0"/>
          </a:p>
        </p:txBody>
      </p:sp>
      <p:pic>
        <p:nvPicPr>
          <p:cNvPr id="4" name="Picture 2" descr="F:\Мои документы\Мои рисунки\Religion\библия\Рисунок2.png"/>
          <p:cNvPicPr>
            <a:picLocks noChangeAspect="1" noChangeArrowheads="1"/>
          </p:cNvPicPr>
          <p:nvPr/>
        </p:nvPicPr>
        <p:blipFill>
          <a:blip r:embed="rId3" cstate="print"/>
          <a:srcRect/>
          <a:stretch>
            <a:fillRect/>
          </a:stretch>
        </p:blipFill>
        <p:spPr bwMode="auto">
          <a:xfrm>
            <a:off x="-4763" y="-4763"/>
            <a:ext cx="9155113" cy="6869113"/>
          </a:xfrm>
          <a:prstGeom prst="rect">
            <a:avLst/>
          </a:prstGeom>
          <a:noFill/>
        </p:spPr>
      </p:pic>
      <p:sp>
        <p:nvSpPr>
          <p:cNvPr id="5" name="TextBox 4"/>
          <p:cNvSpPr txBox="1"/>
          <p:nvPr/>
        </p:nvSpPr>
        <p:spPr>
          <a:xfrm>
            <a:off x="467544" y="836712"/>
            <a:ext cx="5472608" cy="5509200"/>
          </a:xfrm>
          <a:prstGeom prst="rect">
            <a:avLst/>
          </a:prstGeom>
          <a:noFill/>
        </p:spPr>
        <p:txBody>
          <a:bodyPr wrap="square" rtlCol="0">
            <a:spAutoFit/>
          </a:bodyPr>
          <a:lstStyle/>
          <a:p>
            <a:r>
              <a:rPr lang="ru-RU" dirty="0" smtClean="0"/>
              <a:t> </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"Отцы ели кислый виноград, а у детей на зубах оскомина".</a:t>
            </a:r>
          </a:p>
          <a:p>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"Живу Я! -  говорит Господь Бог, - не будут впредь говорить пословицу эту в Израиле. Ибо вот все души Мои, как душа отца, так и душа сына — Мои; душа согрешающая, та умрет". </a:t>
            </a:r>
          </a:p>
          <a:p>
            <a:endPar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Иез</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18:1 - 4).</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ru-RU"/>
          </a:p>
        </p:txBody>
      </p:sp>
      <p:sp>
        <p:nvSpPr>
          <p:cNvPr id="17411" name="Rectangle 3"/>
          <p:cNvSpPr>
            <a:spLocks noGrp="1" noChangeArrowheads="1"/>
          </p:cNvSpPr>
          <p:nvPr>
            <p:ph type="body" idx="1"/>
          </p:nvPr>
        </p:nvSpPr>
        <p:spPr/>
        <p:txBody>
          <a:bodyPr/>
          <a:lstStyle/>
          <a:p>
            <a:endParaRPr lang="ru-RU" dirty="0"/>
          </a:p>
        </p:txBody>
      </p:sp>
      <p:pic>
        <p:nvPicPr>
          <p:cNvPr id="4" name="Picture 2" descr="F:\Мои документы\Мои рисунки\Religion\библия\Рисунок2.png"/>
          <p:cNvPicPr>
            <a:picLocks noChangeAspect="1" noChangeArrowheads="1"/>
          </p:cNvPicPr>
          <p:nvPr/>
        </p:nvPicPr>
        <p:blipFill>
          <a:blip r:embed="rId3" cstate="print"/>
          <a:srcRect/>
          <a:stretch>
            <a:fillRect/>
          </a:stretch>
        </p:blipFill>
        <p:spPr bwMode="auto">
          <a:xfrm>
            <a:off x="-4763" y="-4763"/>
            <a:ext cx="9155113" cy="6869113"/>
          </a:xfrm>
          <a:prstGeom prst="rect">
            <a:avLst/>
          </a:prstGeom>
          <a:noFill/>
        </p:spPr>
      </p:pic>
      <p:sp>
        <p:nvSpPr>
          <p:cNvPr id="5" name="TextBox 4"/>
          <p:cNvSpPr txBox="1"/>
          <p:nvPr/>
        </p:nvSpPr>
        <p:spPr>
          <a:xfrm>
            <a:off x="467544" y="1556792"/>
            <a:ext cx="5328592" cy="3539430"/>
          </a:xfrm>
          <a:prstGeom prst="rect">
            <a:avLst/>
          </a:prstGeom>
          <a:noFill/>
        </p:spPr>
        <p:txBody>
          <a:bodyPr wrap="square" rtlCol="0">
            <a:spAutoFit/>
          </a:bodyPr>
          <a:lstStyle/>
          <a:p>
            <a:r>
              <a:rPr lang="ru-RU" dirty="0" smtClean="0"/>
              <a:t>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"Душа согрешающая, она умрет; сын не понесет вины отца, и отец не понесет вины сына, правда праведного при нем и остается, и беззаконие беззаконного при нем остается".</a:t>
            </a: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Иез.18:20</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Мои документы\Мои рисунки\Religion\библия\Рисунок2.png"/>
          <p:cNvPicPr>
            <a:picLocks noChangeAspect="1" noChangeArrowheads="1"/>
          </p:cNvPicPr>
          <p:nvPr/>
        </p:nvPicPr>
        <p:blipFill>
          <a:blip r:embed="rId3" cstate="print"/>
          <a:srcRect/>
          <a:stretch>
            <a:fillRect/>
          </a:stretch>
        </p:blipFill>
        <p:spPr bwMode="auto">
          <a:xfrm>
            <a:off x="-4763" y="-4763"/>
            <a:ext cx="9155113" cy="6869113"/>
          </a:xfrm>
          <a:prstGeom prst="rect">
            <a:avLst/>
          </a:prstGeom>
          <a:noFill/>
        </p:spPr>
      </p:pic>
      <p:sp>
        <p:nvSpPr>
          <p:cNvPr id="5" name="TextBox 4"/>
          <p:cNvSpPr txBox="1"/>
          <p:nvPr/>
        </p:nvSpPr>
        <p:spPr>
          <a:xfrm>
            <a:off x="683568" y="1628800"/>
            <a:ext cx="4536505" cy="3416320"/>
          </a:xfrm>
          <a:prstGeom prst="rect">
            <a:avLst/>
          </a:prstGeom>
          <a:noFill/>
        </p:spPr>
        <p:txBody>
          <a:bodyPr wrap="square" rtlCol="0">
            <a:spAutoFit/>
          </a:bodyPr>
          <a:lstStyle/>
          <a:p>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Итак, каждый из нас даст отчет за себя Богу". </a:t>
            </a:r>
          </a:p>
          <a:p>
            <a:endPar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Рим. 14:12. </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b="1" dirty="0" smtClean="0"/>
              <a:t>РОДИТЕЛИ </a:t>
            </a:r>
            <a:r>
              <a:rPr lang="ru-RU" b="1" u="sng" dirty="0" smtClean="0">
                <a:solidFill>
                  <a:srgbClr val="C00000"/>
                </a:solidFill>
              </a:rPr>
              <a:t>НЕСУТ</a:t>
            </a:r>
            <a:r>
              <a:rPr lang="ru-RU" b="1" dirty="0" smtClean="0"/>
              <a:t> ОТВЕТСТВЕННОСТЬ:</a:t>
            </a:r>
            <a:r>
              <a:rPr lang="ru-RU" dirty="0" smtClean="0"/>
              <a:t/>
            </a:r>
            <a:br>
              <a:rPr lang="ru-RU" dirty="0" smtClean="0"/>
            </a:br>
            <a:endParaRPr lang="ru-RU" dirty="0"/>
          </a:p>
        </p:txBody>
      </p:sp>
      <p:sp>
        <p:nvSpPr>
          <p:cNvPr id="3" name="Содержимое 2"/>
          <p:cNvSpPr>
            <a:spLocks noGrp="1"/>
          </p:cNvSpPr>
          <p:nvPr>
            <p:ph idx="1"/>
          </p:nvPr>
        </p:nvSpPr>
        <p:spPr>
          <a:xfrm>
            <a:off x="539552" y="1844824"/>
            <a:ext cx="8229600" cy="4525963"/>
          </a:xfrm>
        </p:spPr>
        <p:txBody>
          <a:bodyPr>
            <a:normAutofit fontScale="92500"/>
          </a:bodyPr>
          <a:lstStyle/>
          <a:p>
            <a:r>
              <a:rPr lang="ru-RU" b="1" dirty="0" smtClean="0"/>
              <a:t>За обучение детей тому пути, </a:t>
            </a:r>
            <a:r>
              <a:rPr lang="ru-RU" dirty="0" smtClean="0"/>
              <a:t>по которому они должны идти.</a:t>
            </a:r>
          </a:p>
          <a:p>
            <a:r>
              <a:rPr lang="ru-RU" b="1" dirty="0" smtClean="0"/>
              <a:t>Быть для них </a:t>
            </a:r>
            <a:r>
              <a:rPr lang="ru-RU" dirty="0" smtClean="0"/>
              <a:t>примером.</a:t>
            </a:r>
          </a:p>
          <a:p>
            <a:r>
              <a:rPr lang="ru-RU" b="1" dirty="0" smtClean="0"/>
              <a:t>Быть </a:t>
            </a:r>
            <a:r>
              <a:rPr lang="ru-RU" dirty="0" smtClean="0"/>
              <a:t>искренними, честными и открытыми.</a:t>
            </a:r>
          </a:p>
          <a:p>
            <a:r>
              <a:rPr lang="ru-RU" b="1" dirty="0" smtClean="0"/>
              <a:t>Принимать </a:t>
            </a:r>
            <a:r>
              <a:rPr lang="ru-RU" dirty="0" smtClean="0"/>
              <a:t>детей без условий.</a:t>
            </a:r>
          </a:p>
          <a:p>
            <a:r>
              <a:rPr lang="ru-RU" b="1" dirty="0" smtClean="0"/>
              <a:t>Любить </a:t>
            </a:r>
            <a:r>
              <a:rPr lang="ru-RU" dirty="0" smtClean="0"/>
              <a:t>их насколько только можно.</a:t>
            </a:r>
          </a:p>
          <a:p>
            <a:r>
              <a:rPr lang="ru-RU" b="1" dirty="0" smtClean="0"/>
              <a:t>Просить </a:t>
            </a:r>
            <a:r>
              <a:rPr lang="ru-RU" dirty="0" smtClean="0"/>
              <a:t>прощения, когда допущены ошибки.</a:t>
            </a:r>
          </a:p>
          <a:p>
            <a:r>
              <a:rPr lang="ru-RU" b="1" dirty="0" smtClean="0"/>
              <a:t>Молиться </a:t>
            </a:r>
            <a:r>
              <a:rPr lang="ru-RU" dirty="0" smtClean="0"/>
              <a:t>о наших детях.</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ru-RU" b="1" dirty="0" smtClean="0"/>
              <a:t>Родители </a:t>
            </a:r>
            <a:r>
              <a:rPr lang="ru-RU" b="1" u="sng" dirty="0" smtClean="0">
                <a:solidFill>
                  <a:srgbClr val="C00000"/>
                </a:solidFill>
              </a:rPr>
              <a:t>не несут </a:t>
            </a:r>
            <a:r>
              <a:rPr lang="ru-RU" b="1" dirty="0" smtClean="0"/>
              <a:t>ответственности:</a:t>
            </a:r>
            <a:r>
              <a:rPr lang="ru-RU" dirty="0" smtClean="0"/>
              <a:t/>
            </a:r>
            <a:br>
              <a:rPr lang="ru-RU" dirty="0" smtClean="0"/>
            </a:br>
            <a:endParaRPr lang="ru-RU" dirty="0"/>
          </a:p>
        </p:txBody>
      </p:sp>
      <p:sp>
        <p:nvSpPr>
          <p:cNvPr id="3" name="Содержимое 2"/>
          <p:cNvSpPr>
            <a:spLocks noGrp="1"/>
          </p:cNvSpPr>
          <p:nvPr>
            <p:ph idx="1"/>
          </p:nvPr>
        </p:nvSpPr>
        <p:spPr>
          <a:xfrm>
            <a:off x="467544" y="2204864"/>
            <a:ext cx="8229600" cy="4525963"/>
          </a:xfrm>
        </p:spPr>
        <p:txBody>
          <a:bodyPr/>
          <a:lstStyle/>
          <a:p>
            <a:r>
              <a:rPr lang="ru-RU" b="1" dirty="0" smtClean="0"/>
              <a:t>За </a:t>
            </a:r>
            <a:r>
              <a:rPr lang="ru-RU" dirty="0" smtClean="0"/>
              <a:t>отношения детей</a:t>
            </a:r>
          </a:p>
          <a:p>
            <a:r>
              <a:rPr lang="ru-RU" b="1" dirty="0" smtClean="0"/>
              <a:t>За</a:t>
            </a:r>
            <a:r>
              <a:rPr lang="ru-RU" dirty="0" smtClean="0"/>
              <a:t> выбор детей</a:t>
            </a:r>
          </a:p>
          <a:p>
            <a:r>
              <a:rPr lang="ru-RU" b="1" dirty="0" smtClean="0"/>
              <a:t>За</a:t>
            </a:r>
            <a:r>
              <a:rPr lang="ru-RU" dirty="0" smtClean="0"/>
              <a:t> друзей наших детей</a:t>
            </a:r>
          </a:p>
          <a:p>
            <a:r>
              <a:rPr lang="ru-RU" b="1" dirty="0" smtClean="0"/>
              <a:t>За</a:t>
            </a:r>
            <a:r>
              <a:rPr lang="ru-RU" dirty="0" smtClean="0"/>
              <a:t> отсутствие у детей интереса к церкви</a:t>
            </a:r>
          </a:p>
          <a:p>
            <a:r>
              <a:rPr lang="ru-RU" b="1" dirty="0" smtClean="0"/>
              <a:t>За</a:t>
            </a:r>
            <a:r>
              <a:rPr lang="ru-RU" dirty="0" smtClean="0"/>
              <a:t> гнев и возмущение детей</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484784"/>
            <a:ext cx="4104456" cy="3108543"/>
          </a:xfrm>
          <a:prstGeom prst="rect">
            <a:avLst/>
          </a:prstGeom>
          <a:noFill/>
        </p:spPr>
        <p:txBody>
          <a:bodyPr wrap="square" rtlCol="0">
            <a:spAutoFit/>
          </a:bodyPr>
          <a:lstStyle/>
          <a:p>
            <a:r>
              <a:rPr lang="ru-RU" sz="2800" b="1" dirty="0" smtClean="0"/>
              <a:t>Порой слишком поздно, чтобы изменить случившееся, но родители могут просить прощения и проявить желание изменить отношения в будущем.</a:t>
            </a:r>
            <a:endParaRPr lang="ru-RU" sz="2800" b="1" dirty="0"/>
          </a:p>
        </p:txBody>
      </p:sp>
      <p:pic>
        <p:nvPicPr>
          <p:cNvPr id="1026" name="Picture 2" descr="F:\Мои документы\Мои рисунки\люди\женшины\37.jpg"/>
          <p:cNvPicPr>
            <a:picLocks noChangeAspect="1" noChangeArrowheads="1"/>
          </p:cNvPicPr>
          <p:nvPr/>
        </p:nvPicPr>
        <p:blipFill>
          <a:blip r:embed="rId3" cstate="print"/>
          <a:srcRect/>
          <a:stretch>
            <a:fillRect/>
          </a:stretch>
        </p:blipFill>
        <p:spPr bwMode="auto">
          <a:xfrm>
            <a:off x="4949307" y="188640"/>
            <a:ext cx="4194693" cy="48965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30002586.gif"/>
          <p:cNvPicPr>
            <a:picLocks noChangeAspect="1" noChangeArrowheads="1"/>
          </p:cNvPicPr>
          <p:nvPr/>
        </p:nvPicPr>
        <p:blipFill>
          <a:blip r:embed="rId3" cstate="print"/>
          <a:srcRect l="23884"/>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971600" y="1628800"/>
            <a:ext cx="7772400" cy="3168352"/>
          </a:xfrm>
        </p:spPr>
        <p:txBody>
          <a:bodyPr>
            <a:normAutofit fontScale="90000"/>
          </a:bodyPr>
          <a:lstStyle/>
          <a:p>
            <a:pPr algn="ctr"/>
            <a:r>
              <a:rPr lang="ru-RU" dirty="0" smtClean="0">
                <a:latin typeface="+mn-lt"/>
              </a:rPr>
              <a:t>Миф №3</a:t>
            </a:r>
            <a:r>
              <a:rPr lang="en-US" dirty="0" smtClean="0">
                <a:latin typeface="+mn-lt"/>
              </a:rPr>
              <a:t/>
            </a:r>
            <a:br>
              <a:rPr lang="en-US" dirty="0" smtClean="0">
                <a:latin typeface="+mn-lt"/>
              </a:rPr>
            </a:br>
            <a:r>
              <a:rPr lang="en-US" dirty="0" smtClean="0">
                <a:latin typeface="+mn-lt"/>
              </a:rPr>
              <a:t/>
            </a:r>
            <a:br>
              <a:rPr lang="en-US" dirty="0" smtClean="0">
                <a:latin typeface="+mn-lt"/>
              </a:rPr>
            </a:br>
            <a:r>
              <a:rPr lang="ru-RU" dirty="0" smtClean="0">
                <a:latin typeface="+mn-lt"/>
              </a:rPr>
              <a:t> Родители должны спасать своих своенравных детей. </a:t>
            </a:r>
            <a:br>
              <a:rPr lang="ru-RU" dirty="0" smtClean="0">
                <a:latin typeface="+mn-lt"/>
              </a:rPr>
            </a:br>
            <a:r>
              <a:rPr lang="ru-RU" dirty="0" smtClean="0">
                <a:latin typeface="+mn-lt"/>
              </a:rPr>
              <a:t/>
            </a:r>
            <a:br>
              <a:rPr lang="ru-RU" dirty="0" smtClean="0">
                <a:latin typeface="+mn-lt"/>
              </a:rPr>
            </a:br>
            <a:endParaRPr lang="ru-RU"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1986" name="Picture 2" descr="F:\Мои документы\Мои рисунки\люди\1378239.jpg"/>
          <p:cNvPicPr>
            <a:picLocks noChangeAspect="1" noChangeArrowheads="1"/>
          </p:cNvPicPr>
          <p:nvPr/>
        </p:nvPicPr>
        <p:blipFill>
          <a:blip r:embed="rId3" cstate="print"/>
          <a:srcRect/>
          <a:stretch>
            <a:fillRect/>
          </a:stretch>
        </p:blipFill>
        <p:spPr bwMode="auto">
          <a:xfrm>
            <a:off x="2339752" y="13676"/>
            <a:ext cx="4320480" cy="68443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F:\Мои документы\Мои рисунки\пейзажи\разное\157026264478a340ced56c.jpg"/>
          <p:cNvPicPr>
            <a:picLocks noChangeAspect="1" noChangeArrowheads="1"/>
          </p:cNvPicPr>
          <p:nvPr/>
        </p:nvPicPr>
        <p:blipFill>
          <a:blip r:embed="rId3" cstate="print"/>
          <a:srcRect r="8033" b="12503"/>
          <a:stretch>
            <a:fillRect/>
          </a:stretch>
        </p:blipFill>
        <p:spPr bwMode="auto">
          <a:xfrm>
            <a:off x="0" y="0"/>
            <a:ext cx="9153498" cy="6858000"/>
          </a:xfrm>
          <a:prstGeom prst="rect">
            <a:avLst/>
          </a:prstGeom>
          <a:noFill/>
        </p:spPr>
      </p:pic>
      <p:sp>
        <p:nvSpPr>
          <p:cNvPr id="5" name="TextBox 4"/>
          <p:cNvSpPr txBox="1"/>
          <p:nvPr/>
        </p:nvSpPr>
        <p:spPr>
          <a:xfrm>
            <a:off x="611560" y="692696"/>
            <a:ext cx="7560839" cy="4247317"/>
          </a:xfrm>
          <a:prstGeom prst="rect">
            <a:avLst/>
          </a:prstGeom>
          <a:noFill/>
        </p:spPr>
        <p:txBody>
          <a:bodyPr wrap="square" rtlCol="0">
            <a:spAutoFit/>
          </a:bodyPr>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"Каким-то образом мы должны прекратить оплачивать  счета  наших  "взрослых"  детей...  Мы  должны  прийти  к рубежу,   когда   нужно   позволить   им   пожинать   последствия   и  есть  горькие плоды своего собственного неправильного выбора". </a:t>
            </a: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Ли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Езель</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("Таблетки родителям во время боли", стр.117).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F:\Мои документы\Мои рисунки\цветы обои для стола\vetton_ru_309ЯЯ.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235619" y="548680"/>
            <a:ext cx="4714240" cy="3323987"/>
          </a:xfrm>
          <a:prstGeom prst="rect">
            <a:avLst/>
          </a:prstGeom>
          <a:noFill/>
        </p:spPr>
        <p:txBody>
          <a:bodyPr wrap="none" rtlCol="0">
            <a:spAutoFit/>
          </a:bodyPr>
          <a:lstStyle/>
          <a:p>
            <a:pPr algn="ctr"/>
            <a:r>
              <a:rPr lang="ru-RU"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ВСТРЕЧАЯ </a:t>
            </a:r>
          </a:p>
          <a:p>
            <a:pPr algn="ctr"/>
            <a:r>
              <a:rPr lang="ru-RU"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РЕАЛЬНОСТЬ:</a:t>
            </a:r>
          </a:p>
          <a:p>
            <a:pPr algn="ctr"/>
            <a:endPar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480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ОБВИНЕНИЯ</a:t>
            </a:r>
          </a:p>
          <a:p>
            <a:pPr algn="ct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Мои документы\Мои рисунки\Religion\притчи\bludnyy_syn_3-4-3.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Мои документы\Мои рисунки\Religion\библия\Рисунок2.png"/>
          <p:cNvPicPr>
            <a:picLocks noChangeAspect="1" noChangeArrowheads="1"/>
          </p:cNvPicPr>
          <p:nvPr/>
        </p:nvPicPr>
        <p:blipFill>
          <a:blip r:embed="rId2" cstate="print"/>
          <a:srcRect/>
          <a:stretch>
            <a:fillRect/>
          </a:stretch>
        </p:blipFill>
        <p:spPr bwMode="auto">
          <a:xfrm>
            <a:off x="-4763" y="-4763"/>
            <a:ext cx="9155113" cy="6869113"/>
          </a:xfrm>
          <a:prstGeom prst="rect">
            <a:avLst/>
          </a:prstGeom>
          <a:noFill/>
        </p:spPr>
      </p:pic>
      <p:sp>
        <p:nvSpPr>
          <p:cNvPr id="8" name="TextBox 7"/>
          <p:cNvSpPr txBox="1"/>
          <p:nvPr/>
        </p:nvSpPr>
        <p:spPr>
          <a:xfrm>
            <a:off x="395536" y="260648"/>
            <a:ext cx="5256584" cy="5940088"/>
          </a:xfrm>
          <a:prstGeom prst="rect">
            <a:avLst/>
          </a:prstGeom>
          <a:noFill/>
        </p:spPr>
        <p:txBody>
          <a:bodyPr wrap="square" rtlCol="0">
            <a:spAutoFit/>
          </a:bodyPr>
          <a:lstStyle/>
          <a:p>
            <a:r>
              <a:rPr lang="ru-RU" sz="2000" b="1" dirty="0" smtClean="0">
                <a:solidFill>
                  <a:schemeClr val="bg1"/>
                </a:solidFill>
              </a:rPr>
              <a:t>"Я звала, и вы не послушались; простирала руку мою, и не было внимающего;</a:t>
            </a:r>
          </a:p>
          <a:p>
            <a:r>
              <a:rPr lang="ru-RU" sz="2000" b="1" dirty="0" smtClean="0">
                <a:solidFill>
                  <a:schemeClr val="bg1"/>
                </a:solidFill>
              </a:rPr>
              <a:t>И вы отвергли все мои советы и обличений моих не приняли; За то и я посмеюсь вашей погибели; порадуюсь, когда придет на вас ужас;</a:t>
            </a:r>
          </a:p>
          <a:p>
            <a:r>
              <a:rPr lang="ru-RU" sz="2000" b="1" dirty="0" smtClean="0">
                <a:solidFill>
                  <a:schemeClr val="bg1"/>
                </a:solidFill>
              </a:rPr>
              <a:t>Когда придет на вас ужас, как буря, и беда, как вихрь пронесется на вас; когда постигнет вас скорбь и теснота,</a:t>
            </a:r>
          </a:p>
          <a:p>
            <a:r>
              <a:rPr lang="ru-RU" sz="2000" b="1" dirty="0" smtClean="0">
                <a:solidFill>
                  <a:schemeClr val="bg1"/>
                </a:solidFill>
              </a:rPr>
              <a:t>Тогда будут звать меня, и я не услышу; с утра будут искать меня, и не найдут меня.</a:t>
            </a:r>
          </a:p>
          <a:p>
            <a:r>
              <a:rPr lang="ru-RU" sz="2000" b="1" dirty="0" smtClean="0">
                <a:solidFill>
                  <a:schemeClr val="bg1"/>
                </a:solidFill>
              </a:rPr>
              <a:t>За то, что они возненавидели знание и не избрали для себя страха Господня, не приняли совета моего, презрели все обличения мои;</a:t>
            </a:r>
          </a:p>
          <a:p>
            <a:r>
              <a:rPr lang="ru-RU" sz="2000" b="1" dirty="0" smtClean="0">
                <a:solidFill>
                  <a:schemeClr val="bg1"/>
                </a:solidFill>
              </a:rPr>
              <a:t>За то и будут они вкушать от плодов путей своих и насыщаться от помыслов их". </a:t>
            </a:r>
          </a:p>
          <a:p>
            <a:r>
              <a:rPr lang="ru-RU" sz="2000" b="1" dirty="0" smtClean="0">
                <a:solidFill>
                  <a:schemeClr val="bg1"/>
                </a:solidFill>
              </a:rPr>
              <a:t>			( </a:t>
            </a:r>
            <a:r>
              <a:rPr lang="ru-RU" sz="2000" b="1" dirty="0" err="1" smtClean="0">
                <a:solidFill>
                  <a:schemeClr val="bg1"/>
                </a:solidFill>
              </a:rPr>
              <a:t>Прит</a:t>
            </a:r>
            <a:r>
              <a:rPr lang="ru-RU" sz="2000" b="1" dirty="0" smtClean="0">
                <a:solidFill>
                  <a:schemeClr val="bg1"/>
                </a:solidFill>
              </a:rPr>
              <a:t>. 1: 24-31)</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Мои документы\Мои рисунки\Religion\библия\Рисунок2.png"/>
          <p:cNvPicPr>
            <a:picLocks noChangeAspect="1" noChangeArrowheads="1"/>
          </p:cNvPicPr>
          <p:nvPr/>
        </p:nvPicPr>
        <p:blipFill>
          <a:blip r:embed="rId3" cstate="print"/>
          <a:srcRect/>
          <a:stretch>
            <a:fillRect/>
          </a:stretch>
        </p:blipFill>
        <p:spPr bwMode="auto">
          <a:xfrm>
            <a:off x="-4763" y="-4763"/>
            <a:ext cx="9155113" cy="6869113"/>
          </a:xfrm>
          <a:prstGeom prst="rect">
            <a:avLst/>
          </a:prstGeom>
          <a:noFill/>
        </p:spPr>
      </p:pic>
      <p:sp>
        <p:nvSpPr>
          <p:cNvPr id="5" name="TextBox 4"/>
          <p:cNvSpPr txBox="1"/>
          <p:nvPr/>
        </p:nvSpPr>
        <p:spPr>
          <a:xfrm>
            <a:off x="467544" y="1700808"/>
            <a:ext cx="5328592" cy="2554545"/>
          </a:xfrm>
          <a:prstGeom prst="rect">
            <a:avLst/>
          </a:prstGeom>
          <a:noFill/>
        </p:spPr>
        <p:txBody>
          <a:bodyPr wrap="square" rtlCol="0">
            <a:spAutoFit/>
          </a:bodyPr>
          <a:lstStyle/>
          <a:p>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«Всякий человек, что посеет, то и пожнет»</a:t>
            </a:r>
          </a:p>
          <a:p>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Гал</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6:7</a:t>
            </a:r>
            <a:endParaRPr lang="ru-RU" sz="32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30002586.gif"/>
          <p:cNvPicPr>
            <a:picLocks noChangeAspect="1" noChangeArrowheads="1"/>
          </p:cNvPicPr>
          <p:nvPr/>
        </p:nvPicPr>
        <p:blipFill>
          <a:blip r:embed="rId3" cstate="print"/>
          <a:srcRect l="23884"/>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971600" y="1628800"/>
            <a:ext cx="7772400" cy="3168352"/>
          </a:xfrm>
        </p:spPr>
        <p:txBody>
          <a:bodyPr>
            <a:normAutofit fontScale="90000"/>
          </a:bodyPr>
          <a:lstStyle/>
          <a:p>
            <a:pPr algn="ctr"/>
            <a:r>
              <a:rPr lang="ru-RU" dirty="0" smtClean="0">
                <a:latin typeface="+mn-lt"/>
              </a:rPr>
              <a:t>Миф №4</a:t>
            </a:r>
            <a:r>
              <a:rPr lang="en-US" dirty="0" smtClean="0">
                <a:latin typeface="+mn-lt"/>
              </a:rPr>
              <a:t/>
            </a:r>
            <a:br>
              <a:rPr lang="en-US" dirty="0" smtClean="0">
                <a:latin typeface="+mn-lt"/>
              </a:rPr>
            </a:br>
            <a:r>
              <a:rPr lang="en-US" dirty="0" smtClean="0">
                <a:latin typeface="+mn-lt"/>
              </a:rPr>
              <a:t/>
            </a:r>
            <a:br>
              <a:rPr lang="en-US" dirty="0" smtClean="0">
                <a:latin typeface="+mn-lt"/>
              </a:rPr>
            </a:br>
            <a:r>
              <a:rPr lang="ru-RU" dirty="0" smtClean="0">
                <a:latin typeface="+mn-lt"/>
              </a:rPr>
              <a:t> Наши дети принадлежат нам — они наши.</a:t>
            </a:r>
            <a:br>
              <a:rPr lang="ru-RU" dirty="0" smtClean="0">
                <a:latin typeface="+mn-lt"/>
              </a:rPr>
            </a:br>
            <a:endParaRPr lang="ru-RU"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0178" name="Picture 2" descr="F:\Мои документы\Мои рисунки\люди\дети\22204137.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611560" y="332656"/>
            <a:ext cx="7304307" cy="523220"/>
          </a:xfrm>
          <a:prstGeom prst="rect">
            <a:avLst/>
          </a:prstGeom>
          <a:noFill/>
        </p:spPr>
        <p:txBody>
          <a:bodyPr wrap="none" rtlCol="0">
            <a:spAutoFit/>
          </a:bodyPr>
          <a:lstStyle/>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Наши дети — подарок Божий нам</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4283968" y="4797152"/>
            <a:ext cx="4572000" cy="1815882"/>
          </a:xfrm>
          <a:prstGeom prst="rect">
            <a:avLst/>
          </a:prstGeom>
          <a:noFill/>
        </p:spPr>
        <p:txBody>
          <a:bodyPr wrap="square" rtlCol="0">
            <a:spAutoFit/>
          </a:bodyPr>
          <a:lstStyle/>
          <a:p>
            <a:r>
              <a:rPr lang="ru-RU" sz="2800" b="1" dirty="0" smtClean="0"/>
              <a:t>Вот наследие от Господа — дети; награда от Него — плод чрева". </a:t>
            </a:r>
          </a:p>
          <a:p>
            <a:r>
              <a:rPr lang="ru-RU" sz="2800" b="1" dirty="0" smtClean="0"/>
              <a:t>			</a:t>
            </a:r>
            <a:r>
              <a:rPr lang="ru-RU" sz="2800" b="1" dirty="0" err="1" smtClean="0"/>
              <a:t>Пс</a:t>
            </a:r>
            <a:r>
              <a:rPr lang="ru-RU" sz="2800" b="1" dirty="0" smtClean="0"/>
              <a:t>. 126:3</a:t>
            </a:r>
            <a:endParaRPr lang="ru-RU"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F:\Мои документы\Мои рисунки\Religion\библия\Рисунок2.png"/>
          <p:cNvPicPr>
            <a:picLocks noGrp="1" noChangeAspect="1" noChangeArrowheads="1"/>
          </p:cNvPicPr>
          <p:nvPr>
            <p:ph idx="1"/>
          </p:nvPr>
        </p:nvPicPr>
        <p:blipFill>
          <a:blip r:embed="rId3" cstate="print"/>
          <a:srcRect/>
          <a:stretch>
            <a:fillRect/>
          </a:stretch>
        </p:blipFill>
        <p:spPr bwMode="auto">
          <a:xfrm>
            <a:off x="0" y="0"/>
            <a:ext cx="9144000" cy="6861044"/>
          </a:xfrm>
          <a:prstGeom prst="rect">
            <a:avLst/>
          </a:prstGeom>
          <a:noFill/>
        </p:spPr>
      </p:pic>
      <p:sp>
        <p:nvSpPr>
          <p:cNvPr id="5" name="TextBox 4"/>
          <p:cNvSpPr txBox="1"/>
          <p:nvPr/>
        </p:nvSpPr>
        <p:spPr>
          <a:xfrm>
            <a:off x="251520" y="404664"/>
            <a:ext cx="5616624" cy="6124754"/>
          </a:xfrm>
          <a:prstGeom prst="rect">
            <a:avLst/>
          </a:prstGeom>
          <a:noFill/>
        </p:spPr>
        <p:txBody>
          <a:bodyPr wrap="square" rtlCol="0">
            <a:spAutoFit/>
          </a:bodyPr>
          <a:lstStyle/>
          <a:p>
            <a:r>
              <a:rPr lang="ru-RU" sz="2800" b="1" dirty="0" smtClean="0">
                <a:solidFill>
                  <a:schemeClr val="bg1"/>
                </a:solidFill>
              </a:rPr>
              <a:t>Ибо Ты устроил внутренности мои, и соткал меня во чреве матери моей. Славлю Тебя, потому что я дивно устроен. Дивны дела Твои, и душа моя вполне сознает это. Не сокрыты были от Тебя кости мои, когда я созидаем был в тайне, образуем был во глубине утробы. Зародыш мой видели очи Твои; в Твоей книге записаны все дни, для меня назначенные, когда ни одного из них еще не было.</a:t>
            </a:r>
          </a:p>
          <a:p>
            <a:r>
              <a:rPr lang="ru-RU" sz="2800" b="1" dirty="0" smtClean="0">
                <a:solidFill>
                  <a:schemeClr val="bg1"/>
                </a:solidFill>
              </a:rPr>
              <a:t>			Пс.138:13-16</a:t>
            </a:r>
            <a:endParaRPr lang="ru-RU" sz="28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02" name="Picture 2" descr="F:\Фото\отпуск\2005 Волгоград\DSCN2277.JPG"/>
          <p:cNvPicPr>
            <a:picLocks noGrp="1" noChangeAspect="1" noChangeArrowheads="1"/>
          </p:cNvPicPr>
          <p:nvPr>
            <p:ph idx="1"/>
          </p:nvPr>
        </p:nvPicPr>
        <p:blipFill>
          <a:blip r:embed="rId3" cstate="print"/>
          <a:srcRect l="3452"/>
          <a:stretch>
            <a:fillRect/>
          </a:stretch>
        </p:blipFill>
        <p:spPr bwMode="auto">
          <a:xfrm>
            <a:off x="0" y="0"/>
            <a:ext cx="9372532" cy="7029400"/>
          </a:xfrm>
          <a:prstGeom prst="rect">
            <a:avLst/>
          </a:prstGeom>
          <a:noFill/>
        </p:spPr>
      </p:pic>
      <p:sp>
        <p:nvSpPr>
          <p:cNvPr id="5" name="TextBox 4"/>
          <p:cNvSpPr txBox="1"/>
          <p:nvPr/>
        </p:nvSpPr>
        <p:spPr>
          <a:xfrm>
            <a:off x="0" y="0"/>
            <a:ext cx="7344816" cy="1200329"/>
          </a:xfrm>
          <a:prstGeom prst="rect">
            <a:avLst/>
          </a:prstGeom>
          <a:noFill/>
        </p:spPr>
        <p:txBody>
          <a:bodyPr wrap="square" rtlCol="0">
            <a:spAutoFit/>
          </a:bodyPr>
          <a:lstStyle/>
          <a:p>
            <a:r>
              <a:rPr lang="ru-RU" sz="2400" dirty="0" smtClean="0"/>
              <a:t> </a:t>
            </a:r>
            <a:r>
              <a:rPr lang="ru-RU" sz="2400" b="1" dirty="0" smtClean="0"/>
              <a:t>У  Бога  нет  случайностей</a:t>
            </a:r>
            <a:r>
              <a:rPr lang="ru-RU" sz="2400" dirty="0" smtClean="0"/>
              <a:t>. </a:t>
            </a:r>
            <a:r>
              <a:rPr lang="ru-RU" sz="2400" b="1" dirty="0" smtClean="0"/>
              <a:t>Каждый ребенок является Его замыслом; каждое дитя принадлежит Ему.</a:t>
            </a:r>
            <a:r>
              <a:rPr lang="ru-RU" sz="2400" dirty="0" smtClean="0"/>
              <a:t> </a:t>
            </a:r>
            <a:endParaRPr lang="ru-RU" sz="2400" dirty="0"/>
          </a:p>
        </p:txBody>
      </p:sp>
      <p:sp>
        <p:nvSpPr>
          <p:cNvPr id="6" name="TextBox 5"/>
          <p:cNvSpPr txBox="1"/>
          <p:nvPr/>
        </p:nvSpPr>
        <p:spPr>
          <a:xfrm>
            <a:off x="1763688" y="836712"/>
            <a:ext cx="7380312" cy="1569660"/>
          </a:xfrm>
          <a:prstGeom prst="rect">
            <a:avLst/>
          </a:prstGeom>
          <a:noFill/>
        </p:spPr>
        <p:txBody>
          <a:bodyPr wrap="square" rtlCol="0">
            <a:spAutoFit/>
          </a:bodyPr>
          <a:lstStyle/>
          <a:p>
            <a:r>
              <a:rPr lang="ru-RU" sz="2400" b="1" dirty="0" smtClean="0">
                <a:solidFill>
                  <a:srgbClr val="C00000"/>
                </a:solidFill>
              </a:rPr>
              <a:t>Бог любит наших детей настолько, что Он никогда не перестанет искать их, говорить к ним. Нет такого места, куда они могли бы укрыться, чтобы Он не достиг их.</a:t>
            </a:r>
            <a:endParaRPr lang="ru-RU"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908720"/>
            <a:ext cx="8640960" cy="5760640"/>
          </a:xfrm>
        </p:spPr>
        <p:txBody>
          <a:bodyPr>
            <a:normAutofit fontScale="92500" lnSpcReduction="20000"/>
          </a:bodyPr>
          <a:lstStyle/>
          <a:p>
            <a:pPr>
              <a:buNone/>
            </a:pPr>
            <a:r>
              <a:rPr lang="ru-RU" b="1" dirty="0" smtClean="0">
                <a:ln w="11430"/>
                <a:effectLst>
                  <a:outerShdw blurRad="50800" dist="39000" dir="5460000" algn="tl">
                    <a:srgbClr val="000000">
                      <a:alpha val="38000"/>
                    </a:srgbClr>
                  </a:outerShdw>
                </a:effectLst>
              </a:rPr>
              <a:t>     "Не так важно, что эти бродяги пренебрегают словами родителей или не хотят посещать церковь  или то, что они становятся замкнутыми, когда речь заходит о духовных вещах. Даже не так важно, если они не имеют желания читать Библию или молиться. </a:t>
            </a:r>
            <a:r>
              <a:rPr lang="ru-RU" b="1" dirty="0" smtClean="0">
                <a:ln w="11430"/>
                <a:solidFill>
                  <a:srgbClr val="C00000"/>
                </a:solidFill>
                <a:effectLst>
                  <a:outerShdw blurRad="50800" dist="39000" dir="5460000" algn="tl">
                    <a:srgbClr val="000000">
                      <a:alpha val="38000"/>
                    </a:srgbClr>
                  </a:outerShdw>
                </a:effectLst>
              </a:rPr>
              <a:t>Важно помнить о том, что они  не могут скрыться от Бога, который присутствует везде и всегда говорит к ним". </a:t>
            </a:r>
          </a:p>
          <a:p>
            <a:endParaRPr lang="ru-RU" b="1" dirty="0" smtClean="0">
              <a:ln w="11430"/>
              <a:effectLst>
                <a:outerShdw blurRad="50800" dist="39000" dir="5460000" algn="tl">
                  <a:srgbClr val="000000">
                    <a:alpha val="38000"/>
                  </a:srgbClr>
                </a:outerShdw>
              </a:effectLst>
            </a:endParaRPr>
          </a:p>
          <a:p>
            <a:pPr algn="r">
              <a:buNone/>
            </a:pPr>
            <a:r>
              <a:rPr lang="ru-RU" b="1" dirty="0" smtClean="0">
                <a:ln w="11430"/>
                <a:effectLst>
                  <a:outerShdw blurRad="50800" dist="39000" dir="5460000" algn="tl">
                    <a:srgbClr val="000000">
                      <a:alpha val="38000"/>
                    </a:srgbClr>
                  </a:outerShdw>
                </a:effectLst>
              </a:rPr>
              <a:t>Том </a:t>
            </a:r>
            <a:r>
              <a:rPr lang="ru-RU" b="1" dirty="0" err="1" smtClean="0">
                <a:ln w="11430"/>
                <a:effectLst>
                  <a:outerShdw blurRad="50800" dist="39000" dir="5460000" algn="tl">
                    <a:srgbClr val="000000">
                      <a:alpha val="38000"/>
                    </a:srgbClr>
                  </a:outerShdw>
                </a:effectLst>
              </a:rPr>
              <a:t>Биссет</a:t>
            </a:r>
            <a:r>
              <a:rPr lang="ru-RU" b="1" dirty="0" smtClean="0">
                <a:ln w="11430"/>
                <a:effectLst>
                  <a:outerShdw blurRad="50800" dist="39000" dir="5460000" algn="tl">
                    <a:srgbClr val="000000">
                      <a:alpha val="38000"/>
                    </a:srgbClr>
                  </a:outerShdw>
                </a:effectLst>
              </a:rPr>
              <a:t> </a:t>
            </a:r>
          </a:p>
          <a:p>
            <a:pPr algn="r">
              <a:buNone/>
            </a:pPr>
            <a:r>
              <a:rPr lang="ru-RU" b="1" dirty="0" smtClean="0">
                <a:ln w="11430"/>
                <a:effectLst>
                  <a:outerShdw blurRad="50800" dist="39000" dir="5460000" algn="tl">
                    <a:srgbClr val="000000">
                      <a:alpha val="38000"/>
                    </a:srgbClr>
                  </a:outerShdw>
                </a:effectLst>
              </a:rPr>
              <a:t>"Почему христианские дети оставляют веру", </a:t>
            </a:r>
          </a:p>
          <a:p>
            <a:pPr algn="r">
              <a:buNone/>
            </a:pPr>
            <a:r>
              <a:rPr lang="ru-RU" b="1" dirty="0" smtClean="0">
                <a:ln w="11430"/>
                <a:effectLst>
                  <a:outerShdw blurRad="50800" dist="39000" dir="5460000" algn="tl">
                    <a:srgbClr val="000000">
                      <a:alpha val="38000"/>
                    </a:srgbClr>
                  </a:outerShdw>
                </a:effectLst>
              </a:rPr>
              <a:t>стр. 209</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3250" name="Picture 2" descr="F:\Мои документы\Мои рисунки\Religion\Иисус-крест\пастырь\пастырь овец.jpg"/>
          <p:cNvPicPr>
            <a:picLocks noGrp="1" noChangeAspect="1" noChangeArrowheads="1"/>
          </p:cNvPicPr>
          <p:nvPr>
            <p:ph idx="1"/>
          </p:nvPr>
        </p:nvPicPr>
        <p:blipFill>
          <a:blip r:embed="rId3" cstate="print"/>
          <a:srcRect/>
          <a:stretch>
            <a:fillRect/>
          </a:stretch>
        </p:blipFill>
        <p:spPr bwMode="auto">
          <a:xfrm>
            <a:off x="-1" y="0"/>
            <a:ext cx="9164809"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F:\Мои документы\Мои рисунки\пейзажи\разное\157026264478a340ced56c.jpg"/>
          <p:cNvPicPr>
            <a:picLocks noChangeAspect="1" noChangeArrowheads="1"/>
          </p:cNvPicPr>
          <p:nvPr/>
        </p:nvPicPr>
        <p:blipFill>
          <a:blip r:embed="rId3" cstate="print"/>
          <a:srcRect r="8033" b="12503"/>
          <a:stretch>
            <a:fillRect/>
          </a:stretch>
        </p:blipFill>
        <p:spPr bwMode="auto">
          <a:xfrm>
            <a:off x="0" y="0"/>
            <a:ext cx="9153498" cy="6858000"/>
          </a:xfrm>
          <a:prstGeom prst="rect">
            <a:avLst/>
          </a:prstGeom>
          <a:noFill/>
        </p:spPr>
      </p:pic>
      <p:sp>
        <p:nvSpPr>
          <p:cNvPr id="5" name="TextBox 4"/>
          <p:cNvSpPr txBox="1"/>
          <p:nvPr/>
        </p:nvSpPr>
        <p:spPr>
          <a:xfrm>
            <a:off x="611560" y="692696"/>
            <a:ext cx="7560839" cy="5693866"/>
          </a:xfrm>
          <a:prstGeom prst="rect">
            <a:avLst/>
          </a:prstGeom>
          <a:noFill/>
        </p:spPr>
        <p:txBody>
          <a:bodyPr wrap="square" rtlCol="0">
            <a:spAutoFit/>
          </a:bodyPr>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"Шторм родительских волнений утихает, когда знаешь, что Бог любит наших детей намного больше, чем мы можем любить, поскольку Он — совершенный родитель с совершенной любовью. Я в состоянии быть с ними и помогать моим детям только в ограниченных рамках своего присутствия. Но для Бога нет границ для присутствия". </a:t>
            </a: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Глория Гейзер</a:t>
            </a:r>
          </a:p>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"Таблетки для родителей во время боли", стр.137</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Мои документы\Мои рисунки\люди\вдвоем\1241279890_shutterstock_03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30002586.gif"/>
          <p:cNvPicPr>
            <a:picLocks noChangeAspect="1" noChangeArrowheads="1"/>
          </p:cNvPicPr>
          <p:nvPr/>
        </p:nvPicPr>
        <p:blipFill>
          <a:blip r:embed="rId3" cstate="print"/>
          <a:srcRect l="23884"/>
          <a:stretch>
            <a:fillRect/>
          </a:stretch>
        </p:blipFill>
        <p:spPr bwMode="auto">
          <a:xfrm>
            <a:off x="0" y="0"/>
            <a:ext cx="9144000" cy="6858000"/>
          </a:xfrm>
          <a:prstGeom prst="rect">
            <a:avLst/>
          </a:prstGeom>
        </p:spPr>
        <p:style>
          <a:lnRef idx="2">
            <a:schemeClr val="accent2"/>
          </a:lnRef>
          <a:fillRef idx="1">
            <a:schemeClr val="lt1"/>
          </a:fillRef>
          <a:effectRef idx="0">
            <a:schemeClr val="accent2"/>
          </a:effectRef>
          <a:fontRef idx="minor">
            <a:schemeClr val="dk1"/>
          </a:fontRef>
        </p:style>
      </p:pic>
      <p:sp>
        <p:nvSpPr>
          <p:cNvPr id="5" name="Заголовок 4"/>
          <p:cNvSpPr>
            <a:spLocks noGrp="1"/>
          </p:cNvSpPr>
          <p:nvPr>
            <p:ph type="title"/>
          </p:nvPr>
        </p:nvSpPr>
        <p:spPr>
          <a:xfrm>
            <a:off x="971600" y="1628800"/>
            <a:ext cx="7772400" cy="3168352"/>
          </a:xfrm>
        </p:spPr>
        <p:txBody>
          <a:bodyPr>
            <a:normAutofit fontScale="90000"/>
          </a:bodyPr>
          <a:lstStyle/>
          <a:p>
            <a:pPr algn="ctr"/>
            <a:r>
              <a:rPr lang="ru-RU" dirty="0" smtClean="0">
                <a:latin typeface="+mn-lt"/>
              </a:rPr>
              <a:t>Миф №5</a:t>
            </a:r>
            <a:r>
              <a:rPr lang="en-US" dirty="0" smtClean="0">
                <a:latin typeface="+mn-lt"/>
              </a:rPr>
              <a:t/>
            </a:r>
            <a:br>
              <a:rPr lang="en-US" dirty="0" smtClean="0">
                <a:latin typeface="+mn-lt"/>
              </a:rPr>
            </a:br>
            <a:r>
              <a:rPr lang="en-US" dirty="0" smtClean="0">
                <a:latin typeface="+mn-lt"/>
              </a:rPr>
              <a:t/>
            </a:r>
            <a:br>
              <a:rPr lang="en-US" dirty="0" smtClean="0">
                <a:latin typeface="+mn-lt"/>
              </a:rPr>
            </a:br>
            <a:r>
              <a:rPr lang="ru-RU" dirty="0" smtClean="0">
                <a:latin typeface="+mn-lt"/>
              </a:rPr>
              <a:t> Быть совершенным родителем — возможно.</a:t>
            </a:r>
            <a:br>
              <a:rPr lang="ru-RU" dirty="0" smtClean="0">
                <a:latin typeface="+mn-lt"/>
              </a:rPr>
            </a:br>
            <a:r>
              <a:rPr lang="ru-RU" dirty="0" smtClean="0">
                <a:latin typeface="+mn-lt"/>
              </a:rPr>
              <a:t/>
            </a:r>
            <a:br>
              <a:rPr lang="ru-RU" dirty="0" smtClean="0">
                <a:latin typeface="+mn-lt"/>
              </a:rPr>
            </a:br>
            <a:endParaRPr lang="ru-RU" dirty="0">
              <a:latin typeface="+mn-lt"/>
            </a:endParaRPr>
          </a:p>
        </p:txBody>
      </p:sp>
      <p:sp>
        <p:nvSpPr>
          <p:cNvPr id="4" name="Скругленный прямоугольник 3"/>
          <p:cNvSpPr/>
          <p:nvPr/>
        </p:nvSpPr>
        <p:spPr>
          <a:xfrm rot="19865647">
            <a:off x="1331640" y="3108567"/>
            <a:ext cx="7056784" cy="146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ru-RU" sz="8000" b="1" dirty="0" smtClean="0">
                <a:solidFill>
                  <a:srgbClr val="C00000"/>
                </a:solidFill>
              </a:rPr>
              <a:t>Н Е В Е Р Н О</a:t>
            </a:r>
            <a:endParaRPr lang="ru-RU" sz="8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2" descr="F:\Мои документы\Мои рисунки\Religion\библия\Рисунок2.png"/>
          <p:cNvPicPr>
            <a:picLocks noChangeAspect="1" noChangeArrowheads="1"/>
          </p:cNvPicPr>
          <p:nvPr/>
        </p:nvPicPr>
        <p:blipFill>
          <a:blip r:embed="rId3" cstate="print"/>
          <a:srcRect/>
          <a:stretch>
            <a:fillRect/>
          </a:stretch>
        </p:blipFill>
        <p:spPr bwMode="auto">
          <a:xfrm>
            <a:off x="0" y="0"/>
            <a:ext cx="9144000" cy="6861044"/>
          </a:xfrm>
          <a:prstGeom prst="rect">
            <a:avLst/>
          </a:prstGeom>
          <a:noFill/>
        </p:spPr>
      </p:pic>
      <p:sp>
        <p:nvSpPr>
          <p:cNvPr id="5" name="TextBox 4"/>
          <p:cNvSpPr txBox="1"/>
          <p:nvPr/>
        </p:nvSpPr>
        <p:spPr>
          <a:xfrm>
            <a:off x="611560" y="1412776"/>
            <a:ext cx="4824536" cy="2554545"/>
          </a:xfrm>
          <a:prstGeom prst="rect">
            <a:avLst/>
          </a:prstGeom>
          <a:noFill/>
        </p:spPr>
        <p:txBody>
          <a:bodyPr wrap="square" rtlCol="0">
            <a:spAutoFit/>
          </a:bodyPr>
          <a:lstStyle/>
          <a:p>
            <a:r>
              <a:rPr lang="ru-RU" sz="3200" b="1" dirty="0" smtClean="0">
                <a:solidFill>
                  <a:schemeClr val="bg1"/>
                </a:solidFill>
              </a:rPr>
              <a:t>"Потому что все согрешили и лишены славы Божией» </a:t>
            </a:r>
          </a:p>
          <a:p>
            <a:endParaRPr lang="ru-RU" sz="3200" b="1" dirty="0" smtClean="0">
              <a:solidFill>
                <a:schemeClr val="bg1"/>
              </a:solidFill>
            </a:endParaRPr>
          </a:p>
          <a:p>
            <a:r>
              <a:rPr lang="ru-RU" sz="3200" b="1" dirty="0" smtClean="0">
                <a:solidFill>
                  <a:schemeClr val="bg1"/>
                </a:solidFill>
              </a:rPr>
              <a:t>		Рим.3:23.</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2" descr="F:\Мои документы\Мои рисунки\Religion\библия\Рисунок2.png"/>
          <p:cNvPicPr>
            <a:picLocks noChangeAspect="1" noChangeArrowheads="1"/>
          </p:cNvPicPr>
          <p:nvPr/>
        </p:nvPicPr>
        <p:blipFill>
          <a:blip r:embed="rId3" cstate="print"/>
          <a:srcRect/>
          <a:stretch>
            <a:fillRect/>
          </a:stretch>
        </p:blipFill>
        <p:spPr bwMode="auto">
          <a:xfrm>
            <a:off x="0" y="0"/>
            <a:ext cx="9144000" cy="6861044"/>
          </a:xfrm>
          <a:prstGeom prst="rect">
            <a:avLst/>
          </a:prstGeom>
          <a:noFill/>
        </p:spPr>
      </p:pic>
      <p:sp>
        <p:nvSpPr>
          <p:cNvPr id="5" name="TextBox 4"/>
          <p:cNvSpPr txBox="1"/>
          <p:nvPr/>
        </p:nvSpPr>
        <p:spPr>
          <a:xfrm>
            <a:off x="611560" y="1412776"/>
            <a:ext cx="4824536" cy="3539430"/>
          </a:xfrm>
          <a:prstGeom prst="rect">
            <a:avLst/>
          </a:prstGeom>
          <a:noFill/>
        </p:spPr>
        <p:txBody>
          <a:bodyPr wrap="square" rtlCol="0">
            <a:spAutoFit/>
          </a:bodyPr>
          <a:lstStyle/>
          <a:p>
            <a:r>
              <a:rPr lang="ru-RU" sz="3200" b="1" dirty="0" smtClean="0">
                <a:solidFill>
                  <a:schemeClr val="bg1"/>
                </a:solidFill>
              </a:rPr>
              <a:t>Нет праведного </a:t>
            </a:r>
            <a:r>
              <a:rPr lang="ru-RU" sz="3200" b="1" u="sng" dirty="0" smtClean="0">
                <a:solidFill>
                  <a:schemeClr val="bg1"/>
                </a:solidFill>
              </a:rPr>
              <a:t>родителя</a:t>
            </a:r>
            <a:r>
              <a:rPr lang="ru-RU" sz="3200" b="1" dirty="0" smtClean="0">
                <a:solidFill>
                  <a:schemeClr val="bg1"/>
                </a:solidFill>
              </a:rPr>
              <a:t>, нет праведного ни одного. </a:t>
            </a:r>
          </a:p>
          <a:p>
            <a:endParaRPr lang="ru-RU" sz="3200" b="1" dirty="0" smtClean="0">
              <a:solidFill>
                <a:schemeClr val="bg1"/>
              </a:solidFill>
            </a:endParaRPr>
          </a:p>
          <a:p>
            <a:endParaRPr lang="ru-RU" sz="3200" b="1" dirty="0" smtClean="0">
              <a:solidFill>
                <a:schemeClr val="bg1"/>
              </a:solidFill>
            </a:endParaRPr>
          </a:p>
          <a:p>
            <a:r>
              <a:rPr lang="ru-RU" sz="3200" b="1" dirty="0" smtClean="0">
                <a:solidFill>
                  <a:schemeClr val="bg1"/>
                </a:solidFill>
              </a:rPr>
              <a:t>		Рим.3:10.</a:t>
            </a:r>
          </a:p>
          <a:p>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Мои документы\Мои рисунки\Religion\молитва\Prayer,%20man%20praying,%20power%20of%20prayer.jpg"/>
          <p:cNvPicPr>
            <a:picLocks noChangeAspect="1" noChangeArrowheads="1"/>
          </p:cNvPicPr>
          <p:nvPr/>
        </p:nvPicPr>
        <p:blipFill>
          <a:blip r:embed="rId3" cstate="print"/>
          <a:srcRect/>
          <a:stretch>
            <a:fillRect/>
          </a:stretch>
        </p:blipFill>
        <p:spPr bwMode="auto">
          <a:xfrm>
            <a:off x="4932040" y="404664"/>
            <a:ext cx="3903184" cy="5870061"/>
          </a:xfrm>
          <a:prstGeom prst="rect">
            <a:avLst/>
          </a:prstGeom>
          <a:ln>
            <a:noFill/>
          </a:ln>
          <a:effectLst>
            <a:softEdge rad="112500"/>
          </a:effectLst>
        </p:spPr>
      </p:pic>
      <p:sp>
        <p:nvSpPr>
          <p:cNvPr id="5" name="TextBox 4"/>
          <p:cNvSpPr txBox="1"/>
          <p:nvPr/>
        </p:nvSpPr>
        <p:spPr>
          <a:xfrm>
            <a:off x="395536" y="1052736"/>
            <a:ext cx="4464496" cy="5016758"/>
          </a:xfrm>
          <a:prstGeom prst="rect">
            <a:avLst/>
          </a:prstGeom>
          <a:noFill/>
        </p:spPr>
        <p:txBody>
          <a:bodyPr wrap="square" rtlCol="0">
            <a:spAutoFit/>
          </a:bodyPr>
          <a:lstStyle/>
          <a:p>
            <a:r>
              <a:rPr lang="ru-RU" sz="3200" b="1" dirty="0" smtClean="0"/>
              <a:t>«Если исповедуем грехи наши, то Он, будучи верен и праведен, простит нам грехи наши и очистит нас от всякой неправды". </a:t>
            </a:r>
          </a:p>
          <a:p>
            <a:endParaRPr lang="ru-RU" sz="3200" b="1" dirty="0" smtClean="0"/>
          </a:p>
          <a:p>
            <a:endParaRPr lang="ru-RU" sz="3200" b="1" dirty="0" smtClean="0"/>
          </a:p>
          <a:p>
            <a:r>
              <a:rPr lang="ru-RU" sz="3200" b="1" dirty="0" smtClean="0"/>
              <a:t>		1 Иоан.1:9.</a:t>
            </a:r>
            <a:endParaRPr lang="ru-RU"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rgbClr val="D6B19C">
                <a:alpha val="22000"/>
              </a:srgbClr>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050" name="Picture 2" descr="F:\Мои документы\Мои рисунки\Religion\Иисус-крест\распятие и крест\696008.JPG"/>
          <p:cNvPicPr>
            <a:picLocks noChangeAspect="1" noChangeArrowheads="1"/>
          </p:cNvPicPr>
          <p:nvPr/>
        </p:nvPicPr>
        <p:blipFill>
          <a:blip r:embed="rId3" cstate="print"/>
          <a:srcRect/>
          <a:stretch>
            <a:fillRect/>
          </a:stretch>
        </p:blipFill>
        <p:spPr bwMode="auto">
          <a:xfrm>
            <a:off x="2267744" y="188640"/>
            <a:ext cx="4320480" cy="64807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30002586.gif"/>
          <p:cNvPicPr>
            <a:picLocks noChangeAspect="1" noChangeArrowheads="1"/>
          </p:cNvPicPr>
          <p:nvPr/>
        </p:nvPicPr>
        <p:blipFill>
          <a:blip r:embed="rId3" cstate="print"/>
          <a:srcRect l="23884"/>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971600" y="1628800"/>
            <a:ext cx="7772400" cy="4248472"/>
          </a:xfrm>
        </p:spPr>
        <p:txBody>
          <a:bodyPr>
            <a:normAutofit fontScale="90000"/>
          </a:bodyPr>
          <a:lstStyle/>
          <a:p>
            <a:pPr algn="ctr"/>
            <a:r>
              <a:rPr lang="ru-RU" dirty="0" smtClean="0">
                <a:latin typeface="+mn-lt"/>
              </a:rPr>
              <a:t>Миф №6</a:t>
            </a:r>
            <a:r>
              <a:rPr lang="en-US" dirty="0" smtClean="0">
                <a:latin typeface="+mn-lt"/>
              </a:rPr>
              <a:t/>
            </a:r>
            <a:br>
              <a:rPr lang="en-US" dirty="0" smtClean="0">
                <a:latin typeface="+mn-lt"/>
              </a:rPr>
            </a:br>
            <a:r>
              <a:rPr lang="en-US" dirty="0" smtClean="0">
                <a:latin typeface="+mn-lt"/>
              </a:rPr>
              <a:t/>
            </a:r>
            <a:br>
              <a:rPr lang="en-US" dirty="0" smtClean="0">
                <a:latin typeface="+mn-lt"/>
              </a:rPr>
            </a:br>
            <a:r>
              <a:rPr lang="ru-RU" dirty="0" smtClean="0">
                <a:latin typeface="+mn-lt"/>
              </a:rPr>
              <a:t> Совершенные </a:t>
            </a:r>
            <a:br>
              <a:rPr lang="ru-RU" dirty="0" smtClean="0">
                <a:latin typeface="+mn-lt"/>
              </a:rPr>
            </a:br>
            <a:r>
              <a:rPr lang="ru-RU" dirty="0" smtClean="0">
                <a:latin typeface="+mn-lt"/>
              </a:rPr>
              <a:t>дети-христиане — конечная цель для христиан-родителей</a:t>
            </a:r>
            <a:r>
              <a:rPr lang="ru-RU" dirty="0" smtClean="0"/>
              <a:t>.</a:t>
            </a:r>
            <a:br>
              <a:rPr lang="ru-RU" dirty="0" smtClean="0"/>
            </a:br>
            <a:r>
              <a:rPr lang="ru-RU" dirty="0" smtClean="0">
                <a:latin typeface="+mn-lt"/>
              </a:rPr>
              <a:t/>
            </a:r>
            <a:br>
              <a:rPr lang="ru-RU" dirty="0" smtClean="0">
                <a:latin typeface="+mn-lt"/>
              </a:rPr>
            </a:br>
            <a:endParaRPr lang="ru-RU"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91264" cy="5721499"/>
          </a:xfrm>
        </p:spPr>
        <p:txBody>
          <a:bodyPr>
            <a:normAutofit fontScale="77500" lnSpcReduction="20000"/>
          </a:bodyPr>
          <a:lstStyle/>
          <a:p>
            <a:pPr>
              <a:lnSpc>
                <a:spcPct val="120000"/>
              </a:lnSpc>
              <a:buNone/>
            </a:pPr>
            <a:r>
              <a:rPr lang="ru-RU" dirty="0" smtClean="0"/>
              <a:t>	</a:t>
            </a:r>
            <a:r>
              <a:rPr lang="ru-RU" b="1" dirty="0" smtClean="0"/>
              <a:t>" Перестаньте  выпускать  совершенных  святых. Этого невозможно достичь и Бог не ожидает от нас этого</a:t>
            </a:r>
            <a:r>
              <a:rPr lang="ru-RU" dirty="0" smtClean="0"/>
              <a:t>. </a:t>
            </a:r>
            <a:r>
              <a:rPr lang="ru-RU" b="1" i="1" dirty="0" smtClean="0">
                <a:solidFill>
                  <a:srgbClr val="C00000"/>
                </a:solidFill>
              </a:rPr>
              <a:t>Христианская зрелость включает в себя борьбу и рост. Наши дети переживут такие моменты, когда будет казаться, что они не научились ничему, что вы так усердно старались привить им. ... Ожидать совершенства — значит возбуждать ненужный страх и вину в родителях, и ненужную тревогу и сопротивление в детях"</a:t>
            </a:r>
            <a:r>
              <a:rPr lang="ru-RU" dirty="0" smtClean="0">
                <a:solidFill>
                  <a:srgbClr val="C00000"/>
                </a:solidFill>
              </a:rPr>
              <a:t>. </a:t>
            </a:r>
          </a:p>
          <a:p>
            <a:pPr>
              <a:buNone/>
            </a:pPr>
            <a:endParaRPr lang="ru-RU" dirty="0" smtClean="0"/>
          </a:p>
          <a:p>
            <a:pPr algn="r">
              <a:buNone/>
            </a:pPr>
            <a:r>
              <a:rPr lang="ru-RU" dirty="0" smtClean="0"/>
              <a:t>				Том </a:t>
            </a:r>
            <a:r>
              <a:rPr lang="ru-RU" dirty="0" err="1" smtClean="0"/>
              <a:t>Биссет</a:t>
            </a:r>
            <a:r>
              <a:rPr lang="ru-RU" dirty="0" smtClean="0"/>
              <a:t> </a:t>
            </a:r>
          </a:p>
          <a:p>
            <a:pPr algn="r">
              <a:buNone/>
            </a:pPr>
            <a:r>
              <a:rPr lang="ru-RU" dirty="0" smtClean="0"/>
              <a:t>	«Почему дети-христиане оставляют веру?» </a:t>
            </a:r>
          </a:p>
          <a:p>
            <a:pPr algn="r">
              <a:buNone/>
            </a:pPr>
            <a:r>
              <a:rPr lang="ru-RU" dirty="0" smtClean="0"/>
              <a:t>стр. 145—146.</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764704"/>
            <a:ext cx="8229600" cy="5721499"/>
          </a:xfrm>
        </p:spPr>
        <p:txBody>
          <a:bodyPr>
            <a:normAutofit fontScale="85000" lnSpcReduction="10000"/>
          </a:bodyPr>
          <a:lstStyle/>
          <a:p>
            <a:pPr algn="just">
              <a:lnSpc>
                <a:spcPct val="120000"/>
              </a:lnSpc>
              <a:buNone/>
            </a:pPr>
            <a:r>
              <a:rPr lang="ru-RU" dirty="0" smtClean="0"/>
              <a:t>	</a:t>
            </a:r>
            <a:r>
              <a:rPr lang="ru-RU" b="1" dirty="0" smtClean="0"/>
              <a:t>"Дети  не находятся на вершине христианской системы  ценностей  (</a:t>
            </a:r>
            <a:r>
              <a:rPr lang="ru-RU" b="1" dirty="0" err="1" smtClean="0"/>
              <a:t>Еф</a:t>
            </a:r>
            <a:r>
              <a:rPr lang="ru-RU" b="1" dirty="0" smtClean="0"/>
              <a:t>. 5  и  6 гл.). Мы  любим  их  сильно  и  хотим наилучшего  для  них  физического  и  духовного  блага. Однако если  мы ставим   их   на   первое   место, какими  бы благородными ни были наши мотивы, мы бесчестим тем самым Бога и создаем проблемы,  как для себя, так и для них. </a:t>
            </a:r>
          </a:p>
          <a:p>
            <a:pPr algn="r">
              <a:buNone/>
            </a:pPr>
            <a:endParaRPr lang="ru-RU" b="1" dirty="0" smtClean="0"/>
          </a:p>
          <a:p>
            <a:pPr algn="r">
              <a:buNone/>
            </a:pPr>
            <a:r>
              <a:rPr lang="ru-RU" b="1" dirty="0" smtClean="0"/>
              <a:t>Том </a:t>
            </a:r>
            <a:r>
              <a:rPr lang="ru-RU" b="1" dirty="0" err="1" smtClean="0"/>
              <a:t>Биссет</a:t>
            </a:r>
            <a:r>
              <a:rPr lang="ru-RU" b="1" dirty="0" smtClean="0"/>
              <a:t> </a:t>
            </a:r>
          </a:p>
          <a:p>
            <a:pPr algn="r">
              <a:buNone/>
            </a:pPr>
            <a:r>
              <a:rPr lang="ru-RU" b="1" dirty="0" smtClean="0"/>
              <a:t>	«Почему дети-христиане оставляют веру?» </a:t>
            </a:r>
          </a:p>
          <a:p>
            <a:pPr algn="r">
              <a:buNone/>
            </a:pPr>
            <a:r>
              <a:rPr lang="ru-RU" b="1" dirty="0" smtClean="0"/>
              <a:t>стр. 143</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F:\Мои документы\Мои рисунки\Religion\Иисус-крест\Иисус один\48350533_0018.jpg"/>
          <p:cNvPicPr>
            <a:picLocks noChangeAspect="1" noChangeArrowheads="1"/>
          </p:cNvPicPr>
          <p:nvPr/>
        </p:nvPicPr>
        <p:blipFill>
          <a:blip r:embed="rId2" cstate="print"/>
          <a:srcRect/>
          <a:stretch>
            <a:fillRect/>
          </a:stretch>
        </p:blipFill>
        <p:spPr bwMode="auto">
          <a:xfrm>
            <a:off x="0" y="0"/>
            <a:ext cx="9525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30002586.gif"/>
          <p:cNvPicPr>
            <a:picLocks noChangeAspect="1" noChangeArrowheads="1"/>
          </p:cNvPicPr>
          <p:nvPr/>
        </p:nvPicPr>
        <p:blipFill>
          <a:blip r:embed="rId3" cstate="print"/>
          <a:srcRect l="23884"/>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1187624" y="548680"/>
            <a:ext cx="7772400" cy="4248472"/>
          </a:xfrm>
        </p:spPr>
        <p:txBody>
          <a:bodyPr>
            <a:normAutofit fontScale="90000"/>
          </a:bodyPr>
          <a:lstStyle/>
          <a:p>
            <a:r>
              <a:rPr lang="ru-RU" dirty="0" smtClean="0">
                <a:latin typeface="+mn-lt"/>
              </a:rPr>
              <a:t/>
            </a:r>
            <a:br>
              <a:rPr lang="ru-RU" dirty="0" smtClean="0">
                <a:latin typeface="+mn-lt"/>
              </a:rPr>
            </a:br>
            <a:r>
              <a:rPr lang="ru-RU" sz="2000" dirty="0" smtClean="0"/>
              <a:t>Миф №1. Дети, которых правильно воспитывали, 	никогда не будут бунтовать.</a:t>
            </a:r>
            <a:br>
              <a:rPr lang="ru-RU" sz="2000" dirty="0" smtClean="0"/>
            </a:br>
            <a:r>
              <a:rPr lang="ru-RU" sz="2000" dirty="0" smtClean="0"/>
              <a:t/>
            </a:r>
            <a:br>
              <a:rPr lang="ru-RU" sz="2000" dirty="0" smtClean="0"/>
            </a:br>
            <a:r>
              <a:rPr lang="ru-RU" sz="2000" dirty="0" smtClean="0"/>
              <a:t>Миф № 2. Родители ответственны за грехи своих 	детей. </a:t>
            </a:r>
            <a:br>
              <a:rPr lang="ru-RU" sz="2000" dirty="0" smtClean="0"/>
            </a:br>
            <a:r>
              <a:rPr lang="ru-RU" sz="2000" dirty="0" smtClean="0"/>
              <a:t/>
            </a:r>
            <a:br>
              <a:rPr lang="ru-RU" sz="2000" dirty="0" smtClean="0"/>
            </a:br>
            <a:r>
              <a:rPr lang="ru-RU" sz="2000" dirty="0" smtClean="0"/>
              <a:t>Миф № 3. Родители должны спасать своих 	своенравных детей.</a:t>
            </a:r>
            <a:br>
              <a:rPr lang="ru-RU" sz="2000" dirty="0" smtClean="0"/>
            </a:br>
            <a:r>
              <a:rPr lang="ru-RU" sz="2000" dirty="0" smtClean="0"/>
              <a:t/>
            </a:r>
            <a:br>
              <a:rPr lang="ru-RU" sz="2000" dirty="0" smtClean="0"/>
            </a:br>
            <a:r>
              <a:rPr lang="ru-RU" sz="2000" dirty="0" smtClean="0"/>
              <a:t> Миф № 4. Наши дети принадлежат нам — они наши.</a:t>
            </a:r>
            <a:br>
              <a:rPr lang="ru-RU" sz="2000" dirty="0" smtClean="0"/>
            </a:br>
            <a:r>
              <a:rPr lang="ru-RU" sz="2000" dirty="0" smtClean="0"/>
              <a:t/>
            </a:r>
            <a:br>
              <a:rPr lang="ru-RU" sz="2000" dirty="0" smtClean="0"/>
            </a:br>
            <a:r>
              <a:rPr lang="ru-RU" sz="2000" dirty="0" smtClean="0"/>
              <a:t>Миф №5. Быть совершенным родителем — возможно.</a:t>
            </a:r>
            <a:br>
              <a:rPr lang="ru-RU" sz="2000" dirty="0" smtClean="0"/>
            </a:br>
            <a:r>
              <a:rPr lang="ru-RU" sz="2000" dirty="0" smtClean="0"/>
              <a:t/>
            </a:r>
            <a:br>
              <a:rPr lang="ru-RU" sz="2000" dirty="0" smtClean="0"/>
            </a:br>
            <a:r>
              <a:rPr lang="ru-RU" sz="2000" dirty="0" smtClean="0"/>
              <a:t>Миф № 6. Совершенные дети-христиане — конечная 	цель для христиан-родителей.</a:t>
            </a:r>
            <a:br>
              <a:rPr lang="ru-RU" sz="2000" dirty="0" smtClean="0"/>
            </a:br>
            <a:r>
              <a:rPr lang="ru-RU" sz="2000" dirty="0" smtClean="0"/>
              <a:t/>
            </a:r>
            <a:br>
              <a:rPr lang="ru-RU" sz="2000" dirty="0" smtClean="0"/>
            </a:br>
            <a:r>
              <a:rPr lang="ru-RU" dirty="0" smtClean="0"/>
              <a:t/>
            </a:r>
            <a:br>
              <a:rPr lang="ru-RU" dirty="0" smtClean="0"/>
            </a:br>
            <a:endParaRPr lang="ru-RU"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Мои документы\Мои рисунки\люди\вдвоем\angry_couple.jpg"/>
          <p:cNvPicPr>
            <a:picLocks noChangeAspect="1" noChangeArrowheads="1"/>
          </p:cNvPicPr>
          <p:nvPr/>
        </p:nvPicPr>
        <p:blipFill>
          <a:blip r:embed="rId3" cstate="print"/>
          <a:srcRect/>
          <a:stretch>
            <a:fillRect/>
          </a:stretch>
        </p:blipFill>
        <p:spPr bwMode="auto">
          <a:xfrm>
            <a:off x="0" y="0"/>
            <a:ext cx="9136626"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Лена\Desktop\store_apendix_big1836_5696.jpg"/>
          <p:cNvPicPr>
            <a:picLocks noChangeAspect="1" noChangeArrowheads="1"/>
          </p:cNvPicPr>
          <p:nvPr/>
        </p:nvPicPr>
        <p:blipFill>
          <a:blip r:embed="rId3" cstate="print"/>
          <a:srcRect/>
          <a:stretch>
            <a:fillRect/>
          </a:stretch>
        </p:blipFill>
        <p:spPr bwMode="auto">
          <a:xfrm>
            <a:off x="0" y="692696"/>
            <a:ext cx="9118499" cy="5589240"/>
          </a:xfrm>
          <a:prstGeom prst="rect">
            <a:avLst/>
          </a:prstGeom>
          <a:noFill/>
        </p:spPr>
      </p:pic>
      <p:sp>
        <p:nvSpPr>
          <p:cNvPr id="7" name="TextBox 6"/>
          <p:cNvSpPr txBox="1"/>
          <p:nvPr/>
        </p:nvSpPr>
        <p:spPr>
          <a:xfrm>
            <a:off x="2483768" y="2204864"/>
            <a:ext cx="4032448" cy="1200329"/>
          </a:xfrm>
          <a:prstGeom prst="rect">
            <a:avLst/>
          </a:prstGeom>
          <a:noFill/>
        </p:spPr>
        <p:txBody>
          <a:bodyPr wrap="square" rtlCol="0">
            <a:spAutoFit/>
          </a:bodyPr>
          <a:lstStyle/>
          <a:p>
            <a:pPr algn="ctr"/>
            <a:r>
              <a:rPr lang="ru-RU" b="1" dirty="0" smtClean="0">
                <a:solidFill>
                  <a:schemeClr val="bg1"/>
                </a:solidFill>
                <a:latin typeface="Arial Black" pitchFamily="34" charset="0"/>
              </a:rPr>
              <a:t>Предупреждаем! </a:t>
            </a:r>
          </a:p>
          <a:p>
            <a:pPr algn="ctr"/>
            <a:r>
              <a:rPr lang="ru-RU" b="1" dirty="0" smtClean="0">
                <a:solidFill>
                  <a:schemeClr val="bg1"/>
                </a:solidFill>
                <a:latin typeface="Arial Black" pitchFamily="34" charset="0"/>
              </a:rPr>
              <a:t>Быть родителями может быть </a:t>
            </a:r>
          </a:p>
          <a:p>
            <a:pPr algn="ctr"/>
            <a:r>
              <a:rPr lang="ru-RU" b="1" dirty="0" smtClean="0">
                <a:solidFill>
                  <a:schemeClr val="bg1"/>
                </a:solidFill>
                <a:latin typeface="Arial Black" pitchFamily="34" charset="0"/>
              </a:rPr>
              <a:t>опасно для вашего здоровья!</a:t>
            </a:r>
            <a:endParaRPr lang="ru-RU"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Мои документы\Мои рисунки\шаблоны\30002586.gif"/>
          <p:cNvPicPr>
            <a:picLocks noChangeAspect="1" noChangeArrowheads="1"/>
          </p:cNvPicPr>
          <p:nvPr/>
        </p:nvPicPr>
        <p:blipFill>
          <a:blip r:embed="rId2" cstate="print"/>
          <a:srcRect l="23884"/>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a:xfrm>
            <a:off x="971600" y="1628800"/>
            <a:ext cx="7772400" cy="3168352"/>
          </a:xfrm>
        </p:spPr>
        <p:txBody>
          <a:bodyPr>
            <a:normAutofit fontScale="90000"/>
          </a:bodyPr>
          <a:lstStyle/>
          <a:p>
            <a:pPr algn="ctr"/>
            <a:r>
              <a:rPr lang="ru-RU" dirty="0" smtClean="0">
                <a:latin typeface="+mn-lt"/>
              </a:rPr>
              <a:t>Миф №</a:t>
            </a:r>
            <a:r>
              <a:rPr lang="en-US" dirty="0" smtClean="0">
                <a:latin typeface="+mn-lt"/>
              </a:rPr>
              <a:t>1</a:t>
            </a:r>
            <a:br>
              <a:rPr lang="en-US" dirty="0" smtClean="0">
                <a:latin typeface="+mn-lt"/>
              </a:rPr>
            </a:br>
            <a:r>
              <a:rPr lang="en-US" dirty="0" smtClean="0">
                <a:latin typeface="+mn-lt"/>
              </a:rPr>
              <a:t/>
            </a:r>
            <a:br>
              <a:rPr lang="en-US" dirty="0" smtClean="0">
                <a:latin typeface="+mn-lt"/>
              </a:rPr>
            </a:br>
            <a:r>
              <a:rPr lang="ru-RU" dirty="0" smtClean="0">
                <a:latin typeface="+mn-lt"/>
              </a:rPr>
              <a:t> Дети, которых правильно воспитывали, никогда не </a:t>
            </a:r>
            <a:r>
              <a:rPr lang="ru-RU" smtClean="0">
                <a:latin typeface="+mn-lt"/>
              </a:rPr>
              <a:t>будут бунтовать</a:t>
            </a:r>
            <a:r>
              <a:rPr lang="ru-RU" dirty="0" smtClean="0">
                <a:latin typeface="+mn-lt"/>
              </a:rPr>
              <a:t/>
            </a:r>
            <a:br>
              <a:rPr lang="ru-RU" dirty="0" smtClean="0">
                <a:latin typeface="+mn-lt"/>
              </a:rPr>
            </a:br>
            <a:endParaRPr lang="ru-RU"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Мои документы\Мои рисунки\Religion\библия\Рисунок2.png"/>
          <p:cNvPicPr>
            <a:picLocks noChangeAspect="1" noChangeArrowheads="1"/>
          </p:cNvPicPr>
          <p:nvPr/>
        </p:nvPicPr>
        <p:blipFill>
          <a:blip r:embed="rId3" cstate="print"/>
          <a:srcRect/>
          <a:stretch>
            <a:fillRect/>
          </a:stretch>
        </p:blipFill>
        <p:spPr bwMode="auto">
          <a:xfrm>
            <a:off x="-4763" y="-4763"/>
            <a:ext cx="9155113" cy="6869113"/>
          </a:xfrm>
          <a:prstGeom prst="rect">
            <a:avLst/>
          </a:prstGeom>
          <a:noFill/>
        </p:spPr>
      </p:pic>
      <p:sp>
        <p:nvSpPr>
          <p:cNvPr id="5" name="TextBox 4"/>
          <p:cNvSpPr txBox="1"/>
          <p:nvPr/>
        </p:nvSpPr>
        <p:spPr>
          <a:xfrm>
            <a:off x="683568" y="1052736"/>
            <a:ext cx="4968552" cy="3416320"/>
          </a:xfrm>
          <a:prstGeom prst="rect">
            <a:avLst/>
          </a:prstGeom>
          <a:noFill/>
        </p:spPr>
        <p:txBody>
          <a:bodyPr wrap="square" rtlCol="0">
            <a:spAutoFit/>
          </a:bodyPr>
          <a:lstStyle/>
          <a:p>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Наставь юношу при начале пути его:</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он не уклонится от него, когда и состарится.</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Пр.22:6</a:t>
            </a: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Мои документы\Мои рисунки\Religion\притчи\bludnyy_syn_3-4-3.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Мои документы\Мои рисунки\пейзажи\разное\157026264478a340ced56c.jpg"/>
          <p:cNvPicPr>
            <a:picLocks noChangeAspect="1" noChangeArrowheads="1"/>
          </p:cNvPicPr>
          <p:nvPr/>
        </p:nvPicPr>
        <p:blipFill>
          <a:blip r:embed="rId2" cstate="print"/>
          <a:srcRect r="8033" b="12503"/>
          <a:stretch>
            <a:fillRect/>
          </a:stretch>
        </p:blipFill>
        <p:spPr bwMode="auto">
          <a:xfrm>
            <a:off x="0" y="0"/>
            <a:ext cx="9153498" cy="6858000"/>
          </a:xfrm>
          <a:prstGeom prst="rect">
            <a:avLst/>
          </a:prstGeom>
          <a:noFill/>
        </p:spPr>
      </p:pic>
      <p:sp>
        <p:nvSpPr>
          <p:cNvPr id="5" name="TextBox 4"/>
          <p:cNvSpPr txBox="1"/>
          <p:nvPr/>
        </p:nvSpPr>
        <p:spPr>
          <a:xfrm>
            <a:off x="1043608" y="980728"/>
            <a:ext cx="7128792" cy="4862870"/>
          </a:xfrm>
          <a:prstGeom prst="rect">
            <a:avLst/>
          </a:prstGeom>
          <a:noFill/>
        </p:spPr>
        <p:txBody>
          <a:bodyPr wrap="square" rtlCol="0">
            <a:spAutoFit/>
          </a:bodyPr>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Родительское дело заключается в том, чтобы предлагать детям любящую атмосферу, в которой </a:t>
            </a:r>
            <a:r>
              <a:rPr lang="ru-RU" sz="3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они могут избрать путь восстания, если того пожелают</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Ли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Езель</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"Таблетки родителям во время боли", </a:t>
            </a:r>
          </a:p>
          <a:p>
            <a:pPr algn="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стр51. </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2850</Words>
  <Application>Microsoft Office PowerPoint</Application>
  <PresentationFormat>Экран (4:3)</PresentationFormat>
  <Paragraphs>169</Paragraphs>
  <Slides>39</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Слайд 2</vt:lpstr>
      <vt:lpstr>Слайд 3</vt:lpstr>
      <vt:lpstr>Слайд 4</vt:lpstr>
      <vt:lpstr>Слайд 5</vt:lpstr>
      <vt:lpstr>Миф №1   Дети, которых правильно воспитывали, никогда не будут бунтовать </vt:lpstr>
      <vt:lpstr>Слайд 7</vt:lpstr>
      <vt:lpstr>Слайд 8</vt:lpstr>
      <vt:lpstr>Слайд 9</vt:lpstr>
      <vt:lpstr>Миф №2   Родители ответственны за грехи своих детей  </vt:lpstr>
      <vt:lpstr>Слайд 11</vt:lpstr>
      <vt:lpstr>Слайд 12</vt:lpstr>
      <vt:lpstr>Слайд 13</vt:lpstr>
      <vt:lpstr>РОДИТЕЛИ НЕСУТ ОТВЕТСТВЕННОСТЬ: </vt:lpstr>
      <vt:lpstr>Родители не несут ответственности: </vt:lpstr>
      <vt:lpstr>Слайд 16</vt:lpstr>
      <vt:lpstr>Миф №3   Родители должны спасать своих своенравных детей.   </vt:lpstr>
      <vt:lpstr>Слайд 18</vt:lpstr>
      <vt:lpstr>Слайд 19</vt:lpstr>
      <vt:lpstr>Слайд 20</vt:lpstr>
      <vt:lpstr>Слайд 21</vt:lpstr>
      <vt:lpstr>Слайд 22</vt:lpstr>
      <vt:lpstr>Миф №4   Наши дети принадлежат нам — они наши. </vt:lpstr>
      <vt:lpstr>Слайд 24</vt:lpstr>
      <vt:lpstr>Слайд 25</vt:lpstr>
      <vt:lpstr>Слайд 26</vt:lpstr>
      <vt:lpstr>Слайд 27</vt:lpstr>
      <vt:lpstr>Слайд 28</vt:lpstr>
      <vt:lpstr>Слайд 29</vt:lpstr>
      <vt:lpstr>Миф №5   Быть совершенным родителем — возможно.  </vt:lpstr>
      <vt:lpstr>Слайд 31</vt:lpstr>
      <vt:lpstr>Слайд 32</vt:lpstr>
      <vt:lpstr>Слайд 33</vt:lpstr>
      <vt:lpstr>Слайд 34</vt:lpstr>
      <vt:lpstr>Миф №6   Совершенные  дети-христиане — конечная цель для христиан-родителей.  </vt:lpstr>
      <vt:lpstr>Слайд 36</vt:lpstr>
      <vt:lpstr>Слайд 37</vt:lpstr>
      <vt:lpstr>Слайд 38</vt:lpstr>
      <vt:lpstr> Миф №1. Дети, которых правильно воспитывали,  никогда не будут бунтовать.  Миф № 2. Родители ответственны за грехи своих  детей.   Миф № 3. Родители должны спасать своих  своенравных детей.   Миф № 4. Наши дети принадлежат нам — они наши.  Миф №5. Быть совершенным родителем — возможно.  Миф № 6. Совершенные дети-христиане — конечная  цель для христиан-родителей.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Лена</cp:lastModifiedBy>
  <cp:revision>75</cp:revision>
  <dcterms:created xsi:type="dcterms:W3CDTF">2010-10-14T09:22:34Z</dcterms:created>
  <dcterms:modified xsi:type="dcterms:W3CDTF">2011-01-16T05:02:45Z</dcterms:modified>
</cp:coreProperties>
</file>