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5655" autoAdjust="0"/>
  </p:normalViewPr>
  <p:slideViewPr>
    <p:cSldViewPr snapToGrid="0">
      <p:cViewPr varScale="1">
        <p:scale>
          <a:sx n="40" d="100"/>
          <a:sy n="40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F04A-323C-4B37-B584-66AF8105F0DB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AEFB6-ACA8-44D8-9473-8E97AABC5B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1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Добрый вечер, дорогие друзья! Мир вам!  Мы приветствуем вас на программе Здоровая жизнь – подарок Всевышнего!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15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Ценность</a:t>
            </a:r>
            <a:r>
              <a:rPr lang="ru-RU" baseline="0" dirty="0" smtClean="0"/>
              <a:t> растительных продуктов значительно снижается, когда их подвергают рафинированию: </a:t>
            </a:r>
          </a:p>
          <a:p>
            <a:r>
              <a:rPr lang="ru-RU" baseline="0" dirty="0" smtClean="0"/>
              <a:t>В результате чего частично или полностью удаляется клетчатка.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Значительно снижается количество витаминов и минералов.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Рафинированные продукты хорошо нам известны – мука высшего сорта, макароны, шлифованные крупы содержат мало клетчатки.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Эти продукты можно использовать в пищу умеренно и обязательно в сочетании с нерафинированными растительными продуктами - овощами, фруктами, орехами, семенами, зеленью.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Фруктовые и овощные соки также частично лишены клетчатки, поэтому натуральные фрукты и овощи предпочтительнее соков.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52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Сахар, мед, растительные масла и жиры не содержат клетчатки. </a:t>
            </a:r>
          </a:p>
          <a:p>
            <a:r>
              <a:rPr lang="ru-RU" baseline="0" dirty="0" smtClean="0"/>
              <a:t>Об этом надо помнить и употреблять их в очень ограниченных количествах, с большим количеством натуральных, нерафинированных растительных продуктов.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Клетчатки совсем нет в продуктах животного происхождения. </a:t>
            </a:r>
          </a:p>
          <a:p>
            <a:r>
              <a:rPr lang="ru-RU" baseline="0" dirty="0" smtClean="0"/>
              <a:t>Поэтому эти продукты не должны составлять основу рациона. Есть их нужно с большим количеством овощей, зелени, нерафинированных круп.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6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Различные сладости, сладкая выпечка и сладкие газированные напитки, конфеты, торты</a:t>
            </a:r>
            <a:r>
              <a:rPr lang="ru-RU" baseline="0" dirty="0" smtClean="0"/>
              <a:t> – богатые сахаром и жирами – как все это мы любим. И на любое торжество стараемся изобильно украсить свой стол этими лакомствами. Хорошо было бы, если это ограничивалось только праздниками. Но! </a:t>
            </a:r>
          </a:p>
          <a:p>
            <a:r>
              <a:rPr lang="ru-RU" baseline="0" dirty="0" smtClean="0"/>
              <a:t>Лакомства для многих людей становятся повседневной пищей.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этих продуктах сахар представлен в чистом виде без клетчатки, совсем не так, как  во фруктах и ягодах. </a:t>
            </a:r>
          </a:p>
          <a:p>
            <a:r>
              <a:rPr lang="ru-RU" baseline="0" dirty="0" smtClean="0"/>
              <a:t>В маленьком кусочке торта, одном стакане сладкого напитка, или в парочке конфет содержится большое количества сахара. </a:t>
            </a:r>
          </a:p>
          <a:p>
            <a:r>
              <a:rPr lang="ru-RU" baseline="0" dirty="0" smtClean="0"/>
              <a:t>Этот сахар очень быстро превращается в большое количество глюкозы, гораздо большее, чем нужно организму человека.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Излишки глюкозы организм перерабатывает в жир, который откладывается в разных частях тела. Это приводит к увеличению веса и ожирению</a:t>
            </a:r>
            <a:r>
              <a:rPr lang="ru-RU" dirty="0" smtClean="0"/>
              <a:t>. Излишки сахара также осложняют работу поджелудочной железы. А это в свою очередь приводит к различным заболеваниям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924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 что же мы знаем о жирах?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70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От дневного рациона жиров нам необходимо 20-30%. Этого</a:t>
            </a:r>
            <a:r>
              <a:rPr lang="ru-RU" baseline="0" dirty="0" smtClean="0"/>
              <a:t> количества вполне достаточно для нормальной работы организма. Жир имеет важное значение для жизнедеятельности организма, поэтому нельзя полностью отказываться от продуктов, содержащих жир.</a:t>
            </a:r>
            <a:br>
              <a:rPr lang="ru-RU" baseline="0" dirty="0" smtClean="0"/>
            </a:br>
            <a:r>
              <a:rPr lang="ru-RU" baseline="0" dirty="0" smtClean="0"/>
              <a:t>Жир необходим для: </a:t>
            </a:r>
            <a:r>
              <a:rPr lang="ru-RU" sz="1200" dirty="0" smtClean="0"/>
              <a:t>хорошего иммунитета</a:t>
            </a:r>
            <a:br>
              <a:rPr lang="ru-RU" sz="1200" dirty="0" smtClean="0"/>
            </a:br>
            <a:r>
              <a:rPr lang="ru-RU" sz="1200" dirty="0" smtClean="0"/>
              <a:t>-синтеза гормонов</a:t>
            </a:r>
            <a:br>
              <a:rPr lang="ru-RU" sz="1200" dirty="0" smtClean="0"/>
            </a:br>
            <a:r>
              <a:rPr lang="ru-RU" sz="1200" dirty="0" smtClean="0"/>
              <a:t>-усвоения жирорастворимых витаминов А, Е, К, Д </a:t>
            </a:r>
            <a:br>
              <a:rPr lang="ru-RU" sz="1200" dirty="0" smtClean="0"/>
            </a:br>
            <a:r>
              <a:rPr lang="ru-RU" sz="1200" dirty="0" smtClean="0"/>
              <a:t>-создает упругую оболочку вокруг жизненно важных органов </a:t>
            </a:r>
            <a:br>
              <a:rPr lang="ru-RU" sz="1200" dirty="0" smtClean="0"/>
            </a:br>
            <a:r>
              <a:rPr lang="ru-RU" sz="1200" dirty="0" smtClean="0"/>
              <a:t>-помогает сохранять постоянную температуру тела</a:t>
            </a:r>
            <a:br>
              <a:rPr lang="ru-RU" sz="1200" dirty="0" smtClean="0"/>
            </a:br>
            <a:r>
              <a:rPr lang="ru-RU" sz="1200" dirty="0" smtClean="0"/>
              <a:t>-способствует наступлению чувства насыщения после приема пищи.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566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Жиры содержатся</a:t>
            </a:r>
            <a:r>
              <a:rPr lang="ru-RU" baseline="0" dirty="0" smtClean="0"/>
              <a:t> в животных продуктах в виде насыщенных жиров, которые менее полезны для организма.</a:t>
            </a:r>
          </a:p>
          <a:p>
            <a:r>
              <a:rPr lang="ru-RU" baseline="0" dirty="0" smtClean="0"/>
              <a:t>Во всех растительных продуктах жиры содержатся в том или ином количестве в виде ненасыщенных жиров, которые полезны для человека. Но особыми поставщиками ненасыщенных жиров являются орехи и семена. Но важно помнить, что если употреблять полезные жиры в избытке, это тоже вредно для здоровья.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654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Избыток животных жиров в пище способствует отложению</a:t>
            </a:r>
            <a:r>
              <a:rPr lang="ru-RU" baseline="0" dirty="0" smtClean="0"/>
              <a:t> холестерина на стенках кровеносных сосудов, образованию холестериновых бляшек. Сосуды становятся неэластичными, сужается внутренний диаметр. Сосуд не может полноценно работать. Ухудшается кровообращение, нарушается обмен веществ. И все это способствует возникновению заболеваний сердца и сосудов: гипертонии, атеросклероза, тромбоза, инфаркта, инсульта. Нарушение обмена веществ приводит к заболеваниям печени и образованию желчных камней. Жирная пища может стать одной из причин возникновения рака различных органов. И конечно, вызывает ожирение.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93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Типичные блюда рациона большинства людей имеют высокое содержание жиров, поэтому пища будет перевариваться в желуде 5-6 часов и более, вместо положенных 4. А это приводит к истощению не только желудка, но и остальных органов ЖКТ, и к болезням.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64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Многие считают, что в пище должно быть много белков, что именно они дают энергию и мышечную силу. Но научные исследования показали, что белков в суточном рационе не должно превышать 10%. Этого количества вполне достаточно, чтобы организм работал хорошо.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58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Многие считают, что в пище должно быть много белков, что именно они дают энергию и мышечную силу. Но научные исследования показали, что белков в суточном рационе не должно превышать 10%. Этого количества вполне хватает, чтобы организм работал хорошо. </a:t>
            </a:r>
            <a:endParaRPr lang="ru-RU" sz="1200" dirty="0" smtClean="0">
              <a:latin typeface="Monotype Corsiva" panose="03010101010201010101" pitchFamily="66" charset="0"/>
            </a:endParaRPr>
          </a:p>
          <a:p>
            <a:pPr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 Белки необходимы, потому что: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Являются основой для построения клеток и тканей тела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Участвуют в обменных процессах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Выполняют транспортную роль (например: белок гемоглобин доставляет к клеткам кислород и уносит углекислый газ, белок инсулин доставляет к клеткам глюкозу)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Они основа для образования антител – специфических </a:t>
            </a:r>
            <a:r>
              <a:rPr lang="ru-RU" sz="1200" dirty="0" err="1" smtClean="0">
                <a:latin typeface="Monotype Corsiva" panose="03010101010201010101" pitchFamily="66" charset="0"/>
              </a:rPr>
              <a:t>компонетов</a:t>
            </a:r>
            <a:r>
              <a:rPr lang="ru-RU" sz="1200" dirty="0" smtClean="0">
                <a:latin typeface="Monotype Corsiva" panose="03010101010201010101" pitchFamily="66" charset="0"/>
              </a:rPr>
              <a:t> иммунной системы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Участвуют в выработке многих  гормонов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Специальный белок участвует в свертываемости крови при травмах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Являются основой для образования ферментов и гормонов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0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Сегодня</a:t>
            </a:r>
            <a:r>
              <a:rPr lang="ru-RU" baseline="0" dirty="0" smtClean="0"/>
              <a:t> у нас замечательная тема – тема о питании. Мы думаем о питании когда садимся за стол и забываем, когда пустеет тарелка. </a:t>
            </a:r>
            <a:endParaRPr lang="ru-RU" dirty="0" smtClean="0"/>
          </a:p>
          <a:p>
            <a:r>
              <a:rPr lang="ru-RU" dirty="0" smtClean="0"/>
              <a:t>Что нам важно знать</a:t>
            </a:r>
            <a:r>
              <a:rPr lang="ru-RU" baseline="0" dirty="0" smtClean="0"/>
              <a:t> о питании? О чем помнить?</a:t>
            </a:r>
          </a:p>
          <a:p>
            <a:r>
              <a:rPr lang="ru-RU" baseline="0" dirty="0" smtClean="0"/>
              <a:t>Давайте начнем сначала и по порядку.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9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Monotype Corsiva" panose="03010101010201010101" pitchFamily="66" charset="0"/>
              </a:rPr>
              <a:t>Поступают в организм с пищей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 процессе пищеварения расщепляются на аминокислоты, из которых образуются специфические для каждого человека белки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Для построения белков существует 22 аминокислоты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14 заменимых, которые вырабатываются организме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8 незаменимых, которые должны поступать с пищей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09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Животная пища: </a:t>
            </a:r>
            <a:r>
              <a:rPr lang="ru-RU" sz="1200" dirty="0" smtClean="0">
                <a:latin typeface="Monotype Corsiva" panose="03010101010201010101" pitchFamily="66" charset="0"/>
              </a:rPr>
              <a:t>мясо, рыба, птица, молочные, яйца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Преимущество</a:t>
            </a:r>
            <a:r>
              <a:rPr lang="ru-RU" sz="1200" dirty="0" smtClean="0">
                <a:latin typeface="Monotype Corsiva" panose="03010101010201010101" pitchFamily="66" charset="0"/>
              </a:rPr>
              <a:t>: полный набор незаменимых аминокислот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Недостаток:</a:t>
            </a:r>
            <a:r>
              <a:rPr lang="ru-RU" sz="12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 содержит много холестерина, </a:t>
            </a:r>
            <a:r>
              <a:rPr lang="ru-RU" sz="1200" dirty="0" smtClean="0">
                <a:latin typeface="Monotype Corsiva" panose="03010101010201010101" pitchFamily="66" charset="0"/>
              </a:rPr>
              <a:t>отсутствует клетчатка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Такая пища дольше задерживается в кишечнике, что приводит к воспалительным процессам и увеличивает</a:t>
            </a:r>
            <a:r>
              <a:rPr lang="ru-RU" sz="1200" baseline="0" dirty="0" smtClean="0">
                <a:latin typeface="Monotype Corsiva" panose="03010101010201010101" pitchFamily="66" charset="0"/>
              </a:rPr>
              <a:t> риск развития онкологии</a:t>
            </a:r>
          </a:p>
          <a:p>
            <a:endParaRPr lang="ru-RU" sz="1200" baseline="0" dirty="0" smtClean="0">
              <a:latin typeface="Monotype Corsiva" panose="03010101010201010101" pitchFamily="66" charset="0"/>
            </a:endParaRPr>
          </a:p>
          <a:p>
            <a:r>
              <a:rPr lang="ru-RU" sz="1200" baseline="0" dirty="0" smtClean="0">
                <a:latin typeface="Monotype Corsiva" panose="03010101010201010101" pitchFamily="66" charset="0"/>
              </a:rPr>
              <a:t>В результате обмена веществ, из такой пищи образуется большое количество азотистых веществ, которые действуют в</a:t>
            </a:r>
            <a:r>
              <a:rPr lang="ru-RU" sz="1200" dirty="0" smtClean="0">
                <a:latin typeface="Monotype Corsiva" panose="03010101010201010101" pitchFamily="66" charset="0"/>
              </a:rPr>
              <a:t>озбуждающе на нервную систему</a:t>
            </a:r>
          </a:p>
          <a:p>
            <a:endParaRPr lang="ru-RU" sz="1200" dirty="0" smtClean="0">
              <a:latin typeface="Monotype Corsiva" panose="03010101010201010101" pitchFamily="66" charset="0"/>
            </a:endParaRPr>
          </a:p>
          <a:p>
            <a:r>
              <a:rPr lang="ru-RU" sz="1200" dirty="0" smtClean="0">
                <a:latin typeface="Monotype Corsiva" panose="03010101010201010101" pitchFamily="66" charset="0"/>
              </a:rPr>
              <a:t>Кроме того,</a:t>
            </a:r>
            <a:r>
              <a:rPr lang="ru-RU" sz="1200" baseline="0" dirty="0" smtClean="0">
                <a:latin typeface="Monotype Corsiva" panose="03010101010201010101" pitchFamily="66" charset="0"/>
              </a:rPr>
              <a:t> </a:t>
            </a:r>
            <a:r>
              <a:rPr lang="ru-RU" sz="1200" dirty="0" smtClean="0">
                <a:latin typeface="Monotype Corsiva" panose="03010101010201010101" pitchFamily="66" charset="0"/>
              </a:rPr>
              <a:t>для усвоения животного белка требуется большее количество витаминов и минералов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71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Растительные источники</a:t>
            </a:r>
            <a:r>
              <a:rPr lang="ru-RU" sz="1200" dirty="0" smtClean="0">
                <a:latin typeface="Monotype Corsiva" panose="03010101010201010101" pitchFamily="66" charset="0"/>
              </a:rPr>
              <a:t>: злаковые, бобовые, орехи и семена, овощи, фрукты, зелень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Преимущество: </a:t>
            </a:r>
            <a:r>
              <a:rPr lang="ru-RU" sz="1200" dirty="0" smtClean="0">
                <a:latin typeface="Monotype Corsiva" panose="03010101010201010101" pitchFamily="66" charset="0"/>
              </a:rPr>
              <a:t>большое количество витаминов и минералов, наличие клетчатки, отсутствие холестерина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Для обеспечения полного набора незаменимых аминокислот, необходимо сочетать разные растительные продукты</a:t>
            </a:r>
          </a:p>
          <a:p>
            <a:r>
              <a:rPr lang="ru-RU" sz="1200" dirty="0" smtClean="0">
                <a:solidFill>
                  <a:srgbClr val="FFC000"/>
                </a:solidFill>
                <a:latin typeface="Monotype Corsiva" panose="03010101010201010101" pitchFamily="66" charset="0"/>
              </a:rPr>
              <a:t>Особый источник: </a:t>
            </a:r>
            <a:r>
              <a:rPr lang="ru-RU" sz="1200" dirty="0" smtClean="0">
                <a:latin typeface="Monotype Corsiva" panose="03010101010201010101" pitchFamily="66" charset="0"/>
              </a:rPr>
              <a:t>бобовые (фасоль, соя, чечевица, горох, </a:t>
            </a:r>
            <a:r>
              <a:rPr lang="ru-RU" sz="1200" dirty="0" err="1" smtClean="0">
                <a:latin typeface="Monotype Corsiva" panose="03010101010201010101" pitchFamily="66" charset="0"/>
              </a:rPr>
              <a:t>нохат</a:t>
            </a:r>
            <a:r>
              <a:rPr lang="ru-RU" sz="1200" dirty="0" smtClean="0">
                <a:latin typeface="Monotype Corsiva" panose="03010101010201010101" pitchFamily="66" charset="0"/>
              </a:rPr>
              <a:t>, </a:t>
            </a:r>
            <a:r>
              <a:rPr lang="ru-RU" sz="1200" dirty="0" err="1" smtClean="0">
                <a:latin typeface="Monotype Corsiva" panose="03010101010201010101" pitchFamily="66" charset="0"/>
              </a:rPr>
              <a:t>маш</a:t>
            </a:r>
            <a:r>
              <a:rPr lang="ru-RU" sz="1200" dirty="0" smtClean="0">
                <a:latin typeface="Monotype Corsiva" panose="03010101010201010101" pitchFamily="66" charset="0"/>
              </a:rPr>
              <a:t> и т.п.)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93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избежать неприятных проблем с излишним газообразованием при употреблении бобовых, необходимо следовать простым правилам. </a:t>
            </a:r>
          </a:p>
          <a:p>
            <a:endParaRPr lang="ru-RU" dirty="0" smtClean="0"/>
          </a:p>
          <a:p>
            <a:r>
              <a:rPr lang="ru-RU" dirty="0" smtClean="0">
                <a:latin typeface="Monotype Corsiva" panose="03010101010201010101" pitchFamily="66" charset="0"/>
              </a:rPr>
              <a:t>Фасоль и сою замачивать на  ночь (8 часов) 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Воду слить 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Варить в воде 15 минут, слить воду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Варить в новой воде до готовности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Горох, коричневую и зеленую чечевицу, </a:t>
            </a:r>
            <a:r>
              <a:rPr lang="ru-RU" dirty="0" err="1" smtClean="0">
                <a:latin typeface="Monotype Corsiva" panose="03010101010201010101" pitchFamily="66" charset="0"/>
              </a:rPr>
              <a:t>нохат</a:t>
            </a:r>
            <a:r>
              <a:rPr lang="ru-RU" dirty="0" smtClean="0">
                <a:latin typeface="Monotype Corsiva" panose="03010101010201010101" pitchFamily="66" charset="0"/>
              </a:rPr>
              <a:t>, фасоль-</a:t>
            </a:r>
            <a:r>
              <a:rPr lang="ru-RU" dirty="0" err="1" smtClean="0">
                <a:latin typeface="Monotype Corsiva" panose="03010101010201010101" pitchFamily="66" charset="0"/>
              </a:rPr>
              <a:t>маш</a:t>
            </a:r>
            <a:r>
              <a:rPr lang="ru-RU" dirty="0" smtClean="0">
                <a:latin typeface="Monotype Corsiva" panose="03010101010201010101" pitchFamily="66" charset="0"/>
              </a:rPr>
              <a:t> достаточно замачивать на 1 час.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Красную чечевицу замачивать не нужно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13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Избыток</a:t>
            </a:r>
            <a:r>
              <a:rPr lang="ru-RU" baseline="0" dirty="0" smtClean="0"/>
              <a:t> белков оборачивается для организма человека большими проблемами. Избыток белка ложится дополнительным грузом на печень и особенно почки, что вызывает образование камней в почках. Переработка излишков белка требует дополнительного количества кальция, который организм берет из костей, зубов и других тканей. Остеопороз может быть следствием содержания избыточного белка в организме. Излишки белка повреждают кровеносные сосуды. Избыток белка вызывает излишнее образование мочевой кислоты, что ведет к разрушению суставов.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Провоцирует развитие рака органов желудочно-кишечного  и других органов. </a:t>
            </a:r>
          </a:p>
          <a:p>
            <a:r>
              <a:rPr lang="ru-RU" baseline="0" dirty="0" smtClean="0"/>
              <a:t>Снижает выносливость организма. Это доказал эксперимент с спортсменами-марафонцами: те, кто при тренировках питался вегетарианской пищей, выдержали большие нагрузки в течение длительного времени в отличие от тех, кто питался мясом. Мы видим доказательство этому и в природе: животные травоядные (слон, лошадь, осел, антилопа и </a:t>
            </a:r>
            <a:r>
              <a:rPr lang="ru-RU" baseline="0" dirty="0" err="1" smtClean="0"/>
              <a:t>т.п</a:t>
            </a:r>
            <a:r>
              <a:rPr lang="ru-RU" baseline="0" dirty="0" smtClean="0"/>
              <a:t>) могут совершать длительное движение и тяжелую работу, тогда, как хищники способны лишь на короткое время развивать большую скорость, быстро выдыхаясь, а тяжелую работу они вообще не выполняют.</a:t>
            </a:r>
          </a:p>
          <a:p>
            <a:r>
              <a:rPr lang="ru-RU" baseline="0" dirty="0" smtClean="0"/>
              <a:t>Интересный исторический факт: в средневековье была пытка для заключенных, когда их кормили только мясом и ничем другим. В результате, желудок и кишечник воспалялись настолько, что человек испытывал страшные мучения и в муках умирал.</a:t>
            </a:r>
          </a:p>
          <a:p>
            <a:r>
              <a:rPr lang="ru-RU" baseline="0" dirty="0" smtClean="0"/>
              <a:t>Излишек белка сокращает продолжительность жизни.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58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тех людей, кто не может обходиться без мяса есть простой совет</a:t>
            </a:r>
          </a:p>
          <a:p>
            <a:endParaRPr lang="ru-RU" sz="1200" dirty="0" smtClean="0">
              <a:latin typeface="Monotype Corsiva" panose="03010101010201010101" pitchFamily="66" charset="0"/>
            </a:endParaRPr>
          </a:p>
          <a:p>
            <a:r>
              <a:rPr lang="ru-RU" sz="1200" dirty="0" smtClean="0">
                <a:latin typeface="Monotype Corsiva" panose="03010101010201010101" pitchFamily="66" charset="0"/>
              </a:rPr>
              <a:t>Хорошо промывайте мясо от крови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Замочите мясо в подсоленной воде на 1-2 часа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Варите мясо 15-20 минут, бульон сливайте, и доваривайте в новой воде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В бульон вываривается значительная часть излишнего жира(холестерина) и белка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Кушайте мясо с большим количеством овощей и зелени. Клетчатка регулирует усвоение жира и белка и выводит их излишки</a:t>
            </a:r>
          </a:p>
          <a:p>
            <a:r>
              <a:rPr lang="ru-RU" sz="1200" dirty="0" smtClean="0">
                <a:latin typeface="Monotype Corsiva" panose="03010101010201010101" pitchFamily="66" charset="0"/>
              </a:rPr>
              <a:t>Пусть на вашей тарелке будет больше растительной пищи и меньше животной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656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Священные Писания о чистой и нечистой пище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224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Коран говорит следующее в отношении нечистой пищи.</a:t>
            </a:r>
          </a:p>
          <a:p>
            <a:pPr marL="0" indent="0">
              <a:buNone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Маида</a:t>
            </a: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5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:3:</a:t>
            </a:r>
            <a:r>
              <a:rPr lang="ru-RU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«Запрещена вам в пищу мертвечина, 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Кровь, и свинина, и всякая живая тварь,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Что с именем других, а не Аллаха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Была заколота вам запрещено есть свинину»</a:t>
            </a:r>
            <a:br>
              <a:rPr lang="ru-RU" b="0" dirty="0" smtClean="0">
                <a:latin typeface="Monotype Corsiva" panose="03010101010201010101" pitchFamily="66" charset="0"/>
              </a:rPr>
            </a:br>
            <a:endParaRPr lang="ru-RU" b="0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Гафир</a:t>
            </a: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40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:79:</a:t>
            </a:r>
            <a:r>
              <a:rPr lang="ru-RU" b="0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ru-RU" b="0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«Аллах есть Тот, Кто создал скот для вас: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Одних — для пищи вам, других — для перевозок»</a:t>
            </a:r>
            <a:endParaRPr lang="ru-RU" b="0" dirty="0" smtClean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endParaRPr lang="ru-RU" dirty="0" smtClean="0"/>
          </a:p>
          <a:p>
            <a:r>
              <a:rPr lang="ru-RU" dirty="0" smtClean="0"/>
              <a:t>Таким образом</a:t>
            </a:r>
            <a:r>
              <a:rPr lang="ru-RU" baseline="0" dirty="0" smtClean="0"/>
              <a:t> Священные книги проводят четкую разницу между пищей, которую следует употреблять и которая была сотворена для других целей.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216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Священные</a:t>
            </a:r>
            <a:r>
              <a:rPr lang="ru-RU" baseline="0" dirty="0" smtClean="0"/>
              <a:t> книги </a:t>
            </a:r>
            <a:r>
              <a:rPr lang="ru-RU" dirty="0" smtClean="0"/>
              <a:t>Коран и </a:t>
            </a:r>
            <a:r>
              <a:rPr lang="ru-RU" dirty="0" err="1" smtClean="0"/>
              <a:t>Таурат</a:t>
            </a:r>
            <a:r>
              <a:rPr lang="ru-RU" dirty="0" smtClean="0"/>
              <a:t> говорят о том, что </a:t>
            </a:r>
            <a:r>
              <a:rPr lang="ru-RU" sz="1200" dirty="0" smtClean="0">
                <a:latin typeface="Monotype Corsiva" panose="03010101010201010101" pitchFamily="66" charset="0"/>
              </a:rPr>
              <a:t>«Вы можете есть любых животных, у которых раздвоенное копыто до конца разделено и которые жуют жвачку» (корова, овца, коза и т.п.);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нечистый скот – верблюд, лошадь, тушканчик, заяц (кролик), свинья и т.п.;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чистая рыба – «у которых есть плавники и чешуя»;</a:t>
            </a:r>
            <a:br>
              <a:rPr lang="ru-RU" sz="1200" dirty="0" smtClean="0">
                <a:latin typeface="Monotype Corsiva" panose="03010101010201010101" pitchFamily="66" charset="0"/>
              </a:rPr>
            </a:br>
            <a:r>
              <a:rPr lang="ru-RU" sz="1200" dirty="0" smtClean="0">
                <a:latin typeface="Monotype Corsiva" panose="03010101010201010101" pitchFamily="66" charset="0"/>
              </a:rPr>
              <a:t>нечистая рыба: гладкая и без плавников, ракообразные, омары, кальмары и т.п.; птицы нечистые: хищные, лебедь, филин и т.п.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75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«Есть животные, которые либо жуют жвачку, либо имеют раздвоенное копыто.</a:t>
            </a:r>
          </a:p>
          <a:p>
            <a:pPr marL="0" indent="0" algn="l">
              <a:buNone/>
            </a:pPr>
            <a:endParaRPr lang="ru-RU" sz="1200" dirty="0" smtClean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Не ешьте из них: верблюда, потому что он жует жвачку, но у него копыто не раздвоено, он нечист для вас;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кролика, который жует жвачку, но у него нет раздвоенного копыта: он нечист для вас. </a:t>
            </a:r>
          </a:p>
          <a:p>
            <a:pPr marL="0" indent="0" algn="l">
              <a:buNone/>
            </a:pPr>
            <a:endParaRPr lang="ru-RU" sz="1200" dirty="0" smtClean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А свинья, хоть её раздвоенное копыто до конца разделено, не жует жвачку: она тоже не чиста для вас.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Не ешьте их мясо, не прикасайтесь к их трупам: они нечисты для вас.»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6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Питание – это неотъемлемая часть жизни человека. </a:t>
            </a:r>
          </a:p>
          <a:p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Питание приносит удовольствие и способствует хорошему настроению. За хорошим достарханом в приятной обстановке люди устанавливают дружеские отношения. </a:t>
            </a:r>
          </a:p>
          <a:p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Но, конечно, в первую очередь, важно помнить, что питание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обеспечивает организм энергией, способствует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обновлению и росту клеток организма.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16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«Любое животное, раздвоенное копыто которого не разделено до конца или которое не жует жвачку, нечисто для вас. </a:t>
            </a:r>
          </a:p>
          <a:p>
            <a:pPr marL="0" indent="0" algn="l">
              <a:buNone/>
            </a:pPr>
            <a:endParaRPr lang="ru-RU" sz="1200" dirty="0" smtClean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Всякий, кто  прикоснется к их трупам, станет не чист. </a:t>
            </a:r>
          </a:p>
          <a:p>
            <a:pPr marL="0" indent="0" algn="l">
              <a:buNone/>
            </a:pPr>
            <a:endParaRPr lang="ru-RU" sz="1200" dirty="0" smtClean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Те четвероногие животные, которые ходят на лапах, нечисты для вас.»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73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«Теми существами из морей и рек, у которых нет плавников и чешуи, пресмыкающимися и другой водяной живностью гнушайтесь. </a:t>
            </a:r>
          </a:p>
          <a:p>
            <a:pPr marL="0" indent="0" algn="l">
              <a:buNone/>
            </a:pPr>
            <a:endParaRPr lang="ru-RU" sz="1200" dirty="0" smtClean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Гнушаясь ими, не ешьте их мясо. Гнушайтесь их трупами.»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357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«Вот птицы, которыми вы должны гнушаться и которых не должны есть, потому что это мерзость: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орел, бородач, скопа, коршун, любой вид вороны, страус, козодой,  чайка, любой вид ястреба,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домовой сыч, баклан, филин, лебедь, пеликан, стервятник, аист, цапля,  удод и летучая мышь.»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86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Что еще важно помнить? Писания говорят об употреблении жира и крови: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«Это вечное установление для грядущих поколений, где бы вы ни жили: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не ешьте ни жира, ни крови»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69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Итак, какие продукты предпочтительны для питания?</a:t>
            </a:r>
            <a:br>
              <a:rPr lang="ru-RU" dirty="0" smtClean="0"/>
            </a:br>
            <a:r>
              <a:rPr lang="ru-RU" dirty="0" smtClean="0"/>
              <a:t>Всевышний устроил органы пищеварения человека так, что они предназначены для переваривания растительной пищи.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следствие ряда причин о которых повествуют Священные книги, человек стал употреблять и животные продукты.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тем не менее, для нормальной жизнедеятельности человеческого организма именно растительные продукты остаются приоритетными.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растительных продуктах питательные вещества находятся в достаточном количестве.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965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А теперь перейдем к принципам питания, которые легко понять, рассматривая пирамиду питания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95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Принципы здорового питания очень просты. Им легко следовать. Но если вы никогда не задумывались над вопросами питания и следовали своим сложившимся привычкам, то вам</a:t>
            </a:r>
            <a:r>
              <a:rPr lang="ru-RU" baseline="0" dirty="0" smtClean="0"/>
              <a:t> потребуется некоторое время и усердие, чтобы следовать правильным принципам.</a:t>
            </a:r>
          </a:p>
          <a:p>
            <a:pPr algn="l"/>
            <a:r>
              <a:rPr lang="ru-RU" dirty="0" smtClean="0"/>
              <a:t>Вегетарианская</a:t>
            </a:r>
            <a:r>
              <a:rPr lang="ru-RU" baseline="0" dirty="0" smtClean="0"/>
              <a:t> пирамида питания представляет самую оптимальную диету и является наглядным пособием по принципам здорового питания. Она очень удобна, так как позволяет составить свой рацион питания разнообразно, сбалансировано и качественно. Такой рацион не будет иметь недостатка в каких-либо питательных веществах. </a:t>
            </a:r>
          </a:p>
          <a:p>
            <a:pPr algn="l"/>
            <a:r>
              <a:rPr lang="ru-RU" baseline="0" dirty="0" smtClean="0"/>
              <a:t>Пирамида состоит из 5-ти основных групп: </a:t>
            </a:r>
          </a:p>
          <a:p>
            <a:pPr algn="l"/>
            <a:r>
              <a:rPr lang="ru-RU" baseline="0" dirty="0" smtClean="0"/>
              <a:t>1-ая самая большая группа – злаковые (крупы, хлопья из круп, хлеб, макаронные изделия), их нужно есть много от 6 до 11 порций в день; </a:t>
            </a:r>
          </a:p>
          <a:p>
            <a:pPr algn="l"/>
            <a:r>
              <a:rPr lang="ru-RU" baseline="0" dirty="0" smtClean="0"/>
              <a:t>2-ая группа – овощи и зелень, их также нужно есть в большом количестве от 3 до 5 порций; 3-я группа – фрукты и ягоды, их нужно есть достаточно от2 до 4 порций; </a:t>
            </a:r>
          </a:p>
          <a:p>
            <a:pPr algn="l"/>
            <a:r>
              <a:rPr lang="ru-RU" baseline="0" dirty="0" smtClean="0"/>
              <a:t>4-ая группа – бобовые (фасоль, соя, горох, чечевица, </a:t>
            </a:r>
            <a:r>
              <a:rPr lang="ru-RU" baseline="0" dirty="0" err="1" smtClean="0"/>
              <a:t>маш</a:t>
            </a:r>
            <a:r>
              <a:rPr lang="ru-RU" baseline="0" dirty="0" smtClean="0"/>
              <a:t>, нут и т.п.), орехи и семена, их нужно есть умеренно 2-3 порции; </a:t>
            </a:r>
          </a:p>
          <a:p>
            <a:pPr algn="l"/>
            <a:r>
              <a:rPr lang="ru-RU" baseline="0" dirty="0" smtClean="0"/>
              <a:t>5-ая группа – молочные продукты и яйца, есть умеренно 2-3 порции в день.</a:t>
            </a:r>
            <a:br>
              <a:rPr lang="ru-RU" baseline="0" dirty="0" smtClean="0"/>
            </a:br>
            <a:r>
              <a:rPr lang="ru-RU" baseline="0" dirty="0" smtClean="0"/>
              <a:t>Не вегетарианцы в 4-ую группу включают мясо и рыбу.</a:t>
            </a:r>
          </a:p>
          <a:p>
            <a:pPr algn="l"/>
            <a:r>
              <a:rPr lang="ru-RU" baseline="0" dirty="0" smtClean="0"/>
              <a:t>Напротив каждой группы стоит рекомендуемое количество порций, которые необходимо съедать за день. Эти количества порций колеблются от минимальных до максимальных в зависимости от возраста и физической активности (энергия, которую человек тратит за день): детям, подросткам и физически активным людям необходимы максимальные порции; пожилым и малоподвижным людям необходимы минимальные порции.</a:t>
            </a:r>
          </a:p>
          <a:p>
            <a:pPr algn="l"/>
            <a:r>
              <a:rPr lang="ru-RU" baseline="0" dirty="0" smtClean="0"/>
              <a:t>На вершине пирамиды находятся те продукты, которые употребляются в минимальных количествах в качестве вкусовых добавок, для аромата: соль, специи, сахар, мед, растительные масла. В эту группу входят и лакомства, которые не являются пищей, но иногда мы немножечко балуем себя ими. К лакомствам относятся: конфеты, шоколад, сдоба, торты и пирожные, мороженное и прочие сладости. К продуктам, от которых нужно полностью отказаться, относятся кофе, черный и зеленый чай, алкоголь любого вида и крепости, энергетические и сладкие газированные напитки.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71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ru-RU" dirty="0" smtClean="0"/>
              <a:t>Когда мы смотрим на количество порций, то можем подумать, что ни за что не сможем столько съесть.</a:t>
            </a:r>
            <a:r>
              <a:rPr lang="ru-RU" baseline="0" dirty="0" smtClean="0"/>
              <a:t> Но на самом деле, все сразу становится на свое место, когда мы узнаем: 1 порция – это сколько? </a:t>
            </a:r>
          </a:p>
          <a:p>
            <a:pPr>
              <a:buClr>
                <a:schemeClr val="tx1"/>
              </a:buClr>
              <a:defRPr/>
            </a:pPr>
            <a:endParaRPr lang="ru-RU" sz="1200" baseline="0" dirty="0" smtClean="0">
              <a:latin typeface="Monotype Corsiva" panose="03010101010201010101" pitchFamily="66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1200" dirty="0" smtClean="0">
                <a:latin typeface="Monotype Corsiva" panose="03010101010201010101" pitchFamily="66" charset="0"/>
              </a:rPr>
              <a:t>1</a:t>
            </a:r>
            <a:r>
              <a:rPr lang="ru-RU" sz="1200" dirty="0" smtClean="0">
                <a:latin typeface="Monotype Corsiva" panose="03010101010201010101" pitchFamily="66" charset="0"/>
              </a:rPr>
              <a:t> стакан сырых, неварёных продуктов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1/2 стакана варенной пищи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1 овощ или фрукт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¼ ст. сухофруктов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¼ ст. орехов или семян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2 ст. ложки растительного масла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1 стакан обезжиренного молока или кефира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1,5 ст. ложки  - (45г) брынзы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½ стакана обезжиренного творога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2 яйца – максимум в неделю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156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Одним из важнейших принципов питания является режим питания</a:t>
            </a:r>
            <a:r>
              <a:rPr lang="ru-RU" baseline="0" dirty="0" smtClean="0"/>
              <a:t>. «Завтрак съешь сам, обедом поделись с другом, а ужин отдай врагу». Эту поговорку знают все.  И действительно, завтрак должен быть самым обильным приемом пищи, так как день только начинается и нужно много энергии. Обед также должен быть плотным. Но во второй половине дня активность организма идет на спад, и ему уже не нужна обильная и калорийная пища. Поэтому ужин должен быть легким, состоящим из овощей, или фруктов, возможно какого-либо напитка или молочных продуктов. Поступая так, вы дадите своему желудку вовремя справиться с пищей и подготовиться к ночному отдыху. Человек, который плотно ест на ночь, будет плохо спать, приобретет бессонницу, истощит свои органы пищеварения и нервную систему, которые вынуждены будут работать вместо отдыха, что может вызвать различные недомогания и серьезные заболевания.</a:t>
            </a:r>
          </a:p>
          <a:p>
            <a:r>
              <a:rPr lang="ru-RU" baseline="0" dirty="0" smtClean="0"/>
              <a:t>Ешьте не более 3-х раз в день, в одно и то же время. Промежутки между приемам пищи должны составлять 4-5 часов.</a:t>
            </a:r>
          </a:p>
          <a:p>
            <a:r>
              <a:rPr lang="ru-RU" baseline="0" dirty="0" smtClean="0"/>
              <a:t>Не ешьте ничего, даже самого маленького кусочка между приемами пищи, чтобы органы пищеварения имели возможность отдыхать и затем опять полноценно работать. Многие проблемы с пищеварением можно решить, следуя этим простым правилам.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823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Важно помнить, что слишком большое разнообразие блюд за один прием пищи может привести к полной остановке пищеварения. Наш организм может справиться с 3 или 4 видами продуктов за один раз, переваривая ее с самой большой эффективностью и наименьшим стрессом. Если человек съедает слишком много пищи и слишком в большом разнообразии, то подвергает себя опасности.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4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 что по этому поводу пишет Элен Уайт, автор множества книг по здоровому  образу жизни, написавшая множество статей и книг о здоровом образе жизни: «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Наш организм строится из пищи, которую мы потребляем. Ткани его постоянно разрушаются. Жизненный процесс каждого органа включает в себя расход энергии, которую восполняет питание».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Многие люди не задумываются о том, что едят и как едят.</a:t>
            </a:r>
          </a:p>
          <a:p>
            <a:r>
              <a:rPr lang="ru-RU" dirty="0" smtClean="0"/>
              <a:t>Поэтому у большинства из них неправильные привычки в питании, что создает много проблем со здоровьем. Как питаться так, чтобы проблем было меньше?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Знаете ли вы, как работают органы пищеварения и что нарушает их работу? </a:t>
            </a:r>
          </a:p>
          <a:p>
            <a:r>
              <a:rPr lang="ru-RU" dirty="0" smtClean="0"/>
              <a:t>Об этом пойдет речь сегодня.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7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ru-RU" dirty="0" smtClean="0"/>
              <a:t>Помните, что </a:t>
            </a:r>
            <a:r>
              <a:rPr lang="ru-RU" sz="1200" b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овощи, фрукты, бобовые,  продукты из цельного зерна и орехи содержат</a:t>
            </a:r>
            <a:r>
              <a:rPr lang="en-US" sz="1200" b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:</a:t>
            </a:r>
            <a:endParaRPr lang="ru-RU" b="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Много клетчатки</a:t>
            </a:r>
            <a:endParaRPr lang="en-US" sz="1200" dirty="0" smtClean="0">
              <a:latin typeface="Monotype Corsiva" panose="03010101010201010101" pitchFamily="66" charset="0"/>
            </a:endParaRP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Достаточное количество всех питательных веществ: углеводов, жиров, белков, витаминов, минеральных солей</a:t>
            </a: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Много фитохимических веществ</a:t>
            </a:r>
            <a:endParaRPr lang="en-US" sz="1200" dirty="0" smtClean="0">
              <a:latin typeface="Monotype Corsiva" panose="03010101010201010101" pitchFamily="66" charset="0"/>
            </a:endParaRP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Много ненасыщенных  жиров</a:t>
            </a:r>
            <a:endParaRPr lang="en-US" sz="1200" dirty="0" smtClean="0">
              <a:latin typeface="Monotype Corsiva" panose="03010101010201010101" pitchFamily="66" charset="0"/>
            </a:endParaRPr>
          </a:p>
          <a:p>
            <a:pPr>
              <a:buClr>
                <a:schemeClr val="tx1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Много антиоксидантов </a:t>
            </a:r>
            <a:endParaRPr lang="en-US" sz="1200" dirty="0" smtClean="0">
              <a:latin typeface="Monotype Corsiva" panose="03010101010201010101" pitchFamily="66" charset="0"/>
            </a:endParaRPr>
          </a:p>
          <a:p>
            <a:r>
              <a:rPr lang="ru-RU" dirty="0" smtClean="0"/>
              <a:t>А это значит, что они очень важны для вашего здоровья.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36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Рацион основанный на принципах здорового питания снижает риск 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Сердечно – сосудистых  заболеваний, 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Некоторых видов рака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Диабета типа </a:t>
            </a:r>
            <a:r>
              <a:rPr lang="en-US" sz="1200" dirty="0" smtClean="0">
                <a:latin typeface="Monotype Corsiva" panose="03010101010201010101" pitchFamily="66" charset="0"/>
              </a:rPr>
              <a:t>II</a:t>
            </a:r>
            <a:r>
              <a:rPr lang="ru-RU" sz="1200" dirty="0" smtClean="0">
                <a:latin typeface="Monotype Corsiva" panose="03010101010201010101" pitchFamily="66" charset="0"/>
              </a:rPr>
              <a:t>,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Повышения артериального  давления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Заболеваний органов пищеварения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Помогает избегать запоров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Укрепляет иммунную систему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Укрепляет нервную систему</a:t>
            </a:r>
          </a:p>
          <a:p>
            <a:pPr>
              <a:buClr>
                <a:srgbClr val="FFFF00"/>
              </a:buClr>
              <a:defRPr/>
            </a:pPr>
            <a:r>
              <a:rPr lang="ru-RU" sz="1200" dirty="0" smtClean="0">
                <a:latin typeface="Monotype Corsiva" panose="03010101010201010101" pitchFamily="66" charset="0"/>
              </a:rPr>
              <a:t>Повышает устойчивость к стрессам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8506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После всего, что вы услышали задайте себе вопросы:</a:t>
            </a:r>
            <a:r>
              <a:rPr lang="ru-RU" baseline="0" dirty="0" smtClean="0"/>
              <a:t> как я питаюсь?, не являюсь ли я сам для себя врагом?, возможно мне нужно об этом задуматься  и произвести какие-то изменения? Что Всевышний говорит мне?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14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Священных книгах записано следующее:</a:t>
            </a:r>
          </a:p>
          <a:p>
            <a:r>
              <a:rPr lang="ru-RU" dirty="0" smtClean="0"/>
              <a:t>Коран говорит.</a:t>
            </a:r>
          </a:p>
          <a:p>
            <a:pPr marL="0" indent="0">
              <a:buNone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Аль-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Бакара</a:t>
            </a: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2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:172:</a:t>
            </a:r>
            <a:r>
              <a:rPr lang="ru-RU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</a:t>
            </a:r>
            <a: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  <a:t/>
            </a:r>
            <a:br>
              <a:rPr lang="ru-RU" b="0" dirty="0" smtClean="0">
                <a:solidFill>
                  <a:srgbClr val="FFC000"/>
                </a:solidFill>
                <a:latin typeface="DS Arabic" panose="04000506020000020004" pitchFamily="82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«О, вы, уверовавшие! 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Вкушайте добрую пищу, которую мы дали вам в удел,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и возблагодарите Аллаха, если вы Ему поклоняетесь»</a:t>
            </a:r>
          </a:p>
          <a:p>
            <a:pPr marL="0" indent="0">
              <a:buNone/>
            </a:pPr>
            <a:endParaRPr lang="ru-RU" b="0" dirty="0" smtClean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Сура Ан-</a:t>
            </a:r>
            <a:r>
              <a:rPr lang="ru-RU" sz="3200" b="0" dirty="0" err="1" smtClean="0">
                <a:solidFill>
                  <a:srgbClr val="FFFF00"/>
                </a:solidFill>
                <a:latin typeface="DS Arabic" panose="04000506020000020004" pitchFamily="82" charset="0"/>
              </a:rPr>
              <a:t>Нахль</a:t>
            </a:r>
            <a:r>
              <a:rPr lang="ru-RU" sz="32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 16</a:t>
            </a:r>
            <a:r>
              <a:rPr lang="ru-RU" sz="2800" b="0" dirty="0" smtClean="0">
                <a:solidFill>
                  <a:srgbClr val="FFFF00"/>
                </a:solidFill>
                <a:latin typeface="DS Arabic" panose="04000506020000020004" pitchFamily="82" charset="0"/>
              </a:rPr>
              <a:t>:11:</a:t>
            </a:r>
            <a:r>
              <a:rPr lang="ru-RU" b="0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ru-RU" b="0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ru-RU" b="0" dirty="0" smtClean="0">
                <a:latin typeface="Monotype Corsiva" panose="03010101010201010101" pitchFamily="66" charset="0"/>
              </a:rPr>
              <a:t>«Он взращивает для вас злаки, 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маслины, финики, виноград и всевозможные плоды. </a:t>
            </a:r>
          </a:p>
          <a:p>
            <a:pPr marL="0" indent="0">
              <a:buNone/>
            </a:pPr>
            <a:r>
              <a:rPr lang="ru-RU" b="0" dirty="0" smtClean="0">
                <a:latin typeface="Monotype Corsiva" panose="03010101010201010101" pitchFamily="66" charset="0"/>
              </a:rPr>
              <a:t>Воистину, в этом – знамение для людей размышляющих»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19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Всевышний дает</a:t>
            </a:r>
            <a:r>
              <a:rPr lang="ru-RU" baseline="0" dirty="0" smtClean="0"/>
              <a:t> хорошие правила, которые касаются употребления мяса и рыбы, чтобы человек не навредил себе. Хорошо, когда мы прислушиваемся к советам Того, Кто сотворил небо и землю, и все, что наполняет их, и человека.</a:t>
            </a:r>
          </a:p>
          <a:p>
            <a:r>
              <a:rPr lang="ru-RU" baseline="0" dirty="0" smtClean="0"/>
              <a:t>В </a:t>
            </a:r>
            <a:r>
              <a:rPr lang="ru-RU" baseline="0" dirty="0" err="1" smtClean="0"/>
              <a:t>Таурате</a:t>
            </a:r>
            <a:r>
              <a:rPr lang="ru-RU" baseline="0" dirty="0" smtClean="0"/>
              <a:t> записано: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«Я даю вам все растения с семенами по всей земле и все деревья, </a:t>
            </a:r>
          </a:p>
          <a:p>
            <a:pPr marL="0" indent="0" algn="l">
              <a:buNone/>
            </a:pPr>
            <a:r>
              <a:rPr lang="ru-RU" sz="1200" dirty="0" smtClean="0">
                <a:latin typeface="Monotype Corsiva" panose="03010101010201010101" pitchFamily="66" charset="0"/>
              </a:rPr>
              <a:t>дающие плод с семенем внутри; они будут вам в пропитание»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8699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Во имя Всевышнего, Милостивого и Милосердного примите в дар – полезную, разнообразную и здоровую пищу и будьте здоровы и счастливы! И да продлит Всевышний ваши дни на земле!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3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Поскольку мы состоим из того, что едим, очень важно понимать какие продукты составляют наш дневной рацион. Удовлетворяют ли они потребностям</a:t>
            </a:r>
            <a:r>
              <a:rPr lang="ru-RU" baseline="0" dirty="0" smtClean="0"/>
              <a:t> </a:t>
            </a:r>
            <a:r>
              <a:rPr lang="ru-RU" dirty="0" smtClean="0"/>
              <a:t>нашего организма во всех питательных веществах?</a:t>
            </a:r>
            <a:br>
              <a:rPr lang="ru-RU" dirty="0" smtClean="0"/>
            </a:br>
            <a:r>
              <a:rPr lang="ru-RU" dirty="0" smtClean="0"/>
              <a:t>Начнем</a:t>
            </a:r>
            <a:r>
              <a:rPr lang="ru-RU" baseline="0" dirty="0" smtClean="0"/>
              <a:t> с того, какие питательные вещества необходимы организму - это углеводы, жиры, белки, витамины, минеральные вещества.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34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Итак, начнем с углеводов…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2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Поскольку углеводы – это основной источник энергии, они</a:t>
            </a:r>
            <a:r>
              <a:rPr lang="ru-RU" baseline="0" dirty="0" smtClean="0"/>
              <a:t> должны составлять около 60% от общего необходимого количества съедаемой за день пищи. </a:t>
            </a:r>
            <a:r>
              <a:rPr lang="ru-RU" dirty="0" smtClean="0"/>
              <a:t>Растительные продукты в натуральном их виде содержат сложные углеводы и клетчатку: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крупы из цельных нешлифованных зерен, бобовые, овощи и фрукты, зелень, разные орехи и семена. </a:t>
            </a:r>
          </a:p>
          <a:p>
            <a:r>
              <a:rPr lang="ru-RU" dirty="0" smtClean="0"/>
              <a:t>Сложные углеводы в процессе пищеварения расщепляются до глюкозы, которая как раз и используется в организме для выработки энергии.</a:t>
            </a: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процессе пищеварения сложные углеводы расщепляются постепенно, поэтому организм получает энергию тоже постепенно, что</a:t>
            </a:r>
            <a:r>
              <a:rPr lang="ru-RU" baseline="0" dirty="0" smtClean="0"/>
              <a:t> очень важно для жизнедеятельности.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Важную роль играет и клетчатка – волокнистая составляющая растений, иначе называемая растительные волокна.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4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Клетчатка очень важна для здоровья.</a:t>
            </a:r>
            <a:r>
              <a:rPr lang="ru-RU" sz="1200" dirty="0" smtClean="0">
                <a:latin typeface="Monotype Corsiva" panose="03010101010201010101" pitchFamily="66" charset="0"/>
              </a:rPr>
              <a:t> Содержится в листьях, корнях, клубнях, стеблях и плодах</a:t>
            </a:r>
            <a:r>
              <a:rPr lang="ru-RU" sz="1200" b="1" dirty="0" smtClean="0">
                <a:latin typeface="Monotype Corsiva" panose="03010101010201010101" pitchFamily="66" charset="0"/>
              </a:rPr>
              <a:t>.</a:t>
            </a:r>
          </a:p>
          <a:p>
            <a:pPr eaLnBrk="1" hangingPunct="1"/>
            <a:endParaRPr lang="ru-RU" baseline="0" dirty="0" smtClean="0"/>
          </a:p>
          <a:p>
            <a:pPr eaLnBrk="1" hangingPunct="1"/>
            <a:r>
              <a:rPr lang="ru-RU" baseline="0" dirty="0" smtClean="0"/>
              <a:t>Она требует тщательного пережевывания, что важно для хорошего пищеварения. Клетчатка </a:t>
            </a:r>
            <a:r>
              <a:rPr lang="ru-RU" sz="1200" b="0" dirty="0" smtClean="0">
                <a:solidFill>
                  <a:srgbClr val="000000"/>
                </a:solidFill>
              </a:rPr>
              <a:t>придаёт пище «грубость» и объём,</a:t>
            </a:r>
            <a:r>
              <a:rPr lang="ru-RU" sz="1200" b="0" baseline="0" dirty="0" smtClean="0">
                <a:solidFill>
                  <a:srgbClr val="000000"/>
                </a:solidFill>
              </a:rPr>
              <a:t> что </a:t>
            </a:r>
            <a:r>
              <a:rPr lang="ru-RU" baseline="0" dirty="0" smtClean="0"/>
              <a:t>способствует чувству насыщения. </a:t>
            </a:r>
          </a:p>
          <a:p>
            <a:pPr eaLnBrk="1" hangingPunct="1"/>
            <a:r>
              <a:rPr lang="ru-RU" sz="1200" b="0" dirty="0" smtClean="0">
                <a:solidFill>
                  <a:srgbClr val="000000"/>
                </a:solidFill>
              </a:rPr>
              <a:t>Клетчатка содержащаяся в пище, удерживает глюкозу, препятствуя её быстрому всасыванию и тем самым предохраняет от резких колебаний уровня сахара при диабете.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95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000000"/>
                </a:solidFill>
              </a:rPr>
              <a:t>Соединяясь в кишечнике с желчными кислотами и холестерином, клетчатка способствует удалению из организма их излишек, что предотвращает обратное всасывание холестерина в кровь и образование холестериновых камней в желчном пузыре.</a:t>
            </a:r>
          </a:p>
          <a:p>
            <a:pPr eaLnBrk="1" hangingPunct="1"/>
            <a:r>
              <a:rPr lang="ru-RU" sz="1200" b="0" dirty="0" smtClean="0">
                <a:solidFill>
                  <a:srgbClr val="000000"/>
                </a:solidFill>
              </a:rPr>
              <a:t>Клетчатка, стимулируя перистальтику, обеспечивает быстрое опорожнение кишечника - </a:t>
            </a:r>
            <a:r>
              <a:rPr lang="ru-RU" sz="1200" b="0" baseline="0" dirty="0" smtClean="0">
                <a:solidFill>
                  <a:srgbClr val="000000"/>
                </a:solidFill>
              </a:rPr>
              <a:t>предотвращая запоры.</a:t>
            </a:r>
            <a:endParaRPr lang="ru-RU" sz="1200" b="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ru-RU" sz="1200" b="0" dirty="0" smtClean="0">
                <a:solidFill>
                  <a:srgbClr val="000000"/>
                </a:solidFill>
              </a:rPr>
              <a:t>Абсорбируя канцерогены и другие токсические продукты, она снижает интоксикацию и риск заболевания раком толстого кишечника.</a:t>
            </a:r>
          </a:p>
          <a:p>
            <a:pPr eaLnBrk="1" hangingPunct="1"/>
            <a:endParaRPr lang="ru-RU" sz="1200" b="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ru-RU" sz="1200" b="0" dirty="0" smtClean="0">
                <a:solidFill>
                  <a:srgbClr val="000000"/>
                </a:solidFill>
              </a:rPr>
              <a:t>Пища,</a:t>
            </a:r>
            <a:r>
              <a:rPr lang="ru-RU" sz="1200" b="0" baseline="0" dirty="0" smtClean="0">
                <a:solidFill>
                  <a:srgbClr val="000000"/>
                </a:solidFill>
              </a:rPr>
              <a:t> содержащая большое количество клетчатки, всегда будет высокопитательная и низкокалорийная.</a:t>
            </a:r>
            <a:endParaRPr lang="ru-RU" b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AEFB6-ACA8-44D8-9473-8E97AABC5BA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7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0A7F8-77BF-4154-8546-8FFC01E0303C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E185A-696B-4DC7-8E72-B34E44D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8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0A7F8-77BF-4154-8546-8FFC01E0303C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E185A-696B-4DC7-8E72-B34E44D4E9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75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ЗДОРОВАЯ</a:t>
            </a:r>
            <a:r>
              <a:rPr lang="ru-RU" sz="6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 </a:t>
            </a:r>
            <a:r>
              <a:rPr lang="ru-RU" sz="6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ЖИЗНЬ </a:t>
            </a:r>
            <a:br>
              <a:rPr lang="ru-RU" sz="6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</a:br>
            <a:r>
              <a:rPr lang="ru-RU" sz="6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- ПОДАРОК </a:t>
            </a:r>
            <a:r>
              <a:rPr lang="ru-RU" sz="115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В</a:t>
            </a:r>
            <a:r>
              <a:rPr lang="ru-RU" sz="8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СЕВЫШНЕГО</a:t>
            </a:r>
            <a:endParaRPr lang="ru-RU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8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Пища с низким содержанием клетчатки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03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Продукты не содержащие клетчатку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Сладости, напитки 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4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9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Жиры</a:t>
            </a:r>
            <a:r>
              <a:rPr lang="ru-RU" sz="115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 </a:t>
            </a:r>
            <a:endParaRPr lang="ru-RU" sz="115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3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Жиры</a:t>
            </a:r>
            <a:r>
              <a:rPr lang="ru-RU" sz="3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03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Жиры 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Избыток жиров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1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smtClean="0">
                <a:solidFill>
                  <a:srgbClr val="FFC000"/>
                </a:solidFill>
                <a:latin typeface="Arial Narrow" pitchFamily="34" charset="0"/>
              </a:rPr>
              <a:t/>
            </a:r>
            <a:br>
              <a:rPr lang="ru-RU" sz="3100" b="1" smtClean="0">
                <a:solidFill>
                  <a:srgbClr val="FFC000"/>
                </a:solidFill>
                <a:latin typeface="Arial Narrow" pitchFamily="34" charset="0"/>
              </a:rPr>
            </a:br>
            <a:r>
              <a:rPr lang="ru-RU" sz="3100" b="1" smtClean="0">
                <a:solidFill>
                  <a:srgbClr val="FFC000"/>
                </a:solidFill>
                <a:latin typeface="Arial Narrow" pitchFamily="34" charset="0"/>
              </a:rPr>
              <a:t/>
            </a:r>
            <a:br>
              <a:rPr lang="ru-RU" sz="3100" b="1" smtClean="0">
                <a:solidFill>
                  <a:srgbClr val="FFC000"/>
                </a:solidFill>
                <a:latin typeface="Arial Narrow" pitchFamily="34" charset="0"/>
              </a:rPr>
            </a:br>
            <a:r>
              <a:rPr lang="ru-RU" sz="3100" b="1" smtClean="0">
                <a:solidFill>
                  <a:srgbClr val="99FF33"/>
                </a:solidFill>
                <a:latin typeface="Monotype Corsiva" panose="03010101010201010101" pitchFamily="66" charset="0"/>
              </a:rPr>
              <a:t>Жирная пища увеличивает время переваривания в желудке до </a:t>
            </a:r>
            <a:r>
              <a:rPr lang="en-GB" sz="3100" b="1" smtClean="0">
                <a:solidFill>
                  <a:srgbClr val="99FF33"/>
                </a:solidFill>
                <a:latin typeface="Monotype Corsiva" panose="03010101010201010101" pitchFamily="66" charset="0"/>
              </a:rPr>
              <a:t>5-6 часов</a:t>
            </a:r>
            <a:r>
              <a:rPr lang="ru-RU" sz="3100" b="1" smtClean="0">
                <a:solidFill>
                  <a:srgbClr val="99FF33"/>
                </a:solidFill>
                <a:latin typeface="Monotype Corsiva" panose="03010101010201010101" pitchFamily="66" charset="0"/>
              </a:rPr>
              <a:t> и более вместо положенных 4 часов</a:t>
            </a:r>
            <a:r>
              <a:rPr lang="en-GB" sz="4900" b="1" smtClean="0">
                <a:solidFill>
                  <a:srgbClr val="99FF33"/>
                </a:solidFill>
                <a:latin typeface="Monotype Corsiva" panose="03010101010201010101" pitchFamily="66" charset="0"/>
              </a:rPr>
              <a:t/>
            </a:r>
            <a:br>
              <a:rPr lang="en-GB" sz="4900" b="1" smtClean="0">
                <a:solidFill>
                  <a:srgbClr val="99FF33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99FF33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6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3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Белки</a:t>
            </a:r>
            <a:r>
              <a:rPr lang="ru-RU" sz="23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 </a:t>
            </a:r>
            <a:endParaRPr lang="ru-RU" sz="239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9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Функции белка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6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3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Питание</a:t>
            </a:r>
            <a:endParaRPr lang="ru-RU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9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Белки</a:t>
            </a:r>
            <a:endParaRPr lang="ru-RU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28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Источники белка животного происхождения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3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Источники белка растительного происхождения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87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Помните правило! 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97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Избыток белков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9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Как снизить риск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Священные Писания </a:t>
            </a:r>
            <a:b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</a:br>
            <a:r>
              <a:rPr lang="ru-RU" sz="54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о чистой и нечистой пище</a:t>
            </a:r>
            <a:endParaRPr lang="ru-RU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50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Левит, 11:3, 9 </a:t>
            </a:r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6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Левит, 11:4, 6-8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1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Питание 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29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Левит, 11:26,27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7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Левит 11:10, 11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50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53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Левит, 11:13-18 </a:t>
            </a:r>
            <a: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  <a:t/>
            </a:r>
            <a:br>
              <a:rPr lang="ru-RU" b="1" smtClean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6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Левит, 3:17 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10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Какие продукты предпочтительнее</a:t>
            </a:r>
            <a:endParaRPr lang="ru-RU" sz="2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6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Принципы здорового питания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7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Принципы здорового питания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4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Размер 1 порции  </a:t>
            </a:r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Режим питания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8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Monotype Corsiva" panose="03010101010201010101" pitchFamily="66" charset="0"/>
              </a:rPr>
              <a:t>Слишком большое разнообразие блюд на один прием</a:t>
            </a:r>
            <a:br>
              <a:rPr lang="ru-RU" sz="2800" b="1" smtClean="0">
                <a:latin typeface="Monotype Corsiva" panose="03010101010201010101" pitchFamily="66" charset="0"/>
              </a:rPr>
            </a:br>
            <a:r>
              <a:rPr lang="ru-RU" sz="2800" b="1" smtClean="0">
                <a:latin typeface="Monotype Corsiva" panose="03010101010201010101" pitchFamily="66" charset="0"/>
              </a:rPr>
              <a:t>приводит к расстройству пищеварения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0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Питание </a:t>
            </a:r>
            <a:endParaRPr lang="ru-R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3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FFC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Овощи, фрукты, бобовые,  продукты из цельного зерна и орехи содержат</a:t>
            </a:r>
            <a:r>
              <a:rPr lang="en-US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: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07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rgbClr val="FFC000"/>
                </a:solidFill>
              </a:rPr>
              <a:t/>
            </a:r>
            <a:br>
              <a:rPr lang="ru-RU" sz="3600" smtClean="0">
                <a:solidFill>
                  <a:srgbClr val="FFC000"/>
                </a:solidFill>
              </a:rPr>
            </a:br>
            <a: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Рацион, </a:t>
            </a:r>
            <a:b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r>
              <a:rPr lang="ru-RU" sz="40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основанный на принципах здорового питания снижает риск:</a:t>
            </a:r>
            <a:r>
              <a:rPr lang="ru-RU" sz="4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/>
            </a:r>
            <a:br>
              <a:rPr lang="ru-RU" sz="4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</a:br>
            <a:endParaRPr lang="ru-RU" b="1" dirty="0">
              <a:solidFill>
                <a:srgbClr val="99FF33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Питание – это важно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0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Коран</a:t>
            </a:r>
            <a:r>
              <a:rPr lang="ru-RU" b="1" smtClean="0">
                <a:solidFill>
                  <a:srgbClr val="FFC000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47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Таурат, книга Начало, 1:29 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109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800" b="1" smtClean="0">
                <a:solidFill>
                  <a:srgbClr val="FFFF00"/>
                </a:solidFill>
                <a:latin typeface="DS Arabic" panose="04000506020000020004" pitchFamily="82" charset="0"/>
              </a:rPr>
              <a:t>Во имя Всевышнего</a:t>
            </a:r>
            <a:endParaRPr lang="ru-RU" sz="8800" b="1" dirty="0">
              <a:solidFill>
                <a:srgbClr val="FFFF00"/>
              </a:solidFill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1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Основные питательные вещества</a:t>
            </a: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9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Углеводы</a:t>
            </a:r>
            <a:r>
              <a:rPr lang="ru-RU" sz="115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S Arabic" panose="04000506020000020004" pitchFamily="82" charset="0"/>
              </a:rPr>
              <a:t> </a:t>
            </a:r>
            <a:endParaRPr lang="ru-RU" sz="115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DS Arabic" panose="04000506020000020004" pitchFamily="82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6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9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Углеводы</a:t>
            </a:r>
            <a:r>
              <a:rPr lang="ru-RU" sz="36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ru-RU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6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Клетчатка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9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onotype Corsiva" panose="03010101010201010101" pitchFamily="66" charset="0"/>
              </a:rPr>
              <a:t>Клетчатка</a:t>
            </a:r>
            <a:endParaRPr lang="ru-RU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8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2978</Words>
  <Application>Microsoft Office PowerPoint</Application>
  <PresentationFormat>Экран (4:3)</PresentationFormat>
  <Paragraphs>290</Paragraphs>
  <Slides>45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Arial Narrow</vt:lpstr>
      <vt:lpstr>Calibri</vt:lpstr>
      <vt:lpstr>Calibri Light</vt:lpstr>
      <vt:lpstr>DS Arabic</vt:lpstr>
      <vt:lpstr>Monotype Corsiva</vt:lpstr>
      <vt:lpstr>Тема Office</vt:lpstr>
      <vt:lpstr>ЗДОРОВАЯ ЖИЗНЬ  - ПОДАРОК ВСЕВЫШНЕГО</vt:lpstr>
      <vt:lpstr>Питание</vt:lpstr>
      <vt:lpstr>Питание </vt:lpstr>
      <vt:lpstr>Питание </vt:lpstr>
      <vt:lpstr>Основные питательные вещества</vt:lpstr>
      <vt:lpstr>Углеводы </vt:lpstr>
      <vt:lpstr>Углеводы </vt:lpstr>
      <vt:lpstr>Клетчатка</vt:lpstr>
      <vt:lpstr>Клетчатка</vt:lpstr>
      <vt:lpstr>Пища с низким содержанием клетчатки</vt:lpstr>
      <vt:lpstr>Продукты не содержащие клетчатку</vt:lpstr>
      <vt:lpstr>Сладости, напитки </vt:lpstr>
      <vt:lpstr>Жиры </vt:lpstr>
      <vt:lpstr>Жиры </vt:lpstr>
      <vt:lpstr>Жиры </vt:lpstr>
      <vt:lpstr>Избыток жиров</vt:lpstr>
      <vt:lpstr>  Жирная пища увеличивает время переваривания в желудке до 5-6 часов и более вместо положенных 4 часов </vt:lpstr>
      <vt:lpstr>Белки </vt:lpstr>
      <vt:lpstr>Функции белка</vt:lpstr>
      <vt:lpstr>Белки</vt:lpstr>
      <vt:lpstr>Источники белка животного происхождения</vt:lpstr>
      <vt:lpstr>Источники белка растительного происхождения</vt:lpstr>
      <vt:lpstr>Помните правило! </vt:lpstr>
      <vt:lpstr>Избыток белков</vt:lpstr>
      <vt:lpstr>Как снизить риск</vt:lpstr>
      <vt:lpstr>Священные Писания  о чистой и нечистой пище</vt:lpstr>
      <vt:lpstr>Коран </vt:lpstr>
      <vt:lpstr> Таурат, книга Левит, 11:3, 9  </vt:lpstr>
      <vt:lpstr>Таурат, книга Левит, 11:4, 6-8</vt:lpstr>
      <vt:lpstr>Таурат, книга Левит, 11:26,27</vt:lpstr>
      <vt:lpstr>Таурат, книга Левит 11:10, 11</vt:lpstr>
      <vt:lpstr> Таурат, книга Левит, 11:13-18  </vt:lpstr>
      <vt:lpstr>Таурат, книга Левит, 3:17 </vt:lpstr>
      <vt:lpstr>Какие продукты предпочтительнее</vt:lpstr>
      <vt:lpstr>Принципы здорового питания</vt:lpstr>
      <vt:lpstr>Принципы здорового питания</vt:lpstr>
      <vt:lpstr> Размер 1 порции   </vt:lpstr>
      <vt:lpstr>Режим питания</vt:lpstr>
      <vt:lpstr>Слишком большое разнообразие блюд на один прием приводит к расстройству пищеварения</vt:lpstr>
      <vt:lpstr> Овощи, фрукты, бобовые,  продукты из цельного зерна и орехи содержат:</vt:lpstr>
      <vt:lpstr> Рацион,  основанный на принципах здорового питания снижает риск: </vt:lpstr>
      <vt:lpstr>Питание – это важно</vt:lpstr>
      <vt:lpstr>Коран </vt:lpstr>
      <vt:lpstr>Таурат, книга Начало, 1:29 </vt:lpstr>
      <vt:lpstr>Во имя Всевышнего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ЗДОРОВАЯ ЖИЗНЬ  - ПОДАРОК ВСЕВЫШНЕГО</dc:title>
  <dc:creator>Svetlana</dc:creator>
  <cp:lastModifiedBy>Svetlana</cp:lastModifiedBy>
  <cp:revision>3</cp:revision>
  <dcterms:created xsi:type="dcterms:W3CDTF">2016-02-09T17:47:12Z</dcterms:created>
  <dcterms:modified xsi:type="dcterms:W3CDTF">2016-02-09T18:01:59Z</dcterms:modified>
</cp:coreProperties>
</file>