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15"/>
    <a:srgbClr val="000041"/>
    <a:srgbClr val="800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2" autoAdjust="0"/>
  </p:normalViewPr>
  <p:slideViewPr>
    <p:cSldViewPr snapToGrid="0" snapToObjects="1">
      <p:cViewPr>
        <p:scale>
          <a:sx n="100" d="100"/>
          <a:sy n="100" d="100"/>
        </p:scale>
        <p:origin x="-29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8"/>
    </p:cViewPr>
  </p:sorterViewPr>
  <p:notesViewPr>
    <p:cSldViewPr snapToGrid="0" snapToObjects="1">
      <p:cViewPr>
        <p:scale>
          <a:sx n="103" d="100"/>
          <a:sy n="103" d="100"/>
        </p:scale>
        <p:origin x="-2240" y="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5FE32-9931-974E-905E-A69D053B748F}" type="datetimeFigureOut">
              <a:rPr lang="en-US" smtClean="0"/>
              <a:pPr/>
              <a:t>12/21/2014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0948D-6C46-5D46-9BC8-CCFA43F76C49}" type="slidenum">
              <a:rPr lang="en-US" smtClean="0"/>
              <a:pPr/>
              <a:t>‹#›</a:t>
            </a:fld>
            <a:endParaRPr lang="en-US"/>
          </a:p>
        </p:txBody>
      </p:sp>
    </p:spTree>
    <p:extLst>
      <p:ext uri="{BB962C8B-B14F-4D97-AF65-F5344CB8AC3E}">
        <p14:creationId xmlns="" xmlns:p14="http://schemas.microsoft.com/office/powerpoint/2010/main" val="2148887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cap="all" dirty="0" smtClean="0">
                <a:solidFill>
                  <a:schemeClr val="tx1"/>
                </a:solidFill>
                <a:latin typeface="+mn-lt"/>
                <a:ea typeface="+mn-ea"/>
                <a:cs typeface="+mn-cs"/>
              </a:rPr>
              <a:t>эмоции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Библейские стихи для изучения на этой неделе: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2 Царств 13; </a:t>
            </a:r>
            <a:r>
              <a:rPr lang="ru-RU" sz="1200" i="1" kern="1200" dirty="0" err="1" smtClean="0">
                <a:solidFill>
                  <a:schemeClr val="tx1"/>
                </a:solidFill>
                <a:latin typeface="+mn-lt"/>
                <a:ea typeface="+mn-ea"/>
                <a:cs typeface="+mn-cs"/>
              </a:rPr>
              <a:t>Гал</a:t>
            </a:r>
            <a:r>
              <a:rPr lang="ru-RU" sz="1200" i="1" kern="1200" dirty="0" smtClean="0">
                <a:solidFill>
                  <a:schemeClr val="tx1"/>
                </a:solidFill>
                <a:latin typeface="+mn-lt"/>
                <a:ea typeface="+mn-ea"/>
                <a:cs typeface="+mn-cs"/>
              </a:rPr>
              <a:t>. 5:22; Колос. 3:12–14; Лк 19:41–44</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40948D-6C46-5D46-9BC8-CCFA43F76C49}" type="slidenum">
              <a:rPr lang="en-US" smtClean="0"/>
              <a:pPr/>
              <a:t>2</a:t>
            </a:fld>
            <a:endParaRPr lang="en-US"/>
          </a:p>
        </p:txBody>
      </p:sp>
    </p:spTree>
    <p:extLst>
      <p:ext uri="{BB962C8B-B14F-4D97-AF65-F5344CB8AC3E}">
        <p14:creationId xmlns="" xmlns:p14="http://schemas.microsoft.com/office/powerpoint/2010/main" val="354731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Негативные эмоции, такие как ненависть, беспокойство, страх, гнев или зависть сразу же вызывают ответы на физиологическом уровне: сердце начинает колотиться, мышцы сжимаются, появляется сухость во рту, холодный пот, ощущение "бабочек" в животе, и другие физические проявления. Постоянное проявление таких симптомов связано с осложнениями в сердечной деятельности и пищеварительной системе.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11</a:t>
            </a:fld>
            <a:endParaRPr lang="en-US"/>
          </a:p>
        </p:txBody>
      </p:sp>
    </p:spTree>
    <p:extLst>
      <p:ext uri="{BB962C8B-B14F-4D97-AF65-F5344CB8AC3E}">
        <p14:creationId xmlns="" xmlns:p14="http://schemas.microsoft.com/office/powerpoint/2010/main" val="347901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 наоборот, позитивные эмоции: сострадание, доброта, смирение, кротость и терпение вызывают чувство благополучия, позитивный взгляд на разные вещи, и благоприятно влияют на отношения с людьми и Богом. Позитивная психология - развивающаяся и широко применяемая сфера в психологии, целью которой является стимулирование позитивных эмоций, дабы обрести счастье и предотвратить психические болезни.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Действительно, очевидно, что определенные негативные эмоции могут неблагоприятно воздействовать на здоровье и продолжительность жизни,  и наоборот, здоровый и позитивный взгляд на жизнь благоприятно воздействует на здоровье и жизнь в целом. Другими словами, чем позитивнее взгляд на окружающий мир, тем крепче будет ваше здоровье.</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12</a:t>
            </a:fld>
            <a:endParaRPr lang="en-US"/>
          </a:p>
        </p:txBody>
      </p:sp>
    </p:spTree>
    <p:extLst>
      <p:ext uri="{BB962C8B-B14F-4D97-AF65-F5344CB8AC3E}">
        <p14:creationId xmlns="" xmlns:p14="http://schemas.microsoft.com/office/powerpoint/2010/main" val="44774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Галатам</a:t>
            </a:r>
            <a:r>
              <a:rPr lang="ru-RU" sz="1200" b="1" kern="1200" dirty="0" smtClean="0">
                <a:solidFill>
                  <a:schemeClr val="tx1"/>
                </a:solidFill>
                <a:latin typeface="+mn-lt"/>
                <a:ea typeface="+mn-ea"/>
                <a:cs typeface="+mn-cs"/>
              </a:rPr>
              <a:t> 5:22. Каким образом плоды Духа приносят изменения в жизнь людей? </a:t>
            </a:r>
          </a:p>
          <a:p>
            <a:r>
              <a:rPr lang="ru-RU" sz="1200" b="1"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Колоссянам</a:t>
            </a:r>
            <a:r>
              <a:rPr lang="ru-RU" sz="1200" b="1" kern="1200" dirty="0" smtClean="0">
                <a:solidFill>
                  <a:schemeClr val="tx1"/>
                </a:solidFill>
                <a:latin typeface="+mn-lt"/>
                <a:ea typeface="+mn-ea"/>
                <a:cs typeface="+mn-cs"/>
              </a:rPr>
              <a:t> 3: 12-14. По мнению Павла какая эмоция самая главная? Какое значение имеет фраза "облекитесь" в этом отрывке? Какие последствия могут быть, если люди применяют эти слова на практике?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Хотя любовь - это больше чем эмоция, все же это самая высшая эмоция из всех существующих. Бог есть любовь, и Он желает, чтобы Его дети получали любовь от окружающих и дарили ее сами, Он хочет, чтобы мы понимали и знали, что значит любить Бога и быть любимыми. Любовь несет массу позитивных чувств и эмоций, которые преобразовывают поведение.</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Поделитесь своим опытом того, как ваше эмоциональное состояние влияет на ваши поступки? Почему так важно не принимать никаких решений вовремя выпуска эмоций, были ли они позитивными или негативными?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13</a:t>
            </a:fld>
            <a:endParaRPr lang="en-US"/>
          </a:p>
        </p:txBody>
      </p:sp>
    </p:spTree>
    <p:extLst>
      <p:ext uri="{BB962C8B-B14F-4D97-AF65-F5344CB8AC3E}">
        <p14:creationId xmlns="" xmlns:p14="http://schemas.microsoft.com/office/powerpoint/2010/main" val="41471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774700"/>
            <a:ext cx="3171825" cy="2378075"/>
          </a:xfrm>
        </p:spPr>
      </p:sp>
      <p:sp>
        <p:nvSpPr>
          <p:cNvPr id="3" name="Notes Placeholder 2"/>
          <p:cNvSpPr>
            <a:spLocks noGrp="1"/>
          </p:cNvSpPr>
          <p:nvPr>
            <p:ph type="body" idx="1"/>
          </p:nvPr>
        </p:nvSpPr>
        <p:spPr>
          <a:xfrm>
            <a:off x="685800" y="3196710"/>
            <a:ext cx="5486400" cy="4114800"/>
          </a:xfrm>
        </p:spPr>
        <p:txBody>
          <a:bodyPr/>
          <a:lstStyle/>
          <a:p>
            <a:r>
              <a:rPr lang="ru-RU" sz="1200" kern="1200" dirty="0" smtClean="0">
                <a:solidFill>
                  <a:schemeClr val="tx1"/>
                </a:solidFill>
                <a:latin typeface="+mn-lt"/>
                <a:ea typeface="+mn-ea"/>
                <a:cs typeface="+mn-cs"/>
              </a:rPr>
              <a:t>В книге Марка 8:1-3 видно, что именно чувство "сострадания" было толчком для Иисуса, чтобы исполнить план насыщения тысяч. Никто не подумал о физических нуждах людей, которые почти ничего не ели в течение этих трех дней. Иисус знал, что многие приехали издалека, и были в полном изнеможении, чтобы позволить им разойтись по домам.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Какие еще дела Иисуса мы наблюдаем кроме насыщения толпы? Марка 1:40, 41; 6:34 </a:t>
            </a:r>
            <a:endParaRPr lang="ru-RU" sz="1200" kern="1200" dirty="0" smtClean="0">
              <a:solidFill>
                <a:schemeClr val="tx1"/>
              </a:solidFill>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Прокаженные часто оставались в пренебрежении. Не было никакой другой болезни, которая производила столько страха и жалости, чем проказа. Люди с таким заболеванием находились в изгнании, и чаще всего проживали в определенных местах . Когда люди проходили мимо прокаженных, то восклицали "Нечистый! Нечистый!", чтобы предупредить остальных держаться подальше от них и предотвратить распространение инфекции. Так как Иисус чувствовал сострадание к такому человеку, Он тут же послал ему исцеление, и просил его не рассказывать об этом. Но исцеленный не мог молчать и рассказал всем об этом чудесном проявлении любви к нему.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Иисус имел сострадание не только к физически больным людям, но и к тем, кто жил без цели в жизни, без руководства. Поэтому перед тем как дать им пищу, Он чувствовал их духовные нужды и учил их, рассказывая о царстве Божьем.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Христово сострадание мы видим также в книге Марка 9:36, где Иисус проявляет любовь при помощи прикосновения. Он держал на руках детей и проявлял к ним Свою любовь. Он также прикасался к больным, чтобы продемонстрировать божественную исцеляющую силу.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Во время встречи с молодым богатым человеком (Марка 10:21,22) Иисус любил его даже, когда тот отказался следовать указаниям Учителя. В одно и тоже время оба ощутили сильные эмоции - любовь (Иисус), печаль (богатый молодой человек).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14</a:t>
            </a:fld>
            <a:endParaRPr lang="en-US"/>
          </a:p>
        </p:txBody>
      </p:sp>
    </p:spTree>
    <p:extLst>
      <p:ext uri="{BB962C8B-B14F-4D97-AF65-F5344CB8AC3E}">
        <p14:creationId xmlns="" xmlns:p14="http://schemas.microsoft.com/office/powerpoint/2010/main" val="308348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 каких случаях вы чувствуете сострадание? Одно дело просто чувствовать сострадание, как это делают часто люди, и другое конкретно выражать сострадание в определенных поступках. Как бы вы через слова и поступки проявили сострадание к тем, кто в беде?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15</a:t>
            </a:fld>
            <a:endParaRPr lang="en-US"/>
          </a:p>
        </p:txBody>
      </p:sp>
    </p:spTree>
    <p:extLst>
      <p:ext uri="{BB962C8B-B14F-4D97-AF65-F5344CB8AC3E}">
        <p14:creationId xmlns="" xmlns:p14="http://schemas.microsoft.com/office/powerpoint/2010/main" val="111538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Эмоции Иисуса, часть 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Луки 19:41-44. Почему Иисус заплакал, когда смотрел на Иерусалим? Без сомнения он сожалел о том, когда увидел что ждет Иерусалим в будущем.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 более того, Он сожалел и о людях этого города, которые Его отвергли. "Выступившие слезы Иисуса, когда Он посмотрел на любимый город, были последним отражением Его отвергнутой любви и сострадания". Е. Уайт, Дух Пророчества, т. 3, стр. 20.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Писатели Евангелия описывают два случая, когда Христос плакал. Люди обычно плачут о себе, но в этих случаях Иисус чувствует глубокую горечь и сожаление о других.</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16</a:t>
            </a:fld>
            <a:endParaRPr lang="en-US"/>
          </a:p>
        </p:txBody>
      </p:sp>
    </p:spTree>
    <p:extLst>
      <p:ext uri="{BB962C8B-B14F-4D97-AF65-F5344CB8AC3E}">
        <p14:creationId xmlns="" xmlns:p14="http://schemas.microsoft.com/office/powerpoint/2010/main" val="40514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Какие самые болезненные эмоции ощутил Иисус в следующих отрывках? </a:t>
            </a:r>
            <a:r>
              <a:rPr lang="ru-RU" sz="1200" b="1" kern="1200" dirty="0" err="1" smtClean="0">
                <a:solidFill>
                  <a:schemeClr val="tx1"/>
                </a:solidFill>
                <a:latin typeface="+mn-lt"/>
                <a:ea typeface="+mn-ea"/>
                <a:cs typeface="+mn-cs"/>
              </a:rPr>
              <a:t>Мф</a:t>
            </a:r>
            <a:r>
              <a:rPr lang="ru-RU" sz="1200" b="1" kern="1200" dirty="0" smtClean="0">
                <a:solidFill>
                  <a:schemeClr val="tx1"/>
                </a:solidFill>
                <a:latin typeface="+mn-lt"/>
                <a:ea typeface="+mn-ea"/>
                <a:cs typeface="+mn-cs"/>
              </a:rPr>
              <a:t>. 26:37,38; </a:t>
            </a:r>
            <a:r>
              <a:rPr lang="ru-RU" sz="1200" b="1" kern="1200" dirty="0" err="1" smtClean="0">
                <a:solidFill>
                  <a:schemeClr val="tx1"/>
                </a:solidFill>
                <a:latin typeface="+mn-lt"/>
                <a:ea typeface="+mn-ea"/>
                <a:cs typeface="+mn-cs"/>
              </a:rPr>
              <a:t>Мк</a:t>
            </a:r>
            <a:r>
              <a:rPr lang="ru-RU" sz="1200" b="1" kern="1200" dirty="0" smtClean="0">
                <a:solidFill>
                  <a:schemeClr val="tx1"/>
                </a:solidFill>
                <a:latin typeface="+mn-lt"/>
                <a:ea typeface="+mn-ea"/>
                <a:cs typeface="+mn-cs"/>
              </a:rPr>
              <a:t>. 3:5; 8:12; Ин. 11:32-38; </a:t>
            </a:r>
            <a:r>
              <a:rPr lang="ru-RU" sz="1200" b="1" kern="1200" dirty="0" err="1" smtClean="0">
                <a:solidFill>
                  <a:schemeClr val="tx1"/>
                </a:solidFill>
                <a:latin typeface="+mn-lt"/>
                <a:ea typeface="+mn-ea"/>
                <a:cs typeface="+mn-cs"/>
              </a:rPr>
              <a:t>Мк</a:t>
            </a:r>
            <a:r>
              <a:rPr lang="ru-RU" sz="1200" b="1" kern="1200" dirty="0" smtClean="0">
                <a:solidFill>
                  <a:schemeClr val="tx1"/>
                </a:solidFill>
                <a:latin typeface="+mn-lt"/>
                <a:ea typeface="+mn-ea"/>
                <a:cs typeface="+mn-cs"/>
              </a:rPr>
              <a:t>. 11:15,16. Что стало причинной проявления этих эмоций?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17</a:t>
            </a:fld>
            <a:endParaRPr lang="en-US"/>
          </a:p>
        </p:txBody>
      </p:sp>
    </p:spTree>
    <p:extLst>
      <p:ext uri="{BB962C8B-B14F-4D97-AF65-F5344CB8AC3E}">
        <p14:creationId xmlns="" xmlns:p14="http://schemas.microsoft.com/office/powerpoint/2010/main" val="427525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Первые стихи книги Исаии 53 подтверждают тот факт, что Иисус тоже печалился. Даже когда Он ощущал моменты радости, Он также чувствовал сильнейшую эмоциональную боль. Иисус больше всего расстраивался, когда Его последователи не понимали Его вести. Несмотря на Его всеобъемлющую любовь и сверхъестественные чудеса, многие не понимали, что Иисус есть Мессия. Иисусу также очень приносили страдания последствия грехов человечества.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Смерть Лазаря особо расстроила Христа. Иоанн рассказывает, что Иисус </a:t>
            </a:r>
            <a:r>
              <a:rPr lang="ru-RU" sz="1200" kern="1200" dirty="0" err="1" smtClean="0">
                <a:solidFill>
                  <a:schemeClr val="tx1"/>
                </a:solidFill>
                <a:latin typeface="+mn-lt"/>
                <a:ea typeface="+mn-ea"/>
                <a:cs typeface="+mn-cs"/>
              </a:rPr>
              <a:t>восскорбел</a:t>
            </a:r>
            <a:r>
              <a:rPr lang="ru-RU" sz="1200" kern="1200" dirty="0" smtClean="0">
                <a:solidFill>
                  <a:schemeClr val="tx1"/>
                </a:solidFill>
                <a:latin typeface="+mn-lt"/>
                <a:ea typeface="+mn-ea"/>
                <a:cs typeface="+mn-cs"/>
              </a:rPr>
              <a:t> духом (Ин. 11:33). Перевод с греческого означает сильное эмоциональное смятение, сопровождающееся небольшим звуком из носоглотки. Греческий писатель Эсхил (525-456 до н.э.) использует похожее слово, чтобы описать фырканье лошади. Это слово используется 5 раз в Новом Завете, четыре из которых описывают эмоциональное состояние Иисуса. </a:t>
            </a:r>
          </a:p>
          <a:p>
            <a:r>
              <a:rPr lang="ru-RU" sz="1200" b="1" kern="1200" dirty="0" smtClean="0">
                <a:solidFill>
                  <a:schemeClr val="tx1"/>
                </a:solidFill>
                <a:latin typeface="+mn-lt"/>
                <a:ea typeface="+mn-ea"/>
                <a:cs typeface="+mn-cs"/>
              </a:rPr>
              <a:t>Рассматривая эмоции Иисуса, мы можем понять как Он относится к нашим эмоциональным проблемам. Посмотрите на этот текст: "Ибо мы имеем не такого первосвященника, который не может сострадать нам в немощах наших" (Евр. 4:15)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18</a:t>
            </a:fld>
            <a:endParaRPr lang="en-US"/>
          </a:p>
        </p:txBody>
      </p:sp>
    </p:spTree>
    <p:extLst>
      <p:ext uri="{BB962C8B-B14F-4D97-AF65-F5344CB8AC3E}">
        <p14:creationId xmlns="" xmlns:p14="http://schemas.microsoft.com/office/powerpoint/2010/main" val="125371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каков божий план, когда мы ощущаем болезненные эмоции</a:t>
            </a:r>
          </a:p>
          <a:p>
            <a:r>
              <a:rPr lang="ru-RU" sz="1200" b="1" kern="1200" dirty="0" smtClean="0">
                <a:solidFill>
                  <a:schemeClr val="tx1"/>
                </a:solidFill>
                <a:latin typeface="+mn-lt"/>
                <a:ea typeface="+mn-ea"/>
                <a:cs typeface="+mn-cs"/>
              </a:rPr>
              <a:t>Прочитайте Ин. 16:20-24. Что Иисус обещает относительно боли и горя?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Этот отрывок предлагает великую надежду каждому, кто проходит через физические или психологические трудности. Вот некоторые пункты которые можно запомнить из этого текста: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19</a:t>
            </a:fld>
            <a:endParaRPr lang="en-US"/>
          </a:p>
        </p:txBody>
      </p:sp>
    </p:spTree>
    <p:extLst>
      <p:ext uri="{BB962C8B-B14F-4D97-AF65-F5344CB8AC3E}">
        <p14:creationId xmlns="" xmlns:p14="http://schemas.microsoft.com/office/powerpoint/2010/main" val="275880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b="1" kern="1200" dirty="0" smtClean="0">
                <a:solidFill>
                  <a:schemeClr val="tx1"/>
                </a:solidFill>
                <a:latin typeface="+mn-lt"/>
                <a:ea typeface="+mn-ea"/>
                <a:cs typeface="+mn-cs"/>
              </a:rPr>
              <a:t>         Мир кажется полон радости. </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Зачастую верующий смотрит вокруг и все напоминает ему о несправедливости жизни. Слабые кажется наслаждаются жизнью, хотя многие, кто обратились к Богу, ощущают боль. Но Иисус уверяет нас, что все это закончится. Однако, внешность обманчива. Мы по природе своей склонны быть счастливее и успешнее, кем мы на самом деле являемся. </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Горе, сожаление и тоска превратятся в радость. </a:t>
            </a:r>
            <a:r>
              <a:rPr lang="ru-RU" sz="1200" kern="1200" dirty="0" smtClean="0">
                <a:solidFill>
                  <a:schemeClr val="tx1"/>
                </a:solidFill>
                <a:latin typeface="+mn-lt"/>
                <a:ea typeface="+mn-ea"/>
                <a:cs typeface="+mn-cs"/>
              </a:rPr>
              <a:t>Это и есть сущность обещания Иисуса. Верующие должны ценить тот факт, что страдание не просто уйдет, а превратится в радость.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20</a:t>
            </a:fld>
            <a:endParaRPr lang="en-US"/>
          </a:p>
        </p:txBody>
      </p:sp>
    </p:spTree>
    <p:extLst>
      <p:ext uri="{BB962C8B-B14F-4D97-AF65-F5344CB8AC3E}">
        <p14:creationId xmlns="" xmlns:p14="http://schemas.microsoft.com/office/powerpoint/2010/main" val="32455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4190" y="4220104"/>
            <a:ext cx="5486400" cy="4114800"/>
          </a:xfrm>
        </p:spPr>
        <p:txBody>
          <a:bodyPr/>
          <a:lstStyle/>
          <a:p>
            <a:r>
              <a:rPr lang="ru-RU" sz="1200" b="1" kern="1200" dirty="0" smtClean="0">
                <a:solidFill>
                  <a:schemeClr val="tx1"/>
                </a:solidFill>
                <a:latin typeface="+mn-lt"/>
                <a:ea typeface="+mn-ea"/>
                <a:cs typeface="+mn-cs"/>
              </a:rPr>
              <a:t>"Истинно, истинно говорю вам: вы восплачете и возрыдаете, а мир возрадуется; вы печальны будете, но печаль ваша в радость будет".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(Иоанна 16:20)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40948D-6C46-5D46-9BC8-CCFA43F76C49}" type="slidenum">
              <a:rPr lang="en-US" smtClean="0"/>
              <a:pPr/>
              <a:t>3</a:t>
            </a:fld>
            <a:endParaRPr lang="en-US"/>
          </a:p>
        </p:txBody>
      </p:sp>
    </p:spTree>
    <p:extLst>
      <p:ext uri="{BB962C8B-B14F-4D97-AF65-F5344CB8AC3E}">
        <p14:creationId xmlns="" xmlns:p14="http://schemas.microsoft.com/office/powerpoint/2010/main" val="44169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b="1" kern="1200" dirty="0" smtClean="0">
                <a:solidFill>
                  <a:schemeClr val="tx1"/>
                </a:solidFill>
                <a:latin typeface="+mn-lt"/>
                <a:ea typeface="+mn-ea"/>
                <a:cs typeface="+mn-cs"/>
              </a:rPr>
              <a:t>         Прежняя боль забудется. </a:t>
            </a:r>
            <a:r>
              <a:rPr lang="ru-RU" sz="1200" kern="1200" dirty="0" smtClean="0">
                <a:solidFill>
                  <a:schemeClr val="tx1"/>
                </a:solidFill>
                <a:latin typeface="+mn-lt"/>
                <a:ea typeface="+mn-ea"/>
                <a:cs typeface="+mn-cs"/>
              </a:rPr>
              <a:t>Воспоминания о неприятном прошлом часто угнетает. Многие психотерапевты старательно пытаются убрать неприятные отголоски прошлого у своих клиентов в настоящей жизни. Иисус уверяет, что как женщина после родов забывает о боли, когда видит новую жизнь в своих руках, так и Его последователи однажды забудут про всю боль прошлого.</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Никто не заберет от нас этой радости. </a:t>
            </a:r>
            <a:r>
              <a:rPr lang="ru-RU" sz="1200" kern="1200" dirty="0" smtClean="0">
                <a:solidFill>
                  <a:schemeClr val="tx1"/>
                </a:solidFill>
                <a:latin typeface="+mn-lt"/>
                <a:ea typeface="+mn-ea"/>
                <a:cs typeface="+mn-cs"/>
              </a:rPr>
              <a:t>Ту радость, которую нам приготовил Христос, это не то чувство, которое мы сейчас с вами понимаем. Иисус предлагает нам полное счастье, постоянное ощущение того, что не будет врагов, от которых нужно спасаться.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21</a:t>
            </a:fld>
            <a:endParaRPr lang="en-US"/>
          </a:p>
        </p:txBody>
      </p:sp>
    </p:spTree>
    <p:extLst>
      <p:ext uri="{BB962C8B-B14F-4D97-AF65-F5344CB8AC3E}">
        <p14:creationId xmlns="" xmlns:p14="http://schemas.microsoft.com/office/powerpoint/2010/main" val="302204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8838" y="314325"/>
            <a:ext cx="2420937" cy="1816100"/>
          </a:xfrm>
        </p:spPr>
      </p:sp>
      <p:sp>
        <p:nvSpPr>
          <p:cNvPr id="3" name="Notes Placeholder 2"/>
          <p:cNvSpPr>
            <a:spLocks noGrp="1"/>
          </p:cNvSpPr>
          <p:nvPr>
            <p:ph type="body" idx="1"/>
          </p:nvPr>
        </p:nvSpPr>
        <p:spPr>
          <a:xfrm>
            <a:off x="685800" y="2256332"/>
            <a:ext cx="5486400" cy="4648288"/>
          </a:xfrm>
        </p:spPr>
        <p:txBody>
          <a:bodyPr/>
          <a:lstStyle/>
          <a:p>
            <a:pPr>
              <a:buFont typeface="Arial" pitchFamily="34" charset="0"/>
              <a:buChar char="•"/>
            </a:pPr>
            <a:r>
              <a:rPr lang="ru-RU" sz="1200" b="1" kern="1200" dirty="0" smtClean="0">
                <a:solidFill>
                  <a:schemeClr val="tx1"/>
                </a:solidFill>
                <a:latin typeface="+mn-lt"/>
                <a:ea typeface="+mn-ea"/>
                <a:cs typeface="+mn-cs"/>
              </a:rPr>
              <a:t>    Там не будет нужды. </a:t>
            </a:r>
            <a:r>
              <a:rPr lang="ru-RU" sz="1200" kern="1200" dirty="0" smtClean="0">
                <a:solidFill>
                  <a:schemeClr val="tx1"/>
                </a:solidFill>
                <a:latin typeface="+mn-lt"/>
                <a:ea typeface="+mn-ea"/>
                <a:cs typeface="+mn-cs"/>
              </a:rPr>
              <a:t>Иисус заверят нас в том, что праведные не будут что либо просить. Не будет необходимости им о чем-то просить Иисуса, потому что все их нужды будут удовлетворены.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Каким образом вы можете прочно держаться за обещание о том, что ваши печали обратятся в радость? Как это заверение помогает вам проходить через неприятности в жизни? Каким образом вы можете использовать обещание данное Иисусом, чтобы помочь кому-то в их горестях?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Рассмотрите историю, когда Иисус посетил храм. "Пронзительный взгляд Иисуса заставил всех находящихся в храме обернуться. Голоса людей стихли и настала тишина. Священник, управитель, фарисей и язычник смотрели на него в молчаливом изумлении и неописуемом страхе перед Сыном Божьим, который стоял перед ними с величием Царя Небес, Его божественность явилась людям, и раскрылось Его достоинство и слава, которые раннее Он не проявлял. Необыкновенный страх овладел присутствующими. Те, кто находились близко к Иисусу инстинктивно стали отходить от Него насколько позволяла толпа. Спаситель стоял один, за исключением нескольких Его учеников. Все звуки стихли, глухая тишина казалась невыносимой, и когда прочно сомкнутые губы Иисуса разомкнулись, и Он начал говорить, Его голос звучал громко и чисто, а все присутствующие непроизвольно стали ворчать и облегченно вздыхать.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"Он говорил ясно и властно, что люди стали качаться, как будто движимы большим взрывом: "написано: дом Мой есть дом  молитвы, а вы сделали его вертепом разбойников". Спустившись по ступеням более величественно, чем Он это делал три года назад, с негодованием, которое сдерживало Его неприятие к сложившейся ситуации, трубным голосом Он приказал: "Возьмите это отсюда" - Е. Уайт, Дух Пророчества т. 3 стр. 23,24.</a:t>
            </a:r>
          </a:p>
          <a:p>
            <a:r>
              <a:rPr lang="ru-RU" sz="1200" kern="1200" dirty="0" smtClean="0">
                <a:solidFill>
                  <a:schemeClr val="tx1"/>
                </a:solidFill>
                <a:latin typeface="+mn-lt"/>
                <a:ea typeface="+mn-ea"/>
                <a:cs typeface="+mn-cs"/>
              </a:rPr>
              <a:t> </a:t>
            </a:r>
          </a:p>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бы вы описали эмоции, которые были у Иисуса в выше описанном отрывке? Какие уроки мы можем извлечь из того, как многие эмоции, если их правильно направить, могут послужить во благо?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40948D-6C46-5D46-9BC8-CCFA43F76C49}" type="slidenum">
              <a:rPr lang="en-US" smtClean="0"/>
              <a:pPr/>
              <a:t>22</a:t>
            </a:fld>
            <a:endParaRPr lang="en-US"/>
          </a:p>
        </p:txBody>
      </p:sp>
    </p:spTree>
    <p:extLst>
      <p:ext uri="{BB962C8B-B14F-4D97-AF65-F5344CB8AC3E}">
        <p14:creationId xmlns="" xmlns:p14="http://schemas.microsoft.com/office/powerpoint/2010/main" val="4187403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Каким образом негативные эмоции могут отодвинуть позитивные? Поразмышляйте над историей Марии Магдалины и другой Марии, которые пришли ко гробу Иисуса и были "со страхом и радостью великой" (</a:t>
            </a:r>
            <a:r>
              <a:rPr lang="ru-RU" sz="1200" b="0" i="1" kern="1200" dirty="0" err="1" smtClean="0">
                <a:solidFill>
                  <a:schemeClr val="tx1"/>
                </a:solidFill>
                <a:latin typeface="+mn-lt"/>
                <a:ea typeface="+mn-ea"/>
                <a:cs typeface="+mn-cs"/>
              </a:rPr>
              <a:t>Мф</a:t>
            </a:r>
            <a:r>
              <a:rPr lang="ru-RU" sz="1200" b="0" i="1" kern="1200" dirty="0" smtClean="0">
                <a:solidFill>
                  <a:schemeClr val="tx1"/>
                </a:solidFill>
                <a:latin typeface="+mn-lt"/>
                <a:ea typeface="+mn-ea"/>
                <a:cs typeface="+mn-cs"/>
              </a:rPr>
              <a:t>. 28:8</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Еврейские общины отмечают праздник </a:t>
            </a:r>
            <a:r>
              <a:rPr lang="ru-RU" sz="1200" b="1" kern="1200" dirty="0" err="1" smtClean="0">
                <a:solidFill>
                  <a:schemeClr val="tx1"/>
                </a:solidFill>
                <a:latin typeface="+mn-lt"/>
                <a:ea typeface="+mn-ea"/>
                <a:cs typeface="+mn-cs"/>
              </a:rPr>
              <a:t>Пурим</a:t>
            </a:r>
            <a:r>
              <a:rPr lang="ru-RU" sz="1200" b="1" kern="1200" dirty="0" smtClean="0">
                <a:solidFill>
                  <a:schemeClr val="tx1"/>
                </a:solidFill>
                <a:latin typeface="+mn-lt"/>
                <a:ea typeface="+mn-ea"/>
                <a:cs typeface="+mn-cs"/>
              </a:rPr>
              <a:t>, чтобы помнить то время, когда "превратилась у них печаль в радость, и сетование - в день праздничный" (Есфирь 9:22). Обсудите в группах те случаи, когда ваше горе обратилось в радость. Поделитесь с другими этими опытами эмоциональных перемен.</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нам научиться держаться за Божье обещание, когда сейчас они кажутся далекими и недосягаемыми? </a:t>
            </a:r>
            <a:endParaRPr lang="ru-RU"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23</a:t>
            </a:fld>
            <a:endParaRPr lang="en-US"/>
          </a:p>
        </p:txBody>
      </p:sp>
    </p:spTree>
    <p:extLst>
      <p:ext uri="{BB962C8B-B14F-4D97-AF65-F5344CB8AC3E}">
        <p14:creationId xmlns="" xmlns:p14="http://schemas.microsoft.com/office/powerpoint/2010/main" val="386152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Исцеляющее</a:t>
            </a:r>
            <a:r>
              <a:rPr lang="ru-RU" baseline="0" dirty="0" smtClean="0"/>
              <a:t> обетование</a:t>
            </a:r>
            <a:endParaRPr lang="en-US" dirty="0" smtClean="0"/>
          </a:p>
          <a:p>
            <a:endParaRPr lang="en-US" dirty="0" smtClean="0"/>
          </a:p>
          <a:p>
            <a:r>
              <a:rPr lang="ru-RU" sz="1200" b="1" kern="1200" dirty="0" smtClean="0">
                <a:solidFill>
                  <a:schemeClr val="tx1"/>
                </a:solidFill>
                <a:latin typeface="+mn-lt"/>
                <a:ea typeface="+mn-ea"/>
                <a:cs typeface="+mn-cs"/>
              </a:rPr>
              <a:t>"Истинно, истинно говорю вам: вы восплачете и возрыдаете, а мир возрадуется; вы печальны будете, но печаль ваша в радость будет".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(Иоанна 16:20)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24</a:t>
            </a:fld>
            <a:endParaRPr lang="en-US"/>
          </a:p>
        </p:txBody>
      </p:sp>
    </p:spTree>
    <p:extLst>
      <p:ext uri="{BB962C8B-B14F-4D97-AF65-F5344CB8AC3E}">
        <p14:creationId xmlns="" xmlns:p14="http://schemas.microsoft.com/office/powerpoint/2010/main" val="382806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ВВЕДЕНИЕ</a:t>
            </a:r>
          </a:p>
          <a:p>
            <a:r>
              <a:rPr lang="ru-RU" sz="1200" kern="1200" dirty="0" smtClean="0">
                <a:solidFill>
                  <a:schemeClr val="tx1"/>
                </a:solidFill>
                <a:latin typeface="+mn-lt"/>
                <a:ea typeface="+mn-ea"/>
                <a:cs typeface="+mn-cs"/>
              </a:rPr>
              <a:t>Эмоции - это неотъемлемая часть личности человека. Они могут быть сильными мотиваторами и во благо и наоборот. И в зависимости от эмоций мы можем ощущать счастье, грусть, страх или радость.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4</a:t>
            </a:fld>
            <a:endParaRPr lang="en-US"/>
          </a:p>
        </p:txBody>
      </p:sp>
    </p:spTree>
    <p:extLst>
      <p:ext uri="{BB962C8B-B14F-4D97-AF65-F5344CB8AC3E}">
        <p14:creationId xmlns="" xmlns:p14="http://schemas.microsoft.com/office/powerpoint/2010/main" val="22186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"Положительные" эмоции приносят чувство удовлетворения и благополучия, "отрицательные" производят боль и страдание. Хотя "положительные" эмоции поддерживает душевное здоровье, а длительный выброс "негативных" эмоций может создать проблемы в поведении человека и его отношениях. Эмоции играют важную роль в нашем благополучии.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5</a:t>
            </a:fld>
            <a:endParaRPr lang="en-US"/>
          </a:p>
        </p:txBody>
      </p:sp>
    </p:spTree>
    <p:extLst>
      <p:ext uri="{BB962C8B-B14F-4D97-AF65-F5344CB8AC3E}">
        <p14:creationId xmlns="" xmlns:p14="http://schemas.microsoft.com/office/powerpoint/2010/main" val="122157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Господь желает, чтобы мы наслаждались результатом, который дают нам положительные эмоции. Однако, по причине  греха, мы часто получаем печальные опыты, которые являются результатом проявления негативных эмоций. Библейские герои также не были защищены от эмоциональных взрывов и упадков. Некоторые могли справляться с ними, а некоторые теряли контроль и позволяли эмоциям руководить ими и толкали к плохим поступкам.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6</a:t>
            </a:fld>
            <a:endParaRPr lang="en-US"/>
          </a:p>
        </p:txBody>
      </p:sp>
    </p:spTree>
    <p:extLst>
      <p:ext uri="{BB962C8B-B14F-4D97-AF65-F5344CB8AC3E}">
        <p14:creationId xmlns="" xmlns:p14="http://schemas.microsoft.com/office/powerpoint/2010/main" val="184604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Связь эмоций и поведения до конца не изучена. Бывают времена, когда эмоции, которые ранят, могут склонить нас перед Богом в поисках поддержки и помощи. А иногда эмоциональная борьба может в результате стать следствием того, что люди отказываются от веры.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Как важно больше углубляться в изучение наших эмоций, и как они влияют на нашу жизнь.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40948D-6C46-5D46-9BC8-CCFA43F76C49}" type="slidenum">
              <a:rPr lang="en-US" smtClean="0"/>
              <a:pPr/>
              <a:t>7</a:t>
            </a:fld>
            <a:endParaRPr lang="en-US"/>
          </a:p>
        </p:txBody>
      </p:sp>
    </p:spTree>
    <p:extLst>
      <p:ext uri="{BB962C8B-B14F-4D97-AF65-F5344CB8AC3E}">
        <p14:creationId xmlns="" xmlns:p14="http://schemas.microsoft.com/office/powerpoint/2010/main" val="421447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effectLst/>
                <a:latin typeface="+mn-lt"/>
                <a:ea typeface="+mn-ea"/>
                <a:cs typeface="+mn-cs"/>
              </a:rPr>
              <a:t>Негативные эмоции</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Прочитайте 2 Царств 13 главу, эта история произошла под воздействием неблагоприятных эмоций. И в суматохе этого события, герои в конце концов причиняют друг другу физическую и эмоциональную боль. Последствия их поведения затронуло судьбу всей царской семьи, оказав влияние даже на жизнь будущего поколения.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8</a:t>
            </a:fld>
            <a:endParaRPr lang="en-US"/>
          </a:p>
        </p:txBody>
      </p:sp>
    </p:spTree>
    <p:extLst>
      <p:ext uri="{BB962C8B-B14F-4D97-AF65-F5344CB8AC3E}">
        <p14:creationId xmlns="" xmlns:p14="http://schemas.microsoft.com/office/powerpoint/2010/main" val="139347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419100"/>
            <a:ext cx="3479800" cy="2611438"/>
          </a:xfrm>
        </p:spPr>
      </p:sp>
      <p:sp>
        <p:nvSpPr>
          <p:cNvPr id="3" name="Notes Placeholder 2"/>
          <p:cNvSpPr>
            <a:spLocks noGrp="1"/>
          </p:cNvSpPr>
          <p:nvPr>
            <p:ph type="body" idx="1"/>
          </p:nvPr>
        </p:nvSpPr>
        <p:spPr>
          <a:xfrm>
            <a:off x="685800" y="3073409"/>
            <a:ext cx="5626642" cy="500253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Какие эмоциональные состояния можно выявить у участников этой истории?</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kern="1200" dirty="0" err="1" smtClean="0">
                <a:solidFill>
                  <a:schemeClr val="tx1"/>
                </a:solidFill>
                <a:effectLst/>
                <a:latin typeface="+mn-lt"/>
                <a:ea typeface="+mn-ea"/>
                <a:cs typeface="+mn-cs"/>
              </a:rPr>
              <a:t>Амнон</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kern="1200" dirty="0" err="1" smtClean="0">
                <a:solidFill>
                  <a:schemeClr val="tx1"/>
                </a:solidFill>
                <a:effectLst/>
                <a:latin typeface="+mn-lt"/>
                <a:ea typeface="+mn-ea"/>
                <a:cs typeface="+mn-cs"/>
              </a:rPr>
              <a:t>Фамарь</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kern="1200" dirty="0" smtClean="0">
                <a:solidFill>
                  <a:schemeClr val="tx1"/>
                </a:solidFill>
                <a:effectLst/>
                <a:latin typeface="+mn-lt"/>
                <a:ea typeface="+mn-ea"/>
                <a:cs typeface="+mn-cs"/>
              </a:rPr>
              <a:t>Давид</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kern="1200" dirty="0" err="1" smtClean="0">
                <a:solidFill>
                  <a:schemeClr val="tx1"/>
                </a:solidFill>
                <a:effectLst/>
                <a:latin typeface="+mn-lt"/>
                <a:ea typeface="+mn-ea"/>
                <a:cs typeface="+mn-cs"/>
              </a:rPr>
              <a:t>Авессалом</a:t>
            </a:r>
            <a:endParaRPr lang="en-US" sz="1200" kern="1200" dirty="0" smtClean="0">
              <a:solidFill>
                <a:schemeClr val="tx1"/>
              </a:solidFill>
              <a:effectLst/>
              <a:latin typeface="+mn-lt"/>
              <a:ea typeface="+mn-ea"/>
              <a:cs typeface="+mn-cs"/>
            </a:endParaRP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“love” for Tamar could not have been true love, but rather a strong sexual drive, because as soon as he achieved his goal he “hated her with intense hatred. In fact, he hated her more than he had loved her” </a:t>
            </a:r>
            <a:r>
              <a:rPr lang="en-US" sz="1200" i="1" kern="1200" dirty="0" smtClean="0">
                <a:solidFill>
                  <a:schemeClr val="tx1"/>
                </a:solidFill>
                <a:effectLst/>
                <a:latin typeface="+mn-lt"/>
                <a:ea typeface="+mn-ea"/>
                <a:cs typeface="+mn-cs"/>
              </a:rPr>
              <a:t>(vs. 15, NIV)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experience illustrates emotional extremes: uncontrolled passion (in the context of an incestuous relationship) and hatred. Behaviors performed under such emotional states almost always will be unbalanced and cause serious consequences.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“love” turned almost instantly into hatred. He disdained his sister’s final plea and drove her out of his quarters by force.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Tamar was truly the victim. She did not permit any of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advances, which frustrated him. She served her brother in obedience to the king. And when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intentions became clear, she did her best to dissuade him and to outline the devastating consequences of such a wicked act. Being determined to do what he wanted,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was not ready to seek sound advice. So he proceeded with his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any woman who has suffered rape or abuse, Tamar must have felt angry, humiliated, and used; she surely suffered with significantly lowered self-esteem. Her brother Absalom did not offer much relief, but instead advised her to keep silent. However, Absalom devised a plan to kill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in order to avenge her rape. (Besides, getting rid of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increased his chances to sit on the throne of Israel.) David, father of all involved, experienced anger and grief over these events.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9</a:t>
            </a:fld>
            <a:endParaRPr lang="en-US"/>
          </a:p>
        </p:txBody>
      </p:sp>
    </p:spTree>
    <p:extLst>
      <p:ext uri="{BB962C8B-B14F-4D97-AF65-F5344CB8AC3E}">
        <p14:creationId xmlns="" xmlns:p14="http://schemas.microsoft.com/office/powerpoint/2010/main" val="422578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Когда вы испытывали ненависть, печаль, страх, гнев или зависть? Как вы справлялись с этими эмоциями? Что бы вы поменяли, если бы пережили подобную ситуацию еще раз?</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pPr/>
              <a:t>10</a:t>
            </a:fld>
            <a:endParaRPr lang="en-US"/>
          </a:p>
        </p:txBody>
      </p:sp>
    </p:spTree>
    <p:extLst>
      <p:ext uri="{BB962C8B-B14F-4D97-AF65-F5344CB8AC3E}">
        <p14:creationId xmlns="" xmlns:p14="http://schemas.microsoft.com/office/powerpoint/2010/main" val="249225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225761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29415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92184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28507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69082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05993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07354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185175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403136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185677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AC8A6-BD01-6D4F-A08C-39F52042E572}"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396605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C8A6-BD01-6D4F-A08C-39F52042E572}" type="datetimeFigureOut">
              <a:rPr lang="en-US" smtClean="0"/>
              <a:pPr/>
              <a:t>12/21/2014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C3FA9-E75B-6C41-842C-28D72F8FCDA3}" type="slidenum">
              <a:rPr lang="en-US" smtClean="0"/>
              <a:pPr/>
              <a:t>‹#›</a:t>
            </a:fld>
            <a:endParaRPr lang="en-US"/>
          </a:p>
        </p:txBody>
      </p:sp>
    </p:spTree>
    <p:extLst>
      <p:ext uri="{BB962C8B-B14F-4D97-AF65-F5344CB8AC3E}">
        <p14:creationId xmlns="" xmlns:p14="http://schemas.microsoft.com/office/powerpoint/2010/main" val="15756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adventistwomensministries.or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51111"/>
          <a:stretch>
            <a:fillRect/>
          </a:stretch>
        </p:blipFill>
        <p:spPr bwMode="auto">
          <a:xfrm>
            <a:off x="1" y="3505200"/>
            <a:ext cx="9144000" cy="3352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58889"/>
          <a:stretch>
            <a:fillRect/>
          </a:stretch>
        </p:blipFill>
        <p:spPr bwMode="auto">
          <a:xfrm>
            <a:off x="1" y="0"/>
            <a:ext cx="91440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503382" y="2316021"/>
            <a:ext cx="8229600" cy="3618343"/>
          </a:xfrm>
        </p:spPr>
        <p:txBody>
          <a:bodyPr>
            <a:normAutofit lnSpcReduction="10000"/>
          </a:bodyPr>
          <a:lstStyle/>
          <a:p>
            <a:pPr algn="ctr"/>
            <a:r>
              <a:rPr lang="ru-RU" sz="4000" b="1" dirty="0" smtClean="0">
                <a:solidFill>
                  <a:srgbClr val="0070C0"/>
                </a:solidFill>
              </a:rPr>
              <a:t>Когда вы испытывали ненависть, печаль, страх, гнев или зависть? Как вы справлялись с этими эмоциями? Что бы вы поменяли, если бы пережили подобную ситуацию еще раз?</a:t>
            </a:r>
            <a:endParaRPr lang="ru-RU" sz="4000" dirty="0" smtClean="0">
              <a:solidFill>
                <a:srgbClr val="0070C0"/>
              </a:solidFill>
            </a:endParaRPr>
          </a:p>
          <a:p>
            <a:pPr algn="ctr"/>
            <a:endParaRPr lang="en-US" sz="4000" dirty="0"/>
          </a:p>
        </p:txBody>
      </p:sp>
    </p:spTree>
    <p:extLst>
      <p:ext uri="{BB962C8B-B14F-4D97-AF65-F5344CB8AC3E}">
        <p14:creationId xmlns="" xmlns:p14="http://schemas.microsoft.com/office/powerpoint/2010/main" val="3121039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189106" y="257175"/>
            <a:ext cx="5638800" cy="1143000"/>
          </a:xfrm>
        </p:spPr>
        <p:txBody>
          <a:bodyPr>
            <a:normAutofit fontScale="90000"/>
          </a:bodyPr>
          <a:lstStyle/>
          <a:p>
            <a:r>
              <a:rPr lang="ru-RU" b="1" dirty="0" smtClean="0">
                <a:solidFill>
                  <a:srgbClr val="FFFFFF"/>
                </a:solidFill>
              </a:rPr>
              <a:t>Противопоставление эмоций</a:t>
            </a:r>
            <a:endParaRPr lang="en-US" b="1" dirty="0">
              <a:solidFill>
                <a:srgbClr val="FFFFFF"/>
              </a:solidFill>
            </a:endParaRPr>
          </a:p>
        </p:txBody>
      </p:sp>
      <p:sp>
        <p:nvSpPr>
          <p:cNvPr id="3" name="Content Placeholder 2"/>
          <p:cNvSpPr>
            <a:spLocks noGrp="1"/>
          </p:cNvSpPr>
          <p:nvPr>
            <p:ph idx="1"/>
          </p:nvPr>
        </p:nvSpPr>
        <p:spPr>
          <a:xfrm>
            <a:off x="595746" y="1900383"/>
            <a:ext cx="8229600" cy="4525963"/>
          </a:xfrm>
        </p:spPr>
        <p:txBody>
          <a:bodyPr>
            <a:normAutofit fontScale="92500"/>
          </a:bodyPr>
          <a:lstStyle/>
          <a:p>
            <a:r>
              <a:rPr lang="ru-RU" sz="3600" b="1" dirty="0" smtClean="0">
                <a:solidFill>
                  <a:srgbClr val="FF0000"/>
                </a:solidFill>
              </a:rPr>
              <a:t>Негативные эмоции, такие как ненависть, беспокойство, страх, гнев или зависть сразу же вызывают ответы на физиологическом уровне: </a:t>
            </a:r>
            <a:r>
              <a:rPr lang="ru-RU" sz="3600" dirty="0" smtClean="0"/>
              <a:t>сердце начинает колотиться, мышцы сжимаются, появляется сухость во рту, холодный пот, ощущение "бабочек" в животе, и другие физические проявления. </a:t>
            </a:r>
            <a:endParaRPr lang="en-US" sz="3600" i="1" dirty="0" smtClean="0">
              <a:latin typeface="Calibri" pitchFamily="34" charset="0"/>
              <a:cs typeface="Calibri" pitchFamily="34" charset="0"/>
            </a:endParaRPr>
          </a:p>
          <a:p>
            <a:pPr marL="0" indent="0">
              <a:buNone/>
            </a:pPr>
            <a:endParaRPr lang="en-US" sz="3600" dirty="0"/>
          </a:p>
        </p:txBody>
      </p:sp>
    </p:spTree>
    <p:extLst>
      <p:ext uri="{BB962C8B-B14F-4D97-AF65-F5344CB8AC3E}">
        <p14:creationId xmlns="" xmlns:p14="http://schemas.microsoft.com/office/powerpoint/2010/main" val="67289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618837" y="2431477"/>
            <a:ext cx="8229600" cy="3803070"/>
          </a:xfrm>
        </p:spPr>
        <p:txBody>
          <a:bodyPr>
            <a:normAutofit/>
          </a:bodyPr>
          <a:lstStyle/>
          <a:p>
            <a:r>
              <a:rPr lang="ru-RU" sz="3600" dirty="0" smtClean="0">
                <a:solidFill>
                  <a:srgbClr val="FF0000"/>
                </a:solidFill>
              </a:rPr>
              <a:t>Позитивные эмоции: </a:t>
            </a:r>
            <a:r>
              <a:rPr lang="ru-RU" sz="3600" i="1" dirty="0" smtClean="0"/>
              <a:t>сострадание, доброта, смирение, кротость и терпение </a:t>
            </a:r>
            <a:r>
              <a:rPr lang="ru-RU" sz="3600" dirty="0" smtClean="0"/>
              <a:t>вызывают чувство благополучия, позитивный взгляд на разные вещи, и благоприятно влияют на отношения с людьми и Богом. </a:t>
            </a:r>
            <a:endParaRPr lang="en-US" sz="3600" dirty="0"/>
          </a:p>
        </p:txBody>
      </p:sp>
    </p:spTree>
    <p:extLst>
      <p:ext uri="{BB962C8B-B14F-4D97-AF65-F5344CB8AC3E}">
        <p14:creationId xmlns="" xmlns:p14="http://schemas.microsoft.com/office/powerpoint/2010/main" val="251348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780474" y="2200566"/>
            <a:ext cx="7532255" cy="4525963"/>
          </a:xfrm>
        </p:spPr>
        <p:txBody>
          <a:bodyPr>
            <a:normAutofit/>
          </a:bodyPr>
          <a:lstStyle/>
          <a:p>
            <a:pPr algn="ctr"/>
            <a:r>
              <a:rPr lang="ru-RU" sz="4400" b="1" dirty="0" smtClean="0"/>
              <a:t>Прочитайте </a:t>
            </a:r>
            <a:r>
              <a:rPr lang="ru-RU" sz="4400" b="1" dirty="0" err="1" smtClean="0"/>
              <a:t>Галатам</a:t>
            </a:r>
            <a:r>
              <a:rPr lang="ru-RU" sz="4400" b="1" dirty="0" smtClean="0"/>
              <a:t> 5:22. Каким образом плоды Духа приносят изменения в жизнь людей? </a:t>
            </a:r>
          </a:p>
          <a:p>
            <a:pPr algn="ctr"/>
            <a:endParaRPr lang="en-US" sz="4400" dirty="0">
              <a:solidFill>
                <a:srgbClr val="000000"/>
              </a:solidFill>
            </a:endParaRPr>
          </a:p>
        </p:txBody>
      </p:sp>
    </p:spTree>
    <p:extLst>
      <p:ext uri="{BB962C8B-B14F-4D97-AF65-F5344CB8AC3E}">
        <p14:creationId xmlns="" xmlns:p14="http://schemas.microsoft.com/office/powerpoint/2010/main" val="313930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2924176" y="400050"/>
            <a:ext cx="5925026" cy="1143000"/>
          </a:xfrm>
        </p:spPr>
        <p:txBody>
          <a:bodyPr>
            <a:noAutofit/>
          </a:bodyPr>
          <a:lstStyle/>
          <a:p>
            <a:pPr algn="l"/>
            <a:r>
              <a:rPr lang="ru-RU"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Эмоции Иисуса: Часть </a:t>
            </a:r>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I</a:t>
            </a:r>
            <a:endParaRPr lang="en-US" sz="5400" b="1" dirty="0">
              <a:solidFill>
                <a:srgbClr val="FFFFFF"/>
              </a:solidFill>
            </a:endParaRPr>
          </a:p>
        </p:txBody>
      </p:sp>
      <p:sp>
        <p:nvSpPr>
          <p:cNvPr id="3" name="Content Placeholder 2"/>
          <p:cNvSpPr>
            <a:spLocks noGrp="1"/>
          </p:cNvSpPr>
          <p:nvPr>
            <p:ph idx="1"/>
          </p:nvPr>
        </p:nvSpPr>
        <p:spPr>
          <a:xfrm>
            <a:off x="480291" y="1808019"/>
            <a:ext cx="8229600" cy="4525963"/>
          </a:xfrm>
        </p:spPr>
        <p:txBody>
          <a:bodyPr>
            <a:normAutofit/>
          </a:bodyPr>
          <a:lstStyle/>
          <a:p>
            <a:r>
              <a:rPr lang="ru-RU" sz="3600" dirty="0" smtClean="0">
                <a:solidFill>
                  <a:srgbClr val="FF0000"/>
                </a:solidFill>
              </a:rPr>
              <a:t>В книге Марка 8:1-3 </a:t>
            </a:r>
            <a:r>
              <a:rPr lang="ru-RU" sz="3600" dirty="0" smtClean="0"/>
              <a:t>видно, что именно чувство "сострадания" было толчком для Иисуса, чтобы исполнить план насыщения тысяч. </a:t>
            </a:r>
            <a:endParaRPr lang="en-US" sz="1100" dirty="0" smtClean="0">
              <a:latin typeface="Calibri" pitchFamily="34" charset="0"/>
              <a:cs typeface="Calibri" pitchFamily="34" charset="0"/>
            </a:endParaRPr>
          </a:p>
          <a:p>
            <a:r>
              <a:rPr lang="ru-RU" sz="3600" b="1" dirty="0" smtClean="0"/>
              <a:t>Какие еще дела Иисуса мы наблюдаем кроме насыщения толпы? </a:t>
            </a:r>
            <a:r>
              <a:rPr lang="ru-RU" sz="3600" i="1" dirty="0" smtClean="0"/>
              <a:t>Марка 1:40, 41; 6:34 </a:t>
            </a:r>
          </a:p>
          <a:p>
            <a:pPr marL="0" indent="0">
              <a:buNone/>
            </a:pPr>
            <a:endParaRPr lang="en-US" sz="3600" dirty="0"/>
          </a:p>
        </p:txBody>
      </p:sp>
    </p:spTree>
    <p:extLst>
      <p:ext uri="{BB962C8B-B14F-4D97-AF65-F5344CB8AC3E}">
        <p14:creationId xmlns="" xmlns:p14="http://schemas.microsoft.com/office/powerpoint/2010/main" val="4130153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p:txBody>
          <a:bodyPr>
            <a:noAutofit/>
          </a:bodyPr>
          <a:lstStyle/>
          <a:p>
            <a:r>
              <a:rPr lang="ru-RU" sz="3600" b="1" dirty="0" smtClean="0">
                <a:solidFill>
                  <a:srgbClr val="0070C0"/>
                </a:solidFill>
              </a:rPr>
              <a:t>В каких случаях вы чувствуете сострадание? Одно дело просто чувствовать сострадание, как это делают часто люди, и другое конкретно выражать сострадание в определенных поступках. </a:t>
            </a:r>
          </a:p>
          <a:p>
            <a:r>
              <a:rPr lang="ru-RU" sz="3600" b="1" dirty="0" smtClean="0">
                <a:solidFill>
                  <a:srgbClr val="0070C0"/>
                </a:solidFill>
              </a:rPr>
              <a:t>Как бы вы через слова и поступки проявили сострадание к тем, кто в беде? </a:t>
            </a:r>
            <a:endParaRPr lang="en-US" sz="3600" dirty="0">
              <a:solidFill>
                <a:srgbClr val="0070C0"/>
              </a:solidFill>
            </a:endParaRPr>
          </a:p>
        </p:txBody>
      </p:sp>
    </p:spTree>
    <p:extLst>
      <p:ext uri="{BB962C8B-B14F-4D97-AF65-F5344CB8AC3E}">
        <p14:creationId xmlns="" xmlns:p14="http://schemas.microsoft.com/office/powerpoint/2010/main" val="293613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2952750" y="0"/>
            <a:ext cx="6198805" cy="856817"/>
          </a:xfrm>
        </p:spPr>
        <p:txBody>
          <a:bodyPr>
            <a:noAutofit/>
          </a:bodyPr>
          <a:lstStyle/>
          <a:p>
            <a:pPr algn="l"/>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r>
            <a:b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r>
              <a:rPr lang="ru-RU"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Эмоции Иисуса: Часть 2</a:t>
            </a:r>
            <a:endParaRPr lang="en-US" dirty="0">
              <a:solidFill>
                <a:srgbClr val="FFFFFF"/>
              </a:solidFill>
            </a:endParaRPr>
          </a:p>
        </p:txBody>
      </p:sp>
      <p:sp>
        <p:nvSpPr>
          <p:cNvPr id="3" name="Content Placeholder 2"/>
          <p:cNvSpPr>
            <a:spLocks noGrp="1"/>
          </p:cNvSpPr>
          <p:nvPr>
            <p:ph idx="1"/>
          </p:nvPr>
        </p:nvSpPr>
        <p:spPr>
          <a:xfrm>
            <a:off x="503382" y="2260646"/>
            <a:ext cx="8229600" cy="3687618"/>
          </a:xfrm>
        </p:spPr>
        <p:txBody>
          <a:bodyPr>
            <a:normAutofit lnSpcReduction="10000"/>
          </a:bodyPr>
          <a:lstStyle/>
          <a:p>
            <a:pPr algn="ctr">
              <a:buNone/>
            </a:pPr>
            <a:r>
              <a:rPr lang="ru-RU" sz="4000" dirty="0" smtClean="0"/>
              <a:t>Писатели Евангелия описывают два случая, когда </a:t>
            </a:r>
            <a:r>
              <a:rPr lang="ru-RU" sz="4000" dirty="0" smtClean="0">
                <a:solidFill>
                  <a:srgbClr val="FF0000"/>
                </a:solidFill>
              </a:rPr>
              <a:t>Христос плакал.</a:t>
            </a:r>
            <a:r>
              <a:rPr lang="ru-RU" sz="4000" dirty="0" smtClean="0"/>
              <a:t> Люди обычно плачут о себе, но в этих случаях Иисус чувствует глубокую горечь и сожаление о других.</a:t>
            </a:r>
          </a:p>
          <a:p>
            <a:pPr marL="0" indent="0" algn="ctr">
              <a:buNone/>
            </a:pPr>
            <a:endParaRPr lang="en-US" sz="4000" dirty="0"/>
          </a:p>
        </p:txBody>
      </p:sp>
    </p:spTree>
    <p:extLst>
      <p:ext uri="{BB962C8B-B14F-4D97-AF65-F5344CB8AC3E}">
        <p14:creationId xmlns="" xmlns:p14="http://schemas.microsoft.com/office/powerpoint/2010/main" val="347868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p:txBody>
          <a:bodyPr>
            <a:normAutofit/>
          </a:bodyPr>
          <a:lstStyle/>
          <a:p>
            <a:r>
              <a:rPr lang="ru-RU" sz="4000" b="1" dirty="0" smtClean="0">
                <a:solidFill>
                  <a:srgbClr val="0070C0"/>
                </a:solidFill>
              </a:rPr>
              <a:t>Какие самые болезненные эмоции ощутил Иисус в следующих отрывках? </a:t>
            </a:r>
            <a:r>
              <a:rPr lang="ru-RU" sz="4000" i="1" dirty="0" err="1" smtClean="0">
                <a:solidFill>
                  <a:srgbClr val="0070C0"/>
                </a:solidFill>
              </a:rPr>
              <a:t>Мф</a:t>
            </a:r>
            <a:r>
              <a:rPr lang="ru-RU" sz="4000" i="1" dirty="0" smtClean="0">
                <a:solidFill>
                  <a:srgbClr val="0070C0"/>
                </a:solidFill>
              </a:rPr>
              <a:t>. 26:37,38; </a:t>
            </a:r>
            <a:r>
              <a:rPr lang="ru-RU" sz="4000" i="1" dirty="0" err="1" smtClean="0">
                <a:solidFill>
                  <a:srgbClr val="0070C0"/>
                </a:solidFill>
              </a:rPr>
              <a:t>Мк</a:t>
            </a:r>
            <a:r>
              <a:rPr lang="ru-RU" sz="4000" i="1" dirty="0" smtClean="0">
                <a:solidFill>
                  <a:srgbClr val="0070C0"/>
                </a:solidFill>
              </a:rPr>
              <a:t>. 3:5; 8:12; Ин. 11:32-38; </a:t>
            </a:r>
            <a:r>
              <a:rPr lang="ru-RU" sz="4000" i="1" dirty="0" err="1" smtClean="0">
                <a:solidFill>
                  <a:srgbClr val="0070C0"/>
                </a:solidFill>
              </a:rPr>
              <a:t>Мк</a:t>
            </a:r>
            <a:r>
              <a:rPr lang="ru-RU" sz="4000" i="1" dirty="0" smtClean="0">
                <a:solidFill>
                  <a:srgbClr val="0070C0"/>
                </a:solidFill>
              </a:rPr>
              <a:t>. 11:15,16. </a:t>
            </a:r>
          </a:p>
          <a:p>
            <a:r>
              <a:rPr lang="ru-RU" sz="4000" b="1" dirty="0" smtClean="0">
                <a:solidFill>
                  <a:srgbClr val="0070C0"/>
                </a:solidFill>
              </a:rPr>
              <a:t>Что стало причинной проявления этих эмоций? </a:t>
            </a:r>
            <a:endParaRPr lang="en-US" sz="4000" dirty="0">
              <a:solidFill>
                <a:srgbClr val="0070C0"/>
              </a:solidFill>
            </a:endParaRPr>
          </a:p>
        </p:txBody>
      </p:sp>
    </p:spTree>
    <p:extLst>
      <p:ext uri="{BB962C8B-B14F-4D97-AF65-F5344CB8AC3E}">
        <p14:creationId xmlns="" xmlns:p14="http://schemas.microsoft.com/office/powerpoint/2010/main" val="6735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503382" y="2110359"/>
            <a:ext cx="8229600" cy="4525963"/>
          </a:xfrm>
        </p:spPr>
        <p:txBody>
          <a:bodyPr anchor="t">
            <a:normAutofit/>
          </a:bodyPr>
          <a:lstStyle/>
          <a:p>
            <a:r>
              <a:rPr lang="ru-RU" sz="4000" dirty="0" smtClean="0"/>
              <a:t>Первые стихи книги Исаии 53 подтверждают тот факт, что </a:t>
            </a:r>
            <a:r>
              <a:rPr lang="ru-RU" sz="4000" b="1" dirty="0" smtClean="0">
                <a:solidFill>
                  <a:srgbClr val="FF0000"/>
                </a:solidFill>
              </a:rPr>
              <a:t>Иисус тоже печалился.</a:t>
            </a:r>
            <a:r>
              <a:rPr lang="ru-RU" sz="4000" dirty="0" smtClean="0">
                <a:solidFill>
                  <a:srgbClr val="FF0000"/>
                </a:solidFill>
              </a:rPr>
              <a:t> </a:t>
            </a:r>
            <a:r>
              <a:rPr lang="ru-RU" sz="4000" dirty="0" smtClean="0"/>
              <a:t>Даже когда Он ощущал моменты радости, </a:t>
            </a:r>
            <a:r>
              <a:rPr lang="ru-RU" sz="4000" b="1" dirty="0" smtClean="0">
                <a:solidFill>
                  <a:srgbClr val="FF0000"/>
                </a:solidFill>
              </a:rPr>
              <a:t>Он также чувствовал сильнейшую эмоциональную боль. </a:t>
            </a:r>
            <a:endParaRPr lang="en-US" sz="4000" b="1" dirty="0"/>
          </a:p>
        </p:txBody>
      </p:sp>
    </p:spTree>
    <p:extLst>
      <p:ext uri="{BB962C8B-B14F-4D97-AF65-F5344CB8AC3E}">
        <p14:creationId xmlns="" xmlns:p14="http://schemas.microsoft.com/office/powerpoint/2010/main" val="1969823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028950" y="447626"/>
            <a:ext cx="6115050" cy="1143000"/>
          </a:xfrm>
        </p:spPr>
        <p:txBody>
          <a:bodyPr>
            <a:normAutofit fontScale="90000"/>
          </a:bodyPr>
          <a:lstStyle/>
          <a:p>
            <a:r>
              <a:rPr lang="ru-RU" sz="31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Божий план, когда мы ощущаем болезненные эмоции</a:t>
            </a:r>
            <a: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r>
            <a:b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endParaRPr lang="en-US" dirty="0">
              <a:solidFill>
                <a:srgbClr val="FFFFFF"/>
              </a:solidFill>
            </a:endParaRPr>
          </a:p>
        </p:txBody>
      </p:sp>
      <p:sp>
        <p:nvSpPr>
          <p:cNvPr id="3" name="Content Placeholder 2"/>
          <p:cNvSpPr>
            <a:spLocks noGrp="1"/>
          </p:cNvSpPr>
          <p:nvPr>
            <p:ph idx="1"/>
          </p:nvPr>
        </p:nvSpPr>
        <p:spPr>
          <a:xfrm>
            <a:off x="719254" y="1922696"/>
            <a:ext cx="7888054" cy="4525963"/>
          </a:xfrm>
        </p:spPr>
        <p:txBody>
          <a:bodyPr>
            <a:noAutofit/>
          </a:bodyPr>
          <a:lstStyle/>
          <a:p>
            <a:r>
              <a:rPr lang="ru-RU" sz="3600" b="1" dirty="0" smtClean="0"/>
              <a:t>Прочитайте Ин. 16:20-24. Что Иисус обещает относительно боли и горя?  </a:t>
            </a:r>
            <a:endParaRPr lang="ru-RU" sz="3600" dirty="0" smtClean="0"/>
          </a:p>
          <a:p>
            <a:pPr marL="0" indent="0">
              <a:buNone/>
            </a:pPr>
            <a:endParaRPr lang="en-US" sz="1100" dirty="0" smtClean="0">
              <a:latin typeface="Calibri" pitchFamily="34" charset="0"/>
              <a:cs typeface="Calibri" pitchFamily="34" charset="0"/>
            </a:endParaRPr>
          </a:p>
          <a:p>
            <a:r>
              <a:rPr lang="ru-RU" sz="3600" b="1" dirty="0" smtClean="0">
                <a:solidFill>
                  <a:srgbClr val="FF0000"/>
                </a:solidFill>
              </a:rPr>
              <a:t>Этот отрывок предлагает великую надежду каждому, кто проходит через физические или психологические трудности. </a:t>
            </a:r>
            <a:r>
              <a:rPr lang="ru-RU" sz="3600" dirty="0" smtClean="0"/>
              <a:t>Вот некоторые пункты которые можно запомнить из этого текста: </a:t>
            </a:r>
          </a:p>
          <a:p>
            <a:pPr marL="0" indent="0">
              <a:buNone/>
            </a:pPr>
            <a:endParaRPr lang="en-US" sz="3600" dirty="0"/>
          </a:p>
        </p:txBody>
      </p:sp>
    </p:spTree>
    <p:extLst>
      <p:ext uri="{BB962C8B-B14F-4D97-AF65-F5344CB8AC3E}">
        <p14:creationId xmlns="" xmlns:p14="http://schemas.microsoft.com/office/powerpoint/2010/main" val="113180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1"/>
            <a:ext cx="9315482" cy="6927272"/>
          </a:xfrm>
          <a:prstGeom prst="rect">
            <a:avLst/>
          </a:prstGeom>
        </p:spPr>
      </p:pic>
      <p:sp>
        <p:nvSpPr>
          <p:cNvPr id="2" name="Title 1"/>
          <p:cNvSpPr>
            <a:spLocks noGrp="1"/>
          </p:cNvSpPr>
          <p:nvPr>
            <p:ph type="ctrTitle"/>
          </p:nvPr>
        </p:nvSpPr>
        <p:spPr/>
        <p:txBody>
          <a:bodyPr/>
          <a:lstStyle/>
          <a:p>
            <a:r>
              <a:rPr lang="ru-RU" sz="4000" dirty="0" smtClean="0">
                <a:latin typeface="Adobe Caslon Pro Bold"/>
                <a:cs typeface="Adobe Caslon Pro Bold"/>
              </a:rPr>
              <a:t>Урок 1</a:t>
            </a:r>
            <a:r>
              <a:rPr lang="en-US" sz="4000" dirty="0" smtClean="0">
                <a:latin typeface="Adobe Caslon Pro Bold"/>
                <a:cs typeface="Adobe Caslon Pro Bold"/>
              </a:rPr>
              <a:t/>
            </a:r>
            <a:br>
              <a:rPr lang="en-US" sz="4000" dirty="0" smtClean="0">
                <a:latin typeface="Adobe Caslon Pro Bold"/>
                <a:cs typeface="Adobe Caslon Pro Bold"/>
              </a:rPr>
            </a:br>
            <a:r>
              <a:rPr lang="ru-RU" dirty="0" smtClean="0">
                <a:solidFill>
                  <a:schemeClr val="accent5">
                    <a:lumMod val="50000"/>
                  </a:schemeClr>
                </a:solidFill>
                <a:latin typeface="Adobe Caslon Pro Bold"/>
                <a:cs typeface="Adobe Caslon Pro Bold"/>
              </a:rPr>
              <a:t>ЭМОЦИИ</a:t>
            </a:r>
            <a:endParaRPr lang="en-US" dirty="0">
              <a:solidFill>
                <a:schemeClr val="accent5">
                  <a:lumMod val="50000"/>
                </a:schemeClr>
              </a:solidFill>
              <a:latin typeface="Adobe Caslon Pro Bold"/>
              <a:cs typeface="Adobe Caslon Pro Bold"/>
            </a:endParaRPr>
          </a:p>
        </p:txBody>
      </p:sp>
      <p:pic>
        <p:nvPicPr>
          <p:cNvPr id="7" name="Picture 6" descr="Face.bmp"/>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76569" y="3847551"/>
            <a:ext cx="4631125" cy="3087417"/>
          </a:xfrm>
          <a:prstGeom prst="rect">
            <a:avLst/>
          </a:prstGeom>
        </p:spPr>
      </p:pic>
      <p:sp>
        <p:nvSpPr>
          <p:cNvPr id="5" name="Subtitle 2"/>
          <p:cNvSpPr txBox="1">
            <a:spLocks/>
          </p:cNvSpPr>
          <p:nvPr/>
        </p:nvSpPr>
        <p:spPr>
          <a:xfrm>
            <a:off x="3002534" y="6313292"/>
            <a:ext cx="3429000" cy="533400"/>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200" dirty="0" smtClean="0">
                <a:solidFill>
                  <a:srgbClr val="000000"/>
                </a:solidFill>
                <a:latin typeface="Calibri" pitchFamily="34" charset="0"/>
                <a:cs typeface="Calibri" pitchFamily="34" charset="0"/>
              </a:rPr>
              <a:t>Генеральная Конференция</a:t>
            </a:r>
            <a:endParaRPr lang="en-US" sz="1200" dirty="0" smtClean="0">
              <a:solidFill>
                <a:srgbClr val="000000"/>
              </a:solidFill>
              <a:latin typeface="Calibri" pitchFamily="34" charset="0"/>
              <a:cs typeface="Calibri" pitchFamily="34" charset="0"/>
            </a:endParaRPr>
          </a:p>
          <a:p>
            <a:r>
              <a:rPr lang="ru-RU" sz="1200" dirty="0" smtClean="0">
                <a:solidFill>
                  <a:srgbClr val="000000"/>
                </a:solidFill>
                <a:latin typeface="Calibri" pitchFamily="34" charset="0"/>
                <a:cs typeface="Calibri" pitchFamily="34" charset="0"/>
              </a:rPr>
              <a:t>Отдел Женского Служения</a:t>
            </a:r>
            <a:endParaRPr lang="en-US" sz="1200" dirty="0" smtClean="0">
              <a:solidFill>
                <a:srgbClr val="000000"/>
              </a:solidFill>
              <a:latin typeface="Calibri" pitchFamily="34" charset="0"/>
              <a:cs typeface="Calibri" pitchFamily="34" charset="0"/>
            </a:endParaRPr>
          </a:p>
          <a:p>
            <a:r>
              <a:rPr lang="en-US" sz="1200" dirty="0" smtClean="0">
                <a:solidFill>
                  <a:srgbClr val="000000"/>
                </a:solidFill>
                <a:latin typeface="Calibri" pitchFamily="34" charset="0"/>
                <a:cs typeface="Calibri" pitchFamily="34" charset="0"/>
                <a:hlinkClick r:id="rId5"/>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
        <p:nvSpPr>
          <p:cNvPr id="3" name="Subtitle 2"/>
          <p:cNvSpPr>
            <a:spLocks noGrp="1"/>
          </p:cNvSpPr>
          <p:nvPr>
            <p:ph type="subTitle" idx="1"/>
          </p:nvPr>
        </p:nvSpPr>
        <p:spPr>
          <a:xfrm>
            <a:off x="1371600" y="3724563"/>
            <a:ext cx="6400800" cy="639618"/>
          </a:xfrm>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Миглоса</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54840" y="5835936"/>
            <a:ext cx="559277" cy="427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85823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448773" y="2240878"/>
            <a:ext cx="8438051" cy="3765541"/>
          </a:xfrm>
        </p:spPr>
        <p:txBody>
          <a:bodyPr>
            <a:noAutofit/>
          </a:bodyPr>
          <a:lstStyle/>
          <a:p>
            <a:pPr>
              <a:buFont typeface="Arial" pitchFamily="34" charset="0"/>
              <a:buChar char="•"/>
            </a:pPr>
            <a:r>
              <a:rPr lang="ru-RU" sz="3600" b="1" dirty="0" smtClean="0">
                <a:solidFill>
                  <a:srgbClr val="FF0000"/>
                </a:solidFill>
              </a:rPr>
              <a:t>Мир кажется полон радости.</a:t>
            </a:r>
            <a:r>
              <a:rPr lang="ru-RU" sz="3600" b="1" dirty="0" smtClean="0"/>
              <a:t> </a:t>
            </a:r>
            <a:r>
              <a:rPr lang="ru-RU" sz="3600" i="1" dirty="0" smtClean="0"/>
              <a:t> </a:t>
            </a:r>
            <a:r>
              <a:rPr lang="ru-RU" sz="3600" dirty="0" smtClean="0"/>
              <a:t>Зачастую верующий смотрит вокруг и все напоминает ему о несправедливости жизни.</a:t>
            </a:r>
            <a:endParaRPr lang="en-US" sz="1100" dirty="0" smtClean="0">
              <a:latin typeface="Calibri" pitchFamily="34" charset="0"/>
              <a:cs typeface="Calibri" pitchFamily="34" charset="0"/>
            </a:endParaRPr>
          </a:p>
          <a:p>
            <a:r>
              <a:rPr lang="ru-RU" sz="3600" b="1" dirty="0" smtClean="0">
                <a:solidFill>
                  <a:srgbClr val="FF0000"/>
                </a:solidFill>
              </a:rPr>
              <a:t>Горе, сожаление и тоска превратятся в радость. </a:t>
            </a:r>
            <a:r>
              <a:rPr lang="ru-RU" sz="3600" dirty="0" smtClean="0"/>
              <a:t>Это и есть сущность обещания Иисуса. </a:t>
            </a:r>
            <a:endParaRPr lang="en-US" sz="36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3600" dirty="0"/>
          </a:p>
        </p:txBody>
      </p:sp>
    </p:spTree>
    <p:extLst>
      <p:ext uri="{BB962C8B-B14F-4D97-AF65-F5344CB8AC3E}">
        <p14:creationId xmlns="" xmlns:p14="http://schemas.microsoft.com/office/powerpoint/2010/main" val="425908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400032" y="2298411"/>
            <a:ext cx="8229600" cy="4525963"/>
          </a:xfrm>
        </p:spPr>
        <p:txBody>
          <a:bodyPr>
            <a:normAutofit/>
          </a:bodyPr>
          <a:lstStyle/>
          <a:p>
            <a:r>
              <a:rPr lang="ru-RU" sz="3600" b="1" dirty="0" smtClean="0">
                <a:solidFill>
                  <a:srgbClr val="FF0000"/>
                </a:solidFill>
              </a:rPr>
              <a:t>Прежняя боль забудется. </a:t>
            </a:r>
            <a:r>
              <a:rPr lang="ru-RU" sz="3600" dirty="0" smtClean="0"/>
              <a:t>Воспоминания о неприятном прошлом часто угнетает</a:t>
            </a:r>
            <a:r>
              <a:rPr lang="en-US" sz="3600" dirty="0" smtClean="0">
                <a:latin typeface="Calibri" pitchFamily="34" charset="0"/>
                <a:cs typeface="Calibri" pitchFamily="34" charset="0"/>
              </a:rPr>
              <a:t>.</a:t>
            </a:r>
          </a:p>
          <a:p>
            <a:r>
              <a:rPr lang="ru-RU" sz="3600" b="1" dirty="0" smtClean="0">
                <a:solidFill>
                  <a:srgbClr val="FF0000"/>
                </a:solidFill>
              </a:rPr>
              <a:t>Никто не заберет от нас этой радости. </a:t>
            </a:r>
            <a:r>
              <a:rPr lang="ru-RU" sz="3600" dirty="0" smtClean="0"/>
              <a:t>Ту радость, которую нам приготовил Христос, это не то чувство, которое мы сейчас с вами понимаем. </a:t>
            </a:r>
            <a:endParaRPr lang="en-US" sz="3600" dirty="0">
              <a:latin typeface="Calibri" pitchFamily="34" charset="0"/>
              <a:cs typeface="Calibri" pitchFamily="34" charset="0"/>
            </a:endParaRPr>
          </a:p>
          <a:p>
            <a:endParaRPr lang="en-US" sz="3600" dirty="0"/>
          </a:p>
        </p:txBody>
      </p:sp>
    </p:spTree>
    <p:extLst>
      <p:ext uri="{BB962C8B-B14F-4D97-AF65-F5344CB8AC3E}">
        <p14:creationId xmlns="" xmlns:p14="http://schemas.microsoft.com/office/powerpoint/2010/main" val="998621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6410" y="2456725"/>
            <a:ext cx="8229600" cy="3287670"/>
          </a:xfrm>
        </p:spPr>
        <p:txBody>
          <a:bodyPr>
            <a:normAutofit lnSpcReduction="10000"/>
          </a:bodyPr>
          <a:lstStyle/>
          <a:p>
            <a:pPr lvl="0"/>
            <a:r>
              <a:rPr lang="ru-RU" sz="3600" b="1" dirty="0" smtClean="0">
                <a:solidFill>
                  <a:srgbClr val="FF0000"/>
                </a:solidFill>
              </a:rPr>
              <a:t>Там не будет нужды. </a:t>
            </a:r>
            <a:r>
              <a:rPr lang="ru-RU" sz="3600" dirty="0" smtClean="0"/>
              <a:t>Иисус заверят нас в том, что праведные не будут </a:t>
            </a:r>
            <a:r>
              <a:rPr lang="ru-RU" sz="3600" dirty="0" smtClean="0"/>
              <a:t>что- </a:t>
            </a:r>
            <a:r>
              <a:rPr lang="ru-RU" sz="3600" dirty="0" smtClean="0"/>
              <a:t>либо просить. Не будет необходимости им о чем-то просить Иисуса, потому что все их нужды будут удовлетворены. </a:t>
            </a:r>
            <a:endParaRPr lang="en-US" sz="3600" dirty="0"/>
          </a:p>
        </p:txBody>
      </p:sp>
    </p:spTree>
    <p:extLst>
      <p:ext uri="{BB962C8B-B14F-4D97-AF65-F5344CB8AC3E}">
        <p14:creationId xmlns="" xmlns:p14="http://schemas.microsoft.com/office/powerpoint/2010/main" val="2242139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318654" y="2043632"/>
            <a:ext cx="8229600" cy="4525963"/>
          </a:xfrm>
        </p:spPr>
        <p:txBody>
          <a:bodyPr>
            <a:normAutofit/>
          </a:bodyPr>
          <a:lstStyle/>
          <a:p>
            <a:pPr algn="ctr">
              <a:buNone/>
            </a:pPr>
            <a:r>
              <a:rPr lang="ru-RU" sz="3600" b="1" dirty="0" smtClean="0"/>
              <a:t>Каким образом негативные эмоции могут отодвинуть позитивные? Поразмышляйте над историей Марии Магдалины и другой Марии, которые пришли ко гробу Иисуса и были "со страхом и радостью великой" </a:t>
            </a:r>
          </a:p>
          <a:p>
            <a:pPr algn="ctr">
              <a:buNone/>
            </a:pPr>
            <a:r>
              <a:rPr lang="ru-RU" sz="3600" i="1" dirty="0" smtClean="0"/>
              <a:t>(</a:t>
            </a:r>
            <a:r>
              <a:rPr lang="ru-RU" sz="3600" i="1" dirty="0" err="1" smtClean="0"/>
              <a:t>Мф</a:t>
            </a:r>
            <a:r>
              <a:rPr lang="ru-RU" sz="3600" i="1" dirty="0" smtClean="0"/>
              <a:t>. 28:8).  </a:t>
            </a:r>
          </a:p>
          <a:p>
            <a:pPr marL="0" indent="0">
              <a:buNone/>
            </a:pPr>
            <a:endParaRPr lang="en-US" sz="3600" dirty="0">
              <a:solidFill>
                <a:srgbClr val="000000"/>
              </a:solidFill>
            </a:endParaRPr>
          </a:p>
        </p:txBody>
      </p:sp>
    </p:spTree>
    <p:extLst>
      <p:ext uri="{BB962C8B-B14F-4D97-AF65-F5344CB8AC3E}">
        <p14:creationId xmlns="" xmlns:p14="http://schemas.microsoft.com/office/powerpoint/2010/main" val="1143117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076575" y="274638"/>
            <a:ext cx="5610225" cy="1143000"/>
          </a:xfrm>
        </p:spPr>
        <p:txBody>
          <a:bodyPr>
            <a:normAutofit fontScale="90000"/>
          </a:bodyPr>
          <a:lstStyle/>
          <a:p>
            <a:r>
              <a:rPr lang="ru-RU" dirty="0" smtClean="0">
                <a:solidFill>
                  <a:srgbClr val="008000"/>
                </a:solidFill>
                <a:latin typeface="Adobe Caslon Pro Bold"/>
                <a:cs typeface="Adobe Caslon Pro Bold"/>
              </a:rPr>
              <a:t>Исцеляющее обетование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417454" y="1600200"/>
            <a:ext cx="5269345" cy="4525963"/>
          </a:xfrm>
        </p:spPr>
        <p:txBody>
          <a:bodyPr>
            <a:normAutofit fontScale="92500" lnSpcReduction="20000"/>
          </a:bodyPr>
          <a:lstStyle/>
          <a:p>
            <a:pPr algn="ctr">
              <a:buNone/>
            </a:pPr>
            <a:r>
              <a:rPr lang="ru-RU" sz="4000" b="1" i="1" dirty="0" smtClean="0"/>
              <a:t>"Истинно, истинно говорю вам: вы восплачете и возрыдаете, а мир возрадуется; вы печальны будете, но печаль ваша в радость будет". </a:t>
            </a:r>
            <a:endParaRPr lang="ru-RU" sz="4000" i="1" dirty="0" smtClean="0"/>
          </a:p>
          <a:p>
            <a:pPr algn="ctr">
              <a:buNone/>
            </a:pPr>
            <a:r>
              <a:rPr lang="ru-RU" sz="4000" i="1" dirty="0" smtClean="0"/>
              <a:t>(Иоанна 16:20) </a:t>
            </a:r>
          </a:p>
          <a:p>
            <a:endParaRPr lang="en-US" sz="4000" dirty="0">
              <a:latin typeface="Adobe Caslon Pro"/>
              <a:cs typeface="Adobe Caslon Pro"/>
            </a:endParaRPr>
          </a:p>
        </p:txBody>
      </p:sp>
    </p:spTree>
    <p:extLst>
      <p:ext uri="{BB962C8B-B14F-4D97-AF65-F5344CB8AC3E}">
        <p14:creationId xmlns="" xmlns:p14="http://schemas.microsoft.com/office/powerpoint/2010/main" val="215869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769474" y="1599988"/>
            <a:ext cx="4917325" cy="4115011"/>
          </a:xfrm>
        </p:spPr>
        <p:txBody>
          <a:bodyPr>
            <a:noAutofit/>
          </a:bodyPr>
          <a:lstStyle/>
          <a:p>
            <a:pPr algn="ctr">
              <a:buNone/>
            </a:pPr>
            <a:r>
              <a:rPr lang="ru-RU" sz="2800" b="1" dirty="0" smtClean="0"/>
              <a:t>"Истинно, истинно говорю вам: вы восплачете и возрыдаете, а мир возрадуется; вы печальны будете, но печаль ваша в радость будет". </a:t>
            </a:r>
            <a:endParaRPr lang="ru-RU" sz="2800" dirty="0" smtClean="0"/>
          </a:p>
          <a:p>
            <a:pPr algn="ctr">
              <a:buNone/>
            </a:pPr>
            <a:r>
              <a:rPr lang="ru-RU" sz="2800" b="1" dirty="0" smtClean="0"/>
              <a:t>(Иоанна 16:20) </a:t>
            </a:r>
            <a:endParaRPr lang="ru-RU" sz="2800" dirty="0" smtClean="0"/>
          </a:p>
          <a:p>
            <a:endParaRPr lang="en-US" sz="2800" dirty="0"/>
          </a:p>
        </p:txBody>
      </p:sp>
    </p:spTree>
    <p:extLst>
      <p:ext uri="{BB962C8B-B14F-4D97-AF65-F5344CB8AC3E}">
        <p14:creationId xmlns="" xmlns:p14="http://schemas.microsoft.com/office/powerpoint/2010/main" val="387764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457200" y="2038929"/>
            <a:ext cx="8229600" cy="4525963"/>
          </a:xfrm>
        </p:spPr>
        <p:txBody>
          <a:bodyPr>
            <a:normAutofit/>
          </a:bodyPr>
          <a:lstStyle/>
          <a:p>
            <a:pPr algn="ctr">
              <a:buNone/>
            </a:pPr>
            <a:r>
              <a:rPr lang="ru-RU" sz="4000" b="1" dirty="0" smtClean="0">
                <a:solidFill>
                  <a:srgbClr val="FF0000"/>
                </a:solidFill>
              </a:rPr>
              <a:t>Эмоции - это неотъемлемая часть личности человека. </a:t>
            </a:r>
            <a:r>
              <a:rPr lang="ru-RU" sz="4000" dirty="0" smtClean="0"/>
              <a:t>Они могут быть сильными мотиваторами и во благо и наоборот. И в зависимости от эмоций мы можем ощущать счастье, грусть, страх или радость.  </a:t>
            </a:r>
          </a:p>
          <a:p>
            <a:pPr marL="0" indent="0" algn="ctr">
              <a:buNone/>
            </a:pPr>
            <a:endParaRPr lang="en-US" sz="4000" dirty="0"/>
          </a:p>
        </p:txBody>
      </p:sp>
    </p:spTree>
    <p:extLst>
      <p:ext uri="{BB962C8B-B14F-4D97-AF65-F5344CB8AC3E}">
        <p14:creationId xmlns="" xmlns:p14="http://schemas.microsoft.com/office/powerpoint/2010/main" val="292428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457200" y="1877292"/>
            <a:ext cx="8229600" cy="4525963"/>
          </a:xfrm>
        </p:spPr>
        <p:txBody>
          <a:bodyPr>
            <a:normAutofit fontScale="92500"/>
          </a:bodyPr>
          <a:lstStyle/>
          <a:p>
            <a:pPr marL="0" indent="0" algn="ctr">
              <a:buNone/>
            </a:pPr>
            <a:r>
              <a:rPr lang="ru-RU" sz="3600" b="1" dirty="0" smtClean="0">
                <a:solidFill>
                  <a:srgbClr val="FF0000"/>
                </a:solidFill>
              </a:rPr>
              <a:t>"Положительные" эмоции приносят чувство удовлетворения и благополучия,</a:t>
            </a:r>
            <a:r>
              <a:rPr lang="ru-RU" sz="3600" b="1" dirty="0" smtClean="0">
                <a:solidFill>
                  <a:srgbClr val="0070C0"/>
                </a:solidFill>
              </a:rPr>
              <a:t> "отрицательные" производят боль и страдание. </a:t>
            </a:r>
            <a:r>
              <a:rPr lang="ru-RU" sz="3600" dirty="0" smtClean="0"/>
              <a:t>Хотя "положительные" эмоции поддерживает душевное здоровье, а длительный выброс "негативных" эмоций может создать проблемы в поведении человека и его отношениях. </a:t>
            </a:r>
            <a:endParaRPr lang="en-US" sz="3600" dirty="0"/>
          </a:p>
        </p:txBody>
      </p:sp>
    </p:spTree>
    <p:extLst>
      <p:ext uri="{BB962C8B-B14F-4D97-AF65-F5344CB8AC3E}">
        <p14:creationId xmlns="" xmlns:p14="http://schemas.microsoft.com/office/powerpoint/2010/main" val="104283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526473" y="1972203"/>
            <a:ext cx="8229600" cy="3687618"/>
          </a:xfrm>
        </p:spPr>
        <p:txBody>
          <a:bodyPr>
            <a:noAutofit/>
          </a:bodyPr>
          <a:lstStyle/>
          <a:p>
            <a:pPr marL="0" indent="0" algn="ctr">
              <a:buNone/>
            </a:pPr>
            <a:r>
              <a:rPr lang="ru-RU" b="1" dirty="0" smtClean="0">
                <a:solidFill>
                  <a:srgbClr val="FF0000"/>
                </a:solidFill>
              </a:rPr>
              <a:t>Господь желает, чтобы мы наслаждались результатом, который дают нам положительные эмоции. </a:t>
            </a:r>
            <a:r>
              <a:rPr lang="ru-RU" dirty="0" smtClean="0"/>
              <a:t>Однако, по причине  греха, мы часто получаем печальные опыты, которые являются результатом проявления негативных эмоций. Библейские герои также не были защищены от эмоциональных взрывов и упадков. </a:t>
            </a:r>
            <a:endParaRPr lang="en-US" dirty="0"/>
          </a:p>
        </p:txBody>
      </p:sp>
    </p:spTree>
    <p:extLst>
      <p:ext uri="{BB962C8B-B14F-4D97-AF65-F5344CB8AC3E}">
        <p14:creationId xmlns="" xmlns:p14="http://schemas.microsoft.com/office/powerpoint/2010/main" val="219683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477358" y="2113295"/>
            <a:ext cx="8229600" cy="3549072"/>
          </a:xfrm>
        </p:spPr>
        <p:txBody>
          <a:bodyPr>
            <a:normAutofit/>
          </a:bodyPr>
          <a:lstStyle/>
          <a:p>
            <a:pPr algn="ctr">
              <a:buNone/>
            </a:pPr>
            <a:r>
              <a:rPr lang="ru-RU" sz="3600" dirty="0" smtClean="0"/>
              <a:t>   Связь эмоций и поведения до конца не изучена. </a:t>
            </a:r>
            <a:r>
              <a:rPr lang="ru-RU" sz="3600" b="1" dirty="0" smtClean="0">
                <a:solidFill>
                  <a:srgbClr val="FF0000"/>
                </a:solidFill>
              </a:rPr>
              <a:t>Бывают времена, когда эмоции, которые ранят, могут склонить нас перед Богом в поисках поддержки и помощи. </a:t>
            </a:r>
          </a:p>
          <a:p>
            <a:pPr marL="0" indent="0" algn="ctr">
              <a:buNone/>
            </a:pPr>
            <a:endParaRPr lang="en-US" sz="3600" dirty="0"/>
          </a:p>
        </p:txBody>
      </p:sp>
    </p:spTree>
    <p:extLst>
      <p:ext uri="{BB962C8B-B14F-4D97-AF65-F5344CB8AC3E}">
        <p14:creationId xmlns="" xmlns:p14="http://schemas.microsoft.com/office/powerpoint/2010/main" val="31217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001819" y="366613"/>
            <a:ext cx="5800436" cy="1143000"/>
          </a:xfrm>
        </p:spPr>
        <p:txBody>
          <a:bodyPr/>
          <a:lstStyle/>
          <a:p>
            <a:r>
              <a:rPr lang="ru-RU" b="1" dirty="0" smtClean="0">
                <a:solidFill>
                  <a:schemeClr val="bg1"/>
                </a:solidFill>
              </a:rPr>
              <a:t>Негативные эмоции</a:t>
            </a:r>
            <a:endParaRPr lang="en-US" b="1" dirty="0">
              <a:solidFill>
                <a:schemeClr val="bg1"/>
              </a:solidFill>
            </a:endParaRPr>
          </a:p>
        </p:txBody>
      </p:sp>
      <p:sp>
        <p:nvSpPr>
          <p:cNvPr id="4" name="Content Placeholder 2"/>
          <p:cNvSpPr>
            <a:spLocks noGrp="1"/>
          </p:cNvSpPr>
          <p:nvPr>
            <p:ph idx="1"/>
          </p:nvPr>
        </p:nvSpPr>
        <p:spPr/>
        <p:txBody>
          <a:bodyPr>
            <a:normAutofit fontScale="92500" lnSpcReduction="10000"/>
          </a:bodyPr>
          <a:lstStyle/>
          <a:p>
            <a:r>
              <a:rPr lang="ru-RU" sz="3600" dirty="0" smtClean="0">
                <a:solidFill>
                  <a:srgbClr val="FF0000"/>
                </a:solidFill>
              </a:rPr>
              <a:t>Прочитайте 2 Царств 13 главу</a:t>
            </a:r>
            <a:r>
              <a:rPr lang="ru-RU" sz="3600" dirty="0" smtClean="0"/>
              <a:t>, эта история произошла под воздействием неблагоприятных эмоций. И в суматохе этого события, герои в конце концов причиняют друг другу физическую и эмоциональную боль. Последствия их поведения </a:t>
            </a:r>
            <a:r>
              <a:rPr lang="ru-RU" sz="3600" dirty="0" smtClean="0"/>
              <a:t>затронул</a:t>
            </a:r>
            <a:r>
              <a:rPr lang="ru-RU" sz="3600" dirty="0" smtClean="0"/>
              <a:t>и</a:t>
            </a:r>
            <a:r>
              <a:rPr lang="ru-RU" sz="3600" dirty="0" smtClean="0"/>
              <a:t> </a:t>
            </a:r>
            <a:r>
              <a:rPr lang="ru-RU" sz="3600" dirty="0" smtClean="0"/>
              <a:t>судьбу всей царской семьи, оказав влияние даже на жизнь будущего поколения.  </a:t>
            </a:r>
          </a:p>
          <a:p>
            <a:endParaRPr lang="en-US" sz="3600" dirty="0" smtClean="0">
              <a:latin typeface="Calibri" pitchFamily="34" charset="0"/>
              <a:cs typeface="Calibri" pitchFamily="34" charset="0"/>
            </a:endParaRPr>
          </a:p>
          <a:p>
            <a:endParaRPr lang="en-US" sz="3600" dirty="0">
              <a:latin typeface="Calibri" pitchFamily="34" charset="0"/>
              <a:cs typeface="Calibri" pitchFamily="34" charset="0"/>
            </a:endParaRPr>
          </a:p>
        </p:txBody>
      </p:sp>
    </p:spTree>
    <p:extLst>
      <p:ext uri="{BB962C8B-B14F-4D97-AF65-F5344CB8AC3E}">
        <p14:creationId xmlns="" xmlns:p14="http://schemas.microsoft.com/office/powerpoint/2010/main" val="6694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180107" y="1775553"/>
            <a:ext cx="8871527" cy="1143000"/>
          </a:xfrm>
        </p:spPr>
        <p:txBody>
          <a:bodyPr>
            <a:normAutofit fontScale="90000"/>
          </a:bodyPr>
          <a:lstStyle/>
          <a:p>
            <a:r>
              <a:rPr lang="ru-RU" sz="3600" b="1" i="1" dirty="0" smtClean="0"/>
              <a:t>Какие эмоциональные состояния можно выявить у участников этой истории?</a:t>
            </a:r>
            <a:r>
              <a:rPr lang="en-US" b="1" i="1" dirty="0" smtClean="0">
                <a:latin typeface="Calibri" pitchFamily="34" charset="0"/>
                <a:cs typeface="Calibri" pitchFamily="34" charset="0"/>
              </a:rPr>
              <a:t/>
            </a:r>
            <a:br>
              <a:rPr lang="en-US" b="1" i="1" dirty="0" smtClean="0">
                <a:latin typeface="Calibri" pitchFamily="34" charset="0"/>
                <a:cs typeface="Calibri" pitchFamily="34" charset="0"/>
              </a:rPr>
            </a:br>
            <a:endParaRPr lang="en-US" b="1" dirty="0"/>
          </a:p>
        </p:txBody>
      </p:sp>
      <p:sp>
        <p:nvSpPr>
          <p:cNvPr id="3" name="Content Placeholder 2"/>
          <p:cNvSpPr>
            <a:spLocks noGrp="1"/>
          </p:cNvSpPr>
          <p:nvPr>
            <p:ph idx="1"/>
          </p:nvPr>
        </p:nvSpPr>
        <p:spPr>
          <a:xfrm>
            <a:off x="3112665" y="2863274"/>
            <a:ext cx="3126210" cy="3470708"/>
          </a:xfrm>
        </p:spPr>
        <p:txBody>
          <a:bodyPr>
            <a:normAutofit/>
          </a:bodyPr>
          <a:lstStyle/>
          <a:p>
            <a:r>
              <a:rPr lang="ru-RU" sz="4000" dirty="0" err="1" smtClean="0">
                <a:solidFill>
                  <a:srgbClr val="000041"/>
                </a:solidFill>
              </a:rPr>
              <a:t>Амнон</a:t>
            </a:r>
            <a:endParaRPr lang="en-US" sz="4000" dirty="0" smtClean="0">
              <a:solidFill>
                <a:srgbClr val="000041"/>
              </a:solidFill>
            </a:endParaRPr>
          </a:p>
          <a:p>
            <a:r>
              <a:rPr lang="ru-RU" sz="4000" dirty="0" err="1" smtClean="0">
                <a:solidFill>
                  <a:srgbClr val="000041"/>
                </a:solidFill>
              </a:rPr>
              <a:t>Фамарь</a:t>
            </a:r>
            <a:endParaRPr lang="en-US" sz="4000" dirty="0" smtClean="0">
              <a:solidFill>
                <a:srgbClr val="000041"/>
              </a:solidFill>
            </a:endParaRPr>
          </a:p>
          <a:p>
            <a:r>
              <a:rPr lang="ru-RU" sz="4000" dirty="0" smtClean="0">
                <a:solidFill>
                  <a:srgbClr val="000041"/>
                </a:solidFill>
              </a:rPr>
              <a:t>Давид</a:t>
            </a:r>
            <a:endParaRPr lang="en-US" sz="4000" dirty="0" smtClean="0">
              <a:solidFill>
                <a:srgbClr val="000041"/>
              </a:solidFill>
            </a:endParaRPr>
          </a:p>
          <a:p>
            <a:r>
              <a:rPr lang="ru-RU" sz="4000" dirty="0" err="1" smtClean="0">
                <a:solidFill>
                  <a:srgbClr val="000041"/>
                </a:solidFill>
              </a:rPr>
              <a:t>Авесаллом</a:t>
            </a:r>
            <a:endParaRPr lang="en-US" sz="4000" dirty="0" smtClean="0">
              <a:solidFill>
                <a:srgbClr val="000041"/>
              </a:solidFill>
            </a:endParaRPr>
          </a:p>
          <a:p>
            <a:endParaRPr lang="en-US" sz="4000" dirty="0">
              <a:solidFill>
                <a:srgbClr val="000041"/>
              </a:solidFill>
            </a:endParaRPr>
          </a:p>
        </p:txBody>
      </p:sp>
    </p:spTree>
    <p:extLst>
      <p:ext uri="{BB962C8B-B14F-4D97-AF65-F5344CB8AC3E}">
        <p14:creationId xmlns="" xmlns:p14="http://schemas.microsoft.com/office/powerpoint/2010/main" val="423551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2017</Words>
  <Application>Microsoft Office PowerPoint</Application>
  <PresentationFormat>Экран (4:3)</PresentationFormat>
  <Paragraphs>166</Paragraphs>
  <Slides>24</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Office Theme</vt:lpstr>
      <vt:lpstr>ДОМ НАДЕЖДЫ И ИСЦЕЛЕНИЯ</vt:lpstr>
      <vt:lpstr>Урок 1 ЭМОЦИИ</vt:lpstr>
      <vt:lpstr>Слайд 3</vt:lpstr>
      <vt:lpstr>Слайд 4</vt:lpstr>
      <vt:lpstr>Слайд 5</vt:lpstr>
      <vt:lpstr>Слайд 6</vt:lpstr>
      <vt:lpstr>Слайд 7</vt:lpstr>
      <vt:lpstr>Негативные эмоции</vt:lpstr>
      <vt:lpstr>Какие эмоциональные состояния можно выявить у участников этой истории? </vt:lpstr>
      <vt:lpstr>Слайд 10</vt:lpstr>
      <vt:lpstr>Противопоставление эмоций</vt:lpstr>
      <vt:lpstr>Слайд 12</vt:lpstr>
      <vt:lpstr>Слайд 13</vt:lpstr>
      <vt:lpstr>Эмоции Иисуса: Часть I</vt:lpstr>
      <vt:lpstr>Слайд 15</vt:lpstr>
      <vt:lpstr> Эмоции Иисуса: Часть 2</vt:lpstr>
      <vt:lpstr>Слайд 17</vt:lpstr>
      <vt:lpstr>Слайд 18</vt:lpstr>
      <vt:lpstr>Божий план, когда мы ощущаем болезненные эмоции </vt:lpstr>
      <vt:lpstr>Слайд 20</vt:lpstr>
      <vt:lpstr>Слайд 21</vt:lpstr>
      <vt:lpstr>Слайд 22</vt:lpstr>
      <vt:lpstr>Слайд 23</vt:lpstr>
      <vt:lpstr>Исцеляющее обетование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Boris</cp:lastModifiedBy>
  <cp:revision>49</cp:revision>
  <dcterms:created xsi:type="dcterms:W3CDTF">2014-03-06T20:47:48Z</dcterms:created>
  <dcterms:modified xsi:type="dcterms:W3CDTF">2014-12-21T15:21:45Z</dcterms:modified>
</cp:coreProperties>
</file>