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83"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55" autoAdjust="0"/>
  </p:normalViewPr>
  <p:slideViewPr>
    <p:cSldViewPr snapToGrid="0" snapToObjects="1">
      <p:cViewPr varScale="1">
        <p:scale>
          <a:sx n="61" d="100"/>
          <a:sy n="61" d="100"/>
        </p:scale>
        <p:origin x="-1404" y="-84"/>
      </p:cViewPr>
      <p:guideLst>
        <p:guide orient="horz" pos="2160"/>
        <p:guide pos="2880"/>
      </p:guideLst>
    </p:cSldViewPr>
  </p:slideViewPr>
  <p:notesTextViewPr>
    <p:cViewPr>
      <p:scale>
        <a:sx n="100" d="100"/>
        <a:sy n="100" d="100"/>
      </p:scale>
      <p:origin x="0" y="0"/>
    </p:cViewPr>
  </p:notesTextViewPr>
  <p:notesViewPr>
    <p:cSldViewPr snapToGrid="0" snapToObjects="1">
      <p:cViewPr>
        <p:scale>
          <a:sx n="76" d="100"/>
          <a:sy n="76" d="100"/>
        </p:scale>
        <p:origin x="-2824" y="2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88AFC1-2739-4B4B-9A23-898E896AA73A}" type="datetimeFigureOut">
              <a:rPr lang="en-US" smtClean="0"/>
              <a:pPr/>
              <a:t>12/21/2014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9FB5B-F997-4142-B537-5F0C3D5F3188}" type="slidenum">
              <a:rPr lang="en-US" smtClean="0"/>
              <a:pPr/>
              <a:t>‹#›</a:t>
            </a:fld>
            <a:endParaRPr lang="en-US"/>
          </a:p>
        </p:txBody>
      </p:sp>
    </p:spTree>
    <p:extLst>
      <p:ext uri="{BB962C8B-B14F-4D97-AF65-F5344CB8AC3E}">
        <p14:creationId xmlns="" xmlns:p14="http://schemas.microsoft.com/office/powerpoint/2010/main" val="429840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Библейские тексты для изучения на этой неделе:</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3 </a:t>
            </a:r>
            <a:r>
              <a:rPr lang="ru-RU" sz="1200" i="1" kern="1200" dirty="0" err="1" smtClean="0">
                <a:solidFill>
                  <a:schemeClr val="tx1"/>
                </a:solidFill>
                <a:latin typeface="+mn-lt"/>
                <a:ea typeface="+mn-ea"/>
                <a:cs typeface="+mn-cs"/>
              </a:rPr>
              <a:t>Цар</a:t>
            </a:r>
            <a:r>
              <a:rPr lang="ru-RU" sz="1200" i="1" kern="1200" dirty="0" smtClean="0">
                <a:solidFill>
                  <a:schemeClr val="tx1"/>
                </a:solidFill>
                <a:latin typeface="+mn-lt"/>
                <a:ea typeface="+mn-ea"/>
                <a:cs typeface="+mn-cs"/>
              </a:rPr>
              <a:t>. 17:2–4, 15, 16; 19:1, 2; </a:t>
            </a:r>
            <a:r>
              <a:rPr lang="ru-RU" sz="1200" i="1" kern="1200" dirty="0" err="1" smtClean="0">
                <a:solidFill>
                  <a:schemeClr val="tx1"/>
                </a:solidFill>
                <a:latin typeface="+mn-lt"/>
                <a:ea typeface="+mn-ea"/>
                <a:cs typeface="+mn-cs"/>
              </a:rPr>
              <a:t>Мк</a:t>
            </a:r>
            <a:r>
              <a:rPr lang="ru-RU" sz="1200" i="1" kern="1200" dirty="0" smtClean="0">
                <a:solidFill>
                  <a:schemeClr val="tx1"/>
                </a:solidFill>
                <a:latin typeface="+mn-lt"/>
                <a:ea typeface="+mn-ea"/>
                <a:cs typeface="+mn-cs"/>
              </a:rPr>
              <a:t>. 6:31–34; </a:t>
            </a:r>
            <a:r>
              <a:rPr lang="ru-RU" sz="1200" i="1" kern="1200" dirty="0" err="1" smtClean="0">
                <a:solidFill>
                  <a:schemeClr val="tx1"/>
                </a:solidFill>
                <a:latin typeface="+mn-lt"/>
                <a:ea typeface="+mn-ea"/>
                <a:cs typeface="+mn-cs"/>
              </a:rPr>
              <a:t>Гал</a:t>
            </a:r>
            <a:r>
              <a:rPr lang="ru-RU" sz="1200" i="1" kern="1200" dirty="0" smtClean="0">
                <a:solidFill>
                  <a:schemeClr val="tx1"/>
                </a:solidFill>
                <a:latin typeface="+mn-lt"/>
                <a:ea typeface="+mn-ea"/>
                <a:cs typeface="+mn-cs"/>
              </a:rPr>
              <a:t>. 6:2</a:t>
            </a:r>
            <a:r>
              <a:rPr lang="ru-RU"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a:t>
            </a:fld>
            <a:endParaRPr lang="en-US"/>
          </a:p>
        </p:txBody>
      </p:sp>
    </p:spTree>
    <p:extLst>
      <p:ext uri="{BB962C8B-B14F-4D97-AF65-F5344CB8AC3E}">
        <p14:creationId xmlns="" xmlns:p14="http://schemas.microsoft.com/office/powerpoint/2010/main" val="3172444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Бог использует Илию, чтобы воскресить сына вдовы. Какое испытание веры, и какое доказательство Божьего могущества над жизнью и смертью! Далее, испытание на горе </a:t>
            </a:r>
            <a:r>
              <a:rPr lang="ru-RU" sz="1200" kern="1200" dirty="0" err="1" smtClean="0">
                <a:solidFill>
                  <a:schemeClr val="tx1"/>
                </a:solidFill>
                <a:latin typeface="+mn-lt"/>
                <a:ea typeface="+mn-ea"/>
                <a:cs typeface="+mn-cs"/>
              </a:rPr>
              <a:t>Кармил</a:t>
            </a:r>
            <a:r>
              <a:rPr lang="ru-RU" sz="1200" kern="1200" dirty="0" smtClean="0">
                <a:solidFill>
                  <a:schemeClr val="tx1"/>
                </a:solidFill>
                <a:latin typeface="+mn-lt"/>
                <a:ea typeface="+mn-ea"/>
                <a:cs typeface="+mn-cs"/>
              </a:rPr>
              <a:t> стало бесспорным и эффективным представлением Божьей силы.  И наконец, сильный дождь, который пошел после трехлетней засухи, стало еще одним олицетворением Божьего вмешательства в жизни своего народа. Теперь даже трудно представить как после всего этого не доверять полностью Господу, и все же после всего случившегося у Илии были моменты, когда он старался побороть надвигающееся разочарование.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11</a:t>
            </a:fld>
            <a:endParaRPr lang="en-US"/>
          </a:p>
        </p:txBody>
      </p:sp>
    </p:spTree>
    <p:extLst>
      <p:ext uri="{BB962C8B-B14F-4D97-AF65-F5344CB8AC3E}">
        <p14:creationId xmlns="" xmlns:p14="http://schemas.microsoft.com/office/powerpoint/2010/main" val="917199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317500"/>
            <a:ext cx="3970337" cy="2978150"/>
          </a:xfrm>
        </p:spPr>
      </p:sp>
      <p:sp>
        <p:nvSpPr>
          <p:cNvPr id="3" name="Notes Placeholder 2"/>
          <p:cNvSpPr>
            <a:spLocks noGrp="1"/>
          </p:cNvSpPr>
          <p:nvPr>
            <p:ph type="body" idx="1"/>
          </p:nvPr>
        </p:nvSpPr>
        <p:spPr>
          <a:xfrm>
            <a:off x="685800" y="3340860"/>
            <a:ext cx="5486400" cy="4114800"/>
          </a:xfrm>
        </p:spPr>
        <p:txBody>
          <a:bodyPr/>
          <a:lstStyle/>
          <a:p>
            <a:r>
              <a:rPr lang="ru-RU" sz="1200" b="1" kern="1200" dirty="0" smtClean="0">
                <a:solidFill>
                  <a:schemeClr val="tx1"/>
                </a:solidFill>
                <a:latin typeface="+mn-lt"/>
                <a:ea typeface="+mn-ea"/>
                <a:cs typeface="+mn-cs"/>
              </a:rPr>
              <a:t>Могут ли достижения и успех вызывать стресс? Волнующие события (даже положительные), которые происходят в течение длительного времени могут стать бременем для вас. В тоже время почему мы должны быть осторожными и оградить себя от чрезмерного самодовольства в благополучные для нас времена?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горькие жизненные ситуации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Прочитайте 3 </a:t>
            </a:r>
            <a:r>
              <a:rPr lang="ru-RU" sz="1200" kern="1200" dirty="0" err="1" smtClean="0">
                <a:solidFill>
                  <a:schemeClr val="tx1"/>
                </a:solidFill>
                <a:latin typeface="+mn-lt"/>
                <a:ea typeface="+mn-ea"/>
                <a:cs typeface="+mn-cs"/>
              </a:rPr>
              <a:t>Цар</a:t>
            </a:r>
            <a:r>
              <a:rPr lang="ru-RU" sz="1200" kern="1200" dirty="0" smtClean="0">
                <a:solidFill>
                  <a:schemeClr val="tx1"/>
                </a:solidFill>
                <a:latin typeface="+mn-lt"/>
                <a:ea typeface="+mn-ea"/>
                <a:cs typeface="+mn-cs"/>
              </a:rPr>
              <a:t>. 18:40 Действительно ли Илия принял участие в убиении сотен людей, он руководил этой операцией, и для него это был разрушительный опыт.  Этот поступок был продиктован Богом, так как это являлось единственным путем истребить идолопоклонство, чтобы защитить детей. (</a:t>
            </a:r>
            <a:r>
              <a:rPr lang="ru-RU" sz="1200" kern="1200" dirty="0" err="1" smtClean="0">
                <a:solidFill>
                  <a:schemeClr val="tx1"/>
                </a:solidFill>
                <a:latin typeface="+mn-lt"/>
                <a:ea typeface="+mn-ea"/>
                <a:cs typeface="+mn-cs"/>
              </a:rPr>
              <a:t>Иер</a:t>
            </a:r>
            <a:r>
              <a:rPr lang="ru-RU" sz="1200" kern="1200" dirty="0" smtClean="0">
                <a:solidFill>
                  <a:schemeClr val="tx1"/>
                </a:solidFill>
                <a:latin typeface="+mn-lt"/>
                <a:ea typeface="+mn-ea"/>
                <a:cs typeface="+mn-cs"/>
              </a:rPr>
              <a:t>. 19:5)  Все же пророк получил эмоциональный удар от происходящего.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Что еще сделал Илия во время данного испытания, когда находился в стрессовой ситуации? </a:t>
            </a:r>
            <a:r>
              <a:rPr lang="ru-RU" sz="1200" i="1" kern="1200" dirty="0" smtClean="0">
                <a:solidFill>
                  <a:schemeClr val="tx1"/>
                </a:solidFill>
                <a:latin typeface="+mn-lt"/>
                <a:ea typeface="+mn-ea"/>
                <a:cs typeface="+mn-cs"/>
              </a:rPr>
              <a:t>3 </a:t>
            </a:r>
            <a:r>
              <a:rPr lang="ru-RU" sz="1200" i="1" kern="1200" dirty="0" err="1" smtClean="0">
                <a:solidFill>
                  <a:schemeClr val="tx1"/>
                </a:solidFill>
                <a:latin typeface="+mn-lt"/>
                <a:ea typeface="+mn-ea"/>
                <a:cs typeface="+mn-cs"/>
              </a:rPr>
              <a:t>Цар</a:t>
            </a:r>
            <a:r>
              <a:rPr lang="ru-RU" sz="1200" i="1" kern="1200" dirty="0" smtClean="0">
                <a:solidFill>
                  <a:schemeClr val="tx1"/>
                </a:solidFill>
                <a:latin typeface="+mn-lt"/>
                <a:ea typeface="+mn-ea"/>
                <a:cs typeface="+mn-cs"/>
              </a:rPr>
              <a:t>. 19:1,2.</a:t>
            </a:r>
            <a:endParaRPr lang="ru-RU" sz="1200" kern="1200" dirty="0" smtClean="0">
              <a:solidFill>
                <a:schemeClr val="tx1"/>
              </a:solidFill>
              <a:latin typeface="+mn-lt"/>
              <a:ea typeface="+mn-ea"/>
              <a:cs typeface="+mn-cs"/>
            </a:endParaRPr>
          </a:p>
          <a:p>
            <a:r>
              <a:rPr lang="en-US" dirty="0"/>
              <a:t> </a:t>
            </a:r>
          </a:p>
          <a:p>
            <a:r>
              <a:rPr lang="ru-RU" sz="1200" kern="1200" dirty="0" smtClean="0">
                <a:solidFill>
                  <a:schemeClr val="tx1"/>
                </a:solidFill>
                <a:latin typeface="+mn-lt"/>
                <a:ea typeface="+mn-ea"/>
                <a:cs typeface="+mn-cs"/>
              </a:rPr>
              <a:t>С самого начала правления Ахава, ослабленная королева была непреклонна в том, что ее супруг должен "служить Ваалу и поклоняться ему". (3 </a:t>
            </a:r>
            <a:r>
              <a:rPr lang="ru-RU" sz="1200" kern="1200" dirty="0" err="1" smtClean="0">
                <a:solidFill>
                  <a:schemeClr val="tx1"/>
                </a:solidFill>
                <a:latin typeface="+mn-lt"/>
                <a:ea typeface="+mn-ea"/>
                <a:cs typeface="+mn-cs"/>
              </a:rPr>
              <a:t>Цар</a:t>
            </a:r>
            <a:r>
              <a:rPr lang="ru-RU" sz="1200" kern="1200" dirty="0" smtClean="0">
                <a:solidFill>
                  <a:schemeClr val="tx1"/>
                </a:solidFill>
                <a:latin typeface="+mn-lt"/>
                <a:ea typeface="+mn-ea"/>
                <a:cs typeface="+mn-cs"/>
              </a:rPr>
              <a:t>. 16:31) В результате весь Израиль стал заниматься идолопоклонством. Иезавель стала орудием в восстановлении обычая поклонения Астарте, одному из самых грешных и разрушающих форм ханаанского идолопоклонства. Теперь, со смертью всех священников. Иезавель почувствовала гнев и раздражение. </a:t>
            </a:r>
          </a:p>
          <a:p>
            <a:r>
              <a:rPr lang="en-US" dirty="0"/>
              <a:t> </a:t>
            </a:r>
          </a:p>
          <a:p>
            <a:r>
              <a:rPr lang="ru-RU" sz="1200" b="1" kern="1200" dirty="0" smtClean="0">
                <a:solidFill>
                  <a:schemeClr val="tx1"/>
                </a:solidFill>
                <a:latin typeface="+mn-lt"/>
                <a:ea typeface="+mn-ea"/>
                <a:cs typeface="+mn-cs"/>
              </a:rPr>
              <a:t>Какова была реакция Илии на послание Иезавели? 3 </a:t>
            </a:r>
            <a:r>
              <a:rPr lang="ru-RU" sz="1200" b="1" kern="1200" dirty="0" err="1" smtClean="0">
                <a:solidFill>
                  <a:schemeClr val="tx1"/>
                </a:solidFill>
                <a:latin typeface="+mn-lt"/>
                <a:ea typeface="+mn-ea"/>
                <a:cs typeface="+mn-cs"/>
              </a:rPr>
              <a:t>Цар</a:t>
            </a:r>
            <a:r>
              <a:rPr lang="ru-RU" sz="1200" b="1" kern="1200" dirty="0" smtClean="0">
                <a:solidFill>
                  <a:schemeClr val="tx1"/>
                </a:solidFill>
                <a:latin typeface="+mn-lt"/>
                <a:ea typeface="+mn-ea"/>
                <a:cs typeface="+mn-cs"/>
              </a:rPr>
              <a:t>. 19: 3 ,4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Как этот Божий человек, который имел столько замечательных опытов и чудес, настолько разочаровался? Как он только смог дойти до того момента, чтобы попросить Бога забрать у него жизнь? В конце концов, посмотрите на все чудеса, которые произошли с ним!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12</a:t>
            </a:fld>
            <a:endParaRPr lang="en-US"/>
          </a:p>
        </p:txBody>
      </p:sp>
    </p:spTree>
    <p:extLst>
      <p:ext uri="{BB962C8B-B14F-4D97-AF65-F5344CB8AC3E}">
        <p14:creationId xmlns="" xmlns:p14="http://schemas.microsoft.com/office/powerpoint/2010/main" val="2882208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2138" y="384175"/>
            <a:ext cx="3033712" cy="2276475"/>
          </a:xfrm>
        </p:spPr>
      </p:sp>
      <p:sp>
        <p:nvSpPr>
          <p:cNvPr id="3" name="Notes Placeholder 2"/>
          <p:cNvSpPr>
            <a:spLocks noGrp="1"/>
          </p:cNvSpPr>
          <p:nvPr>
            <p:ph type="body" idx="1"/>
          </p:nvPr>
        </p:nvSpPr>
        <p:spPr>
          <a:xfrm>
            <a:off x="685800" y="2789463"/>
            <a:ext cx="5486400" cy="4114800"/>
          </a:xfrm>
        </p:spPr>
        <p:txBody>
          <a:bodyPr/>
          <a:lstStyle/>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"Так сатана пользовался слабостью человеческой, и поныне он действует подобным образом. Когда над нами сгущаются тучи, когда мы оказываемся в затруднительных обстоятельствах, когда нас постигает несчастье или бедность, сатана тут как тут со своими искушениями и нападками. Он использует наши слабые стороны. Он старается поколебать наше доверие к Богу, Который допускает такое положение вещей". Е. Уайт, Желание веков стр. 120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13</a:t>
            </a:fld>
            <a:endParaRPr lang="en-US"/>
          </a:p>
        </p:txBody>
      </p:sp>
    </p:spTree>
    <p:extLst>
      <p:ext uri="{BB962C8B-B14F-4D97-AF65-F5344CB8AC3E}">
        <p14:creationId xmlns="" xmlns:p14="http://schemas.microsoft.com/office/powerpoint/2010/main" val="3636548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 часто у вас было тоже самое: забывая удивительные вещи, которые Господь делал для вас раньше? Почему так важно, особенно во время разочарования и уныния, хвататься за воспоминания о том, как Бог действовал в вашей жизни? Почему мы часто очень быстро забываем о том, что Бог для нас делал и делает? Как хвала и поклонение Богу помогает вам пережить тяжелые времена?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14</a:t>
            </a:fld>
            <a:endParaRPr lang="en-US"/>
          </a:p>
        </p:txBody>
      </p:sp>
    </p:spTree>
    <p:extLst>
      <p:ext uri="{BB962C8B-B14F-4D97-AF65-F5344CB8AC3E}">
        <p14:creationId xmlns="" xmlns:p14="http://schemas.microsoft.com/office/powerpoint/2010/main" val="1269032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Прочитайте 3 Царств 19:5-9. Какое простое лекарство было дано </a:t>
            </a:r>
            <a:r>
              <a:rPr lang="ru-RU" sz="1200" b="1" kern="1200" dirty="0" err="1" smtClean="0">
                <a:solidFill>
                  <a:schemeClr val="tx1"/>
                </a:solidFill>
                <a:latin typeface="+mn-lt"/>
                <a:ea typeface="+mn-ea"/>
                <a:cs typeface="+mn-cs"/>
              </a:rPr>
              <a:t>Илие</a:t>
            </a:r>
            <a:r>
              <a:rPr lang="ru-RU" sz="1200" b="1" kern="1200" dirty="0" smtClean="0">
                <a:solidFill>
                  <a:schemeClr val="tx1"/>
                </a:solidFill>
                <a:latin typeface="+mn-lt"/>
                <a:ea typeface="+mn-ea"/>
                <a:cs typeface="+mn-cs"/>
              </a:rPr>
              <a:t> в тяжелые для него времена?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Что мы можем вынести из этого для себя? Каким образом наше физическое поведение влияет на умственное, как во благо так и во зло?</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15</a:t>
            </a:fld>
            <a:endParaRPr lang="en-US"/>
          </a:p>
        </p:txBody>
      </p:sp>
    </p:spTree>
    <p:extLst>
      <p:ext uri="{BB962C8B-B14F-4D97-AF65-F5344CB8AC3E}">
        <p14:creationId xmlns="" xmlns:p14="http://schemas.microsoft.com/office/powerpoint/2010/main" val="147967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701675"/>
            <a:ext cx="4260850" cy="3195638"/>
          </a:xfrm>
        </p:spPr>
      </p:sp>
      <p:sp>
        <p:nvSpPr>
          <p:cNvPr id="3" name="Notes Placeholder 2"/>
          <p:cNvSpPr>
            <a:spLocks noGrp="1"/>
          </p:cNvSpPr>
          <p:nvPr>
            <p:ph type="body" idx="1"/>
          </p:nvPr>
        </p:nvSpPr>
        <p:spPr>
          <a:xfrm>
            <a:off x="685800" y="3942384"/>
            <a:ext cx="5486400" cy="4114800"/>
          </a:xfrm>
        </p:spPr>
        <p:txBody>
          <a:bodyPr/>
          <a:lstStyle/>
          <a:p>
            <a:r>
              <a:rPr lang="ru-RU" sz="1200" kern="1200" dirty="0" smtClean="0">
                <a:solidFill>
                  <a:schemeClr val="tx1"/>
                </a:solidFill>
                <a:latin typeface="+mn-lt"/>
                <a:ea typeface="+mn-ea"/>
                <a:cs typeface="+mn-cs"/>
              </a:rPr>
              <a:t>Хороший сон, спорт, здоровое питание - основные предписания для предотвращения любого вида стресса.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Простое лечение при сильных переменах в настроении - планирование деятельности. Оно состоит в развитии жесткого расписания, которое содержит приятную и направленную деятельность, побуждающая депрессивного человека организовывать, предугадывать и осуществлять планы. Такого рода режим помогает человеку наполнять жизнь позитивом и избегать жалости к себе. Физические упражнения часто включены в деятельность, потому что это помогает производству </a:t>
            </a:r>
            <a:r>
              <a:rPr lang="ru-RU" sz="1200" kern="1200" dirty="0" err="1" smtClean="0">
                <a:solidFill>
                  <a:schemeClr val="tx1"/>
                </a:solidFill>
                <a:latin typeface="+mn-lt"/>
                <a:ea typeface="+mn-ea"/>
                <a:cs typeface="+mn-cs"/>
              </a:rPr>
              <a:t>эндорфинов</a:t>
            </a:r>
            <a:r>
              <a:rPr lang="ru-RU" sz="1200" kern="1200" dirty="0" smtClean="0">
                <a:solidFill>
                  <a:schemeClr val="tx1"/>
                </a:solidFill>
                <a:latin typeface="+mn-lt"/>
                <a:ea typeface="+mn-ea"/>
                <a:cs typeface="+mn-cs"/>
              </a:rPr>
              <a:t>, а они усиливают настроение и избавляет от депрессии.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С Божьей помощью Илия встал на правильный путь и вернул свое эмоциональное здоровье. Так же как и Илия, нам необходимо божественное присутствие. Когда Илия присел под можжевеловым кустом, он молился. Да, эта молитва была неверна (просить Бога о смерти), но все же это была молитва, желание, чтобы Бог взял на себя ответственность за его жизнь.   </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Со временем Илия оправился от этого тяжелого разочарования, Бог продолжал его использовать в Своем деле. (см. 3 </a:t>
            </a:r>
            <a:r>
              <a:rPr lang="ru-RU" sz="1200" kern="1200" dirty="0" err="1" smtClean="0">
                <a:solidFill>
                  <a:schemeClr val="tx1"/>
                </a:solidFill>
                <a:latin typeface="+mn-lt"/>
                <a:ea typeface="+mn-ea"/>
                <a:cs typeface="+mn-cs"/>
              </a:rPr>
              <a:t>Цар</a:t>
            </a:r>
            <a:r>
              <a:rPr lang="ru-RU" sz="1200" kern="1200" dirty="0" smtClean="0">
                <a:solidFill>
                  <a:schemeClr val="tx1"/>
                </a:solidFill>
                <a:latin typeface="+mn-lt"/>
                <a:ea typeface="+mn-ea"/>
                <a:cs typeface="+mn-cs"/>
              </a:rPr>
              <a:t>. 19:15, 16;  4 </a:t>
            </a:r>
            <a:r>
              <a:rPr lang="ru-RU" sz="1200" kern="1200" dirty="0" err="1" smtClean="0">
                <a:solidFill>
                  <a:schemeClr val="tx1"/>
                </a:solidFill>
                <a:latin typeface="+mn-lt"/>
                <a:ea typeface="+mn-ea"/>
                <a:cs typeface="+mn-cs"/>
              </a:rPr>
              <a:t>Цар</a:t>
            </a:r>
            <a:r>
              <a:rPr lang="ru-RU" sz="1200" kern="1200" dirty="0" smtClean="0">
                <a:solidFill>
                  <a:schemeClr val="tx1"/>
                </a:solidFill>
                <a:latin typeface="+mn-lt"/>
                <a:ea typeface="+mn-ea"/>
                <a:cs typeface="+mn-cs"/>
              </a:rPr>
              <a:t>. 2:7-11). Перед тем как Господь забрал его на небеса в колеснице огненной, Илия смог провести обряд помазания своего приемника, и видеть чудо с разделением вод Иордана, разрешая </a:t>
            </a:r>
            <a:r>
              <a:rPr lang="ru-RU" sz="1200" kern="1200" dirty="0" err="1" smtClean="0">
                <a:solidFill>
                  <a:schemeClr val="tx1"/>
                </a:solidFill>
                <a:latin typeface="+mn-lt"/>
                <a:ea typeface="+mn-ea"/>
                <a:cs typeface="+mn-cs"/>
              </a:rPr>
              <a:t>Елисею</a:t>
            </a:r>
            <a:r>
              <a:rPr lang="ru-RU" sz="1200" kern="1200" dirty="0" smtClean="0">
                <a:solidFill>
                  <a:schemeClr val="tx1"/>
                </a:solidFill>
                <a:latin typeface="+mn-lt"/>
                <a:ea typeface="+mn-ea"/>
                <a:cs typeface="+mn-cs"/>
              </a:rPr>
              <a:t> пройти сквозь реку по суше.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Наконец, Илия был взят на небо не умирая. Конец несколько ироничный для человека, который ранее просил Бога забрать его жизнь!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16</a:t>
            </a:fld>
            <a:endParaRPr lang="en-US"/>
          </a:p>
        </p:txBody>
      </p:sp>
    </p:spTree>
    <p:extLst>
      <p:ext uri="{BB962C8B-B14F-4D97-AF65-F5344CB8AC3E}">
        <p14:creationId xmlns="" xmlns:p14="http://schemas.microsoft.com/office/powerpoint/2010/main" val="3600266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Что мы пропускаем, когда молимся только в часы разочарования и несчастий? Как нам научиться жить так, чтобы сохранить постоянство в молитве? </a:t>
            </a:r>
            <a:endParaRPr lang="ru-RU" sz="1200" kern="1200" dirty="0" smtClean="0">
              <a:solidFill>
                <a:schemeClr val="tx1"/>
              </a:solidFill>
              <a:latin typeface="+mn-lt"/>
              <a:ea typeface="+mn-ea"/>
              <a:cs typeface="+mn-cs"/>
            </a:endParaRPr>
          </a:p>
          <a:p>
            <a:endParaRPr lang="ru-RU"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Метод Христа,</a:t>
            </a:r>
            <a:r>
              <a:rPr lang="ru-RU" sz="1200" b="1" kern="1200" baseline="0" dirty="0" smtClean="0">
                <a:solidFill>
                  <a:schemeClr val="tx1"/>
                </a:solidFill>
                <a:effectLst/>
                <a:latin typeface="+mn-lt"/>
                <a:ea typeface="+mn-ea"/>
                <a:cs typeface="+mn-cs"/>
              </a:rPr>
              <a:t> как перебороть стресс</a:t>
            </a:r>
            <a:r>
              <a:rPr lang="en-US" sz="1200" b="1"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ru-RU" sz="1200" kern="1200" dirty="0" smtClean="0">
                <a:solidFill>
                  <a:schemeClr val="tx1"/>
                </a:solidFill>
                <a:latin typeface="+mn-lt"/>
                <a:ea typeface="+mn-ea"/>
                <a:cs typeface="+mn-cs"/>
              </a:rPr>
              <a:t>Когда производство мобильных телефонов стало процветать в середине 90х 20 века, ветеран и </a:t>
            </a:r>
            <a:r>
              <a:rPr lang="ru-RU" sz="1200" kern="1200" dirty="0" err="1" smtClean="0">
                <a:solidFill>
                  <a:schemeClr val="tx1"/>
                </a:solidFill>
                <a:latin typeface="+mn-lt"/>
                <a:ea typeface="+mn-ea"/>
                <a:cs typeface="+mn-cs"/>
              </a:rPr>
              <a:t>адвентистский</a:t>
            </a:r>
            <a:r>
              <a:rPr lang="ru-RU" sz="1200" kern="1200" dirty="0" smtClean="0">
                <a:solidFill>
                  <a:schemeClr val="tx1"/>
                </a:solidFill>
                <a:latin typeface="+mn-lt"/>
                <a:ea typeface="+mn-ea"/>
                <a:cs typeface="+mn-cs"/>
              </a:rPr>
              <a:t> миссионер сказал: "У меня не было телефона! Во время посещения церкви я выслушиваю проблемы людей, устаю и чувствую себя несчастным. Но когда я сажусь в свой автомобиль, я как будто защищен. Если бы у меня был мобильный телефон, то покоя я не нашел бы даже в машине." </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17</a:t>
            </a:fld>
            <a:endParaRPr lang="en-US"/>
          </a:p>
        </p:txBody>
      </p:sp>
    </p:spTree>
    <p:extLst>
      <p:ext uri="{BB962C8B-B14F-4D97-AF65-F5344CB8AC3E}">
        <p14:creationId xmlns="" xmlns:p14="http://schemas.microsoft.com/office/powerpoint/2010/main" val="1982986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ru-RU" sz="1200" b="1" dirty="0" smtClean="0">
                <a:solidFill>
                  <a:schemeClr val="accent4">
                    <a:lumMod val="75000"/>
                  </a:schemeClr>
                </a:solidFill>
                <a:effectLst>
                  <a:outerShdw blurRad="38100" dist="38100" dir="2700000" algn="tl">
                    <a:srgbClr val="000000">
                      <a:alpha val="43137"/>
                    </a:srgbClr>
                  </a:outerShdw>
                </a:effectLst>
              </a:rPr>
              <a:t>Каждому последователю Христа необходимо спокойное место, где можно помолиться и послушать, что Бог через Свое слово говорит нам.   </a:t>
            </a:r>
          </a:p>
          <a:p>
            <a:pPr marL="0" indent="0" algn="ctr">
              <a:buNone/>
            </a:pPr>
            <a:endParaRPr lang="en-US" sz="1200" dirty="0" smtClean="0">
              <a:solidFill>
                <a:srgbClr val="660066"/>
              </a:solidFill>
            </a:endParaRPr>
          </a:p>
          <a:p>
            <a:r>
              <a:rPr lang="ru-RU" sz="1200" b="1" kern="1200" dirty="0" smtClean="0">
                <a:solidFill>
                  <a:schemeClr val="tx1"/>
                </a:solidFill>
                <a:latin typeface="+mn-lt"/>
                <a:ea typeface="+mn-ea"/>
                <a:cs typeface="+mn-cs"/>
              </a:rPr>
              <a:t>Прочитайте Марка 6:31. Какой урок мы можем вынести для себя? Как часто мы делаем это, или у вас всегда находятся оправдания?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поисках Иисуса, Елена Уайт пишет: "Он был счастлив, когда оказывался наедине с природой и с Богом. Всякий раз, когда выдавалось свободное от работы время, Он отправлялся на лоно природы, чтобы там, в зеленых долинах, на склоне горы или в лесу, поразмышлять, побеседовать с Богом. Раннее утро часто заставало Его в каком-либо уединенном месте, где Он размышлял, изучал Писания или молился. После этого Он возвращался домой, чтобы выполнять Свой долг и служить примером терпеливого труда" Желание веков с. 90. </a:t>
            </a:r>
          </a:p>
          <a:p>
            <a:r>
              <a:rPr lang="en-US" sz="1200" kern="1200" dirty="0" smtClean="0">
                <a:solidFill>
                  <a:schemeClr val="tx1"/>
                </a:solidFill>
                <a:effectLst/>
                <a:latin typeface="+mn-lt"/>
                <a:ea typeface="+mn-ea"/>
                <a:cs typeface="+mn-cs"/>
              </a:rPr>
              <a:t> </a:t>
            </a:r>
          </a:p>
          <a:p>
            <a:r>
              <a:rPr lang="ru-RU" sz="1200" b="1" kern="1200" dirty="0" smtClean="0">
                <a:solidFill>
                  <a:schemeClr val="tx1"/>
                </a:solidFill>
                <a:latin typeface="+mn-lt"/>
                <a:ea typeface="+mn-ea"/>
                <a:cs typeface="+mn-cs"/>
              </a:rPr>
              <a:t>Что еще Иисус делал? </a:t>
            </a:r>
            <a:r>
              <a:rPr lang="ru-RU" sz="1200" i="1" kern="1200" dirty="0" err="1" smtClean="0">
                <a:solidFill>
                  <a:schemeClr val="tx1"/>
                </a:solidFill>
                <a:latin typeface="+mn-lt"/>
                <a:ea typeface="+mn-ea"/>
                <a:cs typeface="+mn-cs"/>
              </a:rPr>
              <a:t>Мф</a:t>
            </a:r>
            <a:r>
              <a:rPr lang="ru-RU" sz="1200" i="1" kern="1200" dirty="0" smtClean="0">
                <a:solidFill>
                  <a:schemeClr val="tx1"/>
                </a:solidFill>
                <a:latin typeface="+mn-lt"/>
                <a:ea typeface="+mn-ea"/>
                <a:cs typeface="+mn-cs"/>
              </a:rPr>
              <a:t>. 21:17; </a:t>
            </a:r>
            <a:r>
              <a:rPr lang="ru-RU" sz="1200" i="1" kern="1200" dirty="0" err="1" smtClean="0">
                <a:solidFill>
                  <a:schemeClr val="tx1"/>
                </a:solidFill>
                <a:latin typeface="+mn-lt"/>
                <a:ea typeface="+mn-ea"/>
                <a:cs typeface="+mn-cs"/>
              </a:rPr>
              <a:t>Мк</a:t>
            </a:r>
            <a:r>
              <a:rPr lang="ru-RU" sz="1200" i="1" kern="1200" dirty="0" smtClean="0">
                <a:solidFill>
                  <a:schemeClr val="tx1"/>
                </a:solidFill>
                <a:latin typeface="+mn-lt"/>
                <a:ea typeface="+mn-ea"/>
                <a:cs typeface="+mn-cs"/>
              </a:rPr>
              <a:t>. 11:11.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18</a:t>
            </a:fld>
            <a:endParaRPr lang="en-US"/>
          </a:p>
        </p:txBody>
      </p:sp>
    </p:spTree>
    <p:extLst>
      <p:ext uri="{BB962C8B-B14F-4D97-AF65-F5344CB8AC3E}">
        <p14:creationId xmlns="" xmlns:p14="http://schemas.microsoft.com/office/powerpoint/2010/main" val="65272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Люди могут быть источником  несчастья или мира. Иисус нашел мир у друзей, которые помогли Ему обрести утешение и расположение. Он нашел его в доме Лазаря, Марфы и Марии. "Но с некоторыми людьми Его связывали особо тесные узы. Так, Он испытывал сильное чувство привязанности к семье из </a:t>
            </a:r>
            <a:r>
              <a:rPr lang="ru-RU" sz="1200" kern="1200" dirty="0" err="1" smtClean="0">
                <a:solidFill>
                  <a:schemeClr val="tx1"/>
                </a:solidFill>
                <a:latin typeface="+mn-lt"/>
                <a:ea typeface="+mn-ea"/>
                <a:cs typeface="+mn-cs"/>
              </a:rPr>
              <a:t>Вифании</a:t>
            </a:r>
            <a:r>
              <a:rPr lang="ru-RU" sz="1200" kern="1200" dirty="0" smtClean="0">
                <a:solidFill>
                  <a:schemeClr val="tx1"/>
                </a:solidFill>
                <a:latin typeface="+mn-lt"/>
                <a:ea typeface="+mn-ea"/>
                <a:cs typeface="+mn-cs"/>
              </a:rPr>
              <a:t>... Часто, устав и истосковавшись по дружескому общению , Он с радостью приходил в этот мирный дом... Наш спаситель ценил покой домашнего очага и неравнодушных слушателей. Он жаждал человеческой чуткости, деликатности и любви".— Елена Уайт, Желание веков гл. 58. </a:t>
            </a:r>
          </a:p>
          <a:p>
            <a:r>
              <a:rPr lang="ru-RU" sz="1200" kern="1200" dirty="0" smtClean="0">
                <a:solidFill>
                  <a:schemeClr val="tx1"/>
                </a:solidFill>
                <a:latin typeface="+mn-lt"/>
                <a:ea typeface="+mn-ea"/>
                <a:cs typeface="+mn-cs"/>
              </a:rPr>
              <a:t> </a:t>
            </a:r>
          </a:p>
          <a:p>
            <a:r>
              <a:rPr lang="ru-RU" sz="1200" b="1" kern="1200" dirty="0" smtClean="0">
                <a:solidFill>
                  <a:schemeClr val="tx1"/>
                </a:solidFill>
                <a:latin typeface="+mn-lt"/>
                <a:ea typeface="+mn-ea"/>
                <a:cs typeface="+mn-cs"/>
              </a:rPr>
              <a:t>Как можно использовать нам в своей жизни  пример того, как Иисус справлялся с жизненными обстоятельствами? </a:t>
            </a:r>
            <a:endParaRPr lang="ru-RU" sz="1200" kern="1200" dirty="0" smtClean="0">
              <a:solidFill>
                <a:schemeClr val="tx1"/>
              </a:solidFill>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19</a:t>
            </a:fld>
            <a:endParaRPr lang="en-US"/>
          </a:p>
        </p:txBody>
      </p:sp>
    </p:spTree>
    <p:extLst>
      <p:ext uri="{BB962C8B-B14F-4D97-AF65-F5344CB8AC3E}">
        <p14:creationId xmlns="" xmlns:p14="http://schemas.microsoft.com/office/powerpoint/2010/main" val="321924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effectLst/>
                <a:latin typeface="+mn-lt"/>
                <a:ea typeface="+mn-ea"/>
                <a:cs typeface="+mn-cs"/>
              </a:rPr>
              <a:t>Дарить свободу окружающим</a:t>
            </a:r>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Какие особые черты в поведении Иисуса описывает Петр? </a:t>
            </a:r>
            <a:r>
              <a:rPr lang="ru-RU" sz="1200" b="1" kern="1200" dirty="0" err="1" smtClean="0">
                <a:solidFill>
                  <a:schemeClr val="tx1"/>
                </a:solidFill>
                <a:latin typeface="+mn-lt"/>
                <a:ea typeface="+mn-ea"/>
                <a:cs typeface="+mn-cs"/>
              </a:rPr>
              <a:t>Деян</a:t>
            </a:r>
            <a:r>
              <a:rPr lang="ru-RU" sz="1200" b="1" kern="1200" dirty="0" smtClean="0">
                <a:solidFill>
                  <a:schemeClr val="tx1"/>
                </a:solidFill>
                <a:latin typeface="+mn-lt"/>
                <a:ea typeface="+mn-ea"/>
                <a:cs typeface="+mn-cs"/>
              </a:rPr>
              <a:t>. 10:38  </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20</a:t>
            </a:fld>
            <a:endParaRPr lang="en-US"/>
          </a:p>
        </p:txBody>
      </p:sp>
    </p:spTree>
    <p:extLst>
      <p:ext uri="{BB962C8B-B14F-4D97-AF65-F5344CB8AC3E}">
        <p14:creationId xmlns="" xmlns:p14="http://schemas.microsoft.com/office/powerpoint/2010/main" val="246150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"Придите ко Мне, все труждающиеся и обремененные, и Я успокою вас" </a:t>
            </a:r>
            <a:r>
              <a:rPr lang="ru-RU" sz="1200" i="1" kern="1200" dirty="0" smtClean="0">
                <a:solidFill>
                  <a:schemeClr val="tx1"/>
                </a:solidFill>
                <a:latin typeface="+mn-lt"/>
                <a:ea typeface="+mn-ea"/>
                <a:cs typeface="+mn-cs"/>
              </a:rPr>
              <a:t>(Мф.11:28).</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3</a:t>
            </a:fld>
            <a:endParaRPr lang="en-US"/>
          </a:p>
        </p:txBody>
      </p:sp>
    </p:spTree>
    <p:extLst>
      <p:ext uri="{BB962C8B-B14F-4D97-AF65-F5344CB8AC3E}">
        <p14:creationId xmlns="" xmlns:p14="http://schemas.microsoft.com/office/powerpoint/2010/main" val="313303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Жизнь и служение Христа по своей сути были бескорыстными. Вся его энергия была направлена на то, чтобы служить людям, нести им утешение и поддержку через Свое Слово и исцеляющую силу. Иисус никогда не пользовался Своим божественным могуществом, чтобы как то возвысить или прославить Себя. Поэтому это поведение так впечатлило Петра, и Он описал Спасителя так: "и Он ходил , благотворя и исцеляя всех, обладаемых диаволом, потому что Бог был с Ним".  (стих 38)</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21</a:t>
            </a:fld>
            <a:endParaRPr lang="en-US"/>
          </a:p>
        </p:txBody>
      </p:sp>
    </p:spTree>
    <p:extLst>
      <p:ext uri="{BB962C8B-B14F-4D97-AF65-F5344CB8AC3E}">
        <p14:creationId xmlns="" xmlns:p14="http://schemas.microsoft.com/office/powerpoint/2010/main" val="3988157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4650" y="617538"/>
            <a:ext cx="3681413" cy="2762250"/>
          </a:xfrm>
        </p:spPr>
      </p:sp>
      <p:sp>
        <p:nvSpPr>
          <p:cNvPr id="3" name="Notes Placeholder 2"/>
          <p:cNvSpPr>
            <a:spLocks noGrp="1"/>
          </p:cNvSpPr>
          <p:nvPr>
            <p:ph type="body" idx="1"/>
          </p:nvPr>
        </p:nvSpPr>
        <p:spPr>
          <a:xfrm>
            <a:off x="685800" y="3624913"/>
            <a:ext cx="5486400" cy="4114800"/>
          </a:xfrm>
        </p:spPr>
        <p:txBody>
          <a:bodyPr/>
          <a:lstStyle/>
          <a:p>
            <a:r>
              <a:rPr lang="ru-RU" sz="1200" kern="1200" dirty="0" smtClean="0">
                <a:solidFill>
                  <a:schemeClr val="tx1"/>
                </a:solidFill>
                <a:latin typeface="+mn-lt"/>
                <a:ea typeface="+mn-ea"/>
                <a:cs typeface="+mn-cs"/>
              </a:rPr>
              <a:t>В основном в жизни работа, отношения, деньги и многое другое фокусируются на себе. Перекладывая внимание от себя на других, мы помогаем снять личное давление.  Те, кто выполняют волонтерскую работу, вовлечен в социальные проекты, более удовлетворены жизнью, нежели те, кто этого не делают. </a:t>
            </a:r>
          </a:p>
          <a:p>
            <a:endParaRPr lang="en-US" sz="1200" kern="1200" dirty="0" smtClean="0">
              <a:solidFill>
                <a:schemeClr val="tx1"/>
              </a:solidFill>
              <a:effectLst/>
              <a:latin typeface="+mn-lt"/>
              <a:ea typeface="+mn-ea"/>
              <a:cs typeface="+mn-cs"/>
            </a:endParaRPr>
          </a:p>
          <a:p>
            <a:r>
              <a:rPr lang="ru-RU" sz="1200" b="1" kern="1200" dirty="0" smtClean="0">
                <a:solidFill>
                  <a:schemeClr val="tx1"/>
                </a:solidFill>
                <a:latin typeface="+mn-lt"/>
                <a:ea typeface="+mn-ea"/>
                <a:cs typeface="+mn-cs"/>
              </a:rPr>
              <a:t>Прочитайте </a:t>
            </a:r>
            <a:r>
              <a:rPr lang="ru-RU" sz="1200" b="1" kern="1200" dirty="0" err="1" smtClean="0">
                <a:solidFill>
                  <a:schemeClr val="tx1"/>
                </a:solidFill>
                <a:latin typeface="+mn-lt"/>
                <a:ea typeface="+mn-ea"/>
                <a:cs typeface="+mn-cs"/>
              </a:rPr>
              <a:t>Галатам</a:t>
            </a:r>
            <a:r>
              <a:rPr lang="ru-RU" sz="1200" b="1" kern="1200" dirty="0" smtClean="0">
                <a:solidFill>
                  <a:schemeClr val="tx1"/>
                </a:solidFill>
                <a:latin typeface="+mn-lt"/>
                <a:ea typeface="+mn-ea"/>
                <a:cs typeface="+mn-cs"/>
              </a:rPr>
              <a:t> 6:2, </a:t>
            </a:r>
            <a:r>
              <a:rPr lang="ru-RU" sz="1200" b="1" kern="1200" dirty="0" err="1" smtClean="0">
                <a:solidFill>
                  <a:schemeClr val="tx1"/>
                </a:solidFill>
                <a:latin typeface="+mn-lt"/>
                <a:ea typeface="+mn-ea"/>
                <a:cs typeface="+mn-cs"/>
              </a:rPr>
              <a:t>Флп</a:t>
            </a:r>
            <a:r>
              <a:rPr lang="ru-RU" sz="1200" b="1" kern="1200" dirty="0" smtClean="0">
                <a:solidFill>
                  <a:schemeClr val="tx1"/>
                </a:solidFill>
                <a:latin typeface="+mn-lt"/>
                <a:ea typeface="+mn-ea"/>
                <a:cs typeface="+mn-cs"/>
              </a:rPr>
              <a:t>. 2:4, и Ин. 15:13. Какую весть несут эти стихи для нас?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Джон </a:t>
            </a:r>
            <a:r>
              <a:rPr lang="ru-RU" sz="1200" kern="1200" dirty="0" err="1" smtClean="0">
                <a:solidFill>
                  <a:schemeClr val="tx1"/>
                </a:solidFill>
                <a:latin typeface="+mn-lt"/>
                <a:ea typeface="+mn-ea"/>
                <a:cs typeface="+mn-cs"/>
              </a:rPr>
              <a:t>Рокфелер</a:t>
            </a:r>
            <a:r>
              <a:rPr lang="ru-RU" sz="1200" kern="1200" dirty="0" smtClean="0">
                <a:solidFill>
                  <a:schemeClr val="tx1"/>
                </a:solidFill>
                <a:latin typeface="+mn-lt"/>
                <a:ea typeface="+mn-ea"/>
                <a:cs typeface="+mn-cs"/>
              </a:rPr>
              <a:t> (1839-1937) приводит пример того, как можно спастись от стресса, перенося внимание с себя на других. К 1879 году его компания </a:t>
            </a:r>
            <a:r>
              <a:rPr lang="en-US" sz="1200" kern="1200" dirty="0" smtClean="0">
                <a:solidFill>
                  <a:schemeClr val="tx1"/>
                </a:solidFill>
                <a:latin typeface="+mn-lt"/>
                <a:ea typeface="+mn-ea"/>
                <a:cs typeface="+mn-cs"/>
              </a:rPr>
              <a:t>Standard Oil</a:t>
            </a:r>
            <a:r>
              <a:rPr lang="ru-RU" sz="1200" kern="1200" dirty="0" smtClean="0">
                <a:solidFill>
                  <a:schemeClr val="tx1"/>
                </a:solidFill>
                <a:latin typeface="+mn-lt"/>
                <a:ea typeface="+mn-ea"/>
                <a:cs typeface="+mn-cs"/>
              </a:rPr>
              <a:t>, управляла почти 90% всей нефтеперерабатывающей промышленностью в США. К 50 годам он стал самым богатым человеком планеты. Но в 1891 году у него случился нервный срыв и он чуть не погиб. Однако он оправился от этой болезни в течение небольшого времени. Как?  </a:t>
            </a:r>
          </a:p>
          <a:p>
            <a:r>
              <a:rPr lang="en-US" sz="1200" kern="1200" dirty="0" smtClean="0">
                <a:solidFill>
                  <a:schemeClr val="tx1"/>
                </a:solidFill>
                <a:effectLst/>
                <a:latin typeface="+mn-lt"/>
                <a:ea typeface="+mn-ea"/>
                <a:cs typeface="+mn-cs"/>
              </a:rPr>
              <a:t> </a:t>
            </a:r>
          </a:p>
          <a:p>
            <a:r>
              <a:rPr lang="ru-RU" sz="1200" kern="1200" dirty="0" smtClean="0">
                <a:solidFill>
                  <a:schemeClr val="tx1"/>
                </a:solidFill>
                <a:latin typeface="+mn-lt"/>
                <a:ea typeface="+mn-ea"/>
                <a:cs typeface="+mn-cs"/>
              </a:rPr>
              <a:t>Кроме того, что у него были самые обычные привычки - простая диета, отдых, спорт, он еще решил отдать свое состояние и потратить последние 40 лет жизни благотворительности. В начале 20 века его личное состояние достигло почти 900 миллионов долларов. Ко времени его смерти его состояние насчитывало 26 миллионов долларов. Его пожертвования принесли много доброго в этот мир. И он даже продлил свою жизнь почти на 50 лет, дожив до 97 лет.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22</a:t>
            </a:fld>
            <a:endParaRPr lang="en-US"/>
          </a:p>
        </p:txBody>
      </p:sp>
    </p:spTree>
    <p:extLst>
      <p:ext uri="{BB962C8B-B14F-4D97-AF65-F5344CB8AC3E}">
        <p14:creationId xmlns="" xmlns:p14="http://schemas.microsoft.com/office/powerpoint/2010/main" val="2216741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3019"/>
            <a:ext cx="5486400" cy="4114800"/>
          </a:xfrm>
        </p:spPr>
        <p:txBody>
          <a:bodyPr/>
          <a:lstStyle/>
          <a:p>
            <a:r>
              <a:rPr lang="ru-RU" sz="1200" b="1" kern="1200" dirty="0" smtClean="0">
                <a:solidFill>
                  <a:schemeClr val="tx1"/>
                </a:solidFill>
                <a:latin typeface="+mn-lt"/>
                <a:ea typeface="+mn-ea"/>
                <a:cs typeface="+mn-cs"/>
              </a:rPr>
              <a:t>Какие вы получили благословения, служа людям? Почему бы не сконцентрироваться и в молитве не попытаться сделать от себя еще больше?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cap="all" dirty="0" smtClean="0">
                <a:solidFill>
                  <a:schemeClr val="tx1"/>
                </a:solidFill>
                <a:latin typeface="+mn-lt"/>
                <a:ea typeface="+mn-ea"/>
                <a:cs typeface="+mn-cs"/>
              </a:rPr>
              <a:t>Для дальнейшего изучения: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"Испытывая чувство бесконечной усталости, он присел отдохнуть под можжевеловым кустом. Сидя там, он просил себе смерти... Чувствуя себя беглецом, находясь вдали от человеческого жилья, истерзанный жесточайшим разочарованием, он больше не хотел встречаться с людьми... В жизни каждого из нас бывает время мучительного отчаяния и полного разочарования; приходят такие дни, когда страдания становятся уделом нашей жизни, когда волнения разрывают душу и смерть становится желанной избавительницей. Как трудно верить тогда, что Бог по-прежнему остается добрым благодетелем Своих земных детей.  Многие перестают уповать на Бога в подобное время, впадают в рабство сомнений, и цепи неверия сковывают их. Если бы только мы  могли в этот момент постичь намерение Божьего провидения, мы увидели бы ангелов, пытающихся спасти нас от самих себя, делающих все возможное, чтобы укрепить наши ноги на основании, которое тверже, нежели вековечные горы, и тогда новый прилив жизненных сил и веры охватил бы все наше существо". — Елена Уайт, Пророки и цари стр. 100 </a:t>
            </a:r>
          </a:p>
          <a:p>
            <a:r>
              <a:rPr lang="en-US" sz="1200" kern="1200" dirty="0" smtClean="0">
                <a:solidFill>
                  <a:schemeClr val="tx1"/>
                </a:solidFill>
                <a:effectLst/>
                <a:latin typeface="+mn-lt"/>
                <a:ea typeface="+mn-ea"/>
                <a:cs typeface="+mn-cs"/>
              </a:rPr>
              <a:t> </a:t>
            </a:r>
          </a:p>
          <a:p>
            <a:r>
              <a:rPr lang="ru-RU" sz="1200" b="1" kern="1200" cap="all" dirty="0" smtClean="0">
                <a:solidFill>
                  <a:schemeClr val="tx1"/>
                </a:solidFill>
                <a:latin typeface="+mn-lt"/>
                <a:ea typeface="+mn-ea"/>
                <a:cs typeface="+mn-cs"/>
              </a:rPr>
              <a:t>вопросы для обсуждения: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	</a:t>
            </a:r>
            <a:r>
              <a:rPr lang="ru-RU" sz="1200" b="1" kern="1200" dirty="0" smtClean="0">
                <a:solidFill>
                  <a:schemeClr val="tx1"/>
                </a:solidFill>
                <a:latin typeface="+mn-lt"/>
                <a:ea typeface="+mn-ea"/>
                <a:cs typeface="+mn-cs"/>
              </a:rPr>
              <a:t>Почему помощь людям помогает нам чувствовать себя лучше? Почему зачастую в этом все и дело? В то же время, почему так тяжело отдавать себя ради других? И как научиться "умирать" для себя, чтобы служить нуждам окружающих? </a:t>
            </a:r>
            <a:endParaRPr lang="ru-RU" sz="1200" kern="1200" dirty="0" smtClean="0">
              <a:solidFill>
                <a:schemeClr val="tx1"/>
              </a:solidFill>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23</a:t>
            </a:fld>
            <a:endParaRPr lang="en-US"/>
          </a:p>
        </p:txBody>
      </p:sp>
    </p:spTree>
    <p:extLst>
      <p:ext uri="{BB962C8B-B14F-4D97-AF65-F5344CB8AC3E}">
        <p14:creationId xmlns="" xmlns:p14="http://schemas.microsoft.com/office/powerpoint/2010/main" val="826280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RU" sz="1200" b="1" kern="1200" dirty="0" smtClean="0">
                <a:solidFill>
                  <a:schemeClr val="tx1"/>
                </a:solidFill>
                <a:latin typeface="+mn-lt"/>
                <a:ea typeface="+mn-ea"/>
                <a:cs typeface="+mn-cs"/>
              </a:rPr>
              <a:t>Взгляните на свои привычки. Что вы едите и пьете? Какие вы делаете упражнения для поддержания физического здоровья? Сколько времени вы уделяете отдыху? Какие изменения у вас происходят, чтобы чувствовать себя лучше и духовно, и физически?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24</a:t>
            </a:fld>
            <a:endParaRPr lang="en-US"/>
          </a:p>
        </p:txBody>
      </p:sp>
    </p:spTree>
    <p:extLst>
      <p:ext uri="{BB962C8B-B14F-4D97-AF65-F5344CB8AC3E}">
        <p14:creationId xmlns="" xmlns:p14="http://schemas.microsoft.com/office/powerpoint/2010/main" val="35872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Хотя в некоторых случаях у людей есть серьезные психологические потребности, которые необходимо решать на профессиональном уровне, во многом изменение в жизненных привычках может привнести существенное отличие в том как мы чувствуем.</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 долго вы отдыхаете? Чем вы занимаетесь во время отдыха? Как лучше использовать это время, чтобы улучшить свои взаимоотношения с Богом?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25</a:t>
            </a:fld>
            <a:endParaRPr lang="en-US"/>
          </a:p>
        </p:txBody>
      </p:sp>
    </p:spTree>
    <p:extLst>
      <p:ext uri="{BB962C8B-B14F-4D97-AF65-F5344CB8AC3E}">
        <p14:creationId xmlns="" xmlns:p14="http://schemas.microsoft.com/office/powerpoint/2010/main" val="3105969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ru-RU" sz="1200" b="1" dirty="0" smtClean="0">
                <a:solidFill>
                  <a:srgbClr val="000000"/>
                </a:solidFill>
                <a:latin typeface="Adobe Caslon Pro"/>
                <a:cs typeface="Adobe Caslon Pro"/>
              </a:rPr>
              <a:t>Исцеляющее обещание</a:t>
            </a:r>
            <a:endParaRPr lang="en-US" sz="1200" b="1" dirty="0" smtClean="0">
              <a:solidFill>
                <a:srgbClr val="000000"/>
              </a:solidFill>
              <a:latin typeface="Adobe Caslon Pro"/>
              <a:cs typeface="Adobe Caslon Pro"/>
            </a:endParaRPr>
          </a:p>
          <a:p>
            <a:pPr marL="0" indent="0" algn="l">
              <a:buNone/>
            </a:pPr>
            <a:endParaRPr lang="en-US" sz="1200" b="1" dirty="0" smtClean="0">
              <a:solidFill>
                <a:srgbClr val="000000"/>
              </a:solidFill>
              <a:latin typeface="Adobe Caslon Pro"/>
              <a:cs typeface="Adobe Caslon Pro"/>
            </a:endParaRPr>
          </a:p>
          <a:p>
            <a:pPr algn="ctr">
              <a:buNone/>
            </a:pPr>
            <a:r>
              <a:rPr lang="ru-RU" sz="1200" b="1" dirty="0" smtClean="0"/>
              <a:t>"Придите ко Мне, все труждающиеся и обремененные, и Я успокою вас" </a:t>
            </a:r>
            <a:r>
              <a:rPr lang="ru-RU" sz="1200" i="1" dirty="0" smtClean="0"/>
              <a:t>(Мф.11:28).</a:t>
            </a:r>
            <a:endParaRPr lang="ru-RU" sz="1200" dirty="0" smtClean="0"/>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26</a:t>
            </a:fld>
            <a:endParaRPr lang="en-US"/>
          </a:p>
        </p:txBody>
      </p:sp>
    </p:spTree>
    <p:extLst>
      <p:ext uri="{BB962C8B-B14F-4D97-AF65-F5344CB8AC3E}">
        <p14:creationId xmlns="" xmlns:p14="http://schemas.microsoft.com/office/powerpoint/2010/main" val="310996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введение</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Стресс застрагивает каждого. Требования на работе, семейные кризисы, вина, неопределенность в будущем, неудовлетворенность прошлым, все это вызывает стресс. Все это вместе с обычными событиями жизни оказывает давление на людей и накладывает отпечаток на физическое и духовное здоровье.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4</a:t>
            </a:fld>
            <a:endParaRPr lang="en-US"/>
          </a:p>
        </p:txBody>
      </p:sp>
    </p:spTree>
    <p:extLst>
      <p:ext uri="{BB962C8B-B14F-4D97-AF65-F5344CB8AC3E}">
        <p14:creationId xmlns="" xmlns:p14="http://schemas.microsoft.com/office/powerpoint/2010/main" val="14981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Исследователи Томас Холмс и Ричард </a:t>
            </a:r>
            <a:r>
              <a:rPr lang="ru-RU" sz="1200" kern="1200" dirty="0" err="1" smtClean="0">
                <a:solidFill>
                  <a:schemeClr val="tx1"/>
                </a:solidFill>
                <a:latin typeface="+mn-lt"/>
                <a:ea typeface="+mn-ea"/>
                <a:cs typeface="+mn-cs"/>
              </a:rPr>
              <a:t>Рейл</a:t>
            </a:r>
            <a:r>
              <a:rPr lang="ru-RU" sz="1200" kern="1200" dirty="0" smtClean="0">
                <a:solidFill>
                  <a:schemeClr val="tx1"/>
                </a:solidFill>
                <a:latin typeface="+mn-lt"/>
                <a:ea typeface="+mn-ea"/>
                <a:cs typeface="+mn-cs"/>
              </a:rPr>
              <a:t> создали  рейтинговую шкалу, которая содержит список жизненных ситуаций, соответствующие различному уровню стресса: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5</a:t>
            </a:fld>
            <a:endParaRPr lang="en-US"/>
          </a:p>
        </p:txBody>
      </p:sp>
    </p:spTree>
    <p:extLst>
      <p:ext uri="{BB962C8B-B14F-4D97-AF65-F5344CB8AC3E}">
        <p14:creationId xmlns="" xmlns:p14="http://schemas.microsoft.com/office/powerpoint/2010/main" val="234900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ru-RU" sz="1200" kern="1200" dirty="0" smtClean="0">
                <a:solidFill>
                  <a:schemeClr val="tx1"/>
                </a:solidFill>
                <a:latin typeface="+mn-lt"/>
                <a:ea typeface="+mn-ea"/>
                <a:cs typeface="+mn-cs"/>
              </a:rPr>
              <a:t>смерть одного из супругов - 100, собственная боль, болезнь - 53, перемена местожительства - 20, и т.д. Человек собравший 200 баллов или более на 50% подвержен заболеваниям разного рода; у кого набирается 300 балов и более, тот достигает критической точки. </a:t>
            </a:r>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6</a:t>
            </a:fld>
            <a:endParaRPr lang="en-US"/>
          </a:p>
        </p:txBody>
      </p:sp>
    </p:spTree>
    <p:extLst>
      <p:ext uri="{BB962C8B-B14F-4D97-AF65-F5344CB8AC3E}">
        <p14:creationId xmlns="" xmlns:p14="http://schemas.microsoft.com/office/powerpoint/2010/main" val="64729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Умеренное количество стрессов в нашей жизни порой необходимо для улучшения нашей производительности, но если стресс превалирует, то он губит наше здоровье. </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7</a:t>
            </a:fld>
            <a:endParaRPr lang="en-US"/>
          </a:p>
        </p:txBody>
      </p:sp>
    </p:spTree>
    <p:extLst>
      <p:ext uri="{BB962C8B-B14F-4D97-AF65-F5344CB8AC3E}">
        <p14:creationId xmlns="" xmlns:p14="http://schemas.microsoft.com/office/powerpoint/2010/main" val="2792085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latin typeface="+mn-lt"/>
                <a:ea typeface="+mn-ea"/>
                <a:cs typeface="+mn-cs"/>
              </a:rPr>
              <a:t>Иисус показывает нам через заповеди и пример, что поиск Бога в тишине и спокойствии - это наилучшее лекарство от любого жизненного стресса. (</a:t>
            </a:r>
            <a:r>
              <a:rPr lang="ru-RU" sz="1200" kern="1200" dirty="0" err="1" smtClean="0">
                <a:solidFill>
                  <a:schemeClr val="tx1"/>
                </a:solidFill>
                <a:latin typeface="+mn-lt"/>
                <a:ea typeface="+mn-ea"/>
                <a:cs typeface="+mn-cs"/>
              </a:rPr>
              <a:t>Мк</a:t>
            </a:r>
            <a:r>
              <a:rPr lang="ru-RU" sz="1200" kern="1200" dirty="0" smtClean="0">
                <a:solidFill>
                  <a:schemeClr val="tx1"/>
                </a:solidFill>
                <a:latin typeface="+mn-lt"/>
                <a:ea typeface="+mn-ea"/>
                <a:cs typeface="+mn-cs"/>
              </a:rPr>
              <a:t>. 6:31). Если мы позволим Ему действовать в нас, то Господь поможет нам справиться с натиском, который неизменно присутствует в нашей жизни.</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8</a:t>
            </a:fld>
            <a:endParaRPr lang="en-US"/>
          </a:p>
        </p:txBody>
      </p:sp>
    </p:spTree>
    <p:extLst>
      <p:ext uri="{BB962C8B-B14F-4D97-AF65-F5344CB8AC3E}">
        <p14:creationId xmlns="" xmlns:p14="http://schemas.microsoft.com/office/powerpoint/2010/main" val="303586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cap="all" dirty="0" smtClean="0">
                <a:solidFill>
                  <a:schemeClr val="tx1"/>
                </a:solidFill>
                <a:latin typeface="+mn-lt"/>
                <a:ea typeface="+mn-ea"/>
                <a:cs typeface="+mn-cs"/>
              </a:rPr>
              <a:t>панорама жизненных событий </a:t>
            </a:r>
            <a:endParaRPr lang="ru-RU"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Каким образом Бог спасал Илию в Израиле в течение долгого времени? </a:t>
            </a:r>
            <a:r>
              <a:rPr lang="ru-RU" sz="1200" i="1" kern="1200" dirty="0" smtClean="0">
                <a:solidFill>
                  <a:schemeClr val="tx1"/>
                </a:solidFill>
                <a:latin typeface="+mn-lt"/>
                <a:ea typeface="+mn-ea"/>
                <a:cs typeface="+mn-cs"/>
              </a:rPr>
              <a:t>3 </a:t>
            </a:r>
            <a:r>
              <a:rPr lang="ru-RU" sz="1200" i="1" kern="1200" dirty="0" err="1" smtClean="0">
                <a:solidFill>
                  <a:schemeClr val="tx1"/>
                </a:solidFill>
                <a:latin typeface="+mn-lt"/>
                <a:ea typeface="+mn-ea"/>
                <a:cs typeface="+mn-cs"/>
              </a:rPr>
              <a:t>Цар</a:t>
            </a:r>
            <a:r>
              <a:rPr lang="ru-RU" sz="1200" i="1" kern="1200" dirty="0" smtClean="0">
                <a:solidFill>
                  <a:schemeClr val="tx1"/>
                </a:solidFill>
                <a:latin typeface="+mn-lt"/>
                <a:ea typeface="+mn-ea"/>
                <a:cs typeface="+mn-cs"/>
              </a:rPr>
              <a:t>. 17:2-6, 15,16.</a:t>
            </a:r>
            <a:endParaRPr lang="ru-RU" sz="1200" kern="1200" dirty="0" smtClean="0">
              <a:solidFill>
                <a:schemeClr val="tx1"/>
              </a:solidFill>
              <a:latin typeface="+mn-lt"/>
              <a:ea typeface="+mn-ea"/>
              <a:cs typeface="+mn-cs"/>
            </a:endParaRPr>
          </a:p>
          <a:p>
            <a:r>
              <a:rPr lang="ru-RU" sz="1200" i="1" kern="1200" dirty="0" smtClean="0">
                <a:solidFill>
                  <a:schemeClr val="tx1"/>
                </a:solidFill>
                <a:latin typeface="+mn-lt"/>
                <a:ea typeface="+mn-ea"/>
                <a:cs typeface="+mn-cs"/>
              </a:rPr>
              <a:t>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 время голода Илия должен был чувствовать очень близко Божье водительство, Который лично заботился о нем. Во-первых, у него была возможность питаться от воронов (грязных птиц), которые дважды в день прилетали, чтобы накормить его - и это было свидетельством для него. Это действительно чудо! Позже он видел как Бог преумножил хлеб в доме вдовы, и они втроем могли питаться в течение двух лет.  Сколько еще нужно доказательств видимой Божьей заботы?</a:t>
            </a:r>
          </a:p>
          <a:p>
            <a:r>
              <a:rPr lang="ru-RU" sz="1200" kern="1200" dirty="0" smtClean="0">
                <a:solidFill>
                  <a:schemeClr val="tx1"/>
                </a:solidFill>
                <a:latin typeface="+mn-lt"/>
                <a:ea typeface="+mn-ea"/>
                <a:cs typeface="+mn-cs"/>
              </a:rPr>
              <a:t> </a:t>
            </a:r>
          </a:p>
          <a:p>
            <a:r>
              <a:rPr lang="ru-RU" sz="1200" kern="1200" dirty="0" smtClean="0">
                <a:solidFill>
                  <a:schemeClr val="tx1"/>
                </a:solidFill>
                <a:latin typeface="+mn-lt"/>
                <a:ea typeface="+mn-ea"/>
                <a:cs typeface="+mn-cs"/>
              </a:rPr>
              <a:t>Елена Уайт проводит аналогию этой библейской истории с теми событиями, которые ждут Его народ в последнее время:</a:t>
            </a:r>
          </a:p>
          <a:p>
            <a:r>
              <a:rPr lang="ru-RU" sz="1200" kern="1200" dirty="0" smtClean="0">
                <a:solidFill>
                  <a:schemeClr val="tx1"/>
                </a:solidFill>
                <a:latin typeface="+mn-lt"/>
                <a:ea typeface="+mn-ea"/>
                <a:cs typeface="+mn-cs"/>
              </a:rPr>
              <a:t>"Я видела, что в это время хлеб и вода у нас не иссякнут и мы ни в чем не будем иметь нужды, ибо Бог силен приготовить для нас стол даже и в пустыне. Если будет нужно, Он пошлет воронов, чтобы накормить нас, как Он сделал это для Илии, или напитает нас манной небесной, как израильтян". (Ранние произведения, с.56)“</a:t>
            </a: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9</a:t>
            </a:fld>
            <a:endParaRPr lang="en-US"/>
          </a:p>
        </p:txBody>
      </p:sp>
    </p:spTree>
    <p:extLst>
      <p:ext uri="{BB962C8B-B14F-4D97-AF65-F5344CB8AC3E}">
        <p14:creationId xmlns="" xmlns:p14="http://schemas.microsoft.com/office/powerpoint/2010/main" val="311352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kern="1200" dirty="0" smtClean="0">
                <a:solidFill>
                  <a:schemeClr val="tx1"/>
                </a:solidFill>
                <a:latin typeface="+mn-lt"/>
                <a:ea typeface="+mn-ea"/>
                <a:cs typeface="+mn-cs"/>
              </a:rPr>
              <a:t>Какие еще опыты были у Илии, и какие уроки можно из них для себя вынести? </a:t>
            </a:r>
            <a:br>
              <a:rPr lang="ru-RU" sz="1200" b="1" kern="1200" dirty="0" smtClean="0">
                <a:solidFill>
                  <a:schemeClr val="tx1"/>
                </a:solidFill>
                <a:latin typeface="+mn-lt"/>
                <a:ea typeface="+mn-ea"/>
                <a:cs typeface="+mn-cs"/>
              </a:rPr>
            </a:br>
            <a:r>
              <a:rPr lang="ru-RU" sz="1200" i="1" kern="1200" dirty="0" smtClean="0">
                <a:solidFill>
                  <a:schemeClr val="tx1"/>
                </a:solidFill>
                <a:latin typeface="+mn-lt"/>
                <a:ea typeface="+mn-ea"/>
                <a:cs typeface="+mn-cs"/>
              </a:rPr>
              <a:t>3 </a:t>
            </a:r>
            <a:r>
              <a:rPr lang="ru-RU" sz="1200" i="1" kern="1200" dirty="0" err="1" smtClean="0">
                <a:solidFill>
                  <a:schemeClr val="tx1"/>
                </a:solidFill>
                <a:latin typeface="+mn-lt"/>
                <a:ea typeface="+mn-ea"/>
                <a:cs typeface="+mn-cs"/>
              </a:rPr>
              <a:t>Цар</a:t>
            </a:r>
            <a:r>
              <a:rPr lang="ru-RU" sz="1200" i="1" kern="1200" dirty="0" smtClean="0">
                <a:solidFill>
                  <a:schemeClr val="tx1"/>
                </a:solidFill>
                <a:latin typeface="+mn-lt"/>
                <a:ea typeface="+mn-ea"/>
                <a:cs typeface="+mn-cs"/>
              </a:rPr>
              <a:t>. 17:17-22; 18:23-39,45.</a:t>
            </a:r>
            <a:endParaRPr lang="ru-RU"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9FB5B-F997-4142-B537-5F0C3D5F3188}" type="slidenum">
              <a:rPr lang="en-US" smtClean="0"/>
              <a:pPr/>
              <a:t>10</a:t>
            </a:fld>
            <a:endParaRPr lang="en-US"/>
          </a:p>
        </p:txBody>
      </p:sp>
    </p:spTree>
    <p:extLst>
      <p:ext uri="{BB962C8B-B14F-4D97-AF65-F5344CB8AC3E}">
        <p14:creationId xmlns="" xmlns:p14="http://schemas.microsoft.com/office/powerpoint/2010/main" val="241628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346805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1218740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726991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35184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413788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136753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11451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18995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8524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429252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EEB74-EFD8-5D4C-BC57-AA97629943FD}" type="datetimeFigureOut">
              <a:rPr lang="en-US" smtClean="0"/>
              <a:pPr/>
              <a:t>12/21/2014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20065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EEB74-EFD8-5D4C-BC57-AA97629943FD}" type="datetimeFigureOut">
              <a:rPr lang="en-US" smtClean="0"/>
              <a:pPr/>
              <a:t>12/21/2014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E10D-ED1D-D24B-8FED-BC86B8578CC1}" type="slidenum">
              <a:rPr lang="en-US" smtClean="0"/>
              <a:pPr/>
              <a:t>‹#›</a:t>
            </a:fld>
            <a:endParaRPr lang="en-US"/>
          </a:p>
        </p:txBody>
      </p:sp>
    </p:spTree>
    <p:extLst>
      <p:ext uri="{BB962C8B-B14F-4D97-AF65-F5344CB8AC3E}">
        <p14:creationId xmlns="" xmlns:p14="http://schemas.microsoft.com/office/powerpoint/2010/main" val="282780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ventistwomensministries.or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adventistwomensministries.or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51111"/>
          <a:stretch>
            <a:fillRect/>
          </a:stretch>
        </p:blipFill>
        <p:spPr bwMode="auto">
          <a:xfrm>
            <a:off x="1" y="3505200"/>
            <a:ext cx="9144000" cy="335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2819400"/>
            <a:ext cx="7772400" cy="781050"/>
          </a:xfrm>
        </p:spPr>
        <p:txBody>
          <a:bodyPr/>
          <a:lstStyle/>
          <a:p>
            <a:r>
              <a:rPr lang="ru-RU" b="1" dirty="0" smtClean="0">
                <a:solidFill>
                  <a:srgbClr val="00B0F0"/>
                </a:solidFill>
              </a:rPr>
              <a:t>ДОМ НАДЕЖДЫ И ИСЦЕЛЕНИЯ</a:t>
            </a:r>
            <a:endParaRPr lang="en-US" b="1" dirty="0">
              <a:solidFill>
                <a:srgbClr val="00B0F0"/>
              </a:solidFill>
            </a:endParaRPr>
          </a:p>
        </p:txBody>
      </p:sp>
      <p:pic>
        <p:nvPicPr>
          <p:cNvPr id="1026" name="Picture 2" descr="P:\DEPT\WM\_SHARED\2011 Adviosry Resources\2011 ADVISORY CD FILES\3. OUTREACH\OUTREACH\2. Homes of Hope and Healing MInistry  PP\HomesHopeHealing 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b="58889"/>
          <a:stretch>
            <a:fillRect/>
          </a:stretch>
        </p:blipFill>
        <p:spPr bwMode="auto">
          <a:xfrm>
            <a:off x="1" y="0"/>
            <a:ext cx="91440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p:cNvSpPr txBox="1">
            <a:spLocks/>
          </p:cNvSpPr>
          <p:nvPr/>
        </p:nvSpPr>
        <p:spPr>
          <a:xfrm>
            <a:off x="2895600" y="60960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1200" b="1" dirty="0" smtClean="0">
                <a:solidFill>
                  <a:schemeClr val="bg1"/>
                </a:solidFill>
                <a:latin typeface="Abadi MT Condensed Light"/>
                <a:cs typeface="Abadi MT Condensed Light"/>
              </a:rPr>
              <a:t>Генеральная Конференция</a:t>
            </a:r>
            <a:endParaRPr lang="en-US" sz="1200" b="1" dirty="0" smtClean="0">
              <a:solidFill>
                <a:schemeClr val="bg1"/>
              </a:solidFill>
              <a:latin typeface="Abadi MT Condensed Light"/>
              <a:cs typeface="Abadi MT Condensed Light"/>
            </a:endParaRPr>
          </a:p>
          <a:p>
            <a:r>
              <a:rPr lang="ru-RU" sz="1200" b="1" dirty="0" smtClean="0">
                <a:solidFill>
                  <a:schemeClr val="bg1"/>
                </a:solidFill>
                <a:latin typeface="Abadi MT Condensed Light"/>
                <a:cs typeface="Abadi MT Condensed Light"/>
              </a:rPr>
              <a:t>Отдел Женского служения</a:t>
            </a:r>
            <a:endParaRPr lang="en-US" sz="1200" b="1" dirty="0" smtClean="0">
              <a:solidFill>
                <a:schemeClr val="bg1"/>
              </a:solidFill>
              <a:latin typeface="Abadi MT Condensed Light"/>
              <a:cs typeface="Abadi MT Condensed Light"/>
            </a:endParaRPr>
          </a:p>
          <a:p>
            <a:r>
              <a:rPr lang="en-US" sz="1100" b="1" dirty="0" smtClean="0">
                <a:solidFill>
                  <a:schemeClr val="bg1"/>
                </a:solidFill>
                <a:latin typeface="Abadi MT Condensed Light"/>
                <a:cs typeface="Abadi MT Condensed Light"/>
                <a:hlinkClick r:id="rId3"/>
              </a:rPr>
              <a:t>www.adventistwomensministries.org</a:t>
            </a:r>
            <a:r>
              <a:rPr lang="en-US" sz="1100" b="1" dirty="0" smtClean="0">
                <a:solidFill>
                  <a:schemeClr val="bg1"/>
                </a:solidFill>
                <a:latin typeface="Abadi MT Condensed Light"/>
                <a:cs typeface="Abadi MT Condensed Light"/>
              </a:rPr>
              <a:t> </a:t>
            </a:r>
            <a:endParaRPr lang="en-US" sz="1100" b="1" dirty="0">
              <a:solidFill>
                <a:schemeClr val="bg1"/>
              </a:solidFill>
              <a:latin typeface="Abadi MT Condensed Light"/>
              <a:cs typeface="Abadi MT Condensed Light"/>
            </a:endParaRPr>
          </a:p>
        </p:txBody>
      </p:sp>
      <p:pic>
        <p:nvPicPr>
          <p:cNvPr id="6" name="Picture 7"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8802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457200" y="2207565"/>
            <a:ext cx="8229600" cy="4525963"/>
          </a:xfrm>
        </p:spPr>
        <p:txBody>
          <a:bodyPr>
            <a:normAutofit/>
          </a:bodyPr>
          <a:lstStyle/>
          <a:p>
            <a:pPr algn="ctr"/>
            <a:r>
              <a:rPr lang="ru-RU" sz="4000" b="1" dirty="0" smtClean="0"/>
              <a:t>Какие еще опыты были у Илии, и какие уроки можно из них для себя вынести? </a:t>
            </a:r>
            <a:br>
              <a:rPr lang="ru-RU" sz="4000" b="1" dirty="0" smtClean="0"/>
            </a:br>
            <a:endParaRPr lang="ru-RU" sz="4000" b="1" dirty="0" smtClean="0"/>
          </a:p>
          <a:p>
            <a:pPr algn="ctr">
              <a:buNone/>
            </a:pPr>
            <a:r>
              <a:rPr lang="ru-RU" sz="4000" b="1" i="1" dirty="0" smtClean="0"/>
              <a:t>   </a:t>
            </a:r>
            <a:r>
              <a:rPr lang="ru-RU" sz="2800" i="1" dirty="0" smtClean="0"/>
              <a:t>3 </a:t>
            </a:r>
            <a:r>
              <a:rPr lang="ru-RU" sz="2800" i="1" dirty="0" err="1" smtClean="0"/>
              <a:t>Цар</a:t>
            </a:r>
            <a:r>
              <a:rPr lang="ru-RU" sz="2800" i="1" dirty="0" smtClean="0"/>
              <a:t>. 17:17-22; 18:23-39,45.</a:t>
            </a:r>
            <a:endParaRPr lang="ru-RU" sz="2800" dirty="0" smtClean="0"/>
          </a:p>
          <a:p>
            <a:pPr algn="ctr"/>
            <a:endParaRPr lang="en-US" sz="2400" dirty="0"/>
          </a:p>
        </p:txBody>
      </p:sp>
    </p:spTree>
    <p:extLst>
      <p:ext uri="{BB962C8B-B14F-4D97-AF65-F5344CB8AC3E}">
        <p14:creationId xmlns="" xmlns:p14="http://schemas.microsoft.com/office/powerpoint/2010/main" val="2495307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1686183"/>
            <a:ext cx="8229600" cy="4525963"/>
          </a:xfrm>
        </p:spPr>
        <p:txBody>
          <a:bodyPr>
            <a:normAutofit fontScale="92500" lnSpcReduction="10000"/>
          </a:bodyPr>
          <a:lstStyle/>
          <a:p>
            <a:pPr marL="0" indent="0" algn="ctr">
              <a:buNone/>
            </a:pPr>
            <a:r>
              <a:rPr lang="ru-RU" dirty="0" smtClean="0">
                <a:effectLst>
                  <a:outerShdw blurRad="38100" dist="38100" dir="2700000" algn="tl">
                    <a:srgbClr val="000000">
                      <a:alpha val="43137"/>
                    </a:srgbClr>
                  </a:outerShdw>
                </a:effectLst>
              </a:rPr>
              <a:t>Бог использует Илию, чтобы воскресить сына вдовы. Какое испытание веры, и какое доказательство Божьего могущества над жизнью и смертью! </a:t>
            </a:r>
          </a:p>
          <a:p>
            <a:pPr marL="0" indent="0" algn="ctr">
              <a:buNone/>
            </a:pPr>
            <a:r>
              <a:rPr lang="ru-RU" dirty="0" smtClean="0"/>
              <a:t>Далее, испытание на горе </a:t>
            </a:r>
            <a:r>
              <a:rPr lang="ru-RU" dirty="0" err="1" smtClean="0"/>
              <a:t>Кармил</a:t>
            </a:r>
            <a:r>
              <a:rPr lang="ru-RU" dirty="0" smtClean="0"/>
              <a:t> стало бесспорным и эффективным представлением Божьей силы.  И наконец, сильный дождь, который пошел после трехлетней засухи, стало еще одним олицетворением Божьего вмешательства в жизни своего народа.</a:t>
            </a:r>
            <a:endParaRPr lang="en-US" dirty="0"/>
          </a:p>
        </p:txBody>
      </p:sp>
    </p:spTree>
    <p:extLst>
      <p:ext uri="{BB962C8B-B14F-4D97-AF65-F5344CB8AC3E}">
        <p14:creationId xmlns="" xmlns:p14="http://schemas.microsoft.com/office/powerpoint/2010/main" val="2847826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457200" y="2317995"/>
            <a:ext cx="8229600" cy="4525963"/>
          </a:xfrm>
        </p:spPr>
        <p:txBody>
          <a:bodyPr>
            <a:normAutofit fontScale="92500" lnSpcReduction="10000"/>
          </a:bodyPr>
          <a:lstStyle/>
          <a:p>
            <a:r>
              <a:rPr lang="ru-RU" sz="3600" b="1" dirty="0" smtClean="0"/>
              <a:t>Могут ли достижения и успех вызывать стресс? Волнующие события (даже положительные), которые происходят в течение длительного времени могут стать бременем для вас. В тоже время почему мы должны быть осторожными и оградить себя от чрезмерного самодовольства в благополучные для нас времена? </a:t>
            </a:r>
            <a:endParaRPr lang="ru-RU" sz="3600" dirty="0" smtClean="0"/>
          </a:p>
          <a:p>
            <a:pPr algn="ctr"/>
            <a:endParaRPr lang="en-US" sz="3600" dirty="0">
              <a:solidFill>
                <a:srgbClr val="000000"/>
              </a:solidFill>
            </a:endParaRPr>
          </a:p>
        </p:txBody>
      </p:sp>
    </p:spTree>
    <p:extLst>
      <p:ext uri="{BB962C8B-B14F-4D97-AF65-F5344CB8AC3E}">
        <p14:creationId xmlns="" xmlns:p14="http://schemas.microsoft.com/office/powerpoint/2010/main" val="2330563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9143999" cy="6884579"/>
          </a:xfrm>
          <a:prstGeom prst="rect">
            <a:avLst/>
          </a:prstGeom>
        </p:spPr>
      </p:pic>
      <p:sp>
        <p:nvSpPr>
          <p:cNvPr id="2" name="Title 1"/>
          <p:cNvSpPr>
            <a:spLocks noGrp="1"/>
          </p:cNvSpPr>
          <p:nvPr>
            <p:ph type="title"/>
          </p:nvPr>
        </p:nvSpPr>
        <p:spPr>
          <a:xfrm>
            <a:off x="2700170" y="182880"/>
            <a:ext cx="6443830" cy="1143000"/>
          </a:xfrm>
        </p:spPr>
        <p:txBody>
          <a:bodyPr>
            <a:noAutofit/>
          </a:bodyPr>
          <a:lstStyle/>
          <a:p>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ru-RU" b="1" dirty="0" smtClean="0">
                <a:solidFill>
                  <a:schemeClr val="bg1"/>
                </a:solidFill>
                <a:effectLst>
                  <a:outerShdw blurRad="38100" dist="38100" dir="2700000" algn="tl">
                    <a:srgbClr val="000000">
                      <a:alpha val="43137"/>
                    </a:srgbClr>
                  </a:outerShdw>
                </a:effectLst>
              </a:rPr>
              <a:t>Горькие обстоятельства в жизни</a:t>
            </a: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endParaRPr lang="en-US" b="1" dirty="0">
              <a:solidFill>
                <a:schemeClr val="bg1"/>
              </a:solidFill>
            </a:endParaRPr>
          </a:p>
        </p:txBody>
      </p:sp>
      <p:sp>
        <p:nvSpPr>
          <p:cNvPr id="3" name="Content Placeholder 2"/>
          <p:cNvSpPr>
            <a:spLocks noGrp="1"/>
          </p:cNvSpPr>
          <p:nvPr>
            <p:ph idx="1"/>
          </p:nvPr>
        </p:nvSpPr>
        <p:spPr>
          <a:xfrm>
            <a:off x="475608" y="1747440"/>
            <a:ext cx="8229600" cy="4525963"/>
          </a:xfrm>
        </p:spPr>
        <p:txBody>
          <a:bodyPr>
            <a:normAutofit fontScale="92500" lnSpcReduction="20000"/>
          </a:bodyPr>
          <a:lstStyle/>
          <a:p>
            <a:pPr algn="ctr">
              <a:buNone/>
            </a:pPr>
            <a:r>
              <a:rPr lang="ru-RU" dirty="0" smtClean="0"/>
              <a:t>   Так сатана пользовался слабостью человеческой, и поныне он действует подобным образом. Когда над нами сгущаются тучи, когда мы оказываемся в затруднительных обстоятельствах, когда нас постигает несчастье или бедность, сатана тут как тут со своими искушениями и нападками. Он использует наши слабые стороны. Он старается поколебать наше доверие к Богу, Который допускает такое положение вещей". Е. Уайт, Желание веков стр. 120 </a:t>
            </a:r>
          </a:p>
          <a:p>
            <a:pPr marL="0" indent="0" algn="ctr">
              <a:buNone/>
            </a:pPr>
            <a:endParaRPr lang="en-US" dirty="0"/>
          </a:p>
        </p:txBody>
      </p:sp>
    </p:spTree>
    <p:extLst>
      <p:ext uri="{BB962C8B-B14F-4D97-AF65-F5344CB8AC3E}">
        <p14:creationId xmlns="" xmlns:p14="http://schemas.microsoft.com/office/powerpoint/2010/main" val="3856179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1747440"/>
            <a:ext cx="8229600" cy="4525963"/>
          </a:xfrm>
        </p:spPr>
        <p:txBody>
          <a:bodyPr>
            <a:normAutofit fontScale="92500" lnSpcReduction="20000"/>
          </a:bodyPr>
          <a:lstStyle/>
          <a:p>
            <a:r>
              <a:rPr lang="ru-RU" b="1" dirty="0" smtClean="0">
                <a:effectLst>
                  <a:outerShdw blurRad="38100" dist="38100" dir="2700000" algn="tl">
                    <a:srgbClr val="000000">
                      <a:alpha val="43137"/>
                    </a:srgbClr>
                  </a:outerShdw>
                </a:effectLst>
              </a:rPr>
              <a:t>Как часто у вас было тоже самое: забывая удивительные вещи, которые Господь делал для вас раньше?</a:t>
            </a:r>
          </a:p>
          <a:p>
            <a:r>
              <a:rPr lang="ru-RU" b="1" dirty="0" smtClean="0">
                <a:effectLst>
                  <a:outerShdw blurRad="38100" dist="38100" dir="2700000" algn="tl">
                    <a:srgbClr val="000000">
                      <a:alpha val="43137"/>
                    </a:srgbClr>
                  </a:outerShdw>
                </a:effectLst>
              </a:rPr>
              <a:t>Почему так важно, особенно во время разочарования и уныния, хвататься за воспоминания о том, как Бог действовал в вашей жизни? </a:t>
            </a:r>
          </a:p>
          <a:p>
            <a:r>
              <a:rPr lang="ru-RU" b="1" dirty="0" smtClean="0">
                <a:effectLst>
                  <a:outerShdw blurRad="38100" dist="38100" dir="2700000" algn="tl">
                    <a:srgbClr val="000000">
                      <a:alpha val="43137"/>
                    </a:srgbClr>
                  </a:outerShdw>
                </a:effectLst>
              </a:rPr>
              <a:t>Почему мы часто очень быстро забываем о том, что Бог для нас делал и делает? Как хвала и поклонение Богу помогает вам пережить тяжелые времена?</a:t>
            </a:r>
            <a:endParaRPr lang="en-US"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0604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a:xfrm>
            <a:off x="3205679" y="162475"/>
            <a:ext cx="5723168" cy="1143000"/>
          </a:xfrm>
        </p:spPr>
        <p:txBody>
          <a:bodyPr/>
          <a:lstStyle/>
          <a:p>
            <a:r>
              <a:rPr lang="ru-RU" b="1" dirty="0" smtClean="0">
                <a:solidFill>
                  <a:srgbClr val="FFFFFF"/>
                </a:solidFill>
                <a:effectLst>
                  <a:outerShdw blurRad="38100" dist="38100" dir="2700000" algn="tl">
                    <a:srgbClr val="000000">
                      <a:alpha val="43137"/>
                    </a:srgbClr>
                  </a:outerShdw>
                </a:effectLst>
              </a:rPr>
              <a:t>Божья терапия</a:t>
            </a:r>
            <a:r>
              <a:rPr lang="en-US" b="1" i="1" dirty="0" smtClean="0">
                <a:solidFill>
                  <a:srgbClr val="FFFFFF"/>
                </a:solidFill>
                <a:effectLst>
                  <a:outerShdw blurRad="38100" dist="38100" dir="2700000" algn="tl">
                    <a:srgbClr val="000000">
                      <a:alpha val="43137"/>
                    </a:srgbClr>
                  </a:outerShdw>
                </a:effectLst>
              </a:rPr>
              <a:t>		</a:t>
            </a:r>
            <a:endParaRPr lang="en-US" b="1" dirty="0">
              <a:solidFill>
                <a:srgbClr val="FFFFFF"/>
              </a:solidFill>
            </a:endParaRPr>
          </a:p>
        </p:txBody>
      </p:sp>
      <p:sp>
        <p:nvSpPr>
          <p:cNvPr id="3" name="Content Placeholder 2"/>
          <p:cNvSpPr>
            <a:spLocks noGrp="1"/>
          </p:cNvSpPr>
          <p:nvPr>
            <p:ph idx="1"/>
          </p:nvPr>
        </p:nvSpPr>
        <p:spPr>
          <a:xfrm>
            <a:off x="457200" y="1839465"/>
            <a:ext cx="8229600" cy="4525963"/>
          </a:xfrm>
        </p:spPr>
        <p:txBody>
          <a:bodyPr>
            <a:normAutofit/>
          </a:bodyPr>
          <a:lstStyle/>
          <a:p>
            <a:r>
              <a:rPr lang="ru-RU" sz="3600" b="1" dirty="0" smtClean="0"/>
              <a:t>Прочитайте 3 Царств 19:5-9. Какое простое лекарство было дано </a:t>
            </a:r>
            <a:r>
              <a:rPr lang="ru-RU" sz="3600" b="1" dirty="0" smtClean="0"/>
              <a:t>Или</a:t>
            </a:r>
            <a:r>
              <a:rPr lang="ru-RU" sz="3600" b="1" dirty="0" smtClean="0"/>
              <a:t>и</a:t>
            </a:r>
            <a:r>
              <a:rPr lang="ru-RU" sz="3600" b="1" dirty="0" smtClean="0"/>
              <a:t> </a:t>
            </a:r>
            <a:r>
              <a:rPr lang="ru-RU" sz="3600" b="1" dirty="0" smtClean="0"/>
              <a:t>в тяжелые для него времена? </a:t>
            </a:r>
            <a:endParaRPr lang="ru-RU" sz="3600" dirty="0" smtClean="0"/>
          </a:p>
          <a:p>
            <a:r>
              <a:rPr lang="ru-RU" sz="3600" b="1" dirty="0" smtClean="0"/>
              <a:t>Что мы можем вынести из этого для себя? Каким образом наше физическое поведение влияет на умственное, как во благо так и во зло?</a:t>
            </a:r>
            <a:endParaRPr lang="ru-RU" sz="3600" dirty="0" smtClean="0"/>
          </a:p>
          <a:p>
            <a:endParaRPr lang="ru-RU" sz="3600" dirty="0" smtClean="0"/>
          </a:p>
        </p:txBody>
      </p:sp>
    </p:spTree>
    <p:extLst>
      <p:ext uri="{BB962C8B-B14F-4D97-AF65-F5344CB8AC3E}">
        <p14:creationId xmlns="" xmlns:p14="http://schemas.microsoft.com/office/powerpoint/2010/main" val="2198125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1524864" y="2428425"/>
            <a:ext cx="6243184" cy="3074557"/>
          </a:xfrm>
        </p:spPr>
        <p:txBody>
          <a:bodyPr>
            <a:normAutofit lnSpcReduction="10000"/>
          </a:bodyPr>
          <a:lstStyle/>
          <a:p>
            <a:pPr algn="ctr">
              <a:buNone/>
            </a:pPr>
            <a:r>
              <a:rPr lang="ru-RU" sz="4000" dirty="0" smtClean="0"/>
              <a:t>   </a:t>
            </a:r>
            <a:r>
              <a:rPr lang="ru-RU" sz="4000" b="1" dirty="0" smtClean="0">
                <a:effectLst>
                  <a:outerShdw blurRad="38100" dist="38100" dir="2700000" algn="tl">
                    <a:srgbClr val="000000">
                      <a:alpha val="43137"/>
                    </a:srgbClr>
                  </a:outerShdw>
                </a:effectLst>
              </a:rPr>
              <a:t>Хороший сон, спорт, здоровое питание - основные предписания для предотвращения любого вида стресса</a:t>
            </a:r>
            <a:r>
              <a:rPr lang="ru-RU" sz="4000" dirty="0" smtClean="0"/>
              <a:t>.</a:t>
            </a:r>
          </a:p>
        </p:txBody>
      </p:sp>
    </p:spTree>
    <p:extLst>
      <p:ext uri="{BB962C8B-B14F-4D97-AF65-F5344CB8AC3E}">
        <p14:creationId xmlns="" xmlns:p14="http://schemas.microsoft.com/office/powerpoint/2010/main" val="159143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641280" y="2583961"/>
            <a:ext cx="7826242" cy="3274016"/>
          </a:xfrm>
        </p:spPr>
        <p:txBody>
          <a:bodyPr>
            <a:normAutofit/>
          </a:bodyPr>
          <a:lstStyle/>
          <a:p>
            <a:pPr algn="ctr"/>
            <a:r>
              <a:rPr lang="ru-RU" sz="3600" b="1" dirty="0" smtClean="0"/>
              <a:t>Что мы пропускаем, когда молимся только в часы разочарования и несчастий? Как нам научиться жить так, чтобы сохранить постоянство в молитве? </a:t>
            </a:r>
            <a:endParaRPr lang="ru-RU" sz="3600" dirty="0" smtClean="0"/>
          </a:p>
          <a:p>
            <a:pPr algn="ctr"/>
            <a:endParaRPr lang="en-US" sz="3600" dirty="0">
              <a:solidFill>
                <a:srgbClr val="000000"/>
              </a:solidFill>
            </a:endParaRPr>
          </a:p>
        </p:txBody>
      </p:sp>
    </p:spTree>
    <p:extLst>
      <p:ext uri="{BB962C8B-B14F-4D97-AF65-F5344CB8AC3E}">
        <p14:creationId xmlns="" xmlns:p14="http://schemas.microsoft.com/office/powerpoint/2010/main" val="2516782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696504" y="2469106"/>
            <a:ext cx="7789427" cy="3461055"/>
          </a:xfrm>
        </p:spPr>
        <p:txBody>
          <a:bodyPr>
            <a:normAutofit/>
          </a:bodyPr>
          <a:lstStyle/>
          <a:p>
            <a:pPr algn="ctr"/>
            <a:r>
              <a:rPr lang="ru-RU" sz="4000" b="1" dirty="0" smtClean="0">
                <a:solidFill>
                  <a:schemeClr val="accent4">
                    <a:lumMod val="75000"/>
                  </a:schemeClr>
                </a:solidFill>
                <a:effectLst>
                  <a:outerShdw blurRad="38100" dist="38100" dir="2700000" algn="tl">
                    <a:srgbClr val="000000">
                      <a:alpha val="43137"/>
                    </a:srgbClr>
                  </a:outerShdw>
                </a:effectLst>
              </a:rPr>
              <a:t>Каждому последователю Христа необходимо спокойное место, где можно помолиться и послушать, что Бог через Свое </a:t>
            </a:r>
            <a:r>
              <a:rPr lang="ru-RU" sz="4000" b="1" dirty="0" smtClean="0">
                <a:solidFill>
                  <a:schemeClr val="accent4">
                    <a:lumMod val="75000"/>
                  </a:schemeClr>
                </a:solidFill>
                <a:effectLst>
                  <a:outerShdw blurRad="38100" dist="38100" dir="2700000" algn="tl">
                    <a:srgbClr val="000000">
                      <a:alpha val="43137"/>
                    </a:srgbClr>
                  </a:outerShdw>
                </a:effectLst>
              </a:rPr>
              <a:t>Слово </a:t>
            </a:r>
            <a:r>
              <a:rPr lang="ru-RU" sz="4000" b="1" dirty="0" smtClean="0">
                <a:solidFill>
                  <a:schemeClr val="accent4">
                    <a:lumMod val="75000"/>
                  </a:schemeClr>
                </a:solidFill>
                <a:effectLst>
                  <a:outerShdw blurRad="38100" dist="38100" dir="2700000" algn="tl">
                    <a:srgbClr val="000000">
                      <a:alpha val="43137"/>
                    </a:srgbClr>
                  </a:outerShdw>
                </a:effectLst>
              </a:rPr>
              <a:t>говорит нам.   </a:t>
            </a:r>
          </a:p>
          <a:p>
            <a:pPr marL="0" indent="0" algn="ctr">
              <a:buNone/>
            </a:pPr>
            <a:endParaRPr lang="en-US" sz="4000" dirty="0">
              <a:solidFill>
                <a:srgbClr val="660066"/>
              </a:solidFill>
            </a:endParaRPr>
          </a:p>
        </p:txBody>
      </p:sp>
    </p:spTree>
    <p:extLst>
      <p:ext uri="{BB962C8B-B14F-4D97-AF65-F5344CB8AC3E}">
        <p14:creationId xmlns="" xmlns:p14="http://schemas.microsoft.com/office/powerpoint/2010/main" val="3366757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75608" y="2299590"/>
            <a:ext cx="8229600" cy="4525963"/>
          </a:xfrm>
        </p:spPr>
        <p:txBody>
          <a:bodyPr>
            <a:normAutofit/>
          </a:bodyPr>
          <a:lstStyle/>
          <a:p>
            <a:pPr marL="0" indent="0" algn="ctr">
              <a:buNone/>
            </a:pPr>
            <a:r>
              <a:rPr lang="ru-RU" sz="3600" b="1" dirty="0" smtClean="0">
                <a:solidFill>
                  <a:schemeClr val="accent4">
                    <a:lumMod val="75000"/>
                  </a:schemeClr>
                </a:solidFill>
                <a:effectLst>
                  <a:outerShdw blurRad="38100" dist="38100" dir="2700000" algn="tl">
                    <a:srgbClr val="000000">
                      <a:alpha val="43137"/>
                    </a:srgbClr>
                  </a:outerShdw>
                </a:effectLst>
              </a:rPr>
              <a:t>Люди могут быть источником  несчастья или мира. Иисус нашел мир у друзей, которые помогли Ему обрести утешение и расположение. Он нашел его в доме Лазаря, Марфы и Марии</a:t>
            </a:r>
            <a:endParaRPr lang="en-US" sz="3600" b="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77400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ctrTitle"/>
          </p:nvPr>
        </p:nvSpPr>
        <p:spPr/>
        <p:txBody>
          <a:bodyPr/>
          <a:lstStyle/>
          <a:p>
            <a:r>
              <a:rPr lang="ru-RU" dirty="0" smtClean="0">
                <a:latin typeface="Adobe Caslon Pro Bold"/>
                <a:cs typeface="Adobe Caslon Pro Bold"/>
              </a:rPr>
              <a:t>Урок 3</a:t>
            </a:r>
            <a:r>
              <a:rPr lang="en-US" dirty="0" smtClean="0">
                <a:latin typeface="Adobe Caslon Pro Bold"/>
                <a:cs typeface="Adobe Caslon Pro Bold"/>
              </a:rPr>
              <a:t/>
            </a:r>
            <a:br>
              <a:rPr lang="en-US" dirty="0" smtClean="0">
                <a:latin typeface="Adobe Caslon Pro Bold"/>
                <a:cs typeface="Adobe Caslon Pro Bold"/>
              </a:rPr>
            </a:br>
            <a:r>
              <a:rPr lang="ru-RU" dirty="0" smtClean="0">
                <a:solidFill>
                  <a:srgbClr val="660066"/>
                </a:solidFill>
                <a:latin typeface="Adobe Caslon Pro Bold"/>
                <a:cs typeface="Adobe Caslon Pro Bold"/>
              </a:rPr>
              <a:t>Стресс</a:t>
            </a:r>
            <a:endParaRPr lang="en-US" dirty="0">
              <a:solidFill>
                <a:srgbClr val="660066"/>
              </a:solidFill>
              <a:latin typeface="Adobe Caslon Pro Bold"/>
              <a:cs typeface="Adobe Caslon Pro Bold"/>
            </a:endParaRPr>
          </a:p>
        </p:txBody>
      </p:sp>
      <p:pic>
        <p:nvPicPr>
          <p:cNvPr id="8" name="Picture 7"/>
          <p:cNvPicPr>
            <a:picLocks noChangeAspect="1"/>
          </p:cNvPicPr>
          <p:nvPr/>
        </p:nvPicPr>
        <p:blipFill>
          <a:blip r:embed="rId4"/>
          <a:stretch>
            <a:fillRect/>
          </a:stretch>
        </p:blipFill>
        <p:spPr>
          <a:xfrm>
            <a:off x="4701139" y="3963812"/>
            <a:ext cx="4442860" cy="2932288"/>
          </a:xfrm>
          <a:prstGeom prst="rect">
            <a:avLst/>
          </a:prstGeom>
        </p:spPr>
      </p:pic>
      <p:sp>
        <p:nvSpPr>
          <p:cNvPr id="5" name="Subtitle 2"/>
          <p:cNvSpPr txBox="1">
            <a:spLocks/>
          </p:cNvSpPr>
          <p:nvPr/>
        </p:nvSpPr>
        <p:spPr>
          <a:xfrm>
            <a:off x="2952436" y="5999685"/>
            <a:ext cx="3429000" cy="4497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ru-RU" sz="1050" dirty="0" smtClean="0">
                <a:solidFill>
                  <a:srgbClr val="000000"/>
                </a:solidFill>
                <a:latin typeface="Calibri" pitchFamily="34" charset="0"/>
                <a:cs typeface="Calibri" pitchFamily="34" charset="0"/>
              </a:rPr>
              <a:t>Генеральная Конференция</a:t>
            </a:r>
            <a:endParaRPr lang="en-US" sz="1050" dirty="0" smtClean="0">
              <a:solidFill>
                <a:srgbClr val="000000"/>
              </a:solidFill>
              <a:latin typeface="Calibri" pitchFamily="34" charset="0"/>
              <a:cs typeface="Calibri" pitchFamily="34" charset="0"/>
            </a:endParaRPr>
          </a:p>
          <a:p>
            <a:r>
              <a:rPr lang="ru-RU" sz="1050" dirty="0" smtClean="0">
                <a:solidFill>
                  <a:srgbClr val="000000"/>
                </a:solidFill>
                <a:latin typeface="Calibri" pitchFamily="34" charset="0"/>
                <a:cs typeface="Calibri" pitchFamily="34" charset="0"/>
              </a:rPr>
              <a:t>Отдел Женского Служения</a:t>
            </a:r>
            <a:endParaRPr lang="en-US" sz="1050" dirty="0" smtClean="0">
              <a:solidFill>
                <a:srgbClr val="000000"/>
              </a:solidFill>
              <a:latin typeface="Calibri" pitchFamily="34" charset="0"/>
              <a:cs typeface="Calibri" pitchFamily="34" charset="0"/>
            </a:endParaRPr>
          </a:p>
          <a:p>
            <a:r>
              <a:rPr lang="en-US" sz="1050" dirty="0" smtClean="0">
                <a:solidFill>
                  <a:srgbClr val="000000"/>
                </a:solidFill>
                <a:latin typeface="Calibri" pitchFamily="34" charset="0"/>
                <a:cs typeface="Calibri" pitchFamily="34" charset="0"/>
                <a:hlinkClick r:id="rId5"/>
              </a:rPr>
              <a:t>www.adventistwomensministries.org</a:t>
            </a:r>
            <a:r>
              <a:rPr lang="en-US" sz="1050" dirty="0" smtClean="0">
                <a:solidFill>
                  <a:srgbClr val="000000"/>
                </a:solidFill>
                <a:latin typeface="Calibri" pitchFamily="34" charset="0"/>
                <a:cs typeface="Calibri" pitchFamily="34" charset="0"/>
              </a:rPr>
              <a:t> </a:t>
            </a:r>
            <a:endParaRPr lang="en-US" sz="1050" dirty="0">
              <a:solidFill>
                <a:srgbClr val="000000"/>
              </a:solidFill>
              <a:latin typeface="Calibri" pitchFamily="34" charset="0"/>
              <a:cs typeface="Calibri" pitchFamily="34" charset="0"/>
            </a:endParaRPr>
          </a:p>
        </p:txBody>
      </p:sp>
      <p:sp>
        <p:nvSpPr>
          <p:cNvPr id="3" name="Subtitle 2"/>
          <p:cNvSpPr>
            <a:spLocks noGrp="1"/>
          </p:cNvSpPr>
          <p:nvPr>
            <p:ph type="subTitle" idx="1"/>
          </p:nvPr>
        </p:nvSpPr>
        <p:spPr>
          <a:xfrm>
            <a:off x="1371600" y="3775770"/>
            <a:ext cx="6400800" cy="494086"/>
          </a:xfrm>
        </p:spPr>
        <p:txBody>
          <a:bodyPr>
            <a:normAutofit/>
          </a:bodyPr>
          <a:lstStyle/>
          <a:p>
            <a:r>
              <a:rPr lang="ru-RU" sz="1800" dirty="0" smtClean="0">
                <a:latin typeface="Adobe Caslon Pro"/>
                <a:cs typeface="Adobe Caslon Pro"/>
              </a:rPr>
              <a:t>Джулиан </a:t>
            </a:r>
            <a:r>
              <a:rPr lang="ru-RU" sz="1800" dirty="0" err="1" smtClean="0">
                <a:latin typeface="Adobe Caslon Pro"/>
                <a:cs typeface="Adobe Caslon Pro"/>
              </a:rPr>
              <a:t>Меглоса</a:t>
            </a:r>
            <a:endParaRPr lang="en-US" sz="1800" dirty="0">
              <a:latin typeface="Adobe Caslon Pro"/>
              <a:cs typeface="Adobe Caslon Pro"/>
            </a:endParaRPr>
          </a:p>
        </p:txBody>
      </p:sp>
      <p:pic>
        <p:nvPicPr>
          <p:cNvPr id="4" name="Picture 7" descr="WMLOGO-smal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346384" y="5638800"/>
            <a:ext cx="559277" cy="427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51111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2" name="Title 1"/>
          <p:cNvSpPr>
            <a:spLocks noGrp="1"/>
          </p:cNvSpPr>
          <p:nvPr>
            <p:ph type="title"/>
          </p:nvPr>
        </p:nvSpPr>
        <p:spPr>
          <a:xfrm>
            <a:off x="2705928" y="129092"/>
            <a:ext cx="6367439" cy="1143000"/>
          </a:xfrm>
        </p:spPr>
        <p:txBody>
          <a:bodyPr>
            <a:noAutofit/>
          </a:bodyPr>
          <a:lstStyle/>
          <a:p>
            <a:r>
              <a:rPr lang="ru-RU" b="1" dirty="0" smtClean="0">
                <a:solidFill>
                  <a:schemeClr val="bg1"/>
                </a:solidFill>
                <a:effectLst>
                  <a:outerShdw blurRad="38100" dist="38100" dir="2700000" algn="tl">
                    <a:srgbClr val="000000">
                      <a:alpha val="43137"/>
                    </a:srgbClr>
                  </a:outerShdw>
                </a:effectLst>
              </a:rPr>
              <a:t>Дарить свободу окружающим</a:t>
            </a:r>
            <a:endParaRPr lang="en-US" dirty="0">
              <a:solidFill>
                <a:schemeClr val="bg1"/>
              </a:solidFill>
            </a:endParaRPr>
          </a:p>
        </p:txBody>
      </p:sp>
      <p:sp>
        <p:nvSpPr>
          <p:cNvPr id="3" name="Content Placeholder 2"/>
          <p:cNvSpPr>
            <a:spLocks noGrp="1"/>
          </p:cNvSpPr>
          <p:nvPr>
            <p:ph idx="1"/>
          </p:nvPr>
        </p:nvSpPr>
        <p:spPr>
          <a:xfrm>
            <a:off x="420384" y="2428425"/>
            <a:ext cx="8229600" cy="2485613"/>
          </a:xfrm>
        </p:spPr>
        <p:txBody>
          <a:bodyPr>
            <a:normAutofit/>
          </a:bodyPr>
          <a:lstStyle/>
          <a:p>
            <a:pPr algn="ctr"/>
            <a:r>
              <a:rPr lang="ru-RU" sz="4000" b="1" dirty="0" smtClean="0"/>
              <a:t>Какие особые черты в поведении Иисуса описывает Петр? </a:t>
            </a:r>
          </a:p>
          <a:p>
            <a:pPr algn="ctr">
              <a:buNone/>
            </a:pPr>
            <a:r>
              <a:rPr lang="ru-RU" sz="4000" dirty="0" err="1" smtClean="0"/>
              <a:t>Деян</a:t>
            </a:r>
            <a:r>
              <a:rPr lang="ru-RU" sz="4000" dirty="0" smtClean="0"/>
              <a:t>. 10:38  </a:t>
            </a:r>
            <a:r>
              <a:rPr lang="en-US" dirty="0" smtClean="0"/>
              <a:t> </a:t>
            </a:r>
          </a:p>
          <a:p>
            <a:pPr algn="ctr"/>
            <a:endParaRPr lang="en-US" sz="4000" dirty="0"/>
          </a:p>
        </p:txBody>
      </p:sp>
    </p:spTree>
    <p:extLst>
      <p:ext uri="{BB962C8B-B14F-4D97-AF65-F5344CB8AC3E}">
        <p14:creationId xmlns="" xmlns:p14="http://schemas.microsoft.com/office/powerpoint/2010/main" val="1746722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2170755"/>
            <a:ext cx="8229600" cy="4525963"/>
          </a:xfrm>
        </p:spPr>
        <p:txBody>
          <a:bodyPr>
            <a:normAutofit fontScale="92500"/>
          </a:bodyPr>
          <a:lstStyle/>
          <a:p>
            <a:pPr marL="0" indent="0" algn="ctr">
              <a:buNone/>
            </a:pPr>
            <a:r>
              <a:rPr lang="ru-RU" sz="3600" i="1" dirty="0" smtClean="0">
                <a:effectLst>
                  <a:outerShdw blurRad="38100" dist="38100" dir="2700000" algn="tl">
                    <a:srgbClr val="000000">
                      <a:alpha val="43137"/>
                    </a:srgbClr>
                  </a:outerShdw>
                </a:effectLst>
              </a:rPr>
              <a:t>Жизнь и служение Христа по своей сути были бескорыстными</a:t>
            </a:r>
            <a:r>
              <a:rPr lang="ru-RU" sz="3600" dirty="0" smtClean="0"/>
              <a:t>. Вся его энергия была направлена на то, чтобы служить людям, нести им утешение и поддержку через Свое Слово и исцеляющую силу. Иисус никогда не пользовался Своим божественным могуществом, чтобы как то возвысить или прославить Себя. </a:t>
            </a:r>
            <a:endParaRPr lang="en-US" sz="3600" dirty="0"/>
          </a:p>
        </p:txBody>
      </p:sp>
    </p:spTree>
    <p:extLst>
      <p:ext uri="{BB962C8B-B14F-4D97-AF65-F5344CB8AC3E}">
        <p14:creationId xmlns="" xmlns:p14="http://schemas.microsoft.com/office/powerpoint/2010/main" val="4707767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1600200"/>
            <a:ext cx="8229600" cy="4525963"/>
          </a:xfrm>
        </p:spPr>
        <p:txBody>
          <a:bodyPr>
            <a:noAutofit/>
          </a:bodyPr>
          <a:lstStyle/>
          <a:p>
            <a:pPr marL="0" indent="0" algn="ctr">
              <a:buNone/>
            </a:pPr>
            <a:r>
              <a:rPr lang="en-US" sz="3600" dirty="0" smtClean="0">
                <a:solidFill>
                  <a:srgbClr val="000000"/>
                </a:solidFill>
              </a:rPr>
              <a:t> </a:t>
            </a:r>
            <a:r>
              <a:rPr lang="ru-RU" sz="3600" dirty="0" smtClean="0">
                <a:effectLst>
                  <a:outerShdw blurRad="38100" dist="38100" dir="2700000" algn="tl">
                    <a:srgbClr val="000000">
                      <a:alpha val="43137"/>
                    </a:srgbClr>
                  </a:outerShdw>
                </a:effectLst>
              </a:rPr>
              <a:t>В основном в жизни работа, отношения, деньги и многое другое фокусируются на себе. </a:t>
            </a:r>
            <a:r>
              <a:rPr lang="ru-RU" sz="3600" dirty="0" smtClean="0"/>
              <a:t>Перекладывая внимание от себя на других, мы помогаем снять личное давление.  Те, кто выполняют волонтерскую работу, вовлечен в социальные проекты, более удовлетворены жизнью, нежели те, кто этого не делают. </a:t>
            </a:r>
          </a:p>
          <a:p>
            <a:pPr marL="0" indent="0" algn="ctr">
              <a:buNone/>
            </a:pPr>
            <a:endParaRPr lang="en-US" sz="3600" dirty="0" smtClean="0">
              <a:solidFill>
                <a:srgbClr val="000000"/>
              </a:solidFill>
            </a:endParaRPr>
          </a:p>
          <a:p>
            <a:pPr marL="0" indent="0" algn="ctr">
              <a:buNone/>
            </a:pPr>
            <a:endParaRPr lang="en-US" sz="3600" dirty="0">
              <a:solidFill>
                <a:srgbClr val="000000"/>
              </a:solidFill>
            </a:endParaRPr>
          </a:p>
        </p:txBody>
      </p:sp>
    </p:spTree>
    <p:extLst>
      <p:ext uri="{BB962C8B-B14F-4D97-AF65-F5344CB8AC3E}">
        <p14:creationId xmlns="" xmlns:p14="http://schemas.microsoft.com/office/powerpoint/2010/main" val="2471787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0" y="2391615"/>
            <a:ext cx="8686800" cy="4525963"/>
          </a:xfrm>
        </p:spPr>
        <p:txBody>
          <a:bodyPr>
            <a:normAutofit/>
          </a:bodyPr>
          <a:lstStyle/>
          <a:p>
            <a:pPr algn="ctr"/>
            <a:r>
              <a:rPr lang="ru-RU" sz="4000" b="1" dirty="0" smtClean="0"/>
              <a:t>Какие вы получили благословения, служа людям? Почему бы не сконцентрироваться и в молитве не попытаться сделать от себя еще больше? </a:t>
            </a:r>
            <a:endParaRPr lang="ru-RU" sz="4000" dirty="0" smtClean="0"/>
          </a:p>
          <a:p>
            <a:pPr algn="ctr"/>
            <a:endParaRPr lang="en-US" sz="4000" dirty="0">
              <a:solidFill>
                <a:srgbClr val="000000"/>
              </a:solidFill>
            </a:endParaRPr>
          </a:p>
        </p:txBody>
      </p:sp>
    </p:spTree>
    <p:extLst>
      <p:ext uri="{BB962C8B-B14F-4D97-AF65-F5344CB8AC3E}">
        <p14:creationId xmlns="" xmlns:p14="http://schemas.microsoft.com/office/powerpoint/2010/main" val="3482729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4" name="Content Placeholder 3"/>
          <p:cNvSpPr>
            <a:spLocks noGrp="1"/>
          </p:cNvSpPr>
          <p:nvPr>
            <p:ph idx="1"/>
          </p:nvPr>
        </p:nvSpPr>
        <p:spPr>
          <a:xfrm>
            <a:off x="646760" y="2020041"/>
            <a:ext cx="7864575" cy="4525963"/>
          </a:xfrm>
        </p:spPr>
        <p:txBody>
          <a:bodyPr>
            <a:noAutofit/>
          </a:bodyPr>
          <a:lstStyle/>
          <a:p>
            <a:pPr lvl="0"/>
            <a:r>
              <a:rPr lang="ru-RU" b="1" dirty="0" smtClean="0">
                <a:effectLst>
                  <a:outerShdw blurRad="38100" dist="38100" dir="2700000" algn="tl">
                    <a:srgbClr val="000000">
                      <a:alpha val="43137"/>
                    </a:srgbClr>
                  </a:outerShdw>
                </a:effectLst>
              </a:rPr>
              <a:t>Взгляните на свои привычки. Что вы едите и пьете? </a:t>
            </a:r>
          </a:p>
          <a:p>
            <a:pPr lvl="0"/>
            <a:r>
              <a:rPr lang="ru-RU" b="1" dirty="0" smtClean="0">
                <a:effectLst>
                  <a:outerShdw blurRad="38100" dist="38100" dir="2700000" algn="tl">
                    <a:srgbClr val="000000">
                      <a:alpha val="43137"/>
                    </a:srgbClr>
                  </a:outerShdw>
                </a:effectLst>
              </a:rPr>
              <a:t>Какие вы делаете упражнения для поддержания физического здоровья? Сколько времени вы уделяете отдыху?</a:t>
            </a:r>
          </a:p>
          <a:p>
            <a:pPr lvl="0"/>
            <a:r>
              <a:rPr lang="ru-RU" b="1" dirty="0" smtClean="0">
                <a:effectLst>
                  <a:outerShdw blurRad="38100" dist="38100" dir="2700000" algn="tl">
                    <a:srgbClr val="000000">
                      <a:alpha val="43137"/>
                    </a:srgbClr>
                  </a:outerShdw>
                </a:effectLst>
              </a:rPr>
              <a:t>Какие изменения у вас происходят, чтобы чувствовать себя лучше и духовно, и физически? </a:t>
            </a:r>
            <a:endParaRPr lang="en-US"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96194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457200" y="2796369"/>
            <a:ext cx="8229600" cy="3156399"/>
          </a:xfrm>
        </p:spPr>
        <p:txBody>
          <a:bodyPr>
            <a:normAutofit fontScale="92500" lnSpcReduction="20000"/>
          </a:bodyPr>
          <a:lstStyle/>
          <a:p>
            <a:pPr algn="ctr">
              <a:buNone/>
            </a:pPr>
            <a:r>
              <a:rPr lang="ru-RU" sz="3600" b="1" dirty="0" smtClean="0">
                <a:effectLst>
                  <a:outerShdw blurRad="38100" dist="38100" dir="2700000" algn="tl">
                    <a:srgbClr val="000000">
                      <a:alpha val="43137"/>
                    </a:srgbClr>
                  </a:outerShdw>
                </a:effectLst>
              </a:rPr>
              <a:t>    </a:t>
            </a:r>
            <a:r>
              <a:rPr lang="ru-RU" sz="3600" b="1" dirty="0" smtClean="0"/>
              <a:t>Хотя в некоторых случаях у людей есть серьезные психологические потребности, которые необходимо решать на профессиональном уровне, во многом изменение в жизненных привычках может привнести существенное отличие в том как мы чувствуем.</a:t>
            </a:r>
            <a:endParaRPr lang="ru-RU" sz="3600" dirty="0" smtClean="0"/>
          </a:p>
          <a:p>
            <a:pPr marL="0" indent="0" algn="ctr">
              <a:buNone/>
            </a:pPr>
            <a:endParaRPr lang="en-US" sz="3600" dirty="0">
              <a:solidFill>
                <a:srgbClr val="000000"/>
              </a:solidFill>
            </a:endParaRPr>
          </a:p>
        </p:txBody>
      </p:sp>
    </p:spTree>
    <p:extLst>
      <p:ext uri="{BB962C8B-B14F-4D97-AF65-F5344CB8AC3E}">
        <p14:creationId xmlns="" xmlns:p14="http://schemas.microsoft.com/office/powerpoint/2010/main" val="421186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479046" y="2189160"/>
            <a:ext cx="4970065" cy="3350627"/>
          </a:xfrm>
          <a:effectLst/>
        </p:spPr>
        <p:txBody>
          <a:bodyPr>
            <a:normAutofit fontScale="92500"/>
          </a:bodyPr>
          <a:lstStyle/>
          <a:p>
            <a:pPr algn="ctr">
              <a:buNone/>
            </a:pPr>
            <a:r>
              <a:rPr lang="ru-RU" sz="4400" b="1" dirty="0" smtClean="0"/>
              <a:t>"Придите ко Мне, все труждающиеся и обремененные, и Я успокою вас" </a:t>
            </a:r>
            <a:r>
              <a:rPr lang="ru-RU" sz="4400" i="1" dirty="0" smtClean="0"/>
              <a:t>(Мф.11:28).</a:t>
            </a:r>
            <a:endParaRPr lang="ru-RU" sz="4400" dirty="0" smtClean="0"/>
          </a:p>
          <a:p>
            <a:pPr marL="0" indent="0">
              <a:buNone/>
            </a:pPr>
            <a:endParaRPr lang="en-US" sz="4400" dirty="0">
              <a:solidFill>
                <a:srgbClr val="000000"/>
              </a:solidFill>
              <a:latin typeface="Adobe Caslon Pro"/>
              <a:cs typeface="Adobe Caslon Pro"/>
            </a:endParaRPr>
          </a:p>
        </p:txBody>
      </p:sp>
      <p:sp>
        <p:nvSpPr>
          <p:cNvPr id="4" name="Title 1"/>
          <p:cNvSpPr>
            <a:spLocks noGrp="1"/>
          </p:cNvSpPr>
          <p:nvPr>
            <p:ph type="title"/>
          </p:nvPr>
        </p:nvSpPr>
        <p:spPr>
          <a:xfrm>
            <a:off x="3336290" y="350470"/>
            <a:ext cx="5445289" cy="1143000"/>
          </a:xfrm>
        </p:spPr>
        <p:txBody>
          <a:bodyPr>
            <a:normAutofit fontScale="90000"/>
          </a:bodyPr>
          <a:lstStyle/>
          <a:p>
            <a:r>
              <a:rPr lang="ru-RU" dirty="0" smtClean="0">
                <a:solidFill>
                  <a:srgbClr val="008000"/>
                </a:solidFill>
                <a:latin typeface="Adobe Caslon Pro Bold"/>
                <a:cs typeface="Adobe Caslon Pro Bold"/>
              </a:rPr>
              <a:t>Исцеляющее обещание</a:t>
            </a:r>
            <a:endParaRPr lang="en-US" dirty="0">
              <a:solidFill>
                <a:srgbClr val="008000"/>
              </a:solidFill>
              <a:latin typeface="Adobe Caslon Pro Bold"/>
              <a:cs typeface="Adobe Caslon Pro Bold"/>
            </a:endParaRPr>
          </a:p>
        </p:txBody>
      </p:sp>
    </p:spTree>
    <p:extLst>
      <p:ext uri="{BB962C8B-B14F-4D97-AF65-F5344CB8AC3E}">
        <p14:creationId xmlns="" xmlns:p14="http://schemas.microsoft.com/office/powerpoint/2010/main" val="1251126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3998" cy="6857999"/>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a:xfrm>
            <a:off x="3479046" y="2189160"/>
            <a:ext cx="5263020" cy="3350627"/>
          </a:xfrm>
        </p:spPr>
        <p:txBody>
          <a:bodyPr>
            <a:normAutofit lnSpcReduction="10000"/>
          </a:bodyPr>
          <a:lstStyle/>
          <a:p>
            <a:pPr algn="ctr">
              <a:buNone/>
            </a:pPr>
            <a:r>
              <a:rPr lang="ru-RU" sz="4400" b="1" dirty="0" smtClean="0"/>
              <a:t>"Придите ко Мне, все труждающиеся и обремененные, и Я успокою вас" </a:t>
            </a:r>
            <a:r>
              <a:rPr lang="ru-RU" sz="4400" i="1" dirty="0" smtClean="0"/>
              <a:t>(Мф.11:28).</a:t>
            </a:r>
            <a:endParaRPr lang="ru-RU" sz="4400" dirty="0" smtClean="0"/>
          </a:p>
          <a:p>
            <a:pPr marL="0" indent="0">
              <a:buNone/>
            </a:pPr>
            <a:endParaRPr lang="en-US" sz="4400" dirty="0">
              <a:solidFill>
                <a:srgbClr val="000000"/>
              </a:solidFill>
            </a:endParaRPr>
          </a:p>
        </p:txBody>
      </p:sp>
    </p:spTree>
    <p:extLst>
      <p:ext uri="{BB962C8B-B14F-4D97-AF65-F5344CB8AC3E}">
        <p14:creationId xmlns="" xmlns:p14="http://schemas.microsoft.com/office/powerpoint/2010/main" val="235866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1857870"/>
            <a:ext cx="8229600" cy="4525963"/>
          </a:xfrm>
        </p:spPr>
        <p:txBody>
          <a:bodyPr>
            <a:normAutofit fontScale="92500" lnSpcReduction="10000"/>
          </a:bodyPr>
          <a:lstStyle/>
          <a:p>
            <a:pPr algn="ctr">
              <a:buNone/>
            </a:pPr>
            <a:r>
              <a:rPr lang="ru-RU" sz="3600" dirty="0" smtClean="0"/>
              <a:t>    </a:t>
            </a:r>
            <a:r>
              <a:rPr lang="ru-RU" sz="3600" b="1" dirty="0" smtClean="0">
                <a:solidFill>
                  <a:schemeClr val="accent4">
                    <a:lumMod val="75000"/>
                  </a:schemeClr>
                </a:solidFill>
                <a:effectLst>
                  <a:outerShdw blurRad="38100" dist="38100" dir="2700000" algn="tl">
                    <a:srgbClr val="000000">
                      <a:alpha val="43137"/>
                    </a:srgbClr>
                  </a:outerShdw>
                </a:effectLst>
              </a:rPr>
              <a:t>Стресс застрагивает каждого. Требования на работе, семейные кризисы, вина, неопределенность в будущем, неудовлетворенность прошлым, все это вызывает стресс. </a:t>
            </a:r>
            <a:r>
              <a:rPr lang="ru-RU" sz="3600" dirty="0" smtClean="0"/>
              <a:t>Все это вместе с обычными событиями жизни оказывает давление на людей и накладывает отпечаток на физическое и духовное здоровье. </a:t>
            </a:r>
            <a:endParaRPr lang="en-US" sz="3600" dirty="0" smtClean="0"/>
          </a:p>
          <a:p>
            <a:pPr marL="0" indent="0" algn="ctr">
              <a:buNone/>
            </a:pPr>
            <a:endParaRPr lang="en-US" sz="3600" dirty="0"/>
          </a:p>
        </p:txBody>
      </p:sp>
    </p:spTree>
    <p:extLst>
      <p:ext uri="{BB962C8B-B14F-4D97-AF65-F5344CB8AC3E}">
        <p14:creationId xmlns="" xmlns:p14="http://schemas.microsoft.com/office/powerpoint/2010/main" val="146339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3" name="Content Placeholder 2"/>
          <p:cNvSpPr>
            <a:spLocks noGrp="1"/>
          </p:cNvSpPr>
          <p:nvPr>
            <p:ph idx="1"/>
          </p:nvPr>
        </p:nvSpPr>
        <p:spPr>
          <a:xfrm>
            <a:off x="404966" y="2630880"/>
            <a:ext cx="8610178" cy="4525963"/>
          </a:xfrm>
        </p:spPr>
        <p:txBody>
          <a:bodyPr>
            <a:normAutofit/>
          </a:bodyPr>
          <a:lstStyle/>
          <a:p>
            <a:pPr algn="ctr">
              <a:buNone/>
            </a:pPr>
            <a:r>
              <a:rPr lang="ru-RU" sz="4000" b="1" dirty="0" smtClean="0"/>
              <a:t>Исследователи Томас Холмс и Ричард </a:t>
            </a:r>
            <a:r>
              <a:rPr lang="ru-RU" sz="4000" b="1" dirty="0" err="1" smtClean="0"/>
              <a:t>Рейл</a:t>
            </a:r>
            <a:r>
              <a:rPr lang="ru-RU" sz="4000" b="1" dirty="0" smtClean="0"/>
              <a:t> создали  рейтинговую шкалу, которая содержит список жизненных ситуаций, соответствующие различному уровню стресса: </a:t>
            </a:r>
            <a:endParaRPr lang="en-US" sz="4000" b="1" dirty="0"/>
          </a:p>
        </p:txBody>
      </p:sp>
    </p:spTree>
    <p:extLst>
      <p:ext uri="{BB962C8B-B14F-4D97-AF65-F5344CB8AC3E}">
        <p14:creationId xmlns="" xmlns:p14="http://schemas.microsoft.com/office/powerpoint/2010/main" val="2928910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343761" y="1729035"/>
            <a:ext cx="8229600" cy="4525963"/>
          </a:xfrm>
        </p:spPr>
        <p:txBody>
          <a:bodyPr>
            <a:normAutofit/>
          </a:bodyPr>
          <a:lstStyle/>
          <a:p>
            <a:r>
              <a:rPr lang="ru-RU" b="1" dirty="0" smtClean="0">
                <a:solidFill>
                  <a:srgbClr val="660066"/>
                </a:solidFill>
                <a:effectLst>
                  <a:outerShdw blurRad="38100" dist="38100" dir="2700000" algn="tl">
                    <a:srgbClr val="000000">
                      <a:alpha val="43137"/>
                    </a:srgbClr>
                  </a:outerShdw>
                </a:effectLst>
              </a:rPr>
              <a:t>Смерть одного из супругов - 1</a:t>
            </a:r>
            <a:r>
              <a:rPr lang="en-US" b="1" dirty="0" smtClean="0">
                <a:solidFill>
                  <a:srgbClr val="660066"/>
                </a:solidFill>
                <a:effectLst>
                  <a:outerShdw blurRad="38100" dist="38100" dir="2700000" algn="tl">
                    <a:srgbClr val="000000">
                      <a:alpha val="43137"/>
                    </a:srgbClr>
                  </a:outerShdw>
                </a:effectLst>
              </a:rPr>
              <a:t>00 </a:t>
            </a:r>
          </a:p>
          <a:p>
            <a:r>
              <a:rPr lang="ru-RU" b="1" dirty="0" smtClean="0">
                <a:solidFill>
                  <a:srgbClr val="660066"/>
                </a:solidFill>
              </a:rPr>
              <a:t>Собственная боль, болезнь</a:t>
            </a:r>
            <a:r>
              <a:rPr lang="en-US" b="1" dirty="0" smtClean="0">
                <a:solidFill>
                  <a:srgbClr val="660066"/>
                </a:solidFill>
              </a:rPr>
              <a:t>—53 </a:t>
            </a:r>
          </a:p>
          <a:p>
            <a:r>
              <a:rPr lang="ru-RU" b="1" dirty="0" smtClean="0">
                <a:solidFill>
                  <a:srgbClr val="660066"/>
                </a:solidFill>
              </a:rPr>
              <a:t>Перемена места жительства</a:t>
            </a:r>
            <a:r>
              <a:rPr lang="en-US" b="1" dirty="0" smtClean="0">
                <a:solidFill>
                  <a:srgbClr val="660066"/>
                </a:solidFill>
              </a:rPr>
              <a:t>—20; </a:t>
            </a:r>
            <a:r>
              <a:rPr lang="ru-RU" b="1" dirty="0" smtClean="0">
                <a:solidFill>
                  <a:srgbClr val="660066"/>
                </a:solidFill>
              </a:rPr>
              <a:t>и др.</a:t>
            </a:r>
            <a:r>
              <a:rPr lang="en-US" b="1" dirty="0" smtClean="0">
                <a:solidFill>
                  <a:srgbClr val="660066"/>
                </a:solidFill>
              </a:rPr>
              <a:t> </a:t>
            </a:r>
          </a:p>
          <a:p>
            <a:pPr marL="0" indent="0">
              <a:buNone/>
            </a:pPr>
            <a:endParaRPr lang="en-US" sz="1600" dirty="0" smtClean="0"/>
          </a:p>
          <a:p>
            <a:pPr marL="0" indent="0" algn="ctr">
              <a:buNone/>
            </a:pPr>
            <a:r>
              <a:rPr lang="ru-RU" dirty="0" smtClean="0"/>
              <a:t>Человек, собравший </a:t>
            </a:r>
            <a:r>
              <a:rPr lang="en-US" b="1" dirty="0" smtClean="0">
                <a:solidFill>
                  <a:srgbClr val="660066"/>
                </a:solidFill>
              </a:rPr>
              <a:t>200 </a:t>
            </a:r>
            <a:r>
              <a:rPr lang="ru-RU" dirty="0" smtClean="0"/>
              <a:t>и более баллов на 50% подвержен разного рода заболеваниям; </a:t>
            </a:r>
            <a:r>
              <a:rPr lang="en-US" dirty="0" smtClean="0"/>
              <a:t> </a:t>
            </a:r>
            <a:r>
              <a:rPr lang="ru-RU" b="1" dirty="0" smtClean="0">
                <a:effectLst>
                  <a:outerShdw blurRad="38100" dist="38100" dir="2700000" algn="tl">
                    <a:srgbClr val="000000">
                      <a:alpha val="43137"/>
                    </a:srgbClr>
                  </a:outerShdw>
                </a:effectLst>
              </a:rPr>
              <a:t>а кто набирает</a:t>
            </a:r>
            <a:r>
              <a:rPr lang="en-US" b="1" dirty="0" smtClean="0">
                <a:effectLst>
                  <a:outerShdw blurRad="38100" dist="38100" dir="2700000" algn="tl">
                    <a:srgbClr val="000000">
                      <a:alpha val="43137"/>
                    </a:srgbClr>
                  </a:outerShdw>
                </a:effectLst>
              </a:rPr>
              <a:t> </a:t>
            </a:r>
            <a:r>
              <a:rPr lang="en-US" b="1" dirty="0" smtClean="0">
                <a:solidFill>
                  <a:srgbClr val="660066"/>
                </a:solidFill>
                <a:effectLst>
                  <a:outerShdw blurRad="38100" dist="38100" dir="2700000" algn="tl">
                    <a:srgbClr val="000000">
                      <a:alpha val="43137"/>
                    </a:srgbClr>
                  </a:outerShdw>
                </a:effectLst>
              </a:rPr>
              <a:t>300</a:t>
            </a:r>
            <a:r>
              <a:rPr lang="en-US" b="1"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и более баллов достигает критической точки. </a:t>
            </a:r>
            <a:r>
              <a:rPr lang="en-US" b="1" dirty="0" smtClean="0">
                <a:effectLst>
                  <a:outerShdw blurRad="38100" dist="38100" dir="2700000" algn="tl">
                    <a:srgbClr val="000000">
                      <a:alpha val="43137"/>
                    </a:srgbClr>
                  </a:outerShdw>
                </a:effectLst>
              </a:rPr>
              <a:t> </a:t>
            </a:r>
          </a:p>
          <a:p>
            <a:pPr marL="0" indent="0">
              <a:buNone/>
            </a:pPr>
            <a:endParaRPr lang="en-US" dirty="0"/>
          </a:p>
        </p:txBody>
      </p:sp>
    </p:spTree>
    <p:extLst>
      <p:ext uri="{BB962C8B-B14F-4D97-AF65-F5344CB8AC3E}">
        <p14:creationId xmlns="" xmlns:p14="http://schemas.microsoft.com/office/powerpoint/2010/main" val="3865892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383568" y="2324079"/>
            <a:ext cx="8229600" cy="3258604"/>
          </a:xfrm>
        </p:spPr>
        <p:txBody>
          <a:bodyPr>
            <a:normAutofit fontScale="92500" lnSpcReduction="10000"/>
          </a:bodyPr>
          <a:lstStyle/>
          <a:p>
            <a:pPr algn="ctr">
              <a:buNone/>
            </a:pPr>
            <a:r>
              <a:rPr lang="ru-RU" sz="4000" b="1" dirty="0" smtClean="0">
                <a:effectLst>
                  <a:outerShdw blurRad="38100" dist="38100" dir="2700000" algn="tl">
                    <a:srgbClr val="000000">
                      <a:alpha val="43137"/>
                    </a:srgbClr>
                  </a:outerShdw>
                </a:effectLst>
              </a:rPr>
              <a:t>   Умеренное количество стрессов в нашей жизни порой необходимо для улучшения нашей производительности, но если стресс превалирует, то он губит наше здоровье. </a:t>
            </a:r>
          </a:p>
          <a:p>
            <a:pPr marL="0" indent="0" algn="ctr">
              <a:buNone/>
            </a:pPr>
            <a:endParaRPr lang="en-US" sz="4000" dirty="0"/>
          </a:p>
        </p:txBody>
      </p:sp>
    </p:spTree>
    <p:extLst>
      <p:ext uri="{BB962C8B-B14F-4D97-AF65-F5344CB8AC3E}">
        <p14:creationId xmlns="" xmlns:p14="http://schemas.microsoft.com/office/powerpoint/2010/main" val="3057526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3A.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3999" cy="6884579"/>
          </a:xfrm>
          <a:prstGeom prst="rect">
            <a:avLst/>
          </a:prstGeom>
        </p:spPr>
      </p:pic>
      <p:sp>
        <p:nvSpPr>
          <p:cNvPr id="3" name="Content Placeholder 2"/>
          <p:cNvSpPr>
            <a:spLocks noGrp="1"/>
          </p:cNvSpPr>
          <p:nvPr>
            <p:ph idx="1"/>
          </p:nvPr>
        </p:nvSpPr>
        <p:spPr>
          <a:xfrm>
            <a:off x="457200" y="1857870"/>
            <a:ext cx="8229600" cy="4525963"/>
          </a:xfrm>
        </p:spPr>
        <p:txBody>
          <a:bodyPr>
            <a:normAutofit fontScale="92500" lnSpcReduction="20000"/>
          </a:bodyPr>
          <a:lstStyle/>
          <a:p>
            <a:pPr algn="ctr"/>
            <a:r>
              <a:rPr lang="ru-RU" sz="3600" i="1" dirty="0" smtClean="0"/>
              <a:t>Иисус показывает нам через заповеди и пример, что поиск Бога </a:t>
            </a:r>
            <a:r>
              <a:rPr lang="ru-RU" sz="3600" i="1" dirty="0" smtClean="0">
                <a:solidFill>
                  <a:schemeClr val="accent4">
                    <a:lumMod val="75000"/>
                  </a:schemeClr>
                </a:solidFill>
              </a:rPr>
              <a:t>в тишине и спокойствии</a:t>
            </a:r>
            <a:r>
              <a:rPr lang="ru-RU" sz="3600" i="1" dirty="0" smtClean="0"/>
              <a:t> - это наилучшее лекарство от любого жизненного стресса.           (</a:t>
            </a:r>
            <a:r>
              <a:rPr lang="ru-RU" sz="3600" i="1" dirty="0" err="1" smtClean="0"/>
              <a:t>Мк</a:t>
            </a:r>
            <a:r>
              <a:rPr lang="ru-RU" sz="3600" i="1" dirty="0" smtClean="0"/>
              <a:t>. 6:31).</a:t>
            </a:r>
          </a:p>
          <a:p>
            <a:pPr algn="ctr"/>
            <a:r>
              <a:rPr lang="en-US" sz="3600" i="1" dirty="0" smtClean="0"/>
              <a:t> </a:t>
            </a:r>
            <a:r>
              <a:rPr lang="ru-RU" sz="3600" i="1" dirty="0" smtClean="0"/>
              <a:t>Если мы позволим Ему действовать в нас, то Господь поможет нам справиться с натиском, который неизменно присутствует в нашей жизни.</a:t>
            </a:r>
            <a:endParaRPr lang="en-US" sz="3600" i="1" dirty="0" smtClean="0"/>
          </a:p>
          <a:p>
            <a:endParaRPr lang="en-US" sz="3600" dirty="0" smtClean="0"/>
          </a:p>
          <a:p>
            <a:pPr marL="0" indent="0">
              <a:buNone/>
            </a:pPr>
            <a:endParaRPr lang="en-US" sz="3600" dirty="0"/>
          </a:p>
        </p:txBody>
      </p:sp>
    </p:spTree>
    <p:extLst>
      <p:ext uri="{BB962C8B-B14F-4D97-AF65-F5344CB8AC3E}">
        <p14:creationId xmlns="" xmlns:p14="http://schemas.microsoft.com/office/powerpoint/2010/main" val="1734388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3B.jp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4931" y="0"/>
            <a:ext cx="9507118" cy="6858000"/>
          </a:xfrm>
          <a:prstGeom prst="rect">
            <a:avLst/>
          </a:prstGeom>
        </p:spPr>
      </p:pic>
      <p:sp>
        <p:nvSpPr>
          <p:cNvPr id="2" name="Title 1"/>
          <p:cNvSpPr>
            <a:spLocks noGrp="1"/>
          </p:cNvSpPr>
          <p:nvPr>
            <p:ph type="title"/>
          </p:nvPr>
        </p:nvSpPr>
        <p:spPr>
          <a:xfrm>
            <a:off x="3076688" y="0"/>
            <a:ext cx="6255499" cy="1143000"/>
          </a:xfrm>
        </p:spPr>
        <p:txBody>
          <a:bodyPr>
            <a:noAutofit/>
          </a:bodyPr>
          <a:lstStyle/>
          <a:p>
            <a:r>
              <a:rPr lang="en-US" sz="4800" b="1" dirty="0" smtClean="0">
                <a:solidFill>
                  <a:schemeClr val="bg1"/>
                </a:solidFill>
                <a:effectLst>
                  <a:outerShdw blurRad="38100" dist="38100" dir="2700000" algn="tl">
                    <a:srgbClr val="000000">
                      <a:alpha val="43137"/>
                    </a:srgbClr>
                  </a:outerShdw>
                </a:effectLst>
              </a:rPr>
              <a:t/>
            </a:r>
            <a:br>
              <a:rPr lang="en-US" sz="4800" b="1" dirty="0" smtClean="0">
                <a:solidFill>
                  <a:schemeClr val="bg1"/>
                </a:solidFill>
                <a:effectLst>
                  <a:outerShdw blurRad="38100" dist="38100" dir="2700000" algn="tl">
                    <a:srgbClr val="000000">
                      <a:alpha val="43137"/>
                    </a:srgbClr>
                  </a:outerShdw>
                </a:effectLst>
              </a:rPr>
            </a:br>
            <a:r>
              <a:rPr lang="ru-RU" sz="4800" b="1" dirty="0" smtClean="0">
                <a:solidFill>
                  <a:schemeClr val="bg1"/>
                </a:solidFill>
                <a:effectLst>
                  <a:outerShdw blurRad="38100" dist="38100" dir="2700000" algn="tl">
                    <a:srgbClr val="000000">
                      <a:alpha val="43137"/>
                    </a:srgbClr>
                  </a:outerShdw>
                </a:effectLst>
              </a:rPr>
              <a:t>Панорама жизненных событий</a:t>
            </a:r>
            <a:r>
              <a:rPr lang="en-US" sz="4800" b="1" dirty="0" smtClean="0">
                <a:solidFill>
                  <a:schemeClr val="bg1"/>
                </a:solidFill>
                <a:effectLst>
                  <a:outerShdw blurRad="38100" dist="38100" dir="2700000" algn="tl">
                    <a:srgbClr val="000000">
                      <a:alpha val="43137"/>
                    </a:srgbClr>
                  </a:outerShdw>
                </a:effectLst>
              </a:rPr>
              <a:t/>
            </a:r>
            <a:br>
              <a:rPr lang="en-US" sz="4800" b="1" dirty="0" smtClean="0">
                <a:solidFill>
                  <a:schemeClr val="bg1"/>
                </a:solidFill>
                <a:effectLst>
                  <a:outerShdw blurRad="38100" dist="38100" dir="2700000" algn="tl">
                    <a:srgbClr val="000000">
                      <a:alpha val="43137"/>
                    </a:srgbClr>
                  </a:outerShdw>
                </a:effectLst>
              </a:rPr>
            </a:br>
            <a:endParaRPr lang="en-US" sz="4800" dirty="0">
              <a:solidFill>
                <a:schemeClr val="bg1"/>
              </a:solidFill>
            </a:endParaRPr>
          </a:p>
        </p:txBody>
      </p:sp>
      <p:sp>
        <p:nvSpPr>
          <p:cNvPr id="3" name="Content Placeholder 2"/>
          <p:cNvSpPr>
            <a:spLocks noGrp="1"/>
          </p:cNvSpPr>
          <p:nvPr>
            <p:ph idx="1"/>
          </p:nvPr>
        </p:nvSpPr>
        <p:spPr>
          <a:xfrm>
            <a:off x="457200" y="2939738"/>
            <a:ext cx="8229600" cy="2816895"/>
          </a:xfrm>
        </p:spPr>
        <p:txBody>
          <a:bodyPr>
            <a:normAutofit/>
          </a:bodyPr>
          <a:lstStyle/>
          <a:p>
            <a:pPr algn="ctr"/>
            <a:r>
              <a:rPr lang="ru-RU" sz="4000" b="1" dirty="0" smtClean="0"/>
              <a:t>Каким образом Бог спасал Илию в Израиле в течение долгого времени? </a:t>
            </a:r>
          </a:p>
          <a:p>
            <a:pPr algn="ctr">
              <a:buNone/>
            </a:pPr>
            <a:r>
              <a:rPr lang="ru-RU" sz="4000" b="1" i="1" dirty="0" smtClean="0"/>
              <a:t>    </a:t>
            </a:r>
            <a:r>
              <a:rPr lang="ru-RU" sz="4000" i="1" dirty="0" smtClean="0"/>
              <a:t>3 </a:t>
            </a:r>
            <a:r>
              <a:rPr lang="ru-RU" sz="4000" i="1" dirty="0" err="1" smtClean="0"/>
              <a:t>Цар</a:t>
            </a:r>
            <a:r>
              <a:rPr lang="ru-RU" sz="4000" i="1" dirty="0" smtClean="0"/>
              <a:t>. 17:2-6, 15,16.</a:t>
            </a:r>
            <a:endParaRPr lang="ru-RU" sz="4000" dirty="0" smtClean="0"/>
          </a:p>
          <a:p>
            <a:pPr algn="ctr"/>
            <a:endParaRPr lang="en-US" sz="4000" dirty="0"/>
          </a:p>
        </p:txBody>
      </p:sp>
    </p:spTree>
    <p:extLst>
      <p:ext uri="{BB962C8B-B14F-4D97-AF65-F5344CB8AC3E}">
        <p14:creationId xmlns="" xmlns:p14="http://schemas.microsoft.com/office/powerpoint/2010/main" val="332021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TotalTime>
  <Words>1938</Words>
  <Application>Microsoft Office PowerPoint</Application>
  <PresentationFormat>Экран (4:3)</PresentationFormat>
  <Paragraphs>162</Paragraphs>
  <Slides>26</Slides>
  <Notes>25</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ДОМ НАДЕЖДЫ И ИСЦЕЛЕНИЯ</vt:lpstr>
      <vt:lpstr>Урок 3 Стресс</vt:lpstr>
      <vt:lpstr>Слайд 3</vt:lpstr>
      <vt:lpstr>Слайд 4</vt:lpstr>
      <vt:lpstr>Слайд 5</vt:lpstr>
      <vt:lpstr>Слайд 6</vt:lpstr>
      <vt:lpstr>Слайд 7</vt:lpstr>
      <vt:lpstr>Слайд 8</vt:lpstr>
      <vt:lpstr> Панорама жизненных событий </vt:lpstr>
      <vt:lpstr>Слайд 10</vt:lpstr>
      <vt:lpstr>Слайд 11</vt:lpstr>
      <vt:lpstr>Слайд 12</vt:lpstr>
      <vt:lpstr> Горькие обстоятельства в жизни </vt:lpstr>
      <vt:lpstr>Слайд 14</vt:lpstr>
      <vt:lpstr>Божья терапия  </vt:lpstr>
      <vt:lpstr>Слайд 16</vt:lpstr>
      <vt:lpstr>Слайд 17</vt:lpstr>
      <vt:lpstr>Слайд 18</vt:lpstr>
      <vt:lpstr>Слайд 19</vt:lpstr>
      <vt:lpstr>Дарить свободу окружающим</vt:lpstr>
      <vt:lpstr>Слайд 21</vt:lpstr>
      <vt:lpstr>Слайд 22</vt:lpstr>
      <vt:lpstr>Слайд 23</vt:lpstr>
      <vt:lpstr>Слайд 24</vt:lpstr>
      <vt:lpstr>Слайд 25</vt:lpstr>
      <vt:lpstr>Исцеляющее обещание</vt:lpstr>
    </vt:vector>
  </TitlesOfParts>
  <Company>7th Day Adventist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 STRESS</dc:title>
  <dc:creator>Raquel Arrais</dc:creator>
  <cp:lastModifiedBy>Boris</cp:lastModifiedBy>
  <cp:revision>40</cp:revision>
  <dcterms:created xsi:type="dcterms:W3CDTF">2014-03-06T22:02:26Z</dcterms:created>
  <dcterms:modified xsi:type="dcterms:W3CDTF">2014-12-21T16:36:11Z</dcterms:modified>
</cp:coreProperties>
</file>