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5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60"/>
    <p:restoredTop sz="66667"/>
  </p:normalViewPr>
  <p:slideViewPr>
    <p:cSldViewPr snapToGrid="0" snapToObjects="1">
      <p:cViewPr varScale="1">
        <p:scale>
          <a:sx n="49" d="100"/>
          <a:sy n="49" d="100"/>
        </p:scale>
        <p:origin x="6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268EB-DB34-E446-BD95-0BEF872E7155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F255F-6BDE-674E-85EF-42483F3D0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085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Чувствовали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когда-нибудь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ответа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больше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хуже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становится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[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Поделитесь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личной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историей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иллюстрацией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!]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Несмотря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любит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хочет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отвечать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причем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будет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превышать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думаем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существуют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условия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выполнить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получить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благословение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книге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Наглядные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уроки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читаем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Существуют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некоторые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условия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исполнения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обетований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освобождает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человека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исполнения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обязанностей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возносят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просьбы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требуя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исполнения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обетований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выполняют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определенные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условия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оскорбляют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произносят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авторитет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исполнения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обетования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делают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показывало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любовь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условия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поясняет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просьба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соответствии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обещал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получаем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—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использовать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исполнения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условия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выполняются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будет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обязательно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отвечено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Читая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вскоре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обнаруживаем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постоянно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повторяющуюся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последовательность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стремится навстречу людям. Он желает, чтобы Его Имя было прославлено. Он желает утвердить и созидать Свое царство. Он есть любовь. Это естественное выражение Его воли.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молимся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славы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царство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утверждено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смело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уверенностью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выражать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просьбу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человеческих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глазах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просьба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кажется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невозможной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апостол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Иоанн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поддерживает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дерзновение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имеем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слушает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(1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5:14).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Наглядные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уроки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143</a:t>
            </a: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105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F255F-6BDE-674E-85EF-42483F3D02C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4301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Ключ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8: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почтением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уважением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почитанием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относясь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семье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Петра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3:7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говорится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мужья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обращайтесь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благоразумно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женами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немощнейшим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сосудом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оказывая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сонаследницам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благодатной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жзни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препятствия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Разве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удивительно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отношение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членам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семьи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препятствием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F255F-6BDE-674E-85EF-42483F3D02C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0035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Ключ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9: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Добрый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управитель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добрыми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управителями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потому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связано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молимся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Знаете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управляем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Божьими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ресурсами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влияет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Податель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всякого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благословения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заявляет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правах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определенную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обладаем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предназначена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поддержки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проповеди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Евангелия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Возвращая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получаемого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проявляем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благодарность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дары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отказываем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праву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принадлежит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требовать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благословений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…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ожидать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доверит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небесные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здесь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кроется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причина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многие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остаются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ответа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Господь посылает весть через пророка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Малахию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человеку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обкрадывать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обкрадываете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Скажете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обкрадываем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Тебя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?» 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Десятиною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приношениями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Проклятием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прокляты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потому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народ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обкрадываете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Принесите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десятины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хранилища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доме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пища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хотя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испытайте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Саваоф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открою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отверстий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небесных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изолью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благословения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избытка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?”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3:8-10)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Наглядные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уроки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144</a:t>
            </a:r>
          </a:p>
          <a:p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F255F-6BDE-674E-85EF-42483F3D02C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8474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Ключ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10: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щедростью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основываться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щедры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отношению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нуждающимся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Хорошее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управление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ресурсами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возвращение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десятины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помощь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нуждающимся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Итак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разумеет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делать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добро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делает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грех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4:17).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Здесь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находим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еще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основополагающий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принцип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получения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ответа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затыкает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ухо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вопля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бедного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будет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вопить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-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будет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услышан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21:13).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F255F-6BDE-674E-85EF-42483F3D02C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659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Ключ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11: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Знать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Подателя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Подателя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молился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Отцу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вечная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Тебя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единого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истинного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посланного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Тобою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17:3)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основная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цель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познание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Подателя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волшебник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живущий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небесах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только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ждет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исполнить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списку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дождь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благословений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ищет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любви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посвящения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восхищения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почему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36:4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говорится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Утешайся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исполнит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желания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сердца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твоего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”. </a:t>
            </a:r>
          </a:p>
          <a:p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F255F-6BDE-674E-85EF-42483F3D02C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7606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Ключ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12: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настойчивостью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последнее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хотим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получить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постоянством 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настойчивостью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Нельзя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останавливаться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устаем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кажутся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безнадежными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поймем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Вдохновенная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писательница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делится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Настойчивость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—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важное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условие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получения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просимог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.”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почему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Просите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Ищите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Стучите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7:7)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продолжайте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стучать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почему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вдова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получила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награду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прийдя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несправедливому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судье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18).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продолжала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стучать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настаивала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жемтерпения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хочет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сдавались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продолжали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стучать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Эллен Уайт написала мудрые слова: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следует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опасаться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пренебрежет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народа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Опасность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заключается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искушениях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горестях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могут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духом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разочароваться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утратить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настойчивость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.”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пытается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осложнить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ищет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отчаянно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нуждаются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ищут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найдут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следовать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конца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Давайте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сегодня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будем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глубоком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посвящении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Давайте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будем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опираться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обетования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излитии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благословений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готов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всерьез принимает Его слова! Давайте встанем на колени и будем искренне молиться!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Христу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97</a:t>
            </a: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Наглядные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уроки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175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F255F-6BDE-674E-85EF-42483F3D02C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079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Ключ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небесной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сокровищнице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КАК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молимся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ключ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небесной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сокровищнице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двенадцать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подсказок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ощущая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подлинную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потребность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искренне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получилось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влиянием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Святого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Духа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послушанием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покаянием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прощая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почтением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будучи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честным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управителем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щедростью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знайте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Подателя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молитесь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непрестанно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настойчиов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Давайте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посмотрим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каждый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двенадцати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ключей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F255F-6BDE-674E-85EF-42483F3D02C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89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Ключ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1: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Подлинная потребность в Боге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ощущая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подлинную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потребность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Признаете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нужду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помощь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вкоторую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только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уверены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известных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условиях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слышит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отвечает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первых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условий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заключается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осознали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нужду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помощи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обещал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Ибо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изолью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воды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жаждущее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потоки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иссохшее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Исаии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44:3).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алчет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жаждет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праведности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сердцем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стремится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уверен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насытится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тратит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время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пытаясь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наполнить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наполнен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ищет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пустые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сосуды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101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F255F-6BDE-674E-85EF-42483F3D02C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154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Ключ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2: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Молитесь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искренне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искренними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Эллен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Уайт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пишет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Всякая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искренняя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доходит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Неба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выражена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столь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красноречиво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произнесенная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искренне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чистосердечно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достигает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святилища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где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служит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представит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Отцу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очистив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нескладных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невнятных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чудесным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благоуханием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собственного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совершенства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Очистив от нескладных и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невнятых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слов! Как это прекрасно!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Желание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веков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667</a:t>
            </a:r>
          </a:p>
          <a:p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F255F-6BDE-674E-85EF-42483F3D02C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0863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Ключ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3: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воле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Божьей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соответствии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спросить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узнать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состоит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?”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понять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будем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ясно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видеть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находится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соответствии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природой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находится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соответствии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задаваться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вопросом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хочет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свободу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греха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власть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преодолеть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врага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совершенный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превосходящую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радость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силы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служения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здоровые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браки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плоды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принесем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Царства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очень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ясно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Писании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нравится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давать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детям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молитвенные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просьбы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совпадают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написано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Писании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смело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точно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состоит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смело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мудрости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используя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обетование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1:5.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Leslie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Ludy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Wrestling Prayer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p. 179</a:t>
            </a:r>
          </a:p>
          <a:p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F255F-6BDE-674E-85EF-42483F3D02C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8305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Ключ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4: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влиянием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Святого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Духа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находясь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вдохновением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Духа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Святого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молитвенные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просьбы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соответствуют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планам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молимся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вместо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пройтись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молитвенному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списку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показал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узнать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глубоко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изучая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предлагает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Воззови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отвечу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тебе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покажу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тебе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великое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недоступное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знаешь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Иер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33:3).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Эллен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Уайт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пишет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приблизимся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приблизится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слава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пойдет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впереди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ответит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просьбы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научит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желает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”. 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Бюллетень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Генеральной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Конференции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апреля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1903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получить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благословения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F255F-6BDE-674E-85EF-42483F3D02C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7498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Ключ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5: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Молитесь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верой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нужно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1:6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говорится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верою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нимало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сомневаясь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потому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сомневающийся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подобен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морской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ветром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поднимаемой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развеваемой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книге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читаем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—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ключ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руках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веры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открывающий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небесную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сокровищницу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где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хранятся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безграничные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возможности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Всемогущего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.”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94</a:t>
            </a:r>
          </a:p>
          <a:p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F255F-6BDE-674E-85EF-42483F3D02C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411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Ключ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6: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послушанием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покаянием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послушанием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покаянием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значит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ответить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стремимся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повиноваться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стараясь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отказаться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любого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известного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греха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потому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послушание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сделает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достойными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благословений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потому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послушание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доказательство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любви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Псалмопевец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видел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беззаконие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сердце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услышал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Господь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Псалтирь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65:18).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лишь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отчасти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нерешительно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особого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энтузиазма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повинуемся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обещания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исполнятс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.”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Саул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призван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Израиля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человеком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смиренным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готовым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готов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служить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делать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повелит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благословил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Однако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более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популярным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обретя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опыт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Саул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гордиться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принимать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собственные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решения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поступать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по-своему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повелел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уничтожить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амаликитян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Саул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очень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избирательно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подошел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послушанию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решил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убить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некоторых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кого-то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оставить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живых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оправдывая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решения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благочестивыми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мотивами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Затем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читаем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Саулу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потребовалось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Божье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наставление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отношении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филистимлянами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перестал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отвечать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Саула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из-за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непослушания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оправданий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стороны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Ему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больше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некуда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пойти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Саул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пошел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волшебнице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несчастью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филистимляне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победили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израильтян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Саул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только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потерял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царство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душу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свою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(1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Царств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28:15-28; 31:1-13).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принесет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никакой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пользы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человека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соответствует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Эллен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Уайт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предупреждает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Живите соответственно своих молитв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.” 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удивительно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сегодня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мало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силы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пытаемся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двойным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стандартам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пытаемся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грехе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взывать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изменил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сердца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!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Служение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исцеления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227</a:t>
            </a: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Воспитание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детей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499</a:t>
            </a:r>
          </a:p>
          <a:p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F255F-6BDE-674E-85EF-42483F3D02C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1354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Ключ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7: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Прощайте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исходить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сердца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живет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прощение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наставляет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стоите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прощайте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имеете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дабы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Отец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ваш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Небесный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простил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согрешения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ваши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11:25).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еще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Иисус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сказал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время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Нагорной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проповеди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Итак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принесёшь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твой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жертвеннику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вспомнишь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брат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твой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имеет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что-нибудь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против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тебя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оставь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твой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жертвенником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пойди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прежде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примирись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братом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твоим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приди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принеси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твой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.”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5:23, 24).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Вдохновенный автор пишет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милости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благословения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исполнены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духа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прощения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любви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ожидаем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услышит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молитвы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прощать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таким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образом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мере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какой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надеемся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прощенными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.” </a:t>
            </a:r>
          </a:p>
          <a:p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Путь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Христу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97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F255F-6BDE-674E-85EF-42483F3D02C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472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1/28/2020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931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1/28/2020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575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1/28/2020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636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1/28/2020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776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1/28/2020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26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1/28/2020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592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1/28/2020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693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1/28/2020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504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1/28/2020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509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603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068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57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7" r:id="rId6"/>
    <p:sldLayoutId id="2147483712" r:id="rId7"/>
    <p:sldLayoutId id="2147483713" r:id="rId8"/>
    <p:sldLayoutId id="2147483714" r:id="rId9"/>
    <p:sldLayoutId id="2147483716" r:id="rId10"/>
    <p:sldLayoutId id="214748371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6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80DCA4F-C8B5-4024-8701-04CD499DE3C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2835"/>
          <a:stretch/>
        </p:blipFill>
        <p:spPr>
          <a:xfrm>
            <a:off x="-1571" y="10"/>
            <a:ext cx="12192031" cy="491506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B4FB531-34DA-4777-9BD5-5B885DC3819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 bwMode="white">
          <a:xfrm>
            <a:off x="1507" y="4915076"/>
            <a:ext cx="12188952" cy="1942924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EDF18D-E4CE-344A-9352-74CE8C8CAB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854" y="5765214"/>
            <a:ext cx="7902311" cy="1498822"/>
          </a:xfrm>
        </p:spPr>
        <p:txBody>
          <a:bodyPr anchor="ctr"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n-US" sz="2200" b="1" dirty="0"/>
              <a:t/>
            </a:r>
            <a:br>
              <a:rPr lang="en-US" sz="2200" b="1" dirty="0"/>
            </a:br>
            <a:r>
              <a:rPr lang="en-US" sz="2200" b="1" dirty="0"/>
              <a:t/>
            </a:r>
            <a:br>
              <a:rPr lang="en-US" sz="2200" b="1" dirty="0"/>
            </a:br>
            <a:r>
              <a:rPr lang="ru-RU" sz="3600" b="1" dirty="0" smtClean="0">
                <a:solidFill>
                  <a:srgbClr val="FFD579"/>
                </a:solidFill>
              </a:rPr>
              <a:t>РАСКРЫВАЯ НЕБЕСНУЮ СОКРОВИЩНИЦУ СИЛЫ</a:t>
            </a:r>
            <a:r>
              <a:rPr lang="en-US" sz="3600" b="1" dirty="0" smtClean="0">
                <a:solidFill>
                  <a:srgbClr val="FFD579"/>
                </a:solidFill>
              </a:rPr>
              <a:t> </a:t>
            </a:r>
            <a:r>
              <a:rPr lang="ru-RU" sz="3600" b="1" dirty="0" smtClean="0">
                <a:solidFill>
                  <a:srgbClr val="FFD579"/>
                </a:solidFill>
              </a:rPr>
              <a:t/>
            </a:r>
            <a:br>
              <a:rPr lang="ru-RU" sz="3600" b="1" dirty="0" smtClean="0">
                <a:solidFill>
                  <a:srgbClr val="FFD579"/>
                </a:solidFill>
              </a:rPr>
            </a:br>
            <a:r>
              <a:rPr lang="en-US" sz="3100" dirty="0" smtClean="0"/>
              <a:t>[</a:t>
            </a:r>
            <a:r>
              <a:rPr lang="ru-RU" sz="3100" dirty="0" smtClean="0"/>
              <a:t>Двенадцать библейских ключей к посреднической молитве</a:t>
            </a:r>
            <a:r>
              <a:rPr lang="en-US" sz="3100" dirty="0" smtClean="0"/>
              <a:t>]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7300" dirty="0"/>
              <a:t/>
            </a:r>
            <a:br>
              <a:rPr lang="en-US" sz="7300" dirty="0"/>
            </a:br>
            <a:endParaRPr lang="en-US" sz="48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A52DC5-4958-5C40-9FDD-7DA4D16BD3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9580" y="5120639"/>
            <a:ext cx="3073745" cy="1280160"/>
          </a:xfrm>
        </p:spPr>
        <p:txBody>
          <a:bodyPr anchor="ctr">
            <a:normAutofit/>
          </a:bodyPr>
          <a:lstStyle/>
          <a:p>
            <a:r>
              <a:rPr lang="ru-RU" sz="1400" dirty="0" err="1" smtClean="0"/>
              <a:t>Мелоди</a:t>
            </a:r>
            <a:r>
              <a:rPr lang="ru-RU" sz="1400" dirty="0" smtClean="0"/>
              <a:t> </a:t>
            </a:r>
            <a:r>
              <a:rPr lang="ru-RU" sz="1400" dirty="0" err="1" smtClean="0"/>
              <a:t>мейсон</a:t>
            </a:r>
            <a:endParaRPr lang="en-US" sz="1500" dirty="0">
              <a:solidFill>
                <a:srgbClr val="FFFFFF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5B557D3-D7B4-404B-84A1-9BD182BE5B0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/>
          </p:nvPr>
        </p:nvCxnSpPr>
        <p:spPr>
          <a:xfrm rot="16200000">
            <a:off x="7532813" y="5760720"/>
            <a:ext cx="118872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1545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844E128-FF69-4E9F-8327-6B504B3C5AE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 bwMode="white">
          <a:xfrm>
            <a:off x="-1" y="0"/>
            <a:ext cx="1219198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B3B145-85FB-B343-9733-375B9A323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6783" y="1191389"/>
            <a:ext cx="5977937" cy="166650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FFC000"/>
                </a:solidFill>
                <a:latin typeface="Avenir Next" panose="020B0503020202020204" pitchFamily="34" charset="0"/>
              </a:rPr>
              <a:t>КЛЮЧ</a:t>
            </a:r>
            <a:r>
              <a:rPr lang="en-US" sz="4000" b="1" dirty="0" smtClean="0">
                <a:solidFill>
                  <a:srgbClr val="FFC000"/>
                </a:solidFill>
                <a:latin typeface="Avenir Next" panose="020B0503020202020204" pitchFamily="34" charset="0"/>
              </a:rPr>
              <a:t> </a:t>
            </a:r>
            <a:r>
              <a:rPr lang="en-US" sz="4000" b="1" dirty="0">
                <a:solidFill>
                  <a:srgbClr val="FFC000"/>
                </a:solidFill>
                <a:latin typeface="Avenir Next" panose="020B0503020202020204" pitchFamily="34" charset="0"/>
              </a:rPr>
              <a:t>8:</a:t>
            </a:r>
            <a:r>
              <a:rPr lang="en-US" sz="4000" b="1" dirty="0">
                <a:solidFill>
                  <a:srgbClr val="FFFFFF"/>
                </a:solidFill>
              </a:rPr>
              <a:t> </a:t>
            </a:r>
            <a:r>
              <a:rPr lang="ru-RU" sz="4000" b="1" dirty="0" smtClean="0">
                <a:solidFill>
                  <a:srgbClr val="FFFFFF"/>
                </a:solidFill>
              </a:rPr>
              <a:t/>
            </a:r>
            <a:br>
              <a:rPr lang="ru-RU" sz="4000" b="1" dirty="0" smtClean="0">
                <a:solidFill>
                  <a:srgbClr val="FFFFFF"/>
                </a:solidFill>
              </a:rPr>
            </a:br>
            <a:r>
              <a:rPr lang="ru-RU" sz="4000" b="1" dirty="0" smtClean="0">
                <a:solidFill>
                  <a:srgbClr val="FFFFFF"/>
                </a:solidFill>
              </a:rPr>
              <a:t>С ПОЧТЕНИЕМ</a:t>
            </a:r>
            <a:r>
              <a:rPr lang="en-US" sz="4000" dirty="0">
                <a:solidFill>
                  <a:srgbClr val="FFFFFF"/>
                </a:solidFill>
              </a:rPr>
              <a:t/>
            </a:r>
            <a:br>
              <a:rPr lang="en-US" sz="4000" dirty="0">
                <a:solidFill>
                  <a:srgbClr val="FFFFFF"/>
                </a:solidFill>
              </a:rPr>
            </a:br>
            <a:endParaRPr lang="en-US" sz="4000" dirty="0">
              <a:solidFill>
                <a:srgbClr val="FFFFFF"/>
              </a:solidFill>
            </a:endParaRPr>
          </a:p>
        </p:txBody>
      </p:sp>
      <p:pic>
        <p:nvPicPr>
          <p:cNvPr id="5" name="Picture 4" descr="A close up of a flower&#10;&#10;Description automatically generated">
            <a:extLst>
              <a:ext uri="{FF2B5EF4-FFF2-40B4-BE49-F238E27FC236}">
                <a16:creationId xmlns:a16="http://schemas.microsoft.com/office/drawing/2014/main" id="{7DDB8672-C407-214E-8387-A7A02B3AE48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554" r="40558" b="-1"/>
          <a:stretch/>
        </p:blipFill>
        <p:spPr>
          <a:xfrm>
            <a:off x="20" y="10"/>
            <a:ext cx="4580077" cy="685799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55CEADF-09EA-423C-8C45-F94AF44D5A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/>
          </p:nvPr>
        </p:nvCxnSpPr>
        <p:spPr>
          <a:xfrm>
            <a:off x="5200864" y="2353592"/>
            <a:ext cx="5669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860B8-5A5E-BD45-B981-09C7847467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6784" y="2546223"/>
            <a:ext cx="6380672" cy="4052279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FFFFFF"/>
                </a:solidFill>
              </a:rPr>
              <a:t>Мы должны молиться, с уважением и почитанием относясь к своей семье</a:t>
            </a:r>
            <a:r>
              <a:rPr lang="ru-RU" sz="2800" dirty="0" smtClean="0">
                <a:solidFill>
                  <a:srgbClr val="FFFFFF"/>
                </a:solidFill>
              </a:rPr>
              <a:t>.</a:t>
            </a:r>
          </a:p>
          <a:p>
            <a:pPr algn="ctr"/>
            <a:r>
              <a:rPr lang="ru-RU" sz="2800" dirty="0" smtClean="0">
                <a:solidFill>
                  <a:srgbClr val="FFFFFF"/>
                </a:solidFill>
              </a:rPr>
              <a:t> </a:t>
            </a:r>
            <a:r>
              <a:rPr lang="ru-RU" sz="2800" dirty="0">
                <a:solidFill>
                  <a:srgbClr val="FFFFFF"/>
                </a:solidFill>
              </a:rPr>
              <a:t>В 1 Петра 3:7 говорится: “Также и вы, мужья, обращайтесь благоразумно с женами, как с немощнейшим сосудом, оказывая им честь, как сонаследницам благодатной </a:t>
            </a:r>
            <a:r>
              <a:rPr lang="ru-RU" sz="2800" dirty="0" smtClean="0">
                <a:solidFill>
                  <a:srgbClr val="FFFFFF"/>
                </a:solidFill>
              </a:rPr>
              <a:t>жизни</a:t>
            </a:r>
            <a:r>
              <a:rPr lang="ru-RU" sz="2800" dirty="0">
                <a:solidFill>
                  <a:srgbClr val="FFFFFF"/>
                </a:solidFill>
              </a:rPr>
              <a:t>, дабы не было вам препятствия в молитвах”.</a:t>
            </a:r>
          </a:p>
          <a:p>
            <a:pPr algn="ctr"/>
            <a:endParaRPr lang="en-US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7624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844E128-FF69-4E9F-8327-6B504B3C5AE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 bwMode="white">
          <a:xfrm>
            <a:off x="15" y="0"/>
            <a:ext cx="1219198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09D2A2-2662-824C-A00B-439205AD9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599" y="1161410"/>
            <a:ext cx="7207268" cy="1666501"/>
          </a:xfrm>
        </p:spPr>
        <p:txBody>
          <a:bodyPr>
            <a:normAutofit/>
          </a:bodyPr>
          <a:lstStyle/>
          <a:p>
            <a:pPr algn="ctr"/>
            <a:r>
              <a:rPr lang="ru-RU" sz="3700" b="1" dirty="0" smtClean="0">
                <a:solidFill>
                  <a:srgbClr val="FFC000"/>
                </a:solidFill>
                <a:latin typeface="Avenir Next" panose="020B0503020202020204" pitchFamily="34" charset="0"/>
              </a:rPr>
              <a:t>КЛЮЧ</a:t>
            </a:r>
            <a:r>
              <a:rPr lang="en-US" sz="3700" b="1" dirty="0" smtClean="0">
                <a:solidFill>
                  <a:srgbClr val="FFC000"/>
                </a:solidFill>
                <a:latin typeface="Avenir Next" panose="020B0503020202020204" pitchFamily="34" charset="0"/>
              </a:rPr>
              <a:t> </a:t>
            </a:r>
            <a:r>
              <a:rPr lang="en-US" sz="3700" b="1" dirty="0">
                <a:solidFill>
                  <a:srgbClr val="FFC000"/>
                </a:solidFill>
                <a:latin typeface="Avenir Next" panose="020B0503020202020204" pitchFamily="34" charset="0"/>
              </a:rPr>
              <a:t>9:</a:t>
            </a:r>
            <a:r>
              <a:rPr lang="en-US" sz="3700" b="1" dirty="0">
                <a:solidFill>
                  <a:srgbClr val="FFFFFF"/>
                </a:solidFill>
              </a:rPr>
              <a:t> </a:t>
            </a:r>
            <a:r>
              <a:rPr lang="ru-RU" sz="3700" b="1" dirty="0" smtClean="0">
                <a:solidFill>
                  <a:srgbClr val="FFFFFF"/>
                </a:solidFill>
              </a:rPr>
              <a:t>ДОБРЫЙ УПРАВИТЕЛЬ</a:t>
            </a:r>
            <a:r>
              <a:rPr lang="en-US" sz="3700" dirty="0">
                <a:solidFill>
                  <a:srgbClr val="FFFFFF"/>
                </a:solidFill>
              </a:rPr>
              <a:t/>
            </a:r>
            <a:br>
              <a:rPr lang="en-US" sz="3700" dirty="0">
                <a:solidFill>
                  <a:srgbClr val="FFFFFF"/>
                </a:solidFill>
              </a:rPr>
            </a:br>
            <a:endParaRPr lang="en-US" sz="3700" dirty="0">
              <a:solidFill>
                <a:srgbClr val="FFFFFF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55CEADF-09EA-423C-8C45-F94AF44D5A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/>
          </p:nvPr>
        </p:nvCxnSpPr>
        <p:spPr>
          <a:xfrm>
            <a:off x="1215896" y="2353592"/>
            <a:ext cx="530352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64A7B-84E3-014D-8E8D-C3F14BF97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2449" y="3010918"/>
            <a:ext cx="5977938" cy="212844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FFFFFF"/>
                </a:solidFill>
              </a:rPr>
              <a:t>Мы должны быть добрыми управителями, это связано с тем, как мы молимся. </a:t>
            </a:r>
            <a:endParaRPr lang="en-US" sz="3200" dirty="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E032A7-4F0E-2943-A0B3-F90370C7E4A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554" r="40557" b="-1"/>
          <a:stretch/>
        </p:blipFill>
        <p:spPr>
          <a:xfrm>
            <a:off x="7611902" y="10"/>
            <a:ext cx="458009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8846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844E128-FF69-4E9F-8327-6B504B3C5AE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 bwMode="white">
          <a:xfrm>
            <a:off x="15" y="0"/>
            <a:ext cx="1219198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7782FA-6E17-FD47-8649-04329AD47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333" y="1164534"/>
            <a:ext cx="6727585" cy="1666501"/>
          </a:xfrm>
        </p:spPr>
        <p:txBody>
          <a:bodyPr>
            <a:normAutofit/>
          </a:bodyPr>
          <a:lstStyle/>
          <a:p>
            <a:r>
              <a:rPr lang="ru-RU" sz="3700" b="1" dirty="0" smtClean="0">
                <a:solidFill>
                  <a:srgbClr val="FFC000"/>
                </a:solidFill>
                <a:latin typeface="Avenir Next" panose="020B0503020202020204" pitchFamily="34" charset="0"/>
              </a:rPr>
              <a:t>КЛЮЧ</a:t>
            </a:r>
            <a:r>
              <a:rPr lang="en-US" sz="3700" b="1" dirty="0" smtClean="0">
                <a:solidFill>
                  <a:srgbClr val="FFC000"/>
                </a:solidFill>
                <a:latin typeface="Avenir Next" panose="020B0503020202020204" pitchFamily="34" charset="0"/>
              </a:rPr>
              <a:t> </a:t>
            </a:r>
            <a:r>
              <a:rPr lang="en-US" sz="3700" b="1" dirty="0">
                <a:solidFill>
                  <a:srgbClr val="FFC000"/>
                </a:solidFill>
                <a:latin typeface="Avenir Next" panose="020B0503020202020204" pitchFamily="34" charset="0"/>
              </a:rPr>
              <a:t>10: </a:t>
            </a:r>
            <a:r>
              <a:rPr lang="ru-RU" sz="3700" b="1" dirty="0" smtClean="0">
                <a:solidFill>
                  <a:srgbClr val="FFFFFF"/>
                </a:solidFill>
              </a:rPr>
              <a:t>С ЩЕДРОСТЬЮ</a:t>
            </a:r>
            <a:r>
              <a:rPr lang="en-US" sz="3700" dirty="0">
                <a:solidFill>
                  <a:srgbClr val="FFFFFF"/>
                </a:solidFill>
              </a:rPr>
              <a:t/>
            </a:r>
            <a:br>
              <a:rPr lang="en-US" sz="3700" dirty="0">
                <a:solidFill>
                  <a:srgbClr val="FFFFFF"/>
                </a:solidFill>
              </a:rPr>
            </a:br>
            <a:endParaRPr lang="en-US" sz="3700" dirty="0">
              <a:solidFill>
                <a:srgbClr val="FFFFFF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55CEADF-09EA-423C-8C45-F94AF44D5A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/>
          </p:nvPr>
        </p:nvCxnSpPr>
        <p:spPr>
          <a:xfrm>
            <a:off x="1215896" y="2353592"/>
            <a:ext cx="530352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17628-544C-CF44-87C8-ABDFAE6D3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2831035"/>
            <a:ext cx="5708255" cy="262538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800" dirty="0" smtClean="0">
                <a:solidFill>
                  <a:srgbClr val="FFFFFF"/>
                </a:solidFill>
              </a:rPr>
              <a:t>Предупреждение для нас: «Кто затыкает ухо свое от вопля бедного, тот и сам будет вопить, - и не будет услышан»</a:t>
            </a:r>
            <a:endParaRPr lang="en-US" sz="2800" dirty="0">
              <a:solidFill>
                <a:srgbClr val="FFFFFF"/>
              </a:solidFill>
            </a:endParaRPr>
          </a:p>
          <a:p>
            <a:pPr algn="ctr"/>
            <a:r>
              <a:rPr lang="en-US" sz="2800" dirty="0">
                <a:solidFill>
                  <a:srgbClr val="FFFFFF"/>
                </a:solidFill>
              </a:rPr>
              <a:t> </a:t>
            </a:r>
            <a:r>
              <a:rPr lang="ru-RU" sz="2800" dirty="0" smtClean="0">
                <a:solidFill>
                  <a:srgbClr val="FFFFFF"/>
                </a:solidFill>
              </a:rPr>
              <a:t>Притчи</a:t>
            </a:r>
            <a:r>
              <a:rPr lang="en-US" sz="2800" dirty="0" smtClean="0">
                <a:solidFill>
                  <a:srgbClr val="FFFFFF"/>
                </a:solidFill>
              </a:rPr>
              <a:t> </a:t>
            </a:r>
            <a:r>
              <a:rPr lang="en-US" sz="2800" dirty="0">
                <a:solidFill>
                  <a:srgbClr val="FFFFFF"/>
                </a:solidFill>
              </a:rPr>
              <a:t>21:13</a:t>
            </a:r>
          </a:p>
          <a:p>
            <a:pPr algn="ctr"/>
            <a:endParaRPr lang="en-US" sz="2800" dirty="0">
              <a:solidFill>
                <a:srgbClr val="FFFFFF"/>
              </a:solidFill>
            </a:endParaRPr>
          </a:p>
        </p:txBody>
      </p:sp>
      <p:pic>
        <p:nvPicPr>
          <p:cNvPr id="5" name="Picture 4" descr="A close up of a flower&#10;&#10;Description automatically generated">
            <a:extLst>
              <a:ext uri="{FF2B5EF4-FFF2-40B4-BE49-F238E27FC236}">
                <a16:creationId xmlns:a16="http://schemas.microsoft.com/office/drawing/2014/main" id="{0F27CB20-1866-A649-9748-F7AD5D56767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554" r="40557" b="-1"/>
          <a:stretch/>
        </p:blipFill>
        <p:spPr>
          <a:xfrm>
            <a:off x="7611902" y="10"/>
            <a:ext cx="458009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6132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E844E128-FF69-4E9F-8327-6B504B3C5AE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 bwMode="white">
          <a:xfrm>
            <a:off x="-1" y="0"/>
            <a:ext cx="1219198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117F69-D37A-FD4F-BBAA-B6D224BA8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1862" y="969028"/>
            <a:ext cx="7300210" cy="2459971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FFC000"/>
                </a:solidFill>
                <a:latin typeface="Avenir Next" panose="020B0503020202020204" pitchFamily="34" charset="0"/>
              </a:rPr>
              <a:t>КЛЮЧ</a:t>
            </a:r>
            <a:r>
              <a:rPr lang="en-US" sz="4000" b="1" dirty="0" smtClean="0">
                <a:solidFill>
                  <a:srgbClr val="FFC000"/>
                </a:solidFill>
                <a:latin typeface="Avenir Next" panose="020B0503020202020204" pitchFamily="34" charset="0"/>
              </a:rPr>
              <a:t> </a:t>
            </a:r>
            <a:r>
              <a:rPr lang="en-US" sz="4000" b="1" dirty="0">
                <a:solidFill>
                  <a:srgbClr val="FFC000"/>
                </a:solidFill>
                <a:latin typeface="Avenir Next" panose="020B0503020202020204" pitchFamily="34" charset="0"/>
              </a:rPr>
              <a:t>11: </a:t>
            </a:r>
            <a:r>
              <a:rPr lang="ru-RU" sz="4000" b="1" dirty="0" smtClean="0">
                <a:solidFill>
                  <a:srgbClr val="FFFFFF"/>
                </a:solidFill>
              </a:rPr>
              <a:t>ЗНАТЬ ПОДАТЕЛЯ</a:t>
            </a:r>
            <a:r>
              <a:rPr lang="en-US" sz="4000" dirty="0">
                <a:solidFill>
                  <a:srgbClr val="FFFFFF"/>
                </a:solidFill>
              </a:rPr>
              <a:t/>
            </a:r>
            <a:br>
              <a:rPr lang="en-US" sz="4000" dirty="0">
                <a:solidFill>
                  <a:srgbClr val="FFFFFF"/>
                </a:solidFill>
              </a:rPr>
            </a:br>
            <a:r>
              <a:rPr lang="en-US" sz="4000" dirty="0">
                <a:solidFill>
                  <a:srgbClr val="FFFFFF"/>
                </a:solidFill>
              </a:rPr>
              <a:t> </a:t>
            </a:r>
            <a:br>
              <a:rPr lang="en-US" sz="4000" dirty="0">
                <a:solidFill>
                  <a:srgbClr val="FFFFFF"/>
                </a:solidFill>
              </a:rPr>
            </a:br>
            <a:endParaRPr lang="en-US" sz="4000" dirty="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2D6B59-0D6E-B94F-A5F2-B32F4AE078D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554" r="40558" b="-1"/>
          <a:stretch/>
        </p:blipFill>
        <p:spPr>
          <a:xfrm>
            <a:off x="20" y="10"/>
            <a:ext cx="4580077" cy="685799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55CEADF-09EA-423C-8C45-F94AF44D5A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/>
          </p:nvPr>
        </p:nvCxnSpPr>
        <p:spPr>
          <a:xfrm>
            <a:off x="5200864" y="2353592"/>
            <a:ext cx="5669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10833-BF39-3F44-8861-04F483FFF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6783" y="2950956"/>
            <a:ext cx="6560555" cy="3128565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FFFFFF"/>
                </a:solidFill>
              </a:rPr>
              <a:t>Сам Иисус молился Отцу: “Сия же есть жизнь вечная, да знают Тебя, единого истинного Бога, и посланного Тобою Иисуса Христа” (Ин. 17:3) </a:t>
            </a:r>
          </a:p>
          <a:p>
            <a:pPr algn="ctr"/>
            <a:endParaRPr lang="en-US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0387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844E128-FF69-4E9F-8327-6B504B3C5AE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 bwMode="white">
          <a:xfrm>
            <a:off x="-1" y="0"/>
            <a:ext cx="1219198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E7E4CB-1FE3-5A4E-ACBC-7009CD139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7319" y="1206379"/>
            <a:ext cx="7539890" cy="1666501"/>
          </a:xfrm>
        </p:spPr>
        <p:txBody>
          <a:bodyPr>
            <a:normAutofit/>
          </a:bodyPr>
          <a:lstStyle/>
          <a:p>
            <a:pPr algn="ctr"/>
            <a:r>
              <a:rPr lang="en-US" sz="3700" b="1" dirty="0">
                <a:solidFill>
                  <a:srgbClr val="FFC000"/>
                </a:solidFill>
                <a:latin typeface="Avenir Next" panose="020B0503020202020204" pitchFamily="34" charset="0"/>
              </a:rPr>
              <a:t>KEY 12: </a:t>
            </a:r>
            <a:r>
              <a:rPr lang="ru-RU" sz="3700" b="1" dirty="0" smtClean="0">
                <a:solidFill>
                  <a:srgbClr val="FFFFFF"/>
                </a:solidFill>
              </a:rPr>
              <a:t>С НАСТОЙЧИВОСТЬЮ</a:t>
            </a:r>
            <a:r>
              <a:rPr lang="en-US" sz="3700" dirty="0">
                <a:solidFill>
                  <a:srgbClr val="FFFFFF"/>
                </a:solidFill>
              </a:rPr>
              <a:t/>
            </a:r>
            <a:br>
              <a:rPr lang="en-US" sz="3700" dirty="0">
                <a:solidFill>
                  <a:srgbClr val="FFFFFF"/>
                </a:solidFill>
              </a:rPr>
            </a:br>
            <a:endParaRPr lang="en-US" sz="3700" dirty="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630A92D-F9A6-DB49-82F9-81F52A631DE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554" r="40558" b="-1"/>
          <a:stretch/>
        </p:blipFill>
        <p:spPr>
          <a:xfrm>
            <a:off x="20" y="10"/>
            <a:ext cx="4580077" cy="685799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55CEADF-09EA-423C-8C45-F94AF44D5A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/>
          </p:nvPr>
        </p:nvCxnSpPr>
        <p:spPr>
          <a:xfrm>
            <a:off x="5200864" y="2353592"/>
            <a:ext cx="5669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6ED41-0094-F84A-AF25-613719D22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6784" y="2546224"/>
            <a:ext cx="5977938" cy="3342747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“</a:t>
            </a:r>
            <a:r>
              <a:rPr lang="en-US" sz="3200" dirty="0" err="1">
                <a:solidFill>
                  <a:schemeClr val="tx1"/>
                </a:solidFill>
              </a:rPr>
              <a:t>Не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следует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опасаться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что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Господь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пренебрежет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молитвами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Своего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народа</a:t>
            </a:r>
            <a:r>
              <a:rPr lang="en-US" sz="3200" dirty="0">
                <a:solidFill>
                  <a:schemeClr val="tx1"/>
                </a:solidFill>
              </a:rPr>
              <a:t>. </a:t>
            </a:r>
            <a:r>
              <a:rPr lang="en-US" sz="3200" dirty="0" err="1">
                <a:solidFill>
                  <a:schemeClr val="tx1"/>
                </a:solidFill>
              </a:rPr>
              <a:t>Опасность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заключается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в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том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что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в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искушениях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и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в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горестях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люди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могут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пасть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духом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разочароваться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и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утратить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настойчивость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в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молитве</a:t>
            </a:r>
            <a:r>
              <a:rPr lang="en-US" sz="3200" dirty="0">
                <a:solidFill>
                  <a:schemeClr val="tx1"/>
                </a:solidFill>
              </a:rPr>
              <a:t>.”</a:t>
            </a:r>
          </a:p>
          <a:p>
            <a:pPr algn="ctr"/>
            <a:r>
              <a:rPr lang="ru-RU" sz="3000" i="1" dirty="0" smtClean="0">
                <a:solidFill>
                  <a:srgbClr val="FFFFFF"/>
                </a:solidFill>
              </a:rPr>
              <a:t>Наглядные уроки Христа, </a:t>
            </a:r>
            <a:r>
              <a:rPr lang="ru-RU" sz="3000" dirty="0">
                <a:solidFill>
                  <a:srgbClr val="FFFFFF"/>
                </a:solidFill>
              </a:rPr>
              <a:t>с</a:t>
            </a:r>
            <a:r>
              <a:rPr lang="en-US" sz="3000" dirty="0" smtClean="0">
                <a:solidFill>
                  <a:srgbClr val="FFFFFF"/>
                </a:solidFill>
              </a:rPr>
              <a:t>. </a:t>
            </a:r>
            <a:r>
              <a:rPr lang="en-US" sz="3000" dirty="0">
                <a:solidFill>
                  <a:srgbClr val="FFFFFF"/>
                </a:solidFill>
              </a:rPr>
              <a:t>175</a:t>
            </a:r>
          </a:p>
          <a:p>
            <a:pPr algn="ctr"/>
            <a:endParaRPr lang="en-US" sz="3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008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8">
            <a:extLst>
              <a:ext uri="{FF2B5EF4-FFF2-40B4-BE49-F238E27FC236}">
                <a16:creationId xmlns:a16="http://schemas.microsoft.com/office/drawing/2014/main" id="{E844E128-FF69-4E9F-8327-6B504B3C5AE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 bwMode="white">
          <a:xfrm>
            <a:off x="15" y="0"/>
            <a:ext cx="1219198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4BDF71-3DC8-EF49-9253-7ADF13C90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001486"/>
            <a:ext cx="3448259" cy="1704364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rgbClr val="FFD579"/>
                </a:solidFill>
              </a:rPr>
              <a:t/>
            </a:r>
            <a:br>
              <a:rPr lang="en-US" sz="2400" b="1" dirty="0">
                <a:solidFill>
                  <a:srgbClr val="FFD579"/>
                </a:solidFill>
              </a:rPr>
            </a:br>
            <a:r>
              <a:rPr lang="en-US" sz="2400" b="1" dirty="0">
                <a:solidFill>
                  <a:srgbClr val="FFD579"/>
                </a:solidFill>
              </a:rPr>
              <a:t/>
            </a:r>
            <a:br>
              <a:rPr lang="en-US" sz="2400" b="1" dirty="0">
                <a:solidFill>
                  <a:srgbClr val="FFD579"/>
                </a:solidFill>
              </a:rPr>
            </a:br>
            <a:r>
              <a:rPr lang="ru-RU" sz="3100" b="1" dirty="0" smtClean="0">
                <a:solidFill>
                  <a:srgbClr val="FFD579"/>
                </a:solidFill>
              </a:rPr>
              <a:t>Ключ к небесной сокровищнице</a:t>
            </a:r>
            <a:endParaRPr lang="en-US" sz="2400" dirty="0">
              <a:solidFill>
                <a:srgbClr val="FFD579"/>
              </a:solidFill>
            </a:endParaRPr>
          </a:p>
        </p:txBody>
      </p:sp>
      <p:cxnSp>
        <p:nvCxnSpPr>
          <p:cNvPr id="18" name="Straight Connector 10">
            <a:extLst>
              <a:ext uri="{FF2B5EF4-FFF2-40B4-BE49-F238E27FC236}">
                <a16:creationId xmlns:a16="http://schemas.microsoft.com/office/drawing/2014/main" id="{055CEADF-09EA-423C-8C45-F94AF44D5A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/>
          </p:nvPr>
        </p:nvCxnSpPr>
        <p:spPr>
          <a:xfrm>
            <a:off x="723686" y="2353592"/>
            <a:ext cx="329184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EA3C0-FFF7-FC48-B3D8-5E98A5582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33" y="2573585"/>
            <a:ext cx="3739847" cy="413717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dirty="0" smtClean="0">
                <a:solidFill>
                  <a:schemeClr val="tx1"/>
                </a:solidFill>
              </a:rPr>
              <a:t>Это то, </a:t>
            </a:r>
            <a:r>
              <a:rPr lang="ru-RU" sz="2800" b="1" dirty="0" smtClean="0">
                <a:solidFill>
                  <a:srgbClr val="FFD579"/>
                </a:solidFill>
              </a:rPr>
              <a:t>КАК</a:t>
            </a:r>
            <a:endParaRPr lang="en-US" sz="2800" dirty="0">
              <a:solidFill>
                <a:srgbClr val="FFFFFF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ru-RU" sz="2800" dirty="0">
                <a:solidFill>
                  <a:srgbClr val="FFFFFF"/>
                </a:solidFill>
              </a:rPr>
              <a:t>м</a:t>
            </a:r>
            <a:r>
              <a:rPr lang="ru-RU" sz="2800" dirty="0" smtClean="0">
                <a:solidFill>
                  <a:srgbClr val="FFFFFF"/>
                </a:solidFill>
              </a:rPr>
              <a:t>ы молимся. Это и есть ключ к небесной сокровищнице.</a:t>
            </a:r>
            <a:endParaRPr lang="en-US" sz="2800" dirty="0">
              <a:solidFill>
                <a:srgbClr val="FFFFFF"/>
              </a:solidFill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2D000C-CB9D-E745-BAB2-03AAD679C23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581" r="30584" b="-1"/>
          <a:stretch/>
        </p:blipFill>
        <p:spPr>
          <a:xfrm>
            <a:off x="4654297" y="10"/>
            <a:ext cx="753770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240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0">
            <a:extLst>
              <a:ext uri="{FF2B5EF4-FFF2-40B4-BE49-F238E27FC236}">
                <a16:creationId xmlns:a16="http://schemas.microsoft.com/office/drawing/2014/main" id="{E844E128-FF69-4E9F-8327-6B504B3C5AE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 bwMode="white">
          <a:xfrm>
            <a:off x="15" y="0"/>
            <a:ext cx="1219198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8E58D8-C240-B44C-8650-F0A6A3698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6" y="1346566"/>
            <a:ext cx="4091726" cy="148802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600" b="1" dirty="0" smtClean="0">
                <a:solidFill>
                  <a:srgbClr val="FFC000"/>
                </a:solidFill>
                <a:latin typeface="Avenir Next" panose="020B0503020202020204" pitchFamily="34" charset="0"/>
              </a:rPr>
              <a:t>КЛЮЧ</a:t>
            </a:r>
            <a:r>
              <a:rPr lang="en-US" sz="3600" b="1" dirty="0" smtClean="0">
                <a:solidFill>
                  <a:srgbClr val="FFC000"/>
                </a:solidFill>
                <a:latin typeface="Avenir Next" panose="020B0503020202020204" pitchFamily="34" charset="0"/>
              </a:rPr>
              <a:t> </a:t>
            </a:r>
            <a:r>
              <a:rPr lang="en-US" sz="3600" b="1" dirty="0">
                <a:solidFill>
                  <a:srgbClr val="FFC000"/>
                </a:solidFill>
                <a:latin typeface="Avenir Next" panose="020B0503020202020204" pitchFamily="34" charset="0"/>
              </a:rPr>
              <a:t>1</a:t>
            </a:r>
            <a:r>
              <a:rPr lang="en-US" sz="3600" b="1" dirty="0">
                <a:solidFill>
                  <a:srgbClr val="FFFFFF"/>
                </a:solidFill>
              </a:rPr>
              <a:t>: </a:t>
            </a:r>
            <a:r>
              <a:rPr lang="ru-RU" sz="3600" b="1" dirty="0" smtClean="0">
                <a:solidFill>
                  <a:srgbClr val="FFFFFF"/>
                </a:solidFill>
              </a:rPr>
              <a:t>ПОДЛИННАЯ ПОТРЕБНОСТЬ В БОГЕ</a:t>
            </a:r>
            <a:r>
              <a:rPr lang="en-US" sz="3600" dirty="0">
                <a:solidFill>
                  <a:srgbClr val="FFFFFF"/>
                </a:solidFill>
              </a:rPr>
              <a:t/>
            </a:r>
            <a:br>
              <a:rPr lang="en-US" sz="3600" dirty="0">
                <a:solidFill>
                  <a:srgbClr val="FFFFFF"/>
                </a:solidFill>
              </a:rPr>
            </a:br>
            <a:endParaRPr lang="en-US" sz="3600" dirty="0">
              <a:solidFill>
                <a:srgbClr val="FFFFFF"/>
              </a:solidFill>
            </a:endParaRPr>
          </a:p>
        </p:txBody>
      </p:sp>
      <p:cxnSp>
        <p:nvCxnSpPr>
          <p:cNvPr id="28" name="Straight Connector 22">
            <a:extLst>
              <a:ext uri="{FF2B5EF4-FFF2-40B4-BE49-F238E27FC236}">
                <a16:creationId xmlns:a16="http://schemas.microsoft.com/office/drawing/2014/main" id="{055CEADF-09EA-423C-8C45-F94AF44D5A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/>
          </p:nvPr>
        </p:nvCxnSpPr>
        <p:spPr>
          <a:xfrm>
            <a:off x="723686" y="2353592"/>
            <a:ext cx="329184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A27F0-8A41-AA44-9BF0-65149D32B7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665" y="2817157"/>
            <a:ext cx="3928535" cy="371911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FFFFFF"/>
                </a:solidFill>
              </a:rPr>
              <a:t>Бог не тратит время, пытаясь наполнить тех, кто уже наполнен самим собой. Он ищет пустые сосуды.</a:t>
            </a:r>
            <a:endParaRPr lang="en-US" sz="2800" dirty="0">
              <a:solidFill>
                <a:srgbClr val="FFFFFF"/>
              </a:solidFill>
            </a:endParaRPr>
          </a:p>
          <a:p>
            <a:pPr algn="ctr"/>
            <a:endParaRPr lang="en-US" sz="2800" dirty="0">
              <a:solidFill>
                <a:srgbClr val="FFFFFF"/>
              </a:solidFill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BD55F8F-43EE-044F-97CA-98A53437248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581" r="30584" b="-1"/>
          <a:stretch/>
        </p:blipFill>
        <p:spPr>
          <a:xfrm>
            <a:off x="4654296" y="10"/>
            <a:ext cx="753770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8771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844E128-FF69-4E9F-8327-6B504B3C5AE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 bwMode="white">
          <a:xfrm>
            <a:off x="15" y="0"/>
            <a:ext cx="1219198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036448-4A98-634D-8E28-00FA000D5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197" y="525295"/>
            <a:ext cx="3996362" cy="2347586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3600" b="1" dirty="0" smtClean="0">
                <a:solidFill>
                  <a:srgbClr val="FFC000"/>
                </a:solidFill>
                <a:latin typeface="Avenir Next" panose="020B0503020202020204" pitchFamily="34" charset="0"/>
              </a:rPr>
              <a:t>КЛЮЧ</a:t>
            </a:r>
            <a:r>
              <a:rPr lang="en-US" sz="3600" b="1" dirty="0" smtClean="0">
                <a:solidFill>
                  <a:srgbClr val="FFC000"/>
                </a:solidFill>
                <a:latin typeface="Avenir Next" panose="020B0503020202020204" pitchFamily="34" charset="0"/>
              </a:rPr>
              <a:t> </a:t>
            </a:r>
            <a:r>
              <a:rPr lang="en-US" sz="3600" b="1" dirty="0">
                <a:solidFill>
                  <a:srgbClr val="FFC000"/>
                </a:solidFill>
                <a:latin typeface="Avenir Next" panose="020B0503020202020204" pitchFamily="34" charset="0"/>
              </a:rPr>
              <a:t>2: </a:t>
            </a:r>
            <a:r>
              <a:rPr lang="ru-RU" sz="3600" b="1" dirty="0" smtClean="0">
                <a:solidFill>
                  <a:srgbClr val="FFFFFF"/>
                </a:solidFill>
              </a:rPr>
              <a:t>МОЛИТЕСЬ ИСКРЕННЕ</a:t>
            </a:r>
            <a:r>
              <a:rPr lang="en-US" sz="3600" dirty="0">
                <a:solidFill>
                  <a:srgbClr val="FFFFFF"/>
                </a:solidFill>
              </a:rPr>
              <a:t/>
            </a:r>
            <a:br>
              <a:rPr lang="en-US" sz="3600" dirty="0">
                <a:solidFill>
                  <a:srgbClr val="FFFFFF"/>
                </a:solidFill>
              </a:rPr>
            </a:br>
            <a:endParaRPr lang="en-US" sz="3600" dirty="0">
              <a:solidFill>
                <a:srgbClr val="FFFFFF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55CEADF-09EA-423C-8C45-F94AF44D5A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/>
          </p:nvPr>
        </p:nvCxnSpPr>
        <p:spPr>
          <a:xfrm>
            <a:off x="723686" y="2353592"/>
            <a:ext cx="329184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383CD-20D4-FD49-B031-2529E85D0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52" y="2532151"/>
            <a:ext cx="4271607" cy="3944513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2400" dirty="0" smtClean="0">
                <a:solidFill>
                  <a:srgbClr val="FFFFFF"/>
                </a:solidFill>
              </a:rPr>
              <a:t>“</a:t>
            </a:r>
            <a:r>
              <a:rPr lang="ru-RU" sz="2400" dirty="0" smtClean="0">
                <a:solidFill>
                  <a:srgbClr val="FFFFFF"/>
                </a:solidFill>
              </a:rPr>
              <a:t>Всякая искренняя молитва доходит до Неба. Может быть, эта молитва выражена не столь красноречиво, но, произнесенная искренне и чистосердечно, она достигает Святилища, где служит Иисус, и Он представит ее Отцу, очистив от нескладных и невнятных слов чудесным благоуханием собственного совершенства</a:t>
            </a:r>
            <a:r>
              <a:rPr lang="en-US" sz="2400" dirty="0" smtClean="0">
                <a:solidFill>
                  <a:srgbClr val="FFFFFF"/>
                </a:solidFill>
              </a:rPr>
              <a:t>.”</a:t>
            </a:r>
          </a:p>
          <a:p>
            <a:pPr algn="ctr"/>
            <a:r>
              <a:rPr lang="ru-RU" sz="1800" i="1" dirty="0" smtClean="0">
                <a:solidFill>
                  <a:srgbClr val="FFFFFF"/>
                </a:solidFill>
              </a:rPr>
              <a:t>Желание веков</a:t>
            </a:r>
            <a:r>
              <a:rPr lang="en-US" sz="1800" i="1" dirty="0" smtClean="0">
                <a:solidFill>
                  <a:srgbClr val="FFFFFF"/>
                </a:solidFill>
              </a:rPr>
              <a:t>,</a:t>
            </a:r>
            <a:r>
              <a:rPr lang="en-US" sz="1800" dirty="0" smtClean="0">
                <a:solidFill>
                  <a:srgbClr val="FFFFFF"/>
                </a:solidFill>
              </a:rPr>
              <a:t> </a:t>
            </a:r>
            <a:r>
              <a:rPr lang="ru-RU" sz="1800" dirty="0" smtClean="0">
                <a:solidFill>
                  <a:srgbClr val="FFFFFF"/>
                </a:solidFill>
              </a:rPr>
              <a:t>с</a:t>
            </a:r>
            <a:r>
              <a:rPr lang="en-US" sz="1800" dirty="0" smtClean="0">
                <a:solidFill>
                  <a:srgbClr val="FFFFFF"/>
                </a:solidFill>
              </a:rPr>
              <a:t>. </a:t>
            </a:r>
            <a:r>
              <a:rPr lang="en-US" sz="1800" dirty="0">
                <a:solidFill>
                  <a:srgbClr val="FFFFFF"/>
                </a:solidFill>
              </a:rPr>
              <a:t>667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6222AF-68CF-5B47-8D88-30E045E4927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581" r="30584" b="-1"/>
          <a:stretch/>
        </p:blipFill>
        <p:spPr>
          <a:xfrm>
            <a:off x="4654296" y="10"/>
            <a:ext cx="753770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7489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844E128-FF69-4E9F-8327-6B504B3C5AE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 bwMode="white">
          <a:xfrm>
            <a:off x="15" y="0"/>
            <a:ext cx="1219198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5EB304-5990-B045-8453-F6B7FACBC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936" y="311286"/>
            <a:ext cx="6199411" cy="124514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FFC000"/>
                </a:solidFill>
                <a:latin typeface="Avenir Next" panose="020B0503020202020204" pitchFamily="34" charset="0"/>
              </a:rPr>
              <a:t>КЛЮЧ</a:t>
            </a:r>
            <a:r>
              <a:rPr lang="en-US" sz="4000" b="1" dirty="0" smtClean="0">
                <a:solidFill>
                  <a:srgbClr val="FFC000"/>
                </a:solidFill>
                <a:latin typeface="Avenir Next" panose="020B0503020202020204" pitchFamily="34" charset="0"/>
              </a:rPr>
              <a:t> </a:t>
            </a:r>
            <a:r>
              <a:rPr lang="en-US" sz="4000" b="1" dirty="0">
                <a:solidFill>
                  <a:srgbClr val="FFC000"/>
                </a:solidFill>
                <a:latin typeface="Avenir Next" panose="020B0503020202020204" pitchFamily="34" charset="0"/>
              </a:rPr>
              <a:t>3</a:t>
            </a:r>
            <a:r>
              <a:rPr lang="en-US" sz="4000" b="1" dirty="0">
                <a:solidFill>
                  <a:srgbClr val="FFC000"/>
                </a:solidFill>
              </a:rPr>
              <a:t>:</a:t>
            </a:r>
            <a:r>
              <a:rPr lang="en-US" sz="4000" b="1" dirty="0">
                <a:solidFill>
                  <a:srgbClr val="FFFFFF"/>
                </a:solidFill>
              </a:rPr>
              <a:t> </a:t>
            </a:r>
            <a:r>
              <a:rPr lang="ru-RU" sz="4000" b="1" dirty="0" smtClean="0">
                <a:solidFill>
                  <a:srgbClr val="FFFFFF"/>
                </a:solidFill>
              </a:rPr>
              <a:t>ПО ВОЛЕ БОЖЬЕЙ</a:t>
            </a:r>
            <a:r>
              <a:rPr lang="en-US" sz="4000" b="1" dirty="0" smtClean="0">
                <a:solidFill>
                  <a:srgbClr val="FFFFFF"/>
                </a:solidFill>
              </a:rPr>
              <a:t> </a:t>
            </a:r>
            <a:r>
              <a:rPr lang="en-US" sz="4000" dirty="0">
                <a:solidFill>
                  <a:srgbClr val="FFFFFF"/>
                </a:solidFill>
              </a:rPr>
              <a:t/>
            </a:r>
            <a:br>
              <a:rPr lang="en-US" sz="4000" dirty="0">
                <a:solidFill>
                  <a:srgbClr val="FFFFFF"/>
                </a:solidFill>
              </a:rPr>
            </a:br>
            <a:endParaRPr lang="en-US" sz="4000" dirty="0">
              <a:solidFill>
                <a:srgbClr val="FFFFFF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55CEADF-09EA-423C-8C45-F94AF44D5A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/>
          </p:nvPr>
        </p:nvCxnSpPr>
        <p:spPr>
          <a:xfrm>
            <a:off x="1215896" y="2353592"/>
            <a:ext cx="530352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D3DFC1-279B-FC47-9C19-EB62907A5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16" y="2557857"/>
            <a:ext cx="6835514" cy="4127145"/>
          </a:xfrm>
        </p:spPr>
        <p:txBody>
          <a:bodyPr>
            <a:noAutofit/>
          </a:bodyPr>
          <a:lstStyle/>
          <a:p>
            <a:pPr algn="ctr"/>
            <a:r>
              <a:rPr lang="ru-RU" sz="2600" dirty="0" smtClean="0">
                <a:solidFill>
                  <a:srgbClr val="FFFFFF"/>
                </a:solidFill>
              </a:rPr>
              <a:t>«</a:t>
            </a:r>
            <a:r>
              <a:rPr lang="en-US" sz="2200" dirty="0" err="1" smtClean="0">
                <a:solidFill>
                  <a:schemeClr val="tx1"/>
                </a:solidFill>
              </a:rPr>
              <a:t>Все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что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находится</a:t>
            </a:r>
            <a:r>
              <a:rPr lang="en-US" sz="2200" dirty="0">
                <a:solidFill>
                  <a:schemeClr val="tx1"/>
                </a:solidFill>
              </a:rPr>
              <a:t> в </a:t>
            </a:r>
            <a:r>
              <a:rPr lang="en-US" sz="2200" dirty="0" err="1">
                <a:solidFill>
                  <a:schemeClr val="tx1"/>
                </a:solidFill>
              </a:rPr>
              <a:t>соответствии</a:t>
            </a:r>
            <a:r>
              <a:rPr lang="en-US" sz="2200" dirty="0">
                <a:solidFill>
                  <a:schemeClr val="tx1"/>
                </a:solidFill>
              </a:rPr>
              <a:t> с </a:t>
            </a:r>
            <a:r>
              <a:rPr lang="en-US" sz="2200" dirty="0" err="1">
                <a:solidFill>
                  <a:schemeClr val="tx1"/>
                </a:solidFill>
              </a:rPr>
              <a:t>Его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природой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находится</a:t>
            </a:r>
            <a:r>
              <a:rPr lang="en-US" sz="2200" dirty="0">
                <a:solidFill>
                  <a:schemeClr val="tx1"/>
                </a:solidFill>
              </a:rPr>
              <a:t> в </a:t>
            </a:r>
            <a:r>
              <a:rPr lang="en-US" sz="2200" dirty="0" err="1">
                <a:solidFill>
                  <a:schemeClr val="tx1"/>
                </a:solidFill>
              </a:rPr>
              <a:t>соответствии</a:t>
            </a:r>
            <a:r>
              <a:rPr lang="en-US" sz="2200" dirty="0">
                <a:solidFill>
                  <a:schemeClr val="tx1"/>
                </a:solidFill>
              </a:rPr>
              <a:t> с </a:t>
            </a:r>
            <a:r>
              <a:rPr lang="en-US" sz="2200" dirty="0" err="1">
                <a:solidFill>
                  <a:schemeClr val="tx1"/>
                </a:solidFill>
              </a:rPr>
              <a:t>Его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волей</a:t>
            </a:r>
            <a:r>
              <a:rPr lang="en-US" sz="2200" dirty="0">
                <a:solidFill>
                  <a:schemeClr val="tx1"/>
                </a:solidFill>
              </a:rPr>
              <a:t>. </a:t>
            </a:r>
            <a:r>
              <a:rPr lang="en-US" sz="2200" dirty="0" smtClean="0">
                <a:solidFill>
                  <a:schemeClr val="tx1"/>
                </a:solidFill>
              </a:rPr>
              <a:t>М</a:t>
            </a:r>
            <a:r>
              <a:rPr lang="ru-RU" sz="2200" dirty="0" smtClean="0">
                <a:solidFill>
                  <a:schemeClr val="tx1"/>
                </a:solidFill>
              </a:rPr>
              <a:t>не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не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нужно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задаваться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вопросом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хочет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ли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Бог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чтобы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дать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нам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свободу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от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греха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власть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преодолеть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врага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дать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нам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совершенный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мир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превосходящую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все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радость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силы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для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служения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здоровые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браки</a:t>
            </a:r>
            <a:r>
              <a:rPr lang="en-US" sz="2200" dirty="0">
                <a:solidFill>
                  <a:schemeClr val="tx1"/>
                </a:solidFill>
              </a:rPr>
              <a:t> и </a:t>
            </a:r>
            <a:r>
              <a:rPr lang="en-US" sz="2200" dirty="0" err="1">
                <a:solidFill>
                  <a:schemeClr val="tx1"/>
                </a:solidFill>
              </a:rPr>
              <a:t>плоды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которые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мы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принесем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для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его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Царства</a:t>
            </a:r>
            <a:r>
              <a:rPr lang="en-US" sz="2200" dirty="0">
                <a:solidFill>
                  <a:schemeClr val="tx1"/>
                </a:solidFill>
              </a:rPr>
              <a:t>. </a:t>
            </a:r>
            <a:r>
              <a:rPr lang="en-US" sz="2200" dirty="0" err="1">
                <a:solidFill>
                  <a:schemeClr val="tx1"/>
                </a:solidFill>
              </a:rPr>
              <a:t>Он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очень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ясно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говорит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в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Писании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что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Ему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нравится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давать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все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это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Своим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детям</a:t>
            </a:r>
            <a:r>
              <a:rPr lang="ru-RU" sz="2200" dirty="0" smtClean="0">
                <a:solidFill>
                  <a:schemeClr val="tx1"/>
                </a:solidFill>
              </a:rPr>
              <a:t>»</a:t>
            </a:r>
            <a:r>
              <a:rPr lang="en-US" sz="2200" dirty="0" smtClean="0">
                <a:solidFill>
                  <a:schemeClr val="tx1"/>
                </a:solidFill>
              </a:rPr>
              <a:t>.</a:t>
            </a:r>
            <a:r>
              <a:rPr lang="en-US" sz="2200" dirty="0" smtClean="0">
                <a:solidFill>
                  <a:srgbClr val="FFFFFF"/>
                </a:solidFill>
              </a:rPr>
              <a:t> Leslie </a:t>
            </a:r>
            <a:r>
              <a:rPr lang="en-US" sz="2200" dirty="0" err="1">
                <a:solidFill>
                  <a:srgbClr val="FFFFFF"/>
                </a:solidFill>
              </a:rPr>
              <a:t>Ludy</a:t>
            </a:r>
            <a:r>
              <a:rPr lang="en-US" sz="2200" dirty="0">
                <a:solidFill>
                  <a:srgbClr val="FFFFFF"/>
                </a:solidFill>
              </a:rPr>
              <a:t>, </a:t>
            </a:r>
            <a:r>
              <a:rPr lang="en-US" sz="2200" i="1" dirty="0">
                <a:solidFill>
                  <a:srgbClr val="FFFFFF"/>
                </a:solidFill>
              </a:rPr>
              <a:t>Wrestling Prayer</a:t>
            </a:r>
            <a:r>
              <a:rPr lang="en-US" sz="2200" dirty="0">
                <a:solidFill>
                  <a:srgbClr val="FFFFFF"/>
                </a:solidFill>
              </a:rPr>
              <a:t>, </a:t>
            </a:r>
            <a:r>
              <a:rPr lang="ru-RU" sz="2200" dirty="0" smtClean="0">
                <a:solidFill>
                  <a:srgbClr val="FFFFFF"/>
                </a:solidFill>
              </a:rPr>
              <a:t>с</a:t>
            </a:r>
            <a:r>
              <a:rPr lang="en-US" sz="2200" dirty="0" smtClean="0">
                <a:solidFill>
                  <a:srgbClr val="FFFFFF"/>
                </a:solidFill>
              </a:rPr>
              <a:t>. </a:t>
            </a:r>
            <a:r>
              <a:rPr lang="en-US" sz="2200" dirty="0">
                <a:solidFill>
                  <a:srgbClr val="FFFFFF"/>
                </a:solidFill>
              </a:rPr>
              <a:t>179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DCDE95-8EA2-1D4A-82ED-5B5EC499C30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554" r="40557" b="-1"/>
          <a:stretch/>
        </p:blipFill>
        <p:spPr>
          <a:xfrm>
            <a:off x="7611902" y="10"/>
            <a:ext cx="458009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05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844E128-FF69-4E9F-8327-6B504B3C5AE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 bwMode="white">
          <a:xfrm>
            <a:off x="15" y="0"/>
            <a:ext cx="1219198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5A14D3-2A74-F441-9184-2C82833CF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536" y="989349"/>
            <a:ext cx="6565551" cy="1958481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3600" b="1" dirty="0" smtClean="0">
                <a:solidFill>
                  <a:srgbClr val="FFC000"/>
                </a:solidFill>
                <a:latin typeface="Avenir Next" panose="020B0503020202020204" pitchFamily="34" charset="0"/>
              </a:rPr>
              <a:t>КЛЮЧ</a:t>
            </a:r>
            <a:r>
              <a:rPr lang="en-US" sz="3600" b="1" dirty="0" smtClean="0">
                <a:solidFill>
                  <a:srgbClr val="FFC000"/>
                </a:solidFill>
                <a:latin typeface="Avenir Next" panose="020B0503020202020204" pitchFamily="34" charset="0"/>
              </a:rPr>
              <a:t> </a:t>
            </a:r>
            <a:r>
              <a:rPr lang="en-US" sz="3600" b="1" dirty="0">
                <a:solidFill>
                  <a:srgbClr val="FFC000"/>
                </a:solidFill>
                <a:latin typeface="Avenir Next" panose="020B0503020202020204" pitchFamily="34" charset="0"/>
              </a:rPr>
              <a:t>4</a:t>
            </a:r>
            <a:r>
              <a:rPr lang="en-US" sz="3600" b="1" dirty="0">
                <a:solidFill>
                  <a:srgbClr val="FFC000"/>
                </a:solidFill>
              </a:rPr>
              <a:t>:</a:t>
            </a:r>
            <a:r>
              <a:rPr lang="en-US" sz="3600" b="1" dirty="0">
                <a:solidFill>
                  <a:srgbClr val="FFFFFF"/>
                </a:solidFill>
              </a:rPr>
              <a:t> </a:t>
            </a:r>
            <a:r>
              <a:rPr lang="ru-RU" sz="3600" b="1" dirty="0" smtClean="0">
                <a:solidFill>
                  <a:srgbClr val="FFFFFF"/>
                </a:solidFill>
              </a:rPr>
              <a:t>ПОД ВЛИЯНИЕМ СВЯТОГО ДУХА</a:t>
            </a:r>
            <a:r>
              <a:rPr lang="en-US" sz="3600" b="1" dirty="0" smtClean="0">
                <a:solidFill>
                  <a:srgbClr val="FFFFFF"/>
                </a:solidFill>
              </a:rPr>
              <a:t> </a:t>
            </a:r>
            <a:r>
              <a:rPr lang="en-US" sz="3600" dirty="0">
                <a:solidFill>
                  <a:srgbClr val="FFFFFF"/>
                </a:solidFill>
              </a:rPr>
              <a:t/>
            </a:r>
            <a:br>
              <a:rPr lang="en-US" sz="3600" dirty="0">
                <a:solidFill>
                  <a:srgbClr val="FFFFFF"/>
                </a:solidFill>
              </a:rPr>
            </a:br>
            <a:endParaRPr lang="en-US" sz="3600" dirty="0">
              <a:solidFill>
                <a:srgbClr val="FFFFFF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55CEADF-09EA-423C-8C45-F94AF44D5A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/>
          </p:nvPr>
        </p:nvCxnSpPr>
        <p:spPr>
          <a:xfrm>
            <a:off x="1215896" y="2353592"/>
            <a:ext cx="530352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A1D65-5AE0-8A46-AF03-FE2DB9891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4439" y="3235771"/>
            <a:ext cx="6220778" cy="2917894"/>
          </a:xfrm>
        </p:spPr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chemeClr val="tx1"/>
                </a:solidFill>
              </a:rPr>
              <a:t>Господь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предлагает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нам</a:t>
            </a:r>
            <a:r>
              <a:rPr lang="en-US" sz="2800" dirty="0" smtClean="0">
                <a:solidFill>
                  <a:schemeClr val="tx1"/>
                </a:solidFill>
              </a:rPr>
              <a:t>:</a:t>
            </a:r>
            <a:endParaRPr lang="ru-RU" sz="2800" dirty="0" smtClean="0">
              <a:solidFill>
                <a:schemeClr val="tx1"/>
              </a:solidFill>
            </a:endParaRP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“</a:t>
            </a:r>
            <a:r>
              <a:rPr lang="en-US" sz="2800" dirty="0" err="1">
                <a:solidFill>
                  <a:schemeClr val="tx1"/>
                </a:solidFill>
              </a:rPr>
              <a:t>Воззови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ко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Мне</a:t>
            </a:r>
            <a:r>
              <a:rPr lang="en-US" sz="2800" dirty="0">
                <a:solidFill>
                  <a:schemeClr val="tx1"/>
                </a:solidFill>
              </a:rPr>
              <a:t> – и Я </a:t>
            </a:r>
            <a:r>
              <a:rPr lang="en-US" sz="2800" dirty="0" err="1">
                <a:solidFill>
                  <a:schemeClr val="tx1"/>
                </a:solidFill>
              </a:rPr>
              <a:t>отвечу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тебе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покажу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тебе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великое</a:t>
            </a:r>
            <a:r>
              <a:rPr lang="en-US" sz="2800" dirty="0">
                <a:solidFill>
                  <a:schemeClr val="tx1"/>
                </a:solidFill>
              </a:rPr>
              <a:t> и </a:t>
            </a:r>
            <a:r>
              <a:rPr lang="en-US" sz="2800" dirty="0" err="1">
                <a:solidFill>
                  <a:schemeClr val="tx1"/>
                </a:solidFill>
              </a:rPr>
              <a:t>недоступное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чего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ты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не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знаешь</a:t>
            </a:r>
            <a:r>
              <a:rPr lang="en-US" sz="2800" dirty="0">
                <a:solidFill>
                  <a:schemeClr val="tx1"/>
                </a:solidFill>
              </a:rPr>
              <a:t>” (</a:t>
            </a:r>
            <a:r>
              <a:rPr lang="en-US" sz="2800" dirty="0" err="1">
                <a:solidFill>
                  <a:schemeClr val="tx1"/>
                </a:solidFill>
              </a:rPr>
              <a:t>Иер</a:t>
            </a:r>
            <a:r>
              <a:rPr lang="en-US" sz="2800" dirty="0">
                <a:solidFill>
                  <a:schemeClr val="tx1"/>
                </a:solidFill>
              </a:rPr>
              <a:t>. 33:3</a:t>
            </a:r>
            <a:r>
              <a:rPr lang="en-US" sz="2800" dirty="0" smtClean="0">
                <a:solidFill>
                  <a:schemeClr val="tx1"/>
                </a:solidFill>
              </a:rPr>
              <a:t>).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4" name="Picture 3" descr="A close up of a flower&#10;&#10;Description automatically generated">
            <a:extLst>
              <a:ext uri="{FF2B5EF4-FFF2-40B4-BE49-F238E27FC236}">
                <a16:creationId xmlns:a16="http://schemas.microsoft.com/office/drawing/2014/main" id="{DD198768-CFB4-ED47-95B2-077377EC7E7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554" r="40557" b="-1"/>
          <a:stretch/>
        </p:blipFill>
        <p:spPr>
          <a:xfrm>
            <a:off x="7611902" y="10"/>
            <a:ext cx="458009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47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844E128-FF69-4E9F-8327-6B504B3C5AE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 bwMode="white">
          <a:xfrm>
            <a:off x="15" y="0"/>
            <a:ext cx="1219198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DC4858-CEE9-CC42-9BD8-CFB740368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2270" y="1206381"/>
            <a:ext cx="5977937" cy="166650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FFC000"/>
                </a:solidFill>
                <a:latin typeface="Avenir Next" panose="020B0503020202020204" pitchFamily="34" charset="0"/>
              </a:rPr>
              <a:t>КЛЮЧ</a:t>
            </a:r>
            <a:r>
              <a:rPr lang="en-US" sz="4000" b="1" dirty="0" smtClean="0">
                <a:solidFill>
                  <a:srgbClr val="FFC000"/>
                </a:solidFill>
                <a:latin typeface="Avenir Next" panose="020B0503020202020204" pitchFamily="34" charset="0"/>
              </a:rPr>
              <a:t> </a:t>
            </a:r>
            <a:r>
              <a:rPr lang="en-US" sz="4000" b="1" dirty="0">
                <a:solidFill>
                  <a:srgbClr val="FFC000"/>
                </a:solidFill>
                <a:latin typeface="Avenir Next" panose="020B0503020202020204" pitchFamily="34" charset="0"/>
              </a:rPr>
              <a:t>5:</a:t>
            </a:r>
            <a:r>
              <a:rPr lang="en-US" sz="4000" b="1" dirty="0">
                <a:solidFill>
                  <a:srgbClr val="FFFFFF"/>
                </a:solidFill>
              </a:rPr>
              <a:t> </a:t>
            </a:r>
            <a:r>
              <a:rPr lang="ru-RU" sz="4000" b="1" dirty="0" smtClean="0">
                <a:solidFill>
                  <a:srgbClr val="FFFFFF"/>
                </a:solidFill>
              </a:rPr>
              <a:t>МОЛИТЕСЬ </a:t>
            </a:r>
            <a:br>
              <a:rPr lang="ru-RU" sz="4000" b="1" dirty="0" smtClean="0">
                <a:solidFill>
                  <a:srgbClr val="FFFFFF"/>
                </a:solidFill>
              </a:rPr>
            </a:br>
            <a:r>
              <a:rPr lang="ru-RU" sz="4000" b="1" dirty="0" smtClean="0">
                <a:solidFill>
                  <a:srgbClr val="FFFFFF"/>
                </a:solidFill>
              </a:rPr>
              <a:t>С ВЕРОЙ</a:t>
            </a:r>
            <a:r>
              <a:rPr lang="en-US" sz="4000" dirty="0" smtClean="0">
                <a:solidFill>
                  <a:srgbClr val="FFFFFF"/>
                </a:solidFill>
              </a:rPr>
              <a:t> </a:t>
            </a:r>
            <a:r>
              <a:rPr lang="en-US" sz="4000" dirty="0">
                <a:solidFill>
                  <a:srgbClr val="FFFFFF"/>
                </a:solidFill>
              </a:rPr>
              <a:t/>
            </a:r>
            <a:br>
              <a:rPr lang="en-US" sz="4000" dirty="0">
                <a:solidFill>
                  <a:srgbClr val="FFFFFF"/>
                </a:solidFill>
              </a:rPr>
            </a:br>
            <a:endParaRPr lang="en-US" sz="4000" dirty="0">
              <a:solidFill>
                <a:srgbClr val="FFFFFF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55CEADF-09EA-423C-8C45-F94AF44D5A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/>
          </p:nvPr>
        </p:nvCxnSpPr>
        <p:spPr>
          <a:xfrm>
            <a:off x="1215896" y="2353592"/>
            <a:ext cx="530352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772EE-D913-4445-BE8B-D7886A612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2831035"/>
            <a:ext cx="5977938" cy="220565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2800" dirty="0" err="1">
                <a:solidFill>
                  <a:schemeClr val="tx1"/>
                </a:solidFill>
              </a:rPr>
              <a:t>В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Иак</a:t>
            </a:r>
            <a:r>
              <a:rPr lang="en-US" sz="2800" dirty="0">
                <a:solidFill>
                  <a:schemeClr val="tx1"/>
                </a:solidFill>
              </a:rPr>
              <a:t>. 1:6 </a:t>
            </a:r>
            <a:r>
              <a:rPr lang="en-US" sz="2800" dirty="0" err="1">
                <a:solidFill>
                  <a:schemeClr val="tx1"/>
                </a:solidFill>
              </a:rPr>
              <a:t>говорится</a:t>
            </a:r>
            <a:r>
              <a:rPr lang="en-US" sz="2800" dirty="0">
                <a:solidFill>
                  <a:schemeClr val="tx1"/>
                </a:solidFill>
              </a:rPr>
              <a:t>: “</a:t>
            </a:r>
            <a:r>
              <a:rPr lang="en-US" sz="2800" dirty="0" err="1">
                <a:solidFill>
                  <a:schemeClr val="tx1"/>
                </a:solidFill>
              </a:rPr>
              <a:t>Но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да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просит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с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верою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нимало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не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сомневаясь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потому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что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сомневающийся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подобен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морской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волне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ветром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поднимаемой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и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развеваемой</a:t>
            </a:r>
            <a:r>
              <a:rPr lang="en-US" sz="2800" dirty="0">
                <a:solidFill>
                  <a:schemeClr val="tx1"/>
                </a:solidFill>
              </a:rPr>
              <a:t>”. </a:t>
            </a:r>
            <a:endParaRPr lang="en-US" sz="2800" dirty="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B50D9B-89CA-3F46-9EEE-E21D30F29DF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554" r="40557" b="-1"/>
          <a:stretch/>
        </p:blipFill>
        <p:spPr>
          <a:xfrm>
            <a:off x="7611902" y="10"/>
            <a:ext cx="458009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7616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844E128-FF69-4E9F-8327-6B504B3C5AE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 bwMode="white">
          <a:xfrm>
            <a:off x="15" y="0"/>
            <a:ext cx="1219198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D4B760-38F4-FA4E-95D4-2386DD9D2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386260"/>
            <a:ext cx="5977937" cy="1666501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dirty="0" smtClean="0">
                <a:solidFill>
                  <a:srgbClr val="FFC000"/>
                </a:solidFill>
                <a:latin typeface="Avenir Next" panose="020B0503020202020204" pitchFamily="34" charset="0"/>
              </a:rPr>
              <a:t>КЛЮЧ</a:t>
            </a:r>
            <a:r>
              <a:rPr lang="en-US" sz="4000" b="1" dirty="0" smtClean="0">
                <a:solidFill>
                  <a:srgbClr val="FFC000"/>
                </a:solidFill>
                <a:latin typeface="Avenir Next" panose="020B0503020202020204" pitchFamily="34" charset="0"/>
              </a:rPr>
              <a:t> </a:t>
            </a:r>
            <a:r>
              <a:rPr lang="en-US" sz="4000" b="1" dirty="0">
                <a:solidFill>
                  <a:srgbClr val="FFC000"/>
                </a:solidFill>
                <a:latin typeface="Avenir Next" panose="020B0503020202020204" pitchFamily="34" charset="0"/>
              </a:rPr>
              <a:t>6:</a:t>
            </a:r>
            <a:r>
              <a:rPr lang="en-US" sz="4000" b="1" dirty="0">
                <a:solidFill>
                  <a:srgbClr val="FFFFFF"/>
                </a:solidFill>
              </a:rPr>
              <a:t> </a:t>
            </a:r>
            <a:r>
              <a:rPr lang="ru-RU" sz="4000" b="1" dirty="0" smtClean="0">
                <a:solidFill>
                  <a:srgbClr val="FFFFFF"/>
                </a:solidFill>
              </a:rPr>
              <a:t/>
            </a:r>
            <a:br>
              <a:rPr lang="ru-RU" sz="4000" b="1" dirty="0" smtClean="0">
                <a:solidFill>
                  <a:srgbClr val="FFFFFF"/>
                </a:solidFill>
              </a:rPr>
            </a:br>
            <a:r>
              <a:rPr lang="ru-RU" sz="4000" b="1" dirty="0" smtClean="0">
                <a:solidFill>
                  <a:srgbClr val="FFFFFF"/>
                </a:solidFill>
              </a:rPr>
              <a:t>С ПОСЛУШАНИЕМ И ПОКАЯНИЕМ</a:t>
            </a:r>
            <a:r>
              <a:rPr lang="en-US" sz="4000" dirty="0">
                <a:solidFill>
                  <a:srgbClr val="FFFFFF"/>
                </a:solidFill>
              </a:rPr>
              <a:t/>
            </a:r>
            <a:br>
              <a:rPr lang="en-US" sz="4000" dirty="0">
                <a:solidFill>
                  <a:srgbClr val="FFFFFF"/>
                </a:solidFill>
              </a:rPr>
            </a:br>
            <a:endParaRPr lang="en-US" sz="4000" dirty="0">
              <a:solidFill>
                <a:srgbClr val="FFFFFF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55CEADF-09EA-423C-8C45-F94AF44D5A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/>
          </p:nvPr>
        </p:nvCxnSpPr>
        <p:spPr>
          <a:xfrm>
            <a:off x="1215896" y="2353592"/>
            <a:ext cx="530352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53985-BB8C-AD46-9C16-70211DA9C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2569719"/>
            <a:ext cx="5977938" cy="4115285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«</a:t>
            </a:r>
            <a:r>
              <a:rPr lang="en-US" sz="2800" dirty="0" err="1">
                <a:solidFill>
                  <a:schemeClr val="tx1"/>
                </a:solidFill>
              </a:rPr>
              <a:t>Если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бы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я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видел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беззаконие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в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сердце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моем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то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не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услышал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бы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меня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Господь</a:t>
            </a:r>
            <a:r>
              <a:rPr lang="en-US" sz="2800" dirty="0">
                <a:solidFill>
                  <a:schemeClr val="tx1"/>
                </a:solidFill>
              </a:rPr>
              <a:t>» (</a:t>
            </a:r>
            <a:r>
              <a:rPr lang="en-US" sz="2800" dirty="0" err="1">
                <a:solidFill>
                  <a:schemeClr val="tx1"/>
                </a:solidFill>
              </a:rPr>
              <a:t>Псалтирь</a:t>
            </a:r>
            <a:r>
              <a:rPr lang="en-US" sz="2800" dirty="0">
                <a:solidFill>
                  <a:schemeClr val="tx1"/>
                </a:solidFill>
              </a:rPr>
              <a:t> 65:18). </a:t>
            </a:r>
            <a:endParaRPr lang="en-US" sz="2800" dirty="0">
              <a:solidFill>
                <a:srgbClr val="FFFFFF"/>
              </a:solidFill>
            </a:endParaRPr>
          </a:p>
          <a:p>
            <a:pPr algn="ctr"/>
            <a:r>
              <a:rPr lang="en-US" sz="2800" dirty="0" err="1">
                <a:solidFill>
                  <a:schemeClr val="tx1"/>
                </a:solidFill>
              </a:rPr>
              <a:t>Эллен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Уайт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предупреждает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нас</a:t>
            </a:r>
            <a:r>
              <a:rPr lang="en-US" sz="2800" dirty="0">
                <a:solidFill>
                  <a:schemeClr val="tx1"/>
                </a:solidFill>
              </a:rPr>
              <a:t>: “</a:t>
            </a:r>
            <a:r>
              <a:rPr lang="ru-RU" sz="2800" dirty="0">
                <a:solidFill>
                  <a:schemeClr val="tx1"/>
                </a:solidFill>
              </a:rPr>
              <a:t>Живите соответственно своих молитв</a:t>
            </a:r>
            <a:r>
              <a:rPr lang="en-US" sz="2800" dirty="0">
                <a:solidFill>
                  <a:schemeClr val="tx1"/>
                </a:solidFill>
              </a:rPr>
              <a:t>.” 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ru-RU" sz="2800" i="1" dirty="0" smtClean="0">
                <a:solidFill>
                  <a:srgbClr val="FFFFFF"/>
                </a:solidFill>
              </a:rPr>
              <a:t>Воспитание детей, с.</a:t>
            </a:r>
            <a:r>
              <a:rPr lang="en-US" sz="2800" dirty="0" smtClean="0">
                <a:solidFill>
                  <a:srgbClr val="FFFFFF"/>
                </a:solidFill>
              </a:rPr>
              <a:t> </a:t>
            </a:r>
            <a:r>
              <a:rPr lang="en-US" sz="2800" dirty="0">
                <a:solidFill>
                  <a:srgbClr val="FFFFFF"/>
                </a:solidFill>
              </a:rPr>
              <a:t>499</a:t>
            </a:r>
          </a:p>
          <a:p>
            <a:pPr algn="ctr"/>
            <a:endParaRPr lang="en-US" sz="2800" dirty="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04E3CD-0129-CA4F-852F-63BB3A945AA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554" r="40557" b="-1"/>
          <a:stretch/>
        </p:blipFill>
        <p:spPr>
          <a:xfrm>
            <a:off x="7611902" y="10"/>
            <a:ext cx="458009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9764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844E128-FF69-4E9F-8327-6B504B3C5AE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/>
          </p:nvPr>
        </p:nvSpPr>
        <p:spPr bwMode="white">
          <a:xfrm>
            <a:off x="-1" y="0"/>
            <a:ext cx="1219198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81FB86-1F55-EC42-B43D-5004BB4B1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1953" y="1056480"/>
            <a:ext cx="6200791" cy="1821632"/>
          </a:xfrm>
        </p:spPr>
        <p:txBody>
          <a:bodyPr>
            <a:normAutofit/>
          </a:bodyPr>
          <a:lstStyle/>
          <a:p>
            <a:pPr algn="ctr"/>
            <a:r>
              <a:rPr lang="ru-RU" sz="3700" b="1" dirty="0" smtClean="0">
                <a:solidFill>
                  <a:srgbClr val="FFC000"/>
                </a:solidFill>
                <a:latin typeface="Avenir Next" panose="020B0503020202020204" pitchFamily="34" charset="0"/>
              </a:rPr>
              <a:t>КЛЮЧ</a:t>
            </a:r>
            <a:r>
              <a:rPr lang="en-US" sz="3700" b="1" dirty="0" smtClean="0">
                <a:solidFill>
                  <a:srgbClr val="FFC000"/>
                </a:solidFill>
                <a:latin typeface="Avenir Next" panose="020B0503020202020204" pitchFamily="34" charset="0"/>
              </a:rPr>
              <a:t> </a:t>
            </a:r>
            <a:r>
              <a:rPr lang="en-US" sz="3700" b="1" dirty="0">
                <a:solidFill>
                  <a:srgbClr val="FFC000"/>
                </a:solidFill>
                <a:latin typeface="Avenir Next" panose="020B0503020202020204" pitchFamily="34" charset="0"/>
              </a:rPr>
              <a:t>7:</a:t>
            </a:r>
            <a:r>
              <a:rPr lang="en-US" sz="3700" b="1" dirty="0">
                <a:solidFill>
                  <a:srgbClr val="FFFFFF"/>
                </a:solidFill>
              </a:rPr>
              <a:t> </a:t>
            </a:r>
            <a:r>
              <a:rPr lang="ru-RU" sz="3700" b="1" dirty="0" smtClean="0">
                <a:solidFill>
                  <a:srgbClr val="FFFFFF"/>
                </a:solidFill>
              </a:rPr>
              <a:t>ПРОЩАЙТЕ</a:t>
            </a:r>
            <a:r>
              <a:rPr lang="en-US" sz="3700" dirty="0">
                <a:solidFill>
                  <a:srgbClr val="FFFFFF"/>
                </a:solidFill>
              </a:rPr>
              <a:t/>
            </a:r>
            <a:br>
              <a:rPr lang="en-US" sz="3700" dirty="0">
                <a:solidFill>
                  <a:srgbClr val="FFFFFF"/>
                </a:solidFill>
              </a:rPr>
            </a:br>
            <a:endParaRPr lang="en-US" sz="3700" dirty="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0BABED-A81B-594F-B70F-62383F973EB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554" r="40558" b="-1"/>
          <a:stretch/>
        </p:blipFill>
        <p:spPr>
          <a:xfrm>
            <a:off x="20" y="10"/>
            <a:ext cx="4580077" cy="685799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55CEADF-09EA-423C-8C45-F94AF44D5A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/>
          </p:nvPr>
        </p:nvCxnSpPr>
        <p:spPr>
          <a:xfrm>
            <a:off x="5200864" y="2353592"/>
            <a:ext cx="5669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A0A37-0916-2347-BC08-90644A09E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6784" y="2831035"/>
            <a:ext cx="5977938" cy="3105070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FFFFFF"/>
                </a:solidFill>
              </a:rPr>
              <a:t>Иисус наставляет нас: “И когда стоите на молитве, прощайте, если что имеете на кого, дабы и Отец ваш Небесный простил вам согрешения ваши” (</a:t>
            </a:r>
            <a:r>
              <a:rPr lang="ru-RU" sz="2800" dirty="0" err="1">
                <a:solidFill>
                  <a:srgbClr val="FFFFFF"/>
                </a:solidFill>
              </a:rPr>
              <a:t>Мк</a:t>
            </a:r>
            <a:r>
              <a:rPr lang="ru-RU" sz="2800" dirty="0">
                <a:solidFill>
                  <a:srgbClr val="FFFFFF"/>
                </a:solidFill>
              </a:rPr>
              <a:t>. 11:25).</a:t>
            </a:r>
          </a:p>
          <a:p>
            <a:pPr algn="ctr"/>
            <a:endParaRPr lang="en-US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4485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VTI">
  <a:themeElements>
    <a:clrScheme name="">
      <a:dk1>
        <a:srgbClr val="000000"/>
      </a:dk1>
      <a:lt1>
        <a:srgbClr val="FFFFFF"/>
      </a:lt1>
      <a:dk2>
        <a:srgbClr val="413124"/>
      </a:dk2>
      <a:lt2>
        <a:srgbClr val="E8E4E2"/>
      </a:lt2>
      <a:accent1>
        <a:srgbClr val="36B5A1"/>
      </a:accent1>
      <a:accent2>
        <a:srgbClr val="23ADDD"/>
      </a:accent2>
      <a:accent3>
        <a:srgbClr val="6E98EE"/>
      </a:accent3>
      <a:accent4>
        <a:srgbClr val="EB534E"/>
      </a:accent4>
      <a:accent5>
        <a:srgbClr val="E98A3C"/>
      </a:accent5>
      <a:accent6>
        <a:srgbClr val="B1A23B"/>
      </a:accent6>
      <a:hlink>
        <a:srgbClr val="AA7562"/>
      </a:hlink>
      <a:folHlink>
        <a:srgbClr val="7F7F7F"/>
      </a:folHlink>
    </a:clrScheme>
    <a:fontScheme name="Retrospect">
      <a:majorFont>
        <a:latin typeface="Georgia Pro Cond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peak Pro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3073</Words>
  <Application>Microsoft Office PowerPoint</Application>
  <PresentationFormat>Широкоэкранный</PresentationFormat>
  <Paragraphs>173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Avenir Next</vt:lpstr>
      <vt:lpstr>Calibri</vt:lpstr>
      <vt:lpstr>Georgia Pro Cond Light</vt:lpstr>
      <vt:lpstr>Speak Pro</vt:lpstr>
      <vt:lpstr>RetrospectVTI</vt:lpstr>
      <vt:lpstr>  РАСКРЫВАЯ НЕБЕСНУЮ СОКРОВИЩНИЦУ СИЛЫ  [Двенадцать библейских ключей к посреднической молитве]   </vt:lpstr>
      <vt:lpstr>  Ключ к небесной сокровищнице</vt:lpstr>
      <vt:lpstr>КЛЮЧ 1: ПОДЛИННАЯ ПОТРЕБНОСТЬ В БОГЕ </vt:lpstr>
      <vt:lpstr>КЛЮЧ 2: МОЛИТЕСЬ ИСКРЕННЕ </vt:lpstr>
      <vt:lpstr>КЛЮЧ 3: ПО ВОЛЕ БОЖЬЕЙ  </vt:lpstr>
      <vt:lpstr>КЛЮЧ 4: ПОД ВЛИЯНИЕМ СВЯТОГО ДУХА  </vt:lpstr>
      <vt:lpstr>КЛЮЧ 5: МОЛИТЕСЬ  С ВЕРОЙ  </vt:lpstr>
      <vt:lpstr>КЛЮЧ 6:  С ПОСЛУШАНИЕМ И ПОКАЯНИЕМ </vt:lpstr>
      <vt:lpstr>КЛЮЧ 7: ПРОЩАЙТЕ </vt:lpstr>
      <vt:lpstr>КЛЮЧ 8:  С ПОЧТЕНИЕМ </vt:lpstr>
      <vt:lpstr>КЛЮЧ 9: ДОБРЫЙ УПРАВИТЕЛЬ </vt:lpstr>
      <vt:lpstr>КЛЮЧ 10: С ЩЕДРОСТЬЮ </vt:lpstr>
      <vt:lpstr>КЛЮЧ 11: ЗНАТЬ ПОДАТЕЛЯ   </vt:lpstr>
      <vt:lpstr>KEY 12: С НАСТОЙЧИВОСТЬЮ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Unlocking Heaven’s Storehouse of Power [Twelve Biblical Keys of Intercession]  by Melody Mason </dc:title>
  <dc:creator>Arrais, Raquel</dc:creator>
  <cp:lastModifiedBy>Raisa Ostrovskaya</cp:lastModifiedBy>
  <cp:revision>23</cp:revision>
  <dcterms:created xsi:type="dcterms:W3CDTF">2019-10-29T01:20:42Z</dcterms:created>
  <dcterms:modified xsi:type="dcterms:W3CDTF">2020-01-28T07:28:44Z</dcterms:modified>
</cp:coreProperties>
</file>