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2142"/>
  </p:normalViewPr>
  <p:slideViewPr>
    <p:cSldViewPr snapToGrid="0" snapToObjects="1">
      <p:cViewPr varScale="1">
        <p:scale>
          <a:sx n="45" d="100"/>
          <a:sy n="45" d="100"/>
        </p:scale>
        <p:origin x="16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12" d="100"/>
          <a:sy n="112" d="100"/>
        </p:scale>
        <p:origin x="4000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B0C57-B7A4-8848-9F6E-53A93CF2E9B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6FE19-A642-DF43-B799-A6D22B90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МНОЙ ДВИЖЕТ УДИВИТЕЛЬНАЯ ЛЮБОВЬ ХРИСТА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Хезер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Дон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Смолл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«Нами движет ведь любовь Христова»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5:14)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проповедующего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молиться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проповедью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попросите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послать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Святого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весть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тронула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умы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слушать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Святой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приносит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перемены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исцеление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проповедь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4:7-12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МОЯ ЛЮБОВЬ К БОГУ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Иоанн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наставляет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поясняет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знания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отрицательные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выражения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внимание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познал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11 тексте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бросает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любили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Священных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Писаний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ясно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по-настоящему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окружающие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незнакомцы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приходить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субботу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течение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верностью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возвращать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десятину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отдавать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талант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вы погибший человек.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остаетесь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потерянным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потерянным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потерянные люди если в наших сердцах нет Божьей любви.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честно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состояние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умолять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4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33363"/>
            <a:ext cx="5075238" cy="2854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20390"/>
            <a:ext cx="5486400" cy="3600450"/>
          </a:xfrm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 УДИВИТЕЛЬНАЯ ЛЮБОВЬ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доказательство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4:9.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открылась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Единородного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Иоанн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четче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подтверждает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мысль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Евангелии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Ибо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Единородного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всякий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верующий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погиб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3:16).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безгранична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подчинила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побудила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понудила Его принести эту великую жертву ради вас и меня.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жертвенная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удивительная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Павел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избрал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1:4).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Подумайте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зачали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подумал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возникла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спасению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безграничная любовь – удивительная любовь!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Уайт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прощающую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уверовать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прощающая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удивительная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прощающей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верующие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ближним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Иоанн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напоминает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4:11: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Возлюбленные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Уайт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298, 299.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0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фрукты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фрукт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фрукт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сладкий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сочный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фрукт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красивые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приятно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смотреть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аппетитно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выглядят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фрукт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юго-восточной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дуриан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фрукта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неприятный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пробуют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неприятного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запаха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неприятен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гостиницах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пассажирам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авиарейсов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нельзя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самолета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пробовал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фрукт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сладким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божественным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вкусом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ближним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сталкиваемся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вызовами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похожи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фрукт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взгляда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приятно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рядом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похожи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дуриан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плохие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привычки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встречаемся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людьми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предпочитаем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противоположном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настойчиво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хорошее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влияние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смягчить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смотрят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подчиняет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контролирует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движет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дуриан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2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434975"/>
            <a:ext cx="409257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857500"/>
            <a:ext cx="5486400" cy="3600450"/>
          </a:xfrm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 ХРИСТА ВО МНЕ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ободритесь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похожи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дуриан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плохо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пахнем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глазах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творением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Коринфянам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Павел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5:17: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тварь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 ХРИСТЕ.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 ХРИСТЕ?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 ХРИСТЕ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праведность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ВО ХРИСТЕ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изменятся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разум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изменяется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привычки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ушло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возвращаться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смотреть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взирать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смотрим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Спасителя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возрождающая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удивительная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цепляется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мелочей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критикует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жалуется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жестокость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вспыльчивость, - сердце этой женщины покоряется влиянию пребывающего в нем Святого Духа.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соседи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7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03238"/>
            <a:ext cx="4000500" cy="225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75463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ДЕЛИТЬСЯ БОЖЬЕЙ ЛЮБОВЬЮ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недостаточно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посылает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подтверждает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драгоценны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глазах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передадим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узнают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погруженного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испытывающего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сожаление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одиночество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безнадежность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избирает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подарить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нуждающимся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изменяющая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удивительная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Уайт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красноречиво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изменяющей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движет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небесный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наполняет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изливаться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оказывают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благосклонность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побуждениями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господствует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страстями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подавляет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вражду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возвышает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обусловлена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договором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широка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небеса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гармонии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ангелов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Взлелеянная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наполняет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благоуханием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излучая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облагораживающее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влияние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вокруг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Обладая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счастливыми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улыбается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удача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небесное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украшение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придающее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истинное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благородство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достоинство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атмосфере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глубоко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дышать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вокруг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сфера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влияния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открывается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тщательно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возделывать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чистые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свежие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душистые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нежности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милосердия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оказывают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влияние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Уайт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высшее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призвание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9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4:10-12.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умилостивление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Возлюбленные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5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28650"/>
            <a:ext cx="4592638" cy="2582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8650" y="3211513"/>
            <a:ext cx="5897880" cy="3086100"/>
          </a:xfrm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приглашает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спасению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подчинить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сдерживает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удерживает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контролирует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побуждает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движет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творением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единиыми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проповедуем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нуждающимся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прикосновении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сестры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отдавать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нуждается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Полностью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покоряются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Ему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женщинах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любят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хотят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посвятить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жертву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прославления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женщинах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ставят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своей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находится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мужа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детей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работы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месте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женщинах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изучают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ведомы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Святым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женщинах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готовых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служить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людям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движимой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пожалуйста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присоединитесь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встанем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присутствующим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армия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8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ВСТУПЛЕНИЕ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Позвольте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проповедь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прочтения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каждого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делайте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паузу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знакомство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изменило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вашу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Изменились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году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сравнению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прошлым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годом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Изменила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спросила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близких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членов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вашей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4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неудобные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позвольте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повторить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знакомство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изменило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вашу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Изменились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году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сравнению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прошлым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годом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Изменила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 fontAlgn="base"/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спросила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близких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членов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вашей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сказали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Коринфянам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5:14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апостол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Павел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сдерживает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Иакова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Разрешите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поделиться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версиями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подчиняет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Иакова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управляет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английский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язык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Ибо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побуждает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принуждает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...”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Расширенный перевод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переводе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Message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движет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...”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388" y="822325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509010"/>
            <a:ext cx="5486400" cy="3600450"/>
          </a:xfrm>
        </p:spPr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Тридцатичетырехлетняя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слепой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течение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ослепла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неправильной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диагноза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случилось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внезапно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перестала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любящее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мужа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задавалась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произойти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депрессии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испытывать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горечь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сожаление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ощущать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глубоко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опечален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потерей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смириться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слишком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напугана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передвигаться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ездил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повсюду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ездил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автобусом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дальше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поездки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дорого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обходились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был очень загружен.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выйти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автобуса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автобусом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добираться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коноцв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однажды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ездить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автобусом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разозлилась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была шокирована тем, как же она будет сама ездить автобусом. Она кричала мужу: «Я слепая! Как я узнаю, куда я еду? Мне кажется, ты меня бросаешь». Марку было очень больно слышать такие слова, но он знал, что должен так поступить. Он знал, что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привыкнет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ездить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автобусом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уверенной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уверенности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ездить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течение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поездок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объяснял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предложил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попробовать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подружиться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водителем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автобуса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посчитала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поехать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автобусом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поедет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понедельник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обняла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мужа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крепко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хотела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отпускать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отпустила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осторожно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вошла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автобус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уехала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понедельник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вторник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четверг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чувствовала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уверенность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добираться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4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97630"/>
            <a:ext cx="5486400" cy="3600450"/>
          </a:xfrm>
        </p:spPr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Однажды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оплачивала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проезд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водитель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завидую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уверена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водитель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завидовать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слепой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любопытством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спросила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водителя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завидуете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Водитель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приятно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заботятся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защищают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спросила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ввиду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Водитель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течение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привлекательный мужчина стоял напротив остановки и смотрел, как вы выходите из автобуса. Он убеждался в том, что вы перешли дорогу и наблюдал, как вы входите в здание офиса.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посылал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воздушный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поцелуй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уходил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повезло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щекам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потекли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слезы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чувствовала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повезло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подарок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подчинить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побуждать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удивительная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127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 ЛЮБОВЬ КО МНЕ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удивительнее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Сьюзан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побудила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единственного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Иоанн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возлюбленный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влияние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4:7-12.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отрывок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Иакова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языке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Синодальный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Возлюбленные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всякий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любящий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рождён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открылась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Единородного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умилостивление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Возлюбленные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поделиться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женского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Прикоснись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прикоснись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прикоснуться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нуждающемся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испытаний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вызовов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сталкиваемся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испытывать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нехватку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поделиться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людьми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седьмом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тектсе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истинная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Коринфянам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четкое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истинная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Павел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истинную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долготерпит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милосердствует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завидует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переносит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перестает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моменту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26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127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34740"/>
            <a:ext cx="5486400" cy="3600450"/>
          </a:xfrm>
        </p:spPr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моменту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благоволение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31:3).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настоящего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борьбы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грехом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перестает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перестает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привлекать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рожденные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небесной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смысле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собратья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объединяет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членов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проявлялась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небесные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божественные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всякий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любящий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рождён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Послушайте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короткие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цитаты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Пророчества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Иоанна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неприятно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пекущегося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своем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закрывающего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ближних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Богу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единственный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Уайт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Свидетельства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137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Уайт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Желание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веков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6FE19-A642-DF43-B799-A6D22B90B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0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2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8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8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2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2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4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1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8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357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4368B-9D50-8245-9E06-6F06D6348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2948" y="1380530"/>
            <a:ext cx="4283765" cy="3111957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  <a:latin typeface="Avenir Next" panose="020B0503020202020204" pitchFamily="34" charset="0"/>
              </a:rPr>
              <a:t>МНОЙ ДВИЖЕТ УДИВИТЕЛЬНАЯ</a:t>
            </a:r>
            <a:r>
              <a:rPr lang="en-US" b="1" dirty="0" smtClean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ru-RU" b="1" dirty="0" smtClean="0">
                <a:solidFill>
                  <a:srgbClr val="92D050"/>
                </a:solidFill>
                <a:latin typeface="Avenir Next" panose="020B0503020202020204" pitchFamily="34" charset="0"/>
              </a:rPr>
              <a:t>ЛЮБОВЬ ХРИСТА</a:t>
            </a:r>
            <a:r>
              <a:rPr lang="en-US" dirty="0">
                <a:solidFill>
                  <a:schemeClr val="tx1"/>
                </a:solidFill>
                <a:latin typeface="Avenir Next" panose="020B0503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5226D-06D1-9149-A060-0B3C481E6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3209155"/>
            <a:ext cx="3511233" cy="667107"/>
          </a:xfrm>
        </p:spPr>
        <p:txBody>
          <a:bodyPr anchor="t">
            <a:normAutofit/>
          </a:bodyPr>
          <a:lstStyle/>
          <a:p>
            <a:pPr algn="ctr"/>
            <a:r>
              <a:rPr lang="ru-RU" sz="1200" dirty="0" smtClean="0"/>
              <a:t>ХЕЗЕР ДОН СМОЛЛ</a:t>
            </a:r>
            <a:endParaRPr lang="en-US" sz="1200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15D9732-D232-452B-A8BF-74C10BE11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29" name="Rectangle 2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DDAD02B-9740-C443-92CA-62D41D19BAC3}"/>
              </a:ext>
            </a:extLst>
          </p:cNvPr>
          <p:cNvSpPr txBox="1">
            <a:spLocks/>
          </p:cNvSpPr>
          <p:nvPr/>
        </p:nvSpPr>
        <p:spPr>
          <a:xfrm>
            <a:off x="7696729" y="4603945"/>
            <a:ext cx="4498581" cy="667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ГЕНЕРАЛЬНАЯ КОНФЕРЕНЦИЯ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ДЕНЬ ЖЕНСКОГО СЛУЖЕНИЯ </a:t>
            </a:r>
            <a:r>
              <a:rPr lang="en-US" sz="1800" dirty="0" smtClean="0">
                <a:solidFill>
                  <a:schemeClr val="tx1"/>
                </a:solidFill>
              </a:rPr>
              <a:t>2020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94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4C378-90CB-AE4B-9D8F-EB8B7D61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99" y="944752"/>
            <a:ext cx="4235895" cy="14626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МОЯ ЛЮБОВЬ</a:t>
            </a:r>
            <a:r>
              <a:rPr lang="en-US" sz="3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</a:b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К БОГУ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/>
            </a:r>
            <a:b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</a:br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19CC7-8A86-B84C-BC06-0C02268C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99" y="2514600"/>
            <a:ext cx="4015455" cy="3693367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Иоанн очень прямо говорит в 4 главе своего первого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послания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7 тексте он наставляет нас любить друг друга и затем поясняет, что умение любить так, как любит Бог, исходит от </a:t>
            </a:r>
            <a:r>
              <a:rPr lang="ru-RU" sz="2000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знания Бога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8 тексте он снова об этом говорит, но использует отрицательные выражения, чтобы мы обратили на них внимание. “Кто не любит, тот </a:t>
            </a:r>
            <a:r>
              <a:rPr lang="ru-RU" sz="2000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 познал Бога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”.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D085A-5C15-714E-9A83-9E62E05F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1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C5509-8054-FB48-87D3-60B50B95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009398"/>
            <a:ext cx="6309003" cy="12872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БОЖЬЯ</a:t>
            </a:r>
            <a:r>
              <a:rPr lang="en-US" sz="3200" b="1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УДИВИТЕЛЬНАЯ ЛЮБОВЬ</a:t>
            </a:r>
            <a:r>
              <a:rPr lang="en-US" sz="3200" dirty="0">
                <a:solidFill>
                  <a:srgbClr val="C00000"/>
                </a:solidFill>
                <a:latin typeface="Avenir Next" panose="020B0503020202020204" pitchFamily="34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Avenir Next" panose="020B0503020202020204" pitchFamily="34" charset="0"/>
              </a:rPr>
            </a:br>
            <a:endParaRPr lang="en-US" sz="3200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B69A-33B9-F54D-B4E0-0A37FFC7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2737927"/>
            <a:ext cx="6309003" cy="31208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Ибо так возлюбил Бог мир,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что </a:t>
            </a:r>
            <a:r>
              <a:rPr lang="ru-RU" sz="2800" b="1" dirty="0" smtClean="0">
                <a:solidFill>
                  <a:schemeClr val="tx2"/>
                </a:solidFill>
              </a:rPr>
              <a:t>отдал Сына Своего Единородного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дабы всякий верующий в Него не погиб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но имел жизнь </a:t>
            </a:r>
            <a:r>
              <a:rPr lang="ru-RU" sz="2800" b="1" dirty="0" smtClean="0">
                <a:solidFill>
                  <a:schemeClr val="tx2"/>
                </a:solidFill>
              </a:rPr>
              <a:t>вечную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smtClean="0">
                <a:solidFill>
                  <a:schemeClr val="tx2"/>
                </a:solidFill>
              </a:rPr>
              <a:t>Ин. </a:t>
            </a:r>
            <a:r>
              <a:rPr lang="en-US" sz="2800" b="1" dirty="0" smtClean="0">
                <a:solidFill>
                  <a:schemeClr val="tx2"/>
                </a:solidFill>
              </a:rPr>
              <a:t>3:16).</a:t>
            </a:r>
            <a:endParaRPr lang="en-US" sz="28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Clouds in the sky&#10;&#10;Description automatically generated">
            <a:extLst>
              <a:ext uri="{FF2B5EF4-FFF2-40B4-BE49-F238E27FC236}">
                <a16:creationId xmlns:a16="http://schemas.microsoft.com/office/drawing/2014/main" id="{4ABC0B20-D221-484B-A743-863BF68D4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6CAED-6D7A-0E4D-8868-48941BF3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828932"/>
          </a:xfrm>
        </p:spPr>
        <p:txBody>
          <a:bodyPr>
            <a:normAutofit fontScale="90000"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Avenir Next" panose="020B0503020202020204" pitchFamily="34" charset="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ru-RU" sz="2100" b="1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              </a:t>
            </a:r>
            <a:r>
              <a:rPr lang="ru-RU" sz="3600" b="1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моя </a:t>
            </a:r>
            <a:r>
              <a:rPr lang="ru-RU" sz="3600" b="1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любовь</a:t>
            </a:r>
            <a:r>
              <a:rPr lang="en-US" sz="3600" b="1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к другим</a:t>
            </a:r>
            <a:r>
              <a:rPr lang="en-US" sz="2100" b="1" dirty="0">
                <a:solidFill>
                  <a:schemeClr val="tx2"/>
                </a:solidFill>
                <a:latin typeface="Avenir Next" panose="020B0503020202020204" pitchFamily="34" charset="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endParaRPr lang="en-US" sz="2100" b="1" dirty="0">
              <a:solidFill>
                <a:schemeClr val="tx2"/>
              </a:solidFill>
              <a:latin typeface="Avenir Next" panose="020B05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86CCB-DEBE-4C47-93C3-622D2A59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6" y="1254353"/>
            <a:ext cx="7081284" cy="56036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О </a:t>
            </a:r>
            <a:r>
              <a:rPr lang="en-US" sz="2600" b="1" dirty="0" err="1">
                <a:solidFill>
                  <a:schemeClr val="tx1"/>
                </a:solidFill>
              </a:rPr>
              <a:t>чем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вы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молитесь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каждый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день</a:t>
            </a:r>
            <a:r>
              <a:rPr lang="en-US" sz="2600" b="1" dirty="0" smtClean="0">
                <a:solidFill>
                  <a:schemeClr val="tx1"/>
                </a:solidFill>
              </a:rPr>
              <a:t>?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Молитесь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ли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вы</a:t>
            </a:r>
            <a:r>
              <a:rPr lang="en-US" sz="2600" b="1" dirty="0">
                <a:solidFill>
                  <a:schemeClr val="tx1"/>
                </a:solidFill>
              </a:rPr>
              <a:t> о </a:t>
            </a:r>
            <a:r>
              <a:rPr lang="en-US" sz="2600" b="1" dirty="0" err="1">
                <a:solidFill>
                  <a:schemeClr val="tx1"/>
                </a:solidFill>
              </a:rPr>
              <a:t>том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чтобы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Господь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изменил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другого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человека</a:t>
            </a:r>
            <a:r>
              <a:rPr lang="en-US" sz="2600" b="1" dirty="0" smtClean="0">
                <a:solidFill>
                  <a:schemeClr val="tx1"/>
                </a:solidFill>
              </a:rPr>
              <a:t>?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Или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вы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молитесь</a:t>
            </a:r>
            <a:r>
              <a:rPr lang="en-US" sz="2600" b="1" dirty="0">
                <a:solidFill>
                  <a:schemeClr val="tx1"/>
                </a:solidFill>
              </a:rPr>
              <a:t> о </a:t>
            </a:r>
            <a:r>
              <a:rPr lang="en-US" sz="2600" b="1" dirty="0" err="1">
                <a:solidFill>
                  <a:schemeClr val="tx1"/>
                </a:solidFill>
              </a:rPr>
              <a:t>том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чтобы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Господь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изменил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вас</a:t>
            </a:r>
            <a:r>
              <a:rPr lang="en-US" sz="2600" b="1" dirty="0">
                <a:solidFill>
                  <a:schemeClr val="tx1"/>
                </a:solidFill>
              </a:rPr>
              <a:t>?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 err="1" smtClean="0">
                <a:solidFill>
                  <a:schemeClr val="tx1"/>
                </a:solidFill>
              </a:rPr>
              <a:t>Когда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на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нас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смотрят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другие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люди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видят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ли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они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удивительную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любовь</a:t>
            </a:r>
            <a:r>
              <a:rPr lang="en-US" sz="2600" b="1" dirty="0">
                <a:solidFill>
                  <a:schemeClr val="tx1"/>
                </a:solidFill>
              </a:rPr>
              <a:t>? </a:t>
            </a:r>
            <a:r>
              <a:rPr lang="en-US" sz="2600" b="1" dirty="0" err="1">
                <a:solidFill>
                  <a:schemeClr val="tx1"/>
                </a:solidFill>
              </a:rPr>
              <a:t>Видят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ли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они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Иисуса</a:t>
            </a:r>
            <a:r>
              <a:rPr lang="en-US" sz="2600" b="1" dirty="0" smtClean="0">
                <a:solidFill>
                  <a:schemeClr val="tx1"/>
                </a:solidFill>
              </a:rPr>
              <a:t>?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Они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должны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видеть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любовь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которая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подчиняет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контролирует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управляет</a:t>
            </a:r>
            <a:r>
              <a:rPr lang="en-US" sz="2600" b="1" dirty="0">
                <a:solidFill>
                  <a:schemeClr val="tx1"/>
                </a:solidFill>
              </a:rPr>
              <a:t> и </a:t>
            </a:r>
            <a:r>
              <a:rPr lang="en-US" sz="2600" b="1" dirty="0" err="1">
                <a:solidFill>
                  <a:schemeClr val="tx1"/>
                </a:solidFill>
              </a:rPr>
              <a:t>движет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нами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чтобы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их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любить</a:t>
            </a:r>
            <a:r>
              <a:rPr lang="en-US" sz="2600" b="1" dirty="0">
                <a:solidFill>
                  <a:schemeClr val="tx1"/>
                </a:solidFill>
              </a:rPr>
              <a:t>, </a:t>
            </a:r>
            <a:r>
              <a:rPr lang="en-US" sz="2600" b="1" dirty="0" err="1">
                <a:solidFill>
                  <a:schemeClr val="tx1"/>
                </a:solidFill>
              </a:rPr>
              <a:t>будь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они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манго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или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дуриан</a:t>
            </a:r>
            <a:r>
              <a:rPr lang="en-US" sz="2600" b="1" dirty="0">
                <a:solidFill>
                  <a:schemeClr val="tx1"/>
                </a:solidFill>
              </a:rPr>
              <a:t>. </a:t>
            </a:r>
            <a:endParaRPr lang="en-US" sz="26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 descr="A close up of a fruit tree&#10;&#10;Description automatically generated">
            <a:extLst>
              <a:ext uri="{FF2B5EF4-FFF2-40B4-BE49-F238E27FC236}">
                <a16:creationId xmlns:a16="http://schemas.microsoft.com/office/drawing/2014/main" id="{96896E6F-0933-E24F-B497-59804599B8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568188" y="-1"/>
            <a:ext cx="4623812" cy="3381502"/>
          </a:xfrm>
          <a:prstGeom prst="rect">
            <a:avLst/>
          </a:prstGeom>
        </p:spPr>
      </p:pic>
      <p:pic>
        <p:nvPicPr>
          <p:cNvPr id="6" name="Picture 5" descr="A group of oranges in a pile&#10;&#10;Description automatically generated">
            <a:extLst>
              <a:ext uri="{FF2B5EF4-FFF2-40B4-BE49-F238E27FC236}">
                <a16:creationId xmlns:a16="http://schemas.microsoft.com/office/drawing/2014/main" id="{6FB79B08-46C5-3A41-93D8-71843226A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571351" y="3476499"/>
            <a:ext cx="4620649" cy="3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73634-23DE-2F42-87CB-05255A52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320718"/>
            <a:ext cx="6309003" cy="1013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ЛЮБОВЬ ХРИСТА </a:t>
            </a:r>
            <a:r>
              <a:rPr lang="ru-RU" sz="3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ВО МНЕ</a:t>
            </a: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endParaRPr lang="en-US" sz="3200" dirty="0">
              <a:solidFill>
                <a:schemeClr val="tx2"/>
              </a:solidFill>
              <a:latin typeface="Avenir Next" panose="020B05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D045-2DE7-6047-AC6C-748366B64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2595777"/>
            <a:ext cx="6309003" cy="396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Во </a:t>
            </a:r>
            <a:r>
              <a:rPr lang="en-US" sz="2800" dirty="0" smtClean="0">
                <a:solidFill>
                  <a:schemeClr val="tx2"/>
                </a:solidFill>
              </a:rPr>
              <a:t>2 </a:t>
            </a:r>
            <a:r>
              <a:rPr lang="ru-RU" sz="2800" dirty="0" smtClean="0">
                <a:solidFill>
                  <a:schemeClr val="tx2"/>
                </a:solidFill>
              </a:rPr>
              <a:t>Кор.</a:t>
            </a:r>
            <a:r>
              <a:rPr lang="en-US" sz="2800" dirty="0" smtClean="0">
                <a:solidFill>
                  <a:schemeClr val="tx2"/>
                </a:solidFill>
              </a:rPr>
              <a:t> 5:17</a:t>
            </a:r>
            <a:r>
              <a:rPr lang="ru-RU" sz="2800" dirty="0" smtClean="0">
                <a:solidFill>
                  <a:schemeClr val="tx2"/>
                </a:solidFill>
              </a:rPr>
              <a:t> Павел пишет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 </a:t>
            </a:r>
            <a:r>
              <a:rPr lang="ru-RU" sz="2800" dirty="0">
                <a:solidFill>
                  <a:schemeClr val="tx2"/>
                </a:solidFill>
              </a:rPr>
              <a:t>Итак, кто во Христе, тот новая тварь; древнее прошло,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теперь все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новое.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 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01094F79-9C81-4C4C-BD87-A9E8CD9B0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8735-5110-D84D-92D3-A99C7C83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65" y="765544"/>
            <a:ext cx="4900726" cy="9356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ДЕЛИТЬСЯ</a:t>
            </a:r>
            <a:r>
              <a:rPr lang="en-US" sz="3200" b="1" dirty="0" smtClean="0">
                <a:latin typeface="Avenir Next" panose="020B0503020202020204" pitchFamily="34" charset="0"/>
              </a:rPr>
              <a:t> </a:t>
            </a:r>
            <a:r>
              <a:rPr lang="ru-RU" sz="3200" b="1" dirty="0" smtClean="0">
                <a:latin typeface="Avenir Next" panose="020B0503020202020204" pitchFamily="34" charset="0"/>
              </a:rPr>
              <a:t>БОЖЬЕЙ </a:t>
            </a:r>
            <a:r>
              <a:rPr lang="ru-RU" sz="3200" b="1" dirty="0" smtClean="0">
                <a:latin typeface="Avenir Next" panose="020B0503020202020204" pitchFamily="34" charset="0"/>
              </a:rPr>
              <a:t>ЛЮБОВЬЮ</a:t>
            </a:r>
            <a:endParaRPr lang="en-US" sz="3200" dirty="0">
              <a:latin typeface="Avenir Next" panose="020B05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74444-43C4-3C48-B8BD-799C123E9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9884-185D-9346-A5A3-9276636A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84" y="1914556"/>
            <a:ext cx="5741581" cy="5251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b="1" dirty="0"/>
              <a:t>Наш долг — жить в атмосфере любви Христа, глубоко дышать Его любовью и отражать вокруг себя ее тепло</a:t>
            </a:r>
            <a:r>
              <a:rPr lang="ru-RU" sz="2200" b="1" dirty="0" smtClean="0"/>
              <a:t>.</a:t>
            </a:r>
          </a:p>
          <a:p>
            <a:pPr marL="0" indent="0" algn="ctr">
              <a:buNone/>
            </a:pPr>
            <a:r>
              <a:rPr lang="ru-RU" sz="2200" b="1" dirty="0" smtClean="0"/>
              <a:t> </a:t>
            </a:r>
            <a:r>
              <a:rPr lang="ru-RU" sz="2200" b="1" dirty="0"/>
              <a:t>Какая сфера влияния открывается перед нами! Как тщательно должны мы возделывать сад души, чтобы он производил лишь чистые, свежие, душистые цветы. </a:t>
            </a:r>
            <a:endParaRPr lang="ru-RU" sz="2200" b="1" dirty="0" smtClean="0"/>
          </a:p>
          <a:p>
            <a:pPr marL="0" indent="0" algn="ctr">
              <a:buNone/>
            </a:pPr>
            <a:r>
              <a:rPr lang="ru-RU" sz="2200" b="1" dirty="0" smtClean="0"/>
              <a:t>Слова </a:t>
            </a:r>
            <a:r>
              <a:rPr lang="ru-RU" sz="2200" b="1" dirty="0"/>
              <a:t>любви, нежности и милосердия оказывают влияние на других.</a:t>
            </a:r>
          </a:p>
          <a:p>
            <a:pPr marL="0" indent="0" algn="ctr">
              <a:buNone/>
            </a:pPr>
            <a:r>
              <a:rPr lang="ru-RU" sz="2200" b="1" dirty="0" smtClean="0"/>
              <a:t>Э. Уайт, Наше высшее призвание, с.</a:t>
            </a:r>
            <a:r>
              <a:rPr lang="en-US" sz="2200" b="1" dirty="0" smtClean="0"/>
              <a:t> 175</a:t>
            </a:r>
            <a:r>
              <a:rPr lang="en-US" sz="2200" b="1" dirty="0"/>
              <a:t>.</a:t>
            </a:r>
          </a:p>
          <a:p>
            <a:pPr marL="0" indent="0" algn="ctr">
              <a:buNone/>
            </a:pPr>
            <a:r>
              <a:rPr lang="en-US" sz="2200" b="1" dirty="0"/>
              <a:t> </a:t>
            </a: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03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2591-F124-B44E-AAE5-5F82E0FF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" y="840439"/>
            <a:ext cx="4370295" cy="5047503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000" dirty="0"/>
              <a:t>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10 </a:t>
            </a:r>
            <a:r>
              <a:rPr lang="ru-RU" sz="2000" dirty="0"/>
              <a:t>В том любовь, что не мы возлюбили Бога, но Он возлюбил нас и послал Сына Своего в умилостивление за грехи наши.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11 Возлюбленные! если так возлюбил нас Бог, то и мы должны любить друг друга.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12 Бога никто никогда не видел. Если мы любим друг друга, то Бог в нас пребывает, и любовь Его совершенна есть в нас.</a:t>
            </a:r>
            <a:endParaRPr lang="en-US" sz="20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000" dirty="0"/>
              <a:t>1 </a:t>
            </a:r>
            <a:r>
              <a:rPr lang="ru-RU" sz="2000" dirty="0" smtClean="0"/>
              <a:t>Ин.</a:t>
            </a:r>
            <a:r>
              <a:rPr lang="en-US" sz="2000" dirty="0" smtClean="0"/>
              <a:t> </a:t>
            </a:r>
            <a:r>
              <a:rPr lang="en-US" sz="2000" dirty="0"/>
              <a:t>4:10-12.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000" dirty="0"/>
              <a:t> </a:t>
            </a:r>
          </a:p>
          <a:p>
            <a:pPr marL="0" indent="0" algn="ctr">
              <a:lnSpc>
                <a:spcPct val="16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6BDB5-667E-C848-A87C-92AF0713B0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84359-9C71-2148-99C7-E3F6917D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699247"/>
            <a:ext cx="4208930" cy="60242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 smtClean="0"/>
              <a:t>Бог нуждается в женщинах, которые</a:t>
            </a:r>
            <a:endParaRPr lang="en-US" sz="2000" dirty="0"/>
          </a:p>
          <a:p>
            <a:pPr fontAlgn="base">
              <a:lnSpc>
                <a:spcPct val="110000"/>
              </a:lnSpc>
            </a:pPr>
            <a:r>
              <a:rPr lang="ru-RU" sz="1800" dirty="0"/>
              <a:t>Полностью покоряются Ему каждый день</a:t>
            </a:r>
            <a:r>
              <a:rPr lang="ru-RU" sz="1800" dirty="0" smtClean="0"/>
              <a:t>.</a:t>
            </a:r>
            <a:endParaRPr lang="ru-RU" sz="1800" dirty="0"/>
          </a:p>
          <a:p>
            <a:pPr fontAlgn="base">
              <a:lnSpc>
                <a:spcPct val="110000"/>
              </a:lnSpc>
            </a:pPr>
            <a:r>
              <a:rPr lang="ru-RU" sz="1800" dirty="0"/>
              <a:t>В женщинах, которые любят Его и хотят посвятить свои жизни в жертву прославления Бога</a:t>
            </a:r>
            <a:r>
              <a:rPr lang="ru-RU" sz="1800" dirty="0" smtClean="0"/>
              <a:t>.</a:t>
            </a:r>
            <a:endParaRPr lang="ru-RU" sz="1800" dirty="0"/>
          </a:p>
          <a:p>
            <a:pPr fontAlgn="base">
              <a:lnSpc>
                <a:spcPct val="110000"/>
              </a:lnSpc>
            </a:pPr>
            <a:r>
              <a:rPr lang="ru-RU" sz="1800" dirty="0"/>
              <a:t>В женщинах, которые ставят Бога на первое место в своей жизни, это значит, что Бог находится прежде мужа, детей, семьи, друзей, работы, всего. Бог на первом месте. </a:t>
            </a:r>
          </a:p>
          <a:p>
            <a:pPr fontAlgn="base">
              <a:lnSpc>
                <a:spcPct val="110000"/>
              </a:lnSpc>
            </a:pPr>
            <a:r>
              <a:rPr lang="ru-RU" sz="1800" dirty="0"/>
              <a:t>В женщинах, которые изучают Слово </a:t>
            </a:r>
            <a:r>
              <a:rPr lang="ru-RU" sz="1800" dirty="0" smtClean="0"/>
              <a:t>Божье </a:t>
            </a:r>
            <a:r>
              <a:rPr lang="ru-RU" sz="1800" dirty="0"/>
              <a:t>и ведомы Духом Святым. </a:t>
            </a:r>
          </a:p>
          <a:p>
            <a:pPr fontAlgn="base">
              <a:lnSpc>
                <a:spcPct val="110000"/>
              </a:lnSpc>
            </a:pPr>
            <a:r>
              <a:rPr lang="ru-RU" sz="1800" dirty="0"/>
              <a:t>В женщинах, готовых служить другим людям.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BB730-A6EF-4243-841D-95C3D611CC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19A8E-DF83-4847-AFFA-218239CD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560358"/>
            <a:ext cx="6787794" cy="3962266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en-US" sz="2400" dirty="0" err="1">
                <a:solidFill>
                  <a:schemeClr val="tx1"/>
                </a:solidFill>
              </a:rPr>
              <a:t>Как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знакомство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со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Христом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изменило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вашу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жизнь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lvl="0" fontAlgn="base"/>
            <a:r>
              <a:rPr lang="en-US" sz="2400" dirty="0" err="1">
                <a:solidFill>
                  <a:schemeClr val="tx1"/>
                </a:solidFill>
              </a:rPr>
              <a:t>Изменились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ли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этом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году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по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сравнению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прошлым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годом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lvl="0" fontAlgn="base"/>
            <a:r>
              <a:rPr lang="en-US" sz="2400" dirty="0" err="1">
                <a:solidFill>
                  <a:schemeClr val="tx1"/>
                </a:solidFill>
              </a:rPr>
              <a:t>Изменила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ли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вас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любовь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Христа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lvl="0" fontAlgn="base"/>
            <a:r>
              <a:rPr lang="en-US" sz="2400" dirty="0" err="1">
                <a:solidFill>
                  <a:schemeClr val="tx1"/>
                </a:solidFill>
              </a:rPr>
              <a:t>Если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бы</a:t>
            </a:r>
            <a:r>
              <a:rPr lang="en-US" sz="2400" dirty="0">
                <a:solidFill>
                  <a:schemeClr val="tx1"/>
                </a:solidFill>
              </a:rPr>
              <a:t> я </a:t>
            </a:r>
            <a:r>
              <a:rPr lang="en-US" sz="2400" dirty="0" err="1">
                <a:solidFill>
                  <a:schemeClr val="tx1"/>
                </a:solidFill>
              </a:rPr>
              <a:t>спросила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ваших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самых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близких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людей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членов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вашей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семьи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lvl="0" indent="0" fontAlgn="base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что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бы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они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сказали</a:t>
            </a:r>
            <a:r>
              <a:rPr lang="en-US" sz="2400" dirty="0">
                <a:solidFill>
                  <a:schemeClr val="tx1"/>
                </a:solidFill>
              </a:rPr>
              <a:t> о </a:t>
            </a:r>
            <a:r>
              <a:rPr lang="en-US" sz="2400" dirty="0" err="1">
                <a:solidFill>
                  <a:schemeClr val="tx1"/>
                </a:solidFill>
              </a:rPr>
              <a:t>вас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F681C-DD8D-7D46-AEEC-B0F596F7F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3162F-EE53-4940-A340-8851AD61F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2558-B180-DC47-95C3-C47A0713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184" y="601200"/>
            <a:ext cx="4389262" cy="5528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Это неудобные вопросы, но нам необходимо на них ответить. Поэтому позвольте мне повторить их еще раз. 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❖	Как знакомство со Христом изменило вашу жизнь?</a:t>
            </a:r>
          </a:p>
          <a:p>
            <a:pPr marL="0" indent="0">
              <a:buNone/>
            </a:pPr>
            <a:r>
              <a:rPr lang="ru-RU" sz="1800" b="1" dirty="0"/>
              <a:t>❖	Изменились ли вы в этом году по сравнению с прошлым годом?</a:t>
            </a:r>
          </a:p>
          <a:p>
            <a:pPr marL="0" indent="0">
              <a:buNone/>
            </a:pPr>
            <a:r>
              <a:rPr lang="ru-RU" sz="1800" b="1" dirty="0"/>
              <a:t>❖	Изменила ли вас любовь Христа?</a:t>
            </a:r>
          </a:p>
          <a:p>
            <a:pPr marL="0" indent="0">
              <a:buNone/>
            </a:pPr>
            <a:r>
              <a:rPr lang="ru-RU" sz="1800" b="1" dirty="0"/>
              <a:t>❖	Если бы я спросила ваших самых близких людей, членов вашей семьи, что бы они сказали о вас?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18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6F6D0B-106C-C54A-BFDE-F936CA1ABE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E446-0084-574F-B73B-488F657B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659" y="1005830"/>
            <a:ext cx="4859520" cy="525097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Любовь Христа </a:t>
            </a:r>
            <a:r>
              <a:rPr lang="ru-RU" sz="2400" b="1" i="1" dirty="0" smtClean="0">
                <a:solidFill>
                  <a:srgbClr val="C00000"/>
                </a:solidFill>
              </a:rPr>
              <a:t>подчиняет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нас</a:t>
            </a:r>
            <a:r>
              <a:rPr lang="en-US" sz="2400" dirty="0" smtClean="0"/>
              <a:t>...” </a:t>
            </a:r>
            <a:r>
              <a:rPr lang="en-US" sz="1400" dirty="0"/>
              <a:t>( </a:t>
            </a:r>
            <a:r>
              <a:rPr lang="ru-RU" sz="1400" dirty="0" smtClean="0"/>
              <a:t>Новый перевод короля Иакова</a:t>
            </a:r>
            <a:r>
              <a:rPr lang="en-US" sz="1400" dirty="0" smtClean="0"/>
              <a:t>)</a:t>
            </a:r>
            <a:r>
              <a:rPr lang="en-US" sz="1400" dirty="0"/>
              <a:t> </a:t>
            </a:r>
          </a:p>
          <a:p>
            <a:r>
              <a:rPr lang="en-US" sz="2400" dirty="0" smtClean="0"/>
              <a:t>“</a:t>
            </a:r>
            <a:r>
              <a:rPr lang="ru-RU" sz="2400" dirty="0" smtClean="0"/>
              <a:t>Любовь Христа </a:t>
            </a:r>
            <a:r>
              <a:rPr lang="ru-RU" sz="2400" b="1" i="1" dirty="0" smtClean="0">
                <a:solidFill>
                  <a:srgbClr val="C00000"/>
                </a:solidFill>
              </a:rPr>
              <a:t>управляет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нами</a:t>
            </a:r>
            <a:r>
              <a:rPr lang="en-US" sz="2400" dirty="0" smtClean="0"/>
              <a:t>...” </a:t>
            </a:r>
            <a:r>
              <a:rPr lang="en-US" dirty="0" smtClean="0"/>
              <a:t>(</a:t>
            </a:r>
            <a:r>
              <a:rPr lang="ru-RU" dirty="0" smtClean="0"/>
              <a:t>Стандартный перевод на английский язык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400" dirty="0" smtClean="0"/>
              <a:t>“</a:t>
            </a:r>
            <a:r>
              <a:rPr lang="ru-RU" sz="2400" dirty="0" smtClean="0"/>
              <a:t>Ибо любовь Христа </a:t>
            </a:r>
            <a:r>
              <a:rPr lang="ru-RU" sz="2400" b="1" i="1" dirty="0" smtClean="0">
                <a:solidFill>
                  <a:srgbClr val="C00000"/>
                </a:solidFill>
              </a:rPr>
              <a:t>управляет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побуждает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принуждает</a:t>
            </a:r>
            <a:r>
              <a:rPr lang="en-US" sz="2400" dirty="0" smtClean="0"/>
              <a:t> </a:t>
            </a:r>
            <a:r>
              <a:rPr lang="ru-RU" sz="2400" dirty="0" smtClean="0"/>
              <a:t>нас</a:t>
            </a:r>
            <a:r>
              <a:rPr lang="en-US" sz="2400" dirty="0" smtClean="0"/>
              <a:t>...” </a:t>
            </a:r>
            <a:r>
              <a:rPr lang="en-US" dirty="0" smtClean="0"/>
              <a:t>(</a:t>
            </a:r>
            <a:r>
              <a:rPr lang="ru-RU" dirty="0" smtClean="0"/>
              <a:t>Расширенный перевод</a:t>
            </a:r>
            <a:r>
              <a:rPr lang="en-US" dirty="0" smtClean="0"/>
              <a:t>)</a:t>
            </a:r>
            <a:endParaRPr lang="en-US" dirty="0"/>
          </a:p>
          <a:p>
            <a:r>
              <a:rPr lang="ru-RU" sz="2400" dirty="0" smtClean="0"/>
              <a:t>В переводе </a:t>
            </a:r>
            <a:r>
              <a:rPr lang="en-US" sz="2400" dirty="0" smtClean="0"/>
              <a:t>The Message</a:t>
            </a:r>
            <a:r>
              <a:rPr lang="ru-RU" sz="2400" dirty="0" smtClean="0"/>
              <a:t> (Весть) говорится:  </a:t>
            </a:r>
            <a:r>
              <a:rPr lang="en-US" sz="2400" dirty="0" smtClean="0"/>
              <a:t>“</a:t>
            </a:r>
            <a:r>
              <a:rPr lang="ru-RU" sz="2400" dirty="0" smtClean="0"/>
              <a:t>Любовь Христа</a:t>
            </a:r>
            <a:r>
              <a:rPr lang="en-US" sz="2400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движет</a:t>
            </a:r>
            <a:r>
              <a:rPr lang="en-US" sz="2400" dirty="0" smtClean="0"/>
              <a:t> </a:t>
            </a:r>
            <a:r>
              <a:rPr lang="ru-RU" sz="2400" dirty="0" smtClean="0"/>
              <a:t>мною</a:t>
            </a:r>
            <a:r>
              <a:rPr lang="en-US" sz="2400" dirty="0" smtClean="0"/>
              <a:t>...” </a:t>
            </a:r>
            <a:r>
              <a:rPr lang="en-US" dirty="0"/>
              <a:t>(The Message)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1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47DEA-8599-C248-8E99-EE3D75F6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2436824"/>
            <a:ext cx="3568661" cy="118872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cap="none" dirty="0" smtClean="0">
                <a:latin typeface="Book Antiqua" panose="02040602050305030304" pitchFamily="18" charset="0"/>
              </a:rPr>
              <a:t>История </a:t>
            </a:r>
            <a:r>
              <a:rPr lang="ru-RU" sz="4000" b="1" i="1" cap="none" dirty="0" err="1" smtClean="0">
                <a:latin typeface="Book Antiqua" panose="02040602050305030304" pitchFamily="18" charset="0"/>
              </a:rPr>
              <a:t>Сьюзан</a:t>
            </a:r>
            <a:endParaRPr lang="en-US" sz="4000" b="1" i="1" cap="none" dirty="0"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89BAB-8D7D-8A48-9312-5F0F2F7CE5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17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FC563-A850-DB4D-AA68-3FDB9A10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88C17-D85B-A64B-B80E-E8ED3AB8A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281" y="1547491"/>
            <a:ext cx="4178547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Удивительная любовь</a:t>
            </a:r>
            <a:r>
              <a:rPr lang="en-US" sz="3200" b="1" dirty="0" smtClean="0"/>
              <a:t>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9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DC3A0-FD96-AB43-AB26-0A859834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84542"/>
            <a:ext cx="6309003" cy="13283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БОЖЬЯ ЛЮБОВЬ</a:t>
            </a:r>
            <a:r>
              <a:rPr lang="en-US" sz="3200" b="1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КО МНЕ</a:t>
            </a:r>
            <a:r>
              <a:rPr lang="en-US" dirty="0">
                <a:solidFill>
                  <a:schemeClr val="tx2"/>
                </a:solidFill>
                <a:latin typeface="Avenir Next" panose="020B0503020202020204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endParaRPr lang="en-US" dirty="0">
              <a:solidFill>
                <a:schemeClr val="tx2"/>
              </a:solidFill>
              <a:latin typeface="Avenir Next" panose="020B05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E2226-F7E4-074C-86BD-FACFFF7B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71" y="2057896"/>
            <a:ext cx="6540460" cy="465218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7 </a:t>
            </a:r>
            <a:r>
              <a:rPr lang="en-US" sz="1800" dirty="0" err="1"/>
              <a:t>Возлюбленные</a:t>
            </a:r>
            <a:r>
              <a:rPr lang="en-US" sz="1800" dirty="0"/>
              <a:t>! </a:t>
            </a:r>
            <a:r>
              <a:rPr lang="en-US" sz="1800" dirty="0" err="1"/>
              <a:t>будем</a:t>
            </a:r>
            <a:r>
              <a:rPr lang="en-US" sz="1800" dirty="0"/>
              <a:t> </a:t>
            </a:r>
            <a:r>
              <a:rPr lang="en-US" sz="1800" dirty="0" err="1"/>
              <a:t>любить</a:t>
            </a:r>
            <a:r>
              <a:rPr lang="en-US" sz="1800" dirty="0"/>
              <a:t> </a:t>
            </a:r>
            <a:r>
              <a:rPr lang="en-US" sz="1800" dirty="0" err="1"/>
              <a:t>друг</a:t>
            </a:r>
            <a:r>
              <a:rPr lang="en-US" sz="1800" dirty="0"/>
              <a:t> </a:t>
            </a:r>
            <a:r>
              <a:rPr lang="en-US" sz="1800" dirty="0" err="1"/>
              <a:t>друга</a:t>
            </a:r>
            <a:r>
              <a:rPr lang="en-US" sz="1800" dirty="0"/>
              <a:t>, </a:t>
            </a: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любовь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Бога</a:t>
            </a:r>
            <a:r>
              <a:rPr lang="en-US" sz="1800" dirty="0"/>
              <a:t>,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всякий</a:t>
            </a:r>
            <a:r>
              <a:rPr lang="en-US" sz="1800" dirty="0"/>
              <a:t> </a:t>
            </a:r>
            <a:r>
              <a:rPr lang="en-US" sz="1800" dirty="0" err="1"/>
              <a:t>любящий</a:t>
            </a:r>
            <a:r>
              <a:rPr lang="en-US" sz="1800" dirty="0"/>
              <a:t> </a:t>
            </a:r>
            <a:r>
              <a:rPr lang="en-US" sz="1800" dirty="0" err="1"/>
              <a:t>рождён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Бога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знает</a:t>
            </a:r>
            <a:r>
              <a:rPr lang="en-US" sz="1800" dirty="0"/>
              <a:t> </a:t>
            </a:r>
            <a:r>
              <a:rPr lang="en-US" sz="1800" dirty="0" err="1"/>
              <a:t>Бога</a:t>
            </a:r>
            <a:r>
              <a:rPr lang="en-US" sz="1800" dirty="0"/>
              <a:t>.</a:t>
            </a:r>
          </a:p>
          <a:p>
            <a:r>
              <a:rPr lang="en-US" sz="1800" dirty="0"/>
              <a:t>8 </a:t>
            </a:r>
            <a:r>
              <a:rPr lang="en-US" sz="1800" dirty="0" err="1"/>
              <a:t>Кто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любит</a:t>
            </a:r>
            <a:r>
              <a:rPr lang="en-US" sz="1800" dirty="0"/>
              <a:t>, </a:t>
            </a:r>
            <a:r>
              <a:rPr lang="en-US" sz="1800" dirty="0" err="1"/>
              <a:t>тот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познал</a:t>
            </a:r>
            <a:r>
              <a:rPr lang="en-US" sz="1800" dirty="0"/>
              <a:t> </a:t>
            </a:r>
            <a:r>
              <a:rPr lang="en-US" sz="1800" dirty="0" err="1"/>
              <a:t>Бога</a:t>
            </a:r>
            <a:r>
              <a:rPr lang="en-US" sz="1800" dirty="0"/>
              <a:t>, </a:t>
            </a: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Бог</a:t>
            </a:r>
            <a:r>
              <a:rPr lang="en-US" sz="1800" dirty="0"/>
              <a:t> </a:t>
            </a:r>
            <a:r>
              <a:rPr lang="en-US" sz="1800" dirty="0" err="1"/>
              <a:t>есть</a:t>
            </a:r>
            <a:r>
              <a:rPr lang="en-US" sz="1800" dirty="0"/>
              <a:t> </a:t>
            </a:r>
            <a:r>
              <a:rPr lang="en-US" sz="1800" dirty="0" err="1"/>
              <a:t>любовь</a:t>
            </a:r>
            <a:r>
              <a:rPr lang="en-US" sz="1800" dirty="0"/>
              <a:t>.</a:t>
            </a:r>
          </a:p>
          <a:p>
            <a:r>
              <a:rPr lang="en-US" sz="1800" dirty="0"/>
              <a:t>9 </a:t>
            </a:r>
            <a:r>
              <a:rPr lang="en-US" sz="1800" dirty="0" err="1"/>
              <a:t>Любовь</a:t>
            </a:r>
            <a:r>
              <a:rPr lang="en-US" sz="1800" dirty="0"/>
              <a:t> </a:t>
            </a:r>
            <a:r>
              <a:rPr lang="en-US" sz="1800" dirty="0" err="1"/>
              <a:t>Божия</a:t>
            </a:r>
            <a:r>
              <a:rPr lang="en-US" sz="1800" dirty="0"/>
              <a:t> </a:t>
            </a:r>
            <a:r>
              <a:rPr lang="en-US" sz="1800" dirty="0" err="1"/>
              <a:t>к</a:t>
            </a:r>
            <a:r>
              <a:rPr lang="en-US" sz="1800" dirty="0"/>
              <a:t> </a:t>
            </a:r>
            <a:r>
              <a:rPr lang="en-US" sz="1800" dirty="0" err="1"/>
              <a:t>нам</a:t>
            </a:r>
            <a:r>
              <a:rPr lang="en-US" sz="1800" dirty="0"/>
              <a:t> </a:t>
            </a:r>
            <a:r>
              <a:rPr lang="en-US" sz="1800" dirty="0" err="1"/>
              <a:t>открылась</a:t>
            </a:r>
            <a:r>
              <a:rPr lang="en-US" sz="1800" dirty="0"/>
              <a:t>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том</a:t>
            </a:r>
            <a:r>
              <a:rPr lang="en-US" sz="1800" dirty="0"/>
              <a:t>,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Бог</a:t>
            </a:r>
            <a:r>
              <a:rPr lang="en-US" sz="1800" dirty="0"/>
              <a:t> </a:t>
            </a:r>
            <a:r>
              <a:rPr lang="en-US" sz="1800" dirty="0" err="1"/>
              <a:t>послал</a:t>
            </a:r>
            <a:r>
              <a:rPr lang="en-US" sz="1800" dirty="0"/>
              <a:t>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мир</a:t>
            </a:r>
            <a:r>
              <a:rPr lang="en-US" sz="1800" dirty="0"/>
              <a:t> </a:t>
            </a:r>
            <a:r>
              <a:rPr lang="en-US" sz="1800" dirty="0" err="1"/>
              <a:t>Единородного</a:t>
            </a:r>
            <a:r>
              <a:rPr lang="en-US" sz="1800" dirty="0"/>
              <a:t> </a:t>
            </a:r>
            <a:r>
              <a:rPr lang="en-US" sz="1800" dirty="0" err="1"/>
              <a:t>Сына</a:t>
            </a:r>
            <a:r>
              <a:rPr lang="en-US" sz="1800" dirty="0"/>
              <a:t> </a:t>
            </a:r>
            <a:r>
              <a:rPr lang="en-US" sz="1800" dirty="0" err="1"/>
              <a:t>Своего</a:t>
            </a:r>
            <a:r>
              <a:rPr lang="en-US" sz="1800" dirty="0"/>
              <a:t>, </a:t>
            </a:r>
            <a:r>
              <a:rPr lang="en-US" sz="1800" dirty="0" err="1"/>
              <a:t>чтобы</a:t>
            </a:r>
            <a:r>
              <a:rPr lang="en-US" sz="1800" dirty="0"/>
              <a:t> </a:t>
            </a:r>
            <a:r>
              <a:rPr lang="en-US" sz="1800" dirty="0" err="1"/>
              <a:t>мы</a:t>
            </a:r>
            <a:r>
              <a:rPr lang="en-US" sz="1800" dirty="0"/>
              <a:t> </a:t>
            </a:r>
            <a:r>
              <a:rPr lang="en-US" sz="1800" dirty="0" err="1"/>
              <a:t>получили</a:t>
            </a:r>
            <a:r>
              <a:rPr lang="en-US" sz="1800" dirty="0"/>
              <a:t> </a:t>
            </a:r>
            <a:r>
              <a:rPr lang="en-US" sz="1800" dirty="0" err="1"/>
              <a:t>жизнь</a:t>
            </a:r>
            <a:r>
              <a:rPr lang="en-US" sz="1800" dirty="0"/>
              <a:t> </a:t>
            </a:r>
            <a:r>
              <a:rPr lang="en-US" sz="1800" dirty="0" err="1"/>
              <a:t>через</a:t>
            </a:r>
            <a:r>
              <a:rPr lang="en-US" sz="1800" dirty="0"/>
              <a:t> </a:t>
            </a:r>
            <a:r>
              <a:rPr lang="en-US" sz="1800" dirty="0" err="1"/>
              <a:t>Него</a:t>
            </a:r>
            <a:r>
              <a:rPr lang="en-US" sz="1800" dirty="0"/>
              <a:t>.</a:t>
            </a:r>
          </a:p>
          <a:p>
            <a:r>
              <a:rPr lang="en-US" sz="1800" dirty="0"/>
              <a:t>10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том</a:t>
            </a:r>
            <a:r>
              <a:rPr lang="en-US" sz="1800" dirty="0"/>
              <a:t> </a:t>
            </a:r>
            <a:r>
              <a:rPr lang="en-US" sz="1800" dirty="0" err="1"/>
              <a:t>любовь</a:t>
            </a:r>
            <a:r>
              <a:rPr lang="en-US" sz="1800" dirty="0"/>
              <a:t>,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мы</a:t>
            </a:r>
            <a:r>
              <a:rPr lang="en-US" sz="1800" dirty="0"/>
              <a:t> </a:t>
            </a:r>
            <a:r>
              <a:rPr lang="en-US" sz="1800" dirty="0" err="1"/>
              <a:t>возлюбили</a:t>
            </a:r>
            <a:r>
              <a:rPr lang="en-US" sz="1800" dirty="0"/>
              <a:t> </a:t>
            </a:r>
            <a:r>
              <a:rPr lang="en-US" sz="1800" dirty="0" err="1"/>
              <a:t>Бога</a:t>
            </a:r>
            <a:r>
              <a:rPr lang="en-US" sz="1800" dirty="0"/>
              <a:t>, </a:t>
            </a:r>
            <a:r>
              <a:rPr lang="en-US" sz="1800" dirty="0" err="1"/>
              <a:t>но</a:t>
            </a:r>
            <a:r>
              <a:rPr lang="en-US" sz="1800" dirty="0"/>
              <a:t> </a:t>
            </a:r>
            <a:r>
              <a:rPr lang="en-US" sz="1800" dirty="0" err="1"/>
              <a:t>Он</a:t>
            </a:r>
            <a:r>
              <a:rPr lang="en-US" sz="1800" dirty="0"/>
              <a:t> </a:t>
            </a:r>
            <a:r>
              <a:rPr lang="en-US" sz="1800" dirty="0" err="1"/>
              <a:t>возлюбил</a:t>
            </a:r>
            <a:r>
              <a:rPr lang="en-US" sz="1800" dirty="0"/>
              <a:t> </a:t>
            </a:r>
            <a:r>
              <a:rPr lang="en-US" sz="1800" dirty="0" err="1"/>
              <a:t>нас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послал</a:t>
            </a:r>
            <a:r>
              <a:rPr lang="en-US" sz="1800" dirty="0"/>
              <a:t> </a:t>
            </a:r>
            <a:r>
              <a:rPr lang="en-US" sz="1800" dirty="0" err="1"/>
              <a:t>Сына</a:t>
            </a:r>
            <a:r>
              <a:rPr lang="en-US" sz="1800" dirty="0"/>
              <a:t> </a:t>
            </a:r>
            <a:r>
              <a:rPr lang="en-US" sz="1800" dirty="0" err="1"/>
              <a:t>Своего</a:t>
            </a:r>
            <a:r>
              <a:rPr lang="en-US" sz="1800" dirty="0"/>
              <a:t>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умилостивление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грехи</a:t>
            </a:r>
            <a:r>
              <a:rPr lang="en-US" sz="1800" dirty="0"/>
              <a:t> </a:t>
            </a:r>
            <a:r>
              <a:rPr lang="en-US" sz="1800" dirty="0" err="1"/>
              <a:t>наши</a:t>
            </a:r>
            <a:r>
              <a:rPr lang="en-US" sz="1800" dirty="0"/>
              <a:t>.</a:t>
            </a:r>
          </a:p>
          <a:p>
            <a:r>
              <a:rPr lang="en-US" sz="1800" dirty="0"/>
              <a:t>11 </a:t>
            </a:r>
            <a:r>
              <a:rPr lang="en-US" sz="1800" dirty="0" err="1"/>
              <a:t>Возлюбленные</a:t>
            </a:r>
            <a:r>
              <a:rPr lang="en-US" sz="1800" dirty="0"/>
              <a:t>! </a:t>
            </a:r>
            <a:r>
              <a:rPr lang="en-US" sz="1800" dirty="0" err="1"/>
              <a:t>если</a:t>
            </a:r>
            <a:r>
              <a:rPr lang="en-US" sz="1800" dirty="0"/>
              <a:t> </a:t>
            </a:r>
            <a:r>
              <a:rPr lang="en-US" sz="1800" dirty="0" err="1"/>
              <a:t>так</a:t>
            </a:r>
            <a:r>
              <a:rPr lang="en-US" sz="1800" dirty="0"/>
              <a:t> </a:t>
            </a:r>
            <a:r>
              <a:rPr lang="en-US" sz="1800" dirty="0" err="1"/>
              <a:t>возлюбил</a:t>
            </a:r>
            <a:r>
              <a:rPr lang="en-US" sz="1800" dirty="0"/>
              <a:t> </a:t>
            </a:r>
            <a:r>
              <a:rPr lang="en-US" sz="1800" dirty="0" err="1"/>
              <a:t>нас</a:t>
            </a:r>
            <a:r>
              <a:rPr lang="en-US" sz="1800" dirty="0"/>
              <a:t> </a:t>
            </a:r>
            <a:r>
              <a:rPr lang="en-US" sz="1800" dirty="0" err="1"/>
              <a:t>Бог</a:t>
            </a:r>
            <a:r>
              <a:rPr lang="en-US" sz="1800" dirty="0"/>
              <a:t>, </a:t>
            </a:r>
            <a:r>
              <a:rPr lang="en-US" sz="1800" dirty="0" err="1"/>
              <a:t>то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мы</a:t>
            </a:r>
            <a:r>
              <a:rPr lang="en-US" sz="1800" dirty="0"/>
              <a:t> </a:t>
            </a:r>
            <a:r>
              <a:rPr lang="en-US" sz="1800" dirty="0" err="1"/>
              <a:t>должны</a:t>
            </a:r>
            <a:r>
              <a:rPr lang="en-US" sz="1800" dirty="0"/>
              <a:t> </a:t>
            </a:r>
            <a:r>
              <a:rPr lang="en-US" sz="1800" dirty="0" err="1"/>
              <a:t>любить</a:t>
            </a:r>
            <a:r>
              <a:rPr lang="en-US" sz="1800" dirty="0"/>
              <a:t> </a:t>
            </a:r>
            <a:r>
              <a:rPr lang="en-US" sz="1800" dirty="0" err="1"/>
              <a:t>друг</a:t>
            </a:r>
            <a:r>
              <a:rPr lang="en-US" sz="1800" dirty="0"/>
              <a:t> </a:t>
            </a:r>
            <a:r>
              <a:rPr lang="en-US" sz="1800" dirty="0" err="1"/>
              <a:t>друга</a:t>
            </a:r>
            <a:r>
              <a:rPr lang="en-US" sz="1800" dirty="0"/>
              <a:t>.</a:t>
            </a:r>
          </a:p>
          <a:p>
            <a:r>
              <a:rPr lang="en-US" sz="1800" dirty="0"/>
              <a:t>12 </a:t>
            </a:r>
            <a:r>
              <a:rPr lang="en-US" sz="1800" dirty="0" err="1"/>
              <a:t>Бога</a:t>
            </a:r>
            <a:r>
              <a:rPr lang="en-US" sz="1800" dirty="0"/>
              <a:t> </a:t>
            </a:r>
            <a:r>
              <a:rPr lang="en-US" sz="1800" dirty="0" err="1"/>
              <a:t>никто</a:t>
            </a:r>
            <a:r>
              <a:rPr lang="en-US" sz="1800" dirty="0"/>
              <a:t> </a:t>
            </a:r>
            <a:r>
              <a:rPr lang="en-US" sz="1800" dirty="0" err="1"/>
              <a:t>никогда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видел</a:t>
            </a:r>
            <a:r>
              <a:rPr lang="en-US" sz="1800" dirty="0"/>
              <a:t>. </a:t>
            </a:r>
            <a:r>
              <a:rPr lang="en-US" sz="1800" dirty="0" err="1"/>
              <a:t>Если</a:t>
            </a:r>
            <a:r>
              <a:rPr lang="en-US" sz="1800" dirty="0"/>
              <a:t> </a:t>
            </a:r>
            <a:r>
              <a:rPr lang="en-US" sz="1800" dirty="0" err="1"/>
              <a:t>мы</a:t>
            </a:r>
            <a:r>
              <a:rPr lang="en-US" sz="1800" dirty="0"/>
              <a:t> </a:t>
            </a:r>
            <a:r>
              <a:rPr lang="en-US" sz="1800" dirty="0" err="1"/>
              <a:t>любим</a:t>
            </a:r>
            <a:r>
              <a:rPr lang="en-US" sz="1800" dirty="0"/>
              <a:t> </a:t>
            </a:r>
            <a:r>
              <a:rPr lang="en-US" sz="1800" dirty="0" err="1"/>
              <a:t>друг</a:t>
            </a:r>
            <a:r>
              <a:rPr lang="en-US" sz="1800" dirty="0"/>
              <a:t> </a:t>
            </a:r>
            <a:r>
              <a:rPr lang="en-US" sz="1800" dirty="0" err="1"/>
              <a:t>друга</a:t>
            </a:r>
            <a:r>
              <a:rPr lang="en-US" sz="1800" dirty="0"/>
              <a:t>, </a:t>
            </a:r>
            <a:r>
              <a:rPr lang="en-US" sz="1800" dirty="0" err="1"/>
              <a:t>то</a:t>
            </a:r>
            <a:r>
              <a:rPr lang="en-US" sz="1800" dirty="0"/>
              <a:t> </a:t>
            </a:r>
            <a:r>
              <a:rPr lang="en-US" sz="1800" dirty="0" err="1"/>
              <a:t>Бог</a:t>
            </a:r>
            <a:r>
              <a:rPr lang="en-US" sz="1800" dirty="0"/>
              <a:t>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нас</a:t>
            </a:r>
            <a:r>
              <a:rPr lang="en-US" sz="1800" dirty="0"/>
              <a:t> </a:t>
            </a:r>
            <a:r>
              <a:rPr lang="en-US" sz="1800" dirty="0" err="1"/>
              <a:t>пребывает</a:t>
            </a:r>
            <a:r>
              <a:rPr lang="en-US" sz="1800" dirty="0"/>
              <a:t>,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любовь</a:t>
            </a:r>
            <a:r>
              <a:rPr lang="en-US" sz="1800" dirty="0"/>
              <a:t>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совершенна</a:t>
            </a:r>
            <a:r>
              <a:rPr lang="en-US" sz="1800" dirty="0"/>
              <a:t> </a:t>
            </a:r>
            <a:r>
              <a:rPr lang="en-US" sz="1800" dirty="0" err="1"/>
              <a:t>есть</a:t>
            </a:r>
            <a:r>
              <a:rPr lang="en-US" sz="1800" dirty="0"/>
              <a:t>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нас</a:t>
            </a:r>
            <a:r>
              <a:rPr lang="en-US" sz="1800" dirty="0"/>
              <a:t>.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1 </a:t>
            </a:r>
            <a:r>
              <a:rPr lang="ru-RU" sz="1800" dirty="0" smtClean="0">
                <a:solidFill>
                  <a:schemeClr val="tx2"/>
                </a:solidFill>
              </a:rPr>
              <a:t>Ин.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4:7-12. 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Picture 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5AF39B6-D3F6-BF42-81BB-17DBD359E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4728" y="5096656"/>
            <a:ext cx="350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Любите друг друга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9D69-B37B-3247-BE79-2DE74DC5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708855"/>
            <a:ext cx="3568661" cy="3634486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Любовь </a:t>
            </a:r>
            <a:r>
              <a:rPr lang="ru-RU" sz="2800" dirty="0" err="1" smtClean="0"/>
              <a:t>долготерпит</a:t>
            </a:r>
            <a:endParaRPr lang="en-US" sz="2800" dirty="0"/>
          </a:p>
          <a:p>
            <a:r>
              <a:rPr lang="ru-RU" sz="2800" dirty="0" smtClean="0"/>
              <a:t>милосердствует</a:t>
            </a:r>
            <a:endParaRPr lang="en-US" sz="2800" dirty="0"/>
          </a:p>
          <a:p>
            <a:r>
              <a:rPr lang="ru-RU" sz="2800" dirty="0" smtClean="0"/>
              <a:t>не завидует</a:t>
            </a:r>
            <a:endParaRPr lang="en-US" sz="2800" dirty="0"/>
          </a:p>
          <a:p>
            <a:r>
              <a:rPr lang="ru-RU" sz="2800" dirty="0"/>
              <a:t>в</a:t>
            </a:r>
            <a:r>
              <a:rPr lang="ru-RU" sz="2800" dirty="0" smtClean="0"/>
              <a:t>се переносит</a:t>
            </a:r>
            <a:endParaRPr lang="en-US" sz="2800" dirty="0"/>
          </a:p>
          <a:p>
            <a:r>
              <a:rPr lang="ru-RU" sz="2800" dirty="0"/>
              <a:t>н</a:t>
            </a:r>
            <a:r>
              <a:rPr lang="ru-RU" sz="2800" dirty="0" smtClean="0"/>
              <a:t>икогда </a:t>
            </a:r>
            <a:r>
              <a:rPr lang="ru-RU" sz="2800" dirty="0" smtClean="0"/>
              <a:t>не перестает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48BDA69D-3CDB-9544-831E-051127E5E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19E1-C83F-9344-93B5-6704C717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641620"/>
            <a:ext cx="3568661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Любовью вечною Я </a:t>
            </a:r>
            <a:r>
              <a:rPr lang="ru-RU" sz="2800" b="1" dirty="0" smtClean="0">
                <a:solidFill>
                  <a:srgbClr val="C00000"/>
                </a:solidFill>
              </a:rPr>
              <a:t>возлюбил тебя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и потому простер к тебе </a:t>
            </a:r>
            <a:r>
              <a:rPr lang="ru-RU" sz="2800" b="1" dirty="0" smtClean="0">
                <a:solidFill>
                  <a:srgbClr val="C00000"/>
                </a:solidFill>
              </a:rPr>
              <a:t>благоволение</a:t>
            </a:r>
            <a:r>
              <a:rPr lang="en-US" sz="2800" dirty="0" smtClean="0"/>
              <a:t>” </a:t>
            </a:r>
            <a:endParaRPr lang="en-US" sz="2800" dirty="0"/>
          </a:p>
          <a:p>
            <a:pPr marL="0" indent="0" algn="ctr">
              <a:buNone/>
            </a:pPr>
            <a:r>
              <a:rPr lang="en-US" sz="2000" dirty="0" smtClean="0"/>
              <a:t>(</a:t>
            </a:r>
            <a:r>
              <a:rPr lang="ru-RU" sz="2000" dirty="0" err="1" smtClean="0"/>
              <a:t>Иер</a:t>
            </a:r>
            <a:r>
              <a:rPr lang="ru-RU" sz="2000" dirty="0" smtClean="0"/>
              <a:t>.</a:t>
            </a:r>
            <a:r>
              <a:rPr lang="en-US" sz="2000" dirty="0" smtClean="0"/>
              <a:t> 31:3).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4CC08-702B-DF4C-86B8-9B42D77A4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8E2E8"/>
      </a:lt2>
      <a:accent1>
        <a:srgbClr val="44B64D"/>
      </a:accent1>
      <a:accent2>
        <a:srgbClr val="62B438"/>
      </a:accent2>
      <a:accent3>
        <a:srgbClr val="91AB40"/>
      </a:accent3>
      <a:accent4>
        <a:srgbClr val="B49E38"/>
      </a:accent4>
      <a:accent5>
        <a:srgbClr val="C67D4A"/>
      </a:accent5>
      <a:accent6>
        <a:srgbClr val="B43839"/>
      </a:accent6>
      <a:hlink>
        <a:srgbClr val="A67737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4360</Words>
  <Application>Microsoft Office PowerPoint</Application>
  <PresentationFormat>Широкоэкранный</PresentationFormat>
  <Paragraphs>283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 Nova Light</vt:lpstr>
      <vt:lpstr>Avenir Next</vt:lpstr>
      <vt:lpstr>Book Antiqua</vt:lpstr>
      <vt:lpstr>Calibri</vt:lpstr>
      <vt:lpstr>Corbel</vt:lpstr>
      <vt:lpstr>Gill Sans MT</vt:lpstr>
      <vt:lpstr>Wingdings 2</vt:lpstr>
      <vt:lpstr>DividendVTI</vt:lpstr>
      <vt:lpstr>МНОЙ ДВИЖЕТ УДИВИТЕЛЬНАЯ ЛЮБОВЬ ХРИСТА  </vt:lpstr>
      <vt:lpstr>Презентация PowerPoint</vt:lpstr>
      <vt:lpstr>Презентация PowerPoint</vt:lpstr>
      <vt:lpstr>Презентация PowerPoint</vt:lpstr>
      <vt:lpstr>История Сьюзан</vt:lpstr>
      <vt:lpstr>Презентация PowerPoint</vt:lpstr>
      <vt:lpstr>БОЖЬЯ ЛЮБОВЬ КО МНЕ </vt:lpstr>
      <vt:lpstr>Презентация PowerPoint</vt:lpstr>
      <vt:lpstr>Презентация PowerPoint</vt:lpstr>
      <vt:lpstr>МОЯ ЛЮБОВЬ  К БОГУ </vt:lpstr>
      <vt:lpstr>БОЖЬЯ УДИВИТЕЛЬНАЯ ЛЮБОВЬ </vt:lpstr>
      <vt:lpstr>               моя любовь к другим </vt:lpstr>
      <vt:lpstr>ЛЮБОВЬ ХРИСТА ВО МНЕ </vt:lpstr>
      <vt:lpstr>ДЕЛИТЬСЯ БОЖЬЕЙ ЛЮБОВЬЮ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CHRIST’S AMAZING LOVE MOVES ME  </dc:title>
  <dc:creator>Arrais, Raquel</dc:creator>
  <cp:lastModifiedBy>Raisa Ostrovskaya</cp:lastModifiedBy>
  <cp:revision>20</cp:revision>
  <dcterms:created xsi:type="dcterms:W3CDTF">2020-02-13T16:45:32Z</dcterms:created>
  <dcterms:modified xsi:type="dcterms:W3CDTF">2020-04-23T08:20:35Z</dcterms:modified>
</cp:coreProperties>
</file>