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2" r:id="rId4"/>
    <p:sldId id="263" r:id="rId5"/>
    <p:sldId id="258" r:id="rId6"/>
    <p:sldId id="272" r:id="rId7"/>
    <p:sldId id="264" r:id="rId8"/>
    <p:sldId id="265" r:id="rId9"/>
    <p:sldId id="266" r:id="rId10"/>
    <p:sldId id="267" r:id="rId11"/>
    <p:sldId id="274" r:id="rId12"/>
    <p:sldId id="273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64"/>
    <p:restoredTop sz="94343" autoAdjust="0"/>
  </p:normalViewPr>
  <p:slideViewPr>
    <p:cSldViewPr snapToGrid="0" snapToObjects="1">
      <p:cViewPr>
        <p:scale>
          <a:sx n="60" d="100"/>
          <a:sy n="60" d="100"/>
        </p:scale>
        <p:origin x="1158" y="2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4393F-D2D3-F54A-B271-B29260C38861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F352C-DB0B-4640-9C81-870EB7CEE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43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aseline="0" dirty="0" smtClean="0">
                <a:latin typeface="Avenir Next" panose="020B0503020202020204" pitchFamily="34" charset="0"/>
              </a:rPr>
              <a:t>Когда Иисус остановил насилие</a:t>
            </a:r>
          </a:p>
          <a:p>
            <a:endParaRPr lang="en-US" sz="1200" dirty="0">
              <a:latin typeface="Avenir Next" panose="020B0503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/>
              <a:t>Автор </a:t>
            </a:r>
            <a:r>
              <a:rPr lang="mr-IN" sz="1200" dirty="0" smtClean="0"/>
              <a:t>–</a:t>
            </a:r>
            <a:r>
              <a:rPr lang="ru-RU" sz="1200" dirty="0" smtClean="0"/>
              <a:t> Энтони Кент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12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утро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толпе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впечатлен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происходило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возмущен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сторонники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молча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стояли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заднем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скорее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влиятельные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влиятельным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финансировал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строительство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считать себя собственником синагоги.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занимал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престижное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положение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обществе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высокий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авторитет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позволял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проводить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богослужение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участвовать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субботнем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Скорее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занимался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толкованием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Торы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вот в гневе он говорит: «Есть шесть дней, в которые должно делать, в те и приходите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исцелеться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 не в день субботний»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плохими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людьми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Иаир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8:41-56;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Крисп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Деян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18:8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сердиты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 слова были со множеством колкостей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Очевидно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использовал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оружие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нападках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процитировал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заповеди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используется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людьми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оскорбляют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берут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Писания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искажают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злых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Сатана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искушая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пустыне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апостол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Петр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предупреждает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Петра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3: 15-16: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[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Павла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неудобовразумительное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невежды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неутвержденные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собственной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поигбели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превращают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прочие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Писания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предупреждает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Павла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отрывки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искажать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злых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намерений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сожалению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подобное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происходит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некоторых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церквях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адвентистов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седьмого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инструмент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оправдать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правильно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возвышает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соответствии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положением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Пытаясь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поправить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заявлял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упрек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осквернил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проведя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говорят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приход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подразумевали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женщина-инвалид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рядом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деревне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легко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!”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радоваться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остановил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физические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заявил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ввиду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следовало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вернуть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болезненное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состояние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____</a:t>
            </a:r>
          </a:p>
          <a:p>
            <a:r>
              <a:rPr lang="en-US" sz="120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Francois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Bovon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Luke 2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(Minneapolis: Fortress Press, 2013), 281.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018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Действительно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нарушал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исцеляя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Конечно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нарушило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Прекратить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значит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нарушить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настоящее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соблюдение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Эллен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замечательными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размышлениями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субботнем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Христос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подчеркивал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принципиальные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требования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проявлял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благоговение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заповеди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учредил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извращена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соблюдение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отражало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сущность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эгоистичность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деспотизм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Христос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устранил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ложное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посредством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утверждавшие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искажали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раввины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преследовали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беспощадной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враждебностью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подчинялся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требованиям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продолжал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соблюдать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согласно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Эллен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Творец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соблюдать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признал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божественную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сущность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записывал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постарался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читатели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вспомнили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настоящей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природе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Обратите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внимание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текст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13:15,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…”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титул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напоминает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читателям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записанных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6:5,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Сын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Человеческий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183.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414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Эллен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Творец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соблюдать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признал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божественную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сущность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записывал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постарался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читатели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вспомнили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настоящей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природе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Обратите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внимание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текст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13:15,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…”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титул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напоминает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читателям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записанных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6:5,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Сын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Человеческий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</a:t>
            </a:r>
            <a:r>
              <a:rPr lang="en-US" dirty="0" smtClean="0">
                <a:effectLst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183.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70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критикующему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унизить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молчаливым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сторонникам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Лицемер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отвязывает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яслей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дочь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Авраамову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связал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сатана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восемнадцать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надлежало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освободить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13:15-16).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поставил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обидчика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правильно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приспешников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лицемерами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действительно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таковыми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проявляли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сострадания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животным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ослам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нечистым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животным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дочерью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Авраамовой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созданным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сторонники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позволить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животным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несколько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разгневались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из-за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18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пострадала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действительно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находилась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угрозой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смерти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неминуемой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гибели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предназначена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спасения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того, чтобы сделать ее лучше!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Следует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освобождение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являются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жертвами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жестокого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ограничиваться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жертвой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сексуального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физического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психологического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эмоционального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жестокого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хорош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Профилактика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ограничиваться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субботним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какой-то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Физическое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прекратилось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благодаря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продлил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духовные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эмоциональные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бессердечным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записаны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обличительные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обращенные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влиятельному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порадоваться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решил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продлить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мучения.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пришел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помощь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присоединился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Обозначив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дочь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Авраама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поставил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Авраама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сторону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Себя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Возразив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заключил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предпочел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оставалась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связанной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связанной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сатаной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оказался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незавидном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положении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находясь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стороне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сатана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противостоя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дочери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Авраама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Аврааму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352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попытаться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отрицать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инициативы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профилактике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прибегнуть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оправданиям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привести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множество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адвентистов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седьмого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задача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провозглашать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истину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отвлекаться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социальные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проблемы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подразумевая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ослабляем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социальным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Евангелием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Обратите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внимание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Эллен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пишет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Медицинское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Искренняя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симпатия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между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ближним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отличающий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безразличен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сострадание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Христос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придя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отдав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жертву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погибающих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религия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вылилась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подлинную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медико-миссионерскую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обладал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целительной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Милости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жертвы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», —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критерий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пользуется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великий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отделять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истинную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религию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ложной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медики-миссионеры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действовали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нежной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любовью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состраданием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Христос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окажись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сейчас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игнорировать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подвергаются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унижениям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жестокого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издевательств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лежит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постоянная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обязанность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защищать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оберег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находящуюся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подобных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отвратительных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обстоятельствах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адвентистов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седьмого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женского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организации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способствуют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инициативе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профилактике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enditnow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®).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адвентистов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седьмого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ADRA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Адвентистское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агентство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помощи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развития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управляет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специальными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безопасными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убежищами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девочек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подвергаются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становятся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жертвами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торговли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людьми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попадают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ужасные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обстоятельства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Медицинское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251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345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закончилось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посещение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физическое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эмоциональное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духовное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сцеление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половой сфере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прямо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восхвалять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Когда-то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сгорбленная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дочь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Авраама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становится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образцом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возрастов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показывая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кем-то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сгорблен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согнут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сатаной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будущее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находятся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мужчины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думают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какой-то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конкретной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мужчины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находящиеся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начинают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понимать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похоже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видят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проявлять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христианскую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любовь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проявляют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жестокость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недоброе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мужчины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попросили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обрести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новое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добротой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состраданием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уважением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отождествляют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себя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согбенной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Подобно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коснуться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чистой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любовью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будущее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звучат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звучали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сгорбленной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6368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Послушайте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различные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переводы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13:12: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освобождаешься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недуга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освобождаешься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немощи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Женщина, ты свободна от своей хвори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свободна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!”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деревне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прекратил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остановил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остановил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течение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18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прекратил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укажите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местоположение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остановить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подобное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сотворил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дочерей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Авраамовых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сестер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матерей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Израиля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подвергались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Пришло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прекратить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остановить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Английский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стандартный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перевод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Новый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перевод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короля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Иакова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Новый пересмотренный стандартный перевод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Новый живой перевод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Весть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85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cap="small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Вступление</a:t>
            </a:r>
            <a:endParaRPr lang="en-US" sz="1200" b="1" kern="1200" cap="sm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восемнадцать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помнила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прямой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спиной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Наверное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хотелось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заглянуть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увидеть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сияет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взгляд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видела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небольшом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хотелось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положить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продукты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высокую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дотянуться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поэтому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старалась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сберечь от грызунов свои запасы, хранящиеся внизу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никаких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сомнений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хотелось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увидеть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голубое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плывущими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пушистыми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облаками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взглянуть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ночное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увидеть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звезды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сияющую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естественное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постоянно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попадало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происходило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внизу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видела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лишь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сухие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бесплодные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тропы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Ближнего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Востока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отходы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оставленные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животными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восемнадцать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Облегчения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наступало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было никакого перерыва, передышки! Люди уже забыли, как выглядит ее лицо, все, что они видели – ее макушку и затылок. Для других она не была человеком, а просто досадной помехой, страдающим человеком, которого, в лучшем случае, можно пожалеть.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Восемнадцать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ходила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непросто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тяжело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ходить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все-таки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туда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добиралась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руководители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пребывание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сложным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испытанием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завидным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постоянством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продолжала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надеждой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однажды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ОН ПРЕКРАТИЛ ЕЕ СТРАДАНИЯ!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Назарета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027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ОПИСАНИЕ МИССИИ ИИСУСА В ЕВАНГЕЛИИ ОТ ЛУКИ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Единственный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рассказ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сгорбленной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Евангелии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13:10-17).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перейти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рассмотрению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замечательного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события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уделим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несколько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изучению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широкого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контекста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Евангелия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Евангелие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посвящено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центре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повествования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звезда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звезда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миссия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раскрывается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4:16-30.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Давайте вместе со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мной обратимся к Библии</a:t>
            </a:r>
          </a:p>
          <a:p>
            <a:endParaRPr lang="ru-RU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4:16-19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прочтите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43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вернулся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родной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Назарет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двоюродный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брат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Иоанн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Креститель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крестил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Иордане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совершенно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обычай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посещать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Очевидно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времени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посещал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обычная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практика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событие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Назарете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ценностях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ценностей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показывает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серьезных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жизненных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вопросах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главных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проблемах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эпохи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оставались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тьме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невежества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просвещать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свободно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Писанию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Евангелии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где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вышедшими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Назарете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процитировал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текст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61:1, 2.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значение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события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Назарете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узнали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во-первых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почтением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субботнему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организована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посещать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синагогоу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Во-вторых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Третья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деталь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описании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события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любовь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Обратите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внимание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ударение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Назарете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	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благовествовать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нищим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	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проповедывать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пленным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освобождение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	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слепым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прозрение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	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отпустить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измученных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свободу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	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проповедывать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благоприятное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Назарете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сосредоточено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вокруг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обездоленным, пленникам, людям с ограниченными физическими возможностями и угнетенным. И поскольку Дух пребывал на Иисусе, Он не просто говорил банальности или предлагал тщетную надежду, а был уполномочен действовать и спасать людей от тяжелых обстоятельств.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эпоху Нового Завета слишком много женщин находилось как раз среди бедных, страдающих, пленников и угнетенных. Как правило, женщины занимали не очень высокое положение в обществе, на самом деле трудно преувеличить, насколько низким было их положение и насколько велики были их страдания. Но Иисус возвысил женщин! Иисус, служащий сгорбленной женщине из 13 главы Евангелия от Луки, это лишь один пример из множества других.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Приглашаю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обратиться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отрывку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13:10-17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детального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изучения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истории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60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Прочтите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13:10-17]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12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048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дороге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Иерусалим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остановился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неназванном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посетить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называет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расширить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область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применения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значимость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события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находящихся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униженном положении, где бы они не находились и в каком бы веке не жили.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красивая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история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надежду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страдающим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внимательный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заботливый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врач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описывает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тяжесть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состояния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сгорблена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выпрямиться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течение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восемнадцати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долгих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несчастных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долгое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Приходилось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когда-нибудь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совершать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длительное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путешествие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автобусе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автомобиле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ограниченное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пространство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поездки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ехать в тесноте,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ограниченным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неспособным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потянуться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протяжении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путешествия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собственном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опыте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пункт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назначения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встать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потянуться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почувствовать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снова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оживает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бедная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болезненном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путешествии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течение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восемнадцати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видела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путешествие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закончится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выпрямиться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ночью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лежа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ночью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кровати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сгорблена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продолжала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мучаться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Представьте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Исследователи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размышляли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болезнью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Джон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Уилкинсон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считает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скорее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анкилопоэтический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спондилит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исследователи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предполагают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описанной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симптомы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характерные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некоторых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пострадали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мужского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сексуального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жестокого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вполне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конечном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итоге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возложил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сатану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16).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сексуальное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проявлением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характера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работа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сатаны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искупительного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причинять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являются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разумеется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настоящий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христианин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навязывать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себя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сексуально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настоящий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христианин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обещал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тип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поведения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полностью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противоречит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ценностям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мужчина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утверждающий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Христос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пребывает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принижало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запугивало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причиняло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физическая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умственная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эмоциональная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психологическая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_____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John Wilkinson, “The Case of the Bent Woman in Luke 13:10-17,” </a:t>
            </a:r>
            <a:r>
              <a:rPr lang="en-US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EvQ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49 (1977): 195-205.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Kathleen McManus, “The Mysticism of Resistance: The Global Suffering of Woman as an Ethical Imperative for the Church,” TS 79 (2018): 879-99. Camilla Burns, “Behold a Woman,” Contact 184 (2007): 20-2.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55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пришел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синагогу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чудесным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вещам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...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увидел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толпе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несмотря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сгорблена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вероятно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остальные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находящиеся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помещении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подозвал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12).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отметить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послушалась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призыва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Несмотря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сторону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стараясь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подошла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сгорблена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попросил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произнес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когда-либо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слышала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освобождаешься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недуга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12)!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возложил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прикоснулся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уверены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приемлемое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любящее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прикосновение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Спасителя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следующем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событии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тотчас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выпрямилась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13)!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прекратил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остановил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физическую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8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освободилась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освободилась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видела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окружало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физические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разрешились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испытала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благоволение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Назарете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4:16-19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становилось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реальностью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Творца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становилось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задумано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здоровым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выпрямиться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видеть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женщина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испытывала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безграничную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посмотреть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лицо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прекратил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телесную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лицо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Скорее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лицо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увидела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выпрямилась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впервые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18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чудесного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13:13)!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субботних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чудес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описанных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Евангелии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единственным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прославлял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освобождения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недуга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12).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заслужить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восемнадцать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заработать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купить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заслужить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милостью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прославила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прославляя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миру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понять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думает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(!) 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несмотря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физическое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состояние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восстановлено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психологические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мучения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закончились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352C-DB0B-4640-9C81-870EB7CEE84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94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F1E1F-8E59-5049-9718-AADAE7B6C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0BB14-E6C6-AE47-B696-995442109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220F5-F7D2-FF47-A4AB-6C54120AA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43419-BD41-314D-AB82-BB330ECE2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2808C-230E-4747-BCE9-AA94B968E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12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7F2CC-9D86-AA4C-A6EE-AB1C3FDD0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D64913-F2E1-9243-B6F5-50370AD6A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7D092-35C8-394A-BC4C-3A662A18F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7FAEB-8725-D048-A488-1E845D523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9E444-2266-3440-A828-7FE6B593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8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427C70-259C-6C4F-82AE-9C670B8C55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CBDA6F-6E0C-0B4E-BCE3-4C48488FE7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9E96A-0DF6-4B48-B9F4-DEE1C5C7C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7B750-013D-8941-9D84-99E11C895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AA3A6-B270-654A-BBC3-97DB753DC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5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5BD08-92D4-4849-9247-1BF64504D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A22A0-508E-EA48-98C3-3C7485326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FC577-35C9-BE4E-8D03-2BD5B7A90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A9C4B-4BB7-6147-B761-58F96BBC8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97C42-09DB-CF49-AED6-2A95881B2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D2C2C-26B6-3C47-86BF-15A01E1A3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03957-611E-524A-A365-565D5723A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6D81C-5B8E-6B42-9CF1-BE6A8B049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01C94-7C38-DA47-A561-56A6F093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68CD2C-EF2D-C141-89AD-740D5550B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3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5F70A-7F4B-B842-95B7-F5154BC9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91F91-3362-1442-A478-74F0B4DA6D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C9586D-B64B-4746-B819-1543FE667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54D2F-87CF-1249-A29A-C2734D629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36DCC4-C631-A443-A7B7-A0CAED4AD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993A4-7675-D94A-95DF-33EEBA4F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1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68463-C4E3-A041-BB06-E1E973CC1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FF3AE-57B6-C846-AD7E-511E348B7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66A1C-7584-0744-A712-01C6B067B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72AD4B-81BD-734E-B81F-0A038483D7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7840A3-C640-2C45-9094-2E83965AB1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96B308-58B3-4D44-BC35-289EFD5F5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354863-B081-9D4A-9837-1D0D4A0CC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06D8E3-72F4-404C-B060-7A80A4581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8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289CC-CB28-DA4C-91D0-7CD1A063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A8E73A-53FD-F940-A479-22D518DD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86FB9-BED0-6A47-8E6D-D530A0D9D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46E05-16F3-5F4C-842F-70FC2B621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57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4717AD-FFA8-2C4D-A149-7164A7FA5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0BEBA1-EA9E-B546-AF7C-3A0171A91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589C2D-ACE5-3448-8E0D-900122BFD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14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4344D-2CF1-6340-97F5-14B9C428D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1E989-E195-BC4F-9A99-684FD6E9C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3CADF0-F577-3946-92A9-9F214756F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7E6BD-9515-FE41-B8CA-AE2169E29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E219B-7F6F-8B49-884F-1DF77BB6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DD31F-FC94-BC41-A0A6-69C9CDDCE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3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DA743-C839-9142-A9CE-5BD40CAE0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8E4179-33F6-024C-B130-AA6926D564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6766BE-1176-074A-AABC-90333E513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2A086-86E8-E94E-BFF6-AEA3C936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7D283B-FA74-DA45-A736-A10AF7B8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950AE-39AC-3F47-9654-53C7BF338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8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89F97C-6664-3346-BF11-14CDC4DA0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038FCE-C6A4-4848-BFB9-95FB15D26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2D45B-FAD5-794A-830F-9361B7180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6086F-1785-9F4D-9288-82D685BFAC6A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D3F10-51A4-4249-9889-E25053C723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B97BA-AF42-514D-9116-F603CCC6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AB0AE-8F17-494F-A81D-804BDD444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8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food on a plate&#10;&#10;Description automatically generated">
            <a:extLst>
              <a:ext uri="{FF2B5EF4-FFF2-40B4-BE49-F238E27FC236}">
                <a16:creationId xmlns:a16="http://schemas.microsoft.com/office/drawing/2014/main" id="{EB8C6DF4-6C74-824B-A13E-BE3BD21589D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299" t="9091" r="4341"/>
          <a:stretch/>
        </p:blipFill>
        <p:spPr>
          <a:xfrm>
            <a:off x="3697357" y="1"/>
            <a:ext cx="8494643" cy="6858000"/>
          </a:xfrm>
          <a:prstGeom prst="rect">
            <a:avLst/>
          </a:prstGeom>
        </p:spPr>
      </p:pic>
      <p:sp>
        <p:nvSpPr>
          <p:cNvPr id="19" name="Rectangle 11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E8EDD3-B430-9640-8DC3-7ED377141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251" y="3123311"/>
            <a:ext cx="6496560" cy="884935"/>
          </a:xfrm>
        </p:spPr>
        <p:txBody>
          <a:bodyPr anchor="b">
            <a:normAutofit fontScale="90000"/>
          </a:bodyPr>
          <a:lstStyle/>
          <a:p>
            <a:r>
              <a:rPr lang="ru-RU" sz="4400" dirty="0" smtClean="0">
                <a:latin typeface="Avenir Next" panose="020B0503020202020204" pitchFamily="34" charset="0"/>
              </a:rPr>
              <a:t>Когда Иисус</a:t>
            </a:r>
            <a:r>
              <a:rPr lang="en-US" sz="4400" dirty="0" smtClean="0">
                <a:latin typeface="Avenir Next" panose="020B0503020202020204" pitchFamily="34" charset="0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Avenir Next" panose="020B0503020202020204" pitchFamily="34" charset="0"/>
              </a:rPr>
              <a:t>ОСТАНОВИЛ НАСИЛИЕ</a:t>
            </a:r>
            <a:endParaRPr lang="en-US" sz="4400" b="1" dirty="0">
              <a:solidFill>
                <a:srgbClr val="C00000"/>
              </a:solidFill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D3547-91F2-904F-932C-D8ABDC3E60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475" y="3936111"/>
            <a:ext cx="5080137" cy="1208141"/>
          </a:xfrm>
        </p:spPr>
        <p:txBody>
          <a:bodyPr>
            <a:normAutofit/>
          </a:bodyPr>
          <a:lstStyle/>
          <a:p>
            <a:pPr algn="l"/>
            <a:r>
              <a:rPr lang="ru-RU" sz="1200" dirty="0" smtClean="0"/>
              <a:t>Энтони Кент, заместитель секретаря </a:t>
            </a:r>
            <a:br>
              <a:rPr lang="ru-RU" sz="1200" dirty="0" smtClean="0"/>
            </a:br>
            <a:r>
              <a:rPr lang="ru-RU" sz="1200" dirty="0" smtClean="0"/>
              <a:t>Пасторской ассоциации Генеральной Конференции</a:t>
            </a:r>
            <a:endParaRPr lang="en-US" sz="1200" dirty="0"/>
          </a:p>
          <a:p>
            <a:pPr algn="l"/>
            <a:endParaRPr lang="en-US" sz="1600" dirty="0"/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D51664D-03EC-5344-AE55-24DDC3C8F58C}"/>
              </a:ext>
            </a:extLst>
          </p:cNvPr>
          <p:cNvSpPr txBox="1">
            <a:spLocks/>
          </p:cNvSpPr>
          <p:nvPr/>
        </p:nvSpPr>
        <p:spPr>
          <a:xfrm>
            <a:off x="504875" y="5312192"/>
            <a:ext cx="4023359" cy="1208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DBA779-EB69-A043-982A-21954AF1CB96}"/>
              </a:ext>
            </a:extLst>
          </p:cNvPr>
          <p:cNvSpPr txBox="1"/>
          <p:nvPr/>
        </p:nvSpPr>
        <p:spPr>
          <a:xfrm>
            <a:off x="397818" y="5497806"/>
            <a:ext cx="30542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spc="300" dirty="0">
                <a:latin typeface="Avenir Next" panose="020B0503020202020204" pitchFamily="34" charset="0"/>
              </a:rPr>
              <a:t>2020 EMPHASIS DAY 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C545D3FD-71D6-884B-A14C-1B730453C4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246" y="2649624"/>
            <a:ext cx="4224044" cy="483405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5A1479A-09DF-D944-BA96-3A9663EBC24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53" y="6033773"/>
            <a:ext cx="4953000" cy="55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600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55FF0618-FBE4-4B42-83C9-BF5D9D8AA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A23B71-7B02-6E46-9513-1B1DC1A4D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837" y="7057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Avenir Next" panose="020B0503020202020204" pitchFamily="34" charset="0"/>
              </a:rPr>
              <a:t>Колкости со </a:t>
            </a:r>
            <a:r>
              <a:rPr lang="ru-RU" sz="4000" b="1" dirty="0" smtClean="0">
                <a:latin typeface="Avenir Next" panose="020B0503020202020204" pitchFamily="34" charset="0"/>
              </a:rPr>
              <a:t>стороны </a:t>
            </a:r>
            <a:br>
              <a:rPr lang="ru-RU" sz="4000" b="1" dirty="0" smtClean="0">
                <a:latin typeface="Avenir Next" panose="020B0503020202020204" pitchFamily="34" charset="0"/>
              </a:rPr>
            </a:br>
            <a:r>
              <a:rPr lang="ru-RU" sz="4000" b="1" dirty="0" smtClean="0">
                <a:latin typeface="Avenir Next" panose="020B0503020202020204" pitchFamily="34" charset="0"/>
              </a:rPr>
              <a:t>начальника синагоги</a:t>
            </a:r>
            <a:endParaRPr lang="en-US" sz="4000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992F1-B96A-FE4C-A079-98FF56F4E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7445" y="2022843"/>
            <a:ext cx="8700247" cy="48351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dirty="0" smtClean="0"/>
              <a:t>Упомянув заповедь о субботе, он использовал ее как орудие против Иисуса и этой женщины.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Цитируя слова Писания, он использовал их для злой цели.</a:t>
            </a:r>
          </a:p>
          <a:p>
            <a:pPr>
              <a:lnSpc>
                <a:spcPct val="100000"/>
              </a:lnSpc>
            </a:pPr>
            <a:r>
              <a:rPr lang="ru-RU" dirty="0" smtClean="0"/>
              <a:t>Пытаясь поправить Иисуса, он как бы заявлял, что он святее Иисуса.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Оспаривая факт исцеления в этот день, он оправдывал насилие над этой женщиной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11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food&#10;&#10;Description automatically generated">
            <a:extLst>
              <a:ext uri="{FF2B5EF4-FFF2-40B4-BE49-F238E27FC236}">
                <a16:creationId xmlns:a16="http://schemas.microsoft.com/office/drawing/2014/main" id="{2867CEA1-9BCA-8D4F-9367-DFFB02F9F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284242" cy="69098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1F0D4F-EE7C-EA45-8720-428A3F073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876" y="6235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venir Next" panose="020B0503020202020204" pitchFamily="34" charset="0"/>
              </a:rPr>
              <a:t/>
            </a:r>
            <a:br>
              <a:rPr lang="en-US" sz="4000" dirty="0">
                <a:latin typeface="Avenir Next" panose="020B0503020202020204" pitchFamily="34" charset="0"/>
              </a:rPr>
            </a:br>
            <a:r>
              <a:rPr lang="ru-RU" sz="3600" b="1" dirty="0" smtClean="0">
                <a:latin typeface="Avenir Next" panose="020B0503020202020204" pitchFamily="34" charset="0"/>
              </a:rPr>
              <a:t>ЭЛЛЕН УАЙТ</a:t>
            </a:r>
            <a:endParaRPr lang="en-US" sz="4000" b="1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F27C8-3858-2A48-A190-2BB0F8FE0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9431"/>
            <a:ext cx="9865895" cy="45069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dirty="0" smtClean="0"/>
              <a:t>“</a:t>
            </a:r>
            <a:r>
              <a:rPr lang="ru-RU" dirty="0"/>
              <a:t>Во время Своего земного служения Христос особенно подчеркивал принципиальные требования субботы. Во всех Своих учениях Он проявлял благоговение к этой заповеди, которую Сам и учредил</a:t>
            </a:r>
            <a:r>
              <a:rPr lang="ru-RU" dirty="0" smtClean="0"/>
              <a:t>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ru-RU" dirty="0" smtClean="0"/>
              <a:t> </a:t>
            </a:r>
            <a:r>
              <a:rPr lang="ru-RU" dirty="0"/>
              <a:t>В Его дни суббота была настолько извращена, что ее соблюдение отражало не сущность Господа, а эгоистичность и деспотизм человека. Христос устранил ложное учение о субботе, посредством которого люди, утверждавшие, что знают Бога, искажали Его образ. Хотя раввины и преследовали Его с беспощадной враждебностью, но Он ни в чем не подчинялся их требованиям и продолжал соблюдать субботу согласно Закону Божьему</a:t>
            </a:r>
            <a:r>
              <a:rPr lang="ru-RU" dirty="0" smtClean="0"/>
              <a:t>.</a:t>
            </a:r>
            <a:r>
              <a:rPr lang="en-US" dirty="0" smtClean="0"/>
              <a:t>”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(</a:t>
            </a:r>
            <a:r>
              <a:rPr lang="ru-RU" i="1" dirty="0" smtClean="0"/>
              <a:t>Пророки и цари, с.</a:t>
            </a:r>
            <a:r>
              <a:rPr lang="en-US" dirty="0" smtClean="0"/>
              <a:t> </a:t>
            </a:r>
            <a:r>
              <a:rPr lang="en-US" dirty="0"/>
              <a:t>183).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40082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55FF0618-FBE4-4B42-83C9-BF5D9D8AA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A23B71-7B02-6E46-9513-1B1DC1A4D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137" y="7057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Avenir Next" panose="020B0503020202020204" pitchFamily="34" charset="0"/>
              </a:rPr>
              <a:t>Колкости со </a:t>
            </a:r>
            <a:r>
              <a:rPr lang="ru-RU" sz="4000" b="1" dirty="0">
                <a:latin typeface="Avenir Next" panose="020B0503020202020204" pitchFamily="34" charset="0"/>
              </a:rPr>
              <a:t>стороны </a:t>
            </a:r>
            <a:br>
              <a:rPr lang="ru-RU" sz="4000" b="1" dirty="0">
                <a:latin typeface="Avenir Next" panose="020B0503020202020204" pitchFamily="34" charset="0"/>
              </a:rPr>
            </a:br>
            <a:r>
              <a:rPr lang="ru-RU" sz="4000" b="1" dirty="0">
                <a:latin typeface="Avenir Next" panose="020B0503020202020204" pitchFamily="34" charset="0"/>
              </a:rPr>
              <a:t>начальника </a:t>
            </a:r>
            <a:r>
              <a:rPr lang="ru-RU" sz="4000" b="1" dirty="0" smtClean="0">
                <a:latin typeface="Avenir Next" panose="020B0503020202020204" pitchFamily="34" charset="0"/>
              </a:rPr>
              <a:t>синагоги</a:t>
            </a:r>
            <a:endParaRPr lang="en-US" sz="4000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992F1-B96A-FE4C-A079-98FF56F4E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7445" y="2022843"/>
            <a:ext cx="8700247" cy="483515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ru-RU" dirty="0" smtClean="0"/>
              <a:t>Упомянув </a:t>
            </a:r>
            <a:r>
              <a:rPr lang="ru-RU" dirty="0"/>
              <a:t>заповедь о субботе, он использовал ее как орудие против Иисуса и этой женщины.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/>
              <a:t>Цитируя слова Писания, он использовал их для злой цели.</a:t>
            </a:r>
          </a:p>
          <a:p>
            <a:pPr>
              <a:lnSpc>
                <a:spcPct val="100000"/>
              </a:lnSpc>
            </a:pPr>
            <a:r>
              <a:rPr lang="ru-RU" dirty="0"/>
              <a:t>Пытаясь поправить Иисуса, он как бы заявлял, что он святее Иисуса.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/>
              <a:t>Оспаривая факт исцеления в этот день, он оправдывал насилие над этой женщиной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lnSpc>
                <a:spcPct val="100000"/>
              </a:lnSpc>
            </a:pPr>
            <a:r>
              <a:rPr lang="ru-RU" dirty="0"/>
              <a:t>Предположив, что Иисус не соблюдал святость субботы, он не признал </a:t>
            </a:r>
            <a:r>
              <a:rPr lang="ru-RU" dirty="0" smtClean="0"/>
              <a:t>божественность </a:t>
            </a:r>
            <a:r>
              <a:rPr lang="ru-RU" dirty="0"/>
              <a:t>Христа. </a:t>
            </a:r>
          </a:p>
          <a:p>
            <a:pPr>
              <a:lnSpc>
                <a:spcPct val="100000"/>
              </a:lnSpc>
            </a:pPr>
            <a:endParaRPr lang="ru-RU" dirty="0" smtClean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90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, table&#10;&#10;Description automatically generated">
            <a:extLst>
              <a:ext uri="{FF2B5EF4-FFF2-40B4-BE49-F238E27FC236}">
                <a16:creationId xmlns:a16="http://schemas.microsoft.com/office/drawing/2014/main" id="{E1A0E757-CFC5-B04A-B0A0-F12E9F1F1B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76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104260-7297-1A47-ADD7-567B429C6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3" y="102851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venir Next" panose="020B0503020202020204" pitchFamily="34" charset="0"/>
              </a:rPr>
              <a:t>ОТВЕТ ГОСПОДА</a:t>
            </a:r>
            <a:endParaRPr lang="en-US" sz="4000" b="1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493B8-FD09-FA45-854D-78A8CD4F1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8299" y="2354073"/>
            <a:ext cx="7817224" cy="349941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ru-RU" sz="3200" b="1" dirty="0" smtClean="0"/>
              <a:t>Он назвал</a:t>
            </a:r>
            <a:r>
              <a:rPr lang="en-US" sz="3200" b="1" dirty="0" smtClean="0"/>
              <a:t> </a:t>
            </a:r>
            <a:r>
              <a:rPr lang="ru-RU" sz="3200" dirty="0" smtClean="0"/>
              <a:t>начальника синагоги лицемером.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ru-RU" sz="3200" b="1" dirty="0" smtClean="0"/>
              <a:t>Он остановил</a:t>
            </a:r>
            <a:r>
              <a:rPr lang="en-US" sz="3200" b="1" dirty="0" smtClean="0"/>
              <a:t> </a:t>
            </a:r>
            <a:r>
              <a:rPr lang="ru-RU" sz="3200" dirty="0" smtClean="0"/>
              <a:t>духовные и эмоциональные страдания этой женщины.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ru-RU" sz="3200" b="1" dirty="0" smtClean="0"/>
              <a:t>Он поставил себя рядом с</a:t>
            </a:r>
            <a:r>
              <a:rPr lang="en-US" sz="3200" b="1" dirty="0" smtClean="0"/>
              <a:t> </a:t>
            </a:r>
            <a:r>
              <a:rPr lang="en-US" sz="3200" dirty="0" smtClean="0"/>
              <a:t>“</a:t>
            </a:r>
            <a:r>
              <a:rPr lang="ru-RU" sz="3200" dirty="0" smtClean="0"/>
              <a:t>дочерью </a:t>
            </a:r>
            <a:r>
              <a:rPr lang="ru-RU" sz="3200" dirty="0" err="1" smtClean="0"/>
              <a:t>Авраамовой</a:t>
            </a:r>
            <a:r>
              <a:rPr lang="en-US" sz="3200" dirty="0" smtClean="0"/>
              <a:t>” </a:t>
            </a:r>
            <a:r>
              <a:rPr lang="ru-RU" sz="3200" dirty="0" smtClean="0"/>
              <a:t>и самим Авраамом.</a:t>
            </a:r>
            <a:endParaRPr lang="en-US" sz="3200" dirty="0"/>
          </a:p>
          <a:p>
            <a:pPr>
              <a:lnSpc>
                <a:spcPct val="10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399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B7DE0257-5B58-F646-9092-CDA939D54C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B25960-0768-6B48-ACEC-58F9AF963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9363" y="831286"/>
            <a:ext cx="5916708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Avenir Next" panose="020B0503020202020204" pitchFamily="34" charset="0"/>
              </a:rPr>
              <a:t>ЭЛЛЕН УАЙТ</a:t>
            </a:r>
            <a:endParaRPr lang="en-US" b="1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2F6B6-A7CF-9941-A34D-53A047ADE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1882"/>
            <a:ext cx="9273988" cy="463503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dirty="0" smtClean="0"/>
              <a:t>“</a:t>
            </a:r>
            <a:r>
              <a:rPr lang="ru-RU" dirty="0"/>
              <a:t>Искренняя симпатия между человеком и его ближним есть знак, отличающий тех, кто любит и боится Бога, от тех, кто безразличен к Его закону. Как велико сострадание, которое явил Христос, придя в этот мир и отдав Свою жизнь в жертву за погибающих людей! Его религия вылилась в подлинную медико-миссионерскую работу. Он обладал целительной силой. «Милости хочу, а не жертвы», — говорил Он. Это критерий, которым пользуется великий Автор истины, чтобы отделять истинную религию от ложной. Бог хочет, чтобы Его медики-миссионеры действовали с нежной любовью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</a:t>
            </a:r>
            <a:r>
              <a:rPr lang="ru-RU" dirty="0"/>
              <a:t>состраданием, которые явил бы Христос,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окажись </a:t>
            </a:r>
            <a:r>
              <a:rPr lang="ru-RU" dirty="0"/>
              <a:t>Он сейчас в нашем мире.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dirty="0" smtClean="0"/>
              <a:t>(</a:t>
            </a:r>
            <a:r>
              <a:rPr lang="ru-RU" i="1" dirty="0" smtClean="0"/>
              <a:t>Медицинское служение, с.</a:t>
            </a:r>
            <a:r>
              <a:rPr lang="en-US" dirty="0" smtClean="0"/>
              <a:t> </a:t>
            </a:r>
            <a:r>
              <a:rPr lang="en-US" dirty="0"/>
              <a:t>251).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91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, table&#10;&#10;Description automatically generated">
            <a:extLst>
              <a:ext uri="{FF2B5EF4-FFF2-40B4-BE49-F238E27FC236}">
                <a16:creationId xmlns:a16="http://schemas.microsoft.com/office/drawing/2014/main" id="{5C304B8F-A673-7E4B-970F-F74B33D71E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1F0D4F-EE7C-EA45-8720-428A3F073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749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venir Next" panose="020B0503020202020204" pitchFamily="34" charset="0"/>
              </a:rPr>
              <a:t>Всестороннее</a:t>
            </a:r>
            <a:r>
              <a:rPr lang="ru-RU" sz="4000" dirty="0" smtClean="0">
                <a:latin typeface="Avenir Next" panose="020B0503020202020204" pitchFamily="34" charset="0"/>
              </a:rPr>
              <a:t> исцеление женщины</a:t>
            </a:r>
            <a:endParaRPr lang="en-US" sz="4000" b="1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F27C8-3858-2A48-A190-2BB0F8FE0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2246" y="2359601"/>
            <a:ext cx="7279341" cy="226181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Физическое</a:t>
            </a:r>
            <a:endParaRPr lang="en-US" sz="3200" b="1" dirty="0"/>
          </a:p>
          <a:p>
            <a:r>
              <a:rPr lang="ru-RU" sz="3200" b="1" dirty="0" smtClean="0"/>
              <a:t>Эмоциональное</a:t>
            </a:r>
            <a:endParaRPr lang="en-US" sz="3200" b="1" dirty="0"/>
          </a:p>
          <a:p>
            <a:r>
              <a:rPr lang="ru-RU" sz="3200" b="1" dirty="0" smtClean="0"/>
              <a:t>Духовное</a:t>
            </a:r>
            <a:endParaRPr lang="en-US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67226C-CD74-7C4A-897B-ACEA2A6779A3}"/>
              </a:ext>
            </a:extLst>
          </p:cNvPr>
          <p:cNvSpPr txBox="1"/>
          <p:nvPr/>
        </p:nvSpPr>
        <p:spPr>
          <a:xfrm>
            <a:off x="2327564" y="4877957"/>
            <a:ext cx="701831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/>
              <a:t>Хотели бы вы, чтобы Иисус исцелил вас</a:t>
            </a:r>
            <a:r>
              <a:rPr lang="en-US" sz="2800" i="1" dirty="0" smtClean="0"/>
              <a:t>?</a:t>
            </a:r>
            <a:endParaRPr lang="en-US" sz="2800" i="1" dirty="0"/>
          </a:p>
          <a:p>
            <a:pPr algn="ctr"/>
            <a:r>
              <a:rPr lang="ru-RU" sz="2800" i="1" dirty="0" smtClean="0"/>
              <a:t>Иисус может и к вам прикоснуться</a:t>
            </a:r>
            <a:r>
              <a:rPr lang="en-US" sz="2800" i="1" dirty="0" smtClean="0"/>
              <a:t> 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en-US" sz="2800" i="1" dirty="0" smtClean="0"/>
              <a:t>c </a:t>
            </a:r>
            <a:r>
              <a:rPr lang="ru-RU" sz="2800" i="1" dirty="0" smtClean="0"/>
              <a:t>любовью, изменить вашу жизнь </a:t>
            </a:r>
            <a:br>
              <a:rPr lang="ru-RU" sz="2800" i="1" dirty="0" smtClean="0"/>
            </a:br>
            <a:r>
              <a:rPr lang="ru-RU" sz="2800" i="1" dirty="0" smtClean="0"/>
              <a:t>и ваше будущее</a:t>
            </a:r>
            <a:r>
              <a:rPr lang="en-US" sz="2800" i="1" dirty="0" smtClean="0"/>
              <a:t>.</a:t>
            </a:r>
            <a:endParaRPr lang="en-US" sz="28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15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A3A56122-1895-4743-86FE-BB7D17E9A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2E2FD5-79B2-234E-B8BE-6C0311F0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069" y="70578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dirty="0" err="1" smtClean="0">
                <a:latin typeface="Avenir Next" panose="020B0503020202020204" pitchFamily="34" charset="0"/>
              </a:rPr>
              <a:t>Лк</a:t>
            </a:r>
            <a:r>
              <a:rPr lang="ru-RU" sz="4000" dirty="0" smtClean="0">
                <a:latin typeface="Avenir Next" panose="020B0503020202020204" pitchFamily="34" charset="0"/>
              </a:rPr>
              <a:t>.</a:t>
            </a:r>
            <a:r>
              <a:rPr lang="en-US" sz="4000" dirty="0" smtClean="0">
                <a:latin typeface="Avenir Next" panose="020B0503020202020204" pitchFamily="34" charset="0"/>
              </a:rPr>
              <a:t> </a:t>
            </a:r>
            <a:r>
              <a:rPr lang="en-US" sz="4000" dirty="0">
                <a:latin typeface="Avenir Next" panose="020B0503020202020204" pitchFamily="34" charset="0"/>
              </a:rPr>
              <a:t>13:12, </a:t>
            </a:r>
            <a:br>
              <a:rPr lang="en-US" sz="4000" dirty="0">
                <a:latin typeface="Avenir Next" panose="020B0503020202020204" pitchFamily="34" charset="0"/>
              </a:rPr>
            </a:br>
            <a:r>
              <a:rPr lang="en-US" sz="4000" b="1" dirty="0" smtClean="0">
                <a:latin typeface="Avenir Next" panose="020B0503020202020204" pitchFamily="34" charset="0"/>
              </a:rPr>
              <a:t>“</a:t>
            </a:r>
            <a:r>
              <a:rPr lang="ru-RU" sz="4000" b="1" dirty="0" smtClean="0">
                <a:latin typeface="Avenir Next" panose="020B0503020202020204" pitchFamily="34" charset="0"/>
              </a:rPr>
              <a:t>ЖЕНЩИНА, ТЫ СВОБОДНА!</a:t>
            </a:r>
            <a:r>
              <a:rPr lang="en-US" sz="4000" b="1" dirty="0" smtClean="0">
                <a:latin typeface="Avenir Next" panose="020B0503020202020204" pitchFamily="34" charset="0"/>
              </a:rPr>
              <a:t>” </a:t>
            </a:r>
            <a:endParaRPr lang="en-US" sz="4000" b="1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60C75-086E-394B-A424-DC7E544D9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8104" y="2399367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“</a:t>
            </a:r>
            <a:r>
              <a:rPr lang="ru-RU" dirty="0" smtClean="0"/>
              <a:t>Женщина,</a:t>
            </a:r>
            <a:r>
              <a:rPr lang="en-US" dirty="0" smtClean="0"/>
              <a:t> </a:t>
            </a:r>
            <a:r>
              <a:rPr lang="ru-RU" b="1" dirty="0" smtClean="0"/>
              <a:t>ты освобождаешься</a:t>
            </a:r>
            <a:r>
              <a:rPr lang="en-US" b="1" dirty="0" smtClean="0"/>
              <a:t> </a:t>
            </a:r>
            <a:r>
              <a:rPr lang="ru-RU" dirty="0" smtClean="0"/>
              <a:t>от недуга твоего</a:t>
            </a:r>
            <a:r>
              <a:rPr lang="en-US" dirty="0" smtClean="0"/>
              <a:t>”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(</a:t>
            </a:r>
            <a:r>
              <a:rPr lang="ru-RU" dirty="0" smtClean="0"/>
              <a:t>Английский стандартный перевод</a:t>
            </a:r>
            <a:r>
              <a:rPr lang="en-US" dirty="0" smtClean="0"/>
              <a:t>).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“</a:t>
            </a:r>
            <a:r>
              <a:rPr lang="ru-RU" dirty="0" smtClean="0"/>
              <a:t>Женщина, </a:t>
            </a:r>
            <a:r>
              <a:rPr lang="ru-RU" b="1" dirty="0" smtClean="0"/>
              <a:t>ты освобождаешься</a:t>
            </a:r>
            <a:r>
              <a:rPr lang="en-US" b="1" dirty="0" smtClean="0"/>
              <a:t> </a:t>
            </a:r>
            <a:r>
              <a:rPr lang="ru-RU" dirty="0" smtClean="0"/>
              <a:t>от своей немощи</a:t>
            </a:r>
            <a:r>
              <a:rPr lang="en-US" dirty="0" smtClean="0"/>
              <a:t>”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(</a:t>
            </a:r>
            <a:r>
              <a:rPr lang="ru-RU" dirty="0" smtClean="0"/>
              <a:t>Новый перевод короля Иакова</a:t>
            </a:r>
            <a:r>
              <a:rPr lang="en-US" dirty="0" smtClean="0"/>
              <a:t>).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“</a:t>
            </a:r>
            <a:r>
              <a:rPr lang="ru-RU" dirty="0" smtClean="0"/>
              <a:t>Женщина,</a:t>
            </a:r>
            <a:r>
              <a:rPr lang="en-US" dirty="0" smtClean="0"/>
              <a:t> </a:t>
            </a:r>
            <a:r>
              <a:rPr lang="ru-RU" b="1" dirty="0" smtClean="0"/>
              <a:t>ты свободна от </a:t>
            </a:r>
            <a:r>
              <a:rPr lang="en-US" b="1" dirty="0" smtClean="0"/>
              <a:t> </a:t>
            </a:r>
            <a:r>
              <a:rPr lang="ru-RU" dirty="0" smtClean="0"/>
              <a:t>своей хвори</a:t>
            </a:r>
            <a:r>
              <a:rPr lang="en-US" dirty="0" smtClean="0"/>
              <a:t>”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(</a:t>
            </a:r>
            <a:r>
              <a:rPr lang="ru-RU" dirty="0" smtClean="0"/>
              <a:t>Новый пересмотренный стандартный перевод</a:t>
            </a:r>
            <a:r>
              <a:rPr lang="en-US" dirty="0" smtClean="0"/>
              <a:t>).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“</a:t>
            </a:r>
            <a:r>
              <a:rPr lang="ru-RU" dirty="0" smtClean="0"/>
              <a:t>Женщина, </a:t>
            </a:r>
            <a:r>
              <a:rPr lang="ru-RU" b="1" dirty="0" smtClean="0"/>
              <a:t>ты исцелена от </a:t>
            </a:r>
            <a:r>
              <a:rPr lang="ru-RU" dirty="0" smtClean="0"/>
              <a:t>болезни своей</a:t>
            </a:r>
            <a:r>
              <a:rPr lang="en-US" dirty="0" smtClean="0"/>
              <a:t>” (</a:t>
            </a:r>
            <a:r>
              <a:rPr lang="ru-RU" dirty="0" smtClean="0"/>
              <a:t>Новый живой перевод</a:t>
            </a:r>
            <a:r>
              <a:rPr lang="en-US" dirty="0" smtClean="0"/>
              <a:t>).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“</a:t>
            </a:r>
            <a:r>
              <a:rPr lang="ru-RU" dirty="0" smtClean="0"/>
              <a:t>Женщина,</a:t>
            </a:r>
            <a:r>
              <a:rPr lang="en-US" dirty="0" smtClean="0"/>
              <a:t> </a:t>
            </a:r>
            <a:r>
              <a:rPr lang="ru-RU" b="1" dirty="0" smtClean="0"/>
              <a:t>ты свободна!</a:t>
            </a:r>
            <a:r>
              <a:rPr lang="en-US" dirty="0" smtClean="0"/>
              <a:t>” (</a:t>
            </a:r>
            <a:r>
              <a:rPr lang="ru-RU" dirty="0" smtClean="0"/>
              <a:t>Весть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45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food&#10;&#10;Description automatically generated">
            <a:extLst>
              <a:ext uri="{FF2B5EF4-FFF2-40B4-BE49-F238E27FC236}">
                <a16:creationId xmlns:a16="http://schemas.microsoft.com/office/drawing/2014/main" id="{253D0391-0BCE-F142-A6C8-7043B5DD7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1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139D0-ADB2-B749-AB8B-6EE180145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7340" y="2210847"/>
            <a:ext cx="7093036" cy="4261669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b="1" dirty="0" smtClean="0"/>
              <a:t>Она страдала в течение 18 лет</a:t>
            </a:r>
            <a:r>
              <a:rPr lang="en-US" b="1" dirty="0" smtClean="0"/>
              <a:t>:</a:t>
            </a:r>
            <a:endParaRPr lang="en-US" b="1" dirty="0"/>
          </a:p>
          <a:p>
            <a:pPr lvl="1">
              <a:lnSpc>
                <a:spcPct val="100000"/>
              </a:lnSpc>
            </a:pPr>
            <a:r>
              <a:rPr lang="ru-RU" sz="2800" dirty="0" smtClean="0"/>
              <a:t>Не испытывая облегчения</a:t>
            </a:r>
            <a:r>
              <a:rPr lang="en-US" sz="2800" dirty="0" smtClean="0"/>
              <a:t>.</a:t>
            </a: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ru-RU" sz="2800" dirty="0" smtClean="0"/>
              <a:t>Беспрерывно, без передышки</a:t>
            </a:r>
            <a:r>
              <a:rPr lang="en-US" sz="2800" dirty="0" smtClean="0"/>
              <a:t>.</a:t>
            </a:r>
            <a:endParaRPr lang="en-US" sz="2800" dirty="0"/>
          </a:p>
          <a:p>
            <a:pPr>
              <a:lnSpc>
                <a:spcPct val="100000"/>
              </a:lnSpc>
            </a:pPr>
            <a:r>
              <a:rPr lang="ru-RU" b="1" dirty="0" smtClean="0"/>
              <a:t>А затем, однажды в субботу Он все изменил</a:t>
            </a:r>
            <a:r>
              <a:rPr lang="en-US" b="1" dirty="0" smtClean="0"/>
              <a:t>:</a:t>
            </a:r>
            <a:endParaRPr lang="en-US" b="1" dirty="0"/>
          </a:p>
          <a:p>
            <a:pPr lvl="1">
              <a:lnSpc>
                <a:spcPct val="100000"/>
              </a:lnSpc>
            </a:pPr>
            <a:r>
              <a:rPr lang="ru-RU" sz="2800" dirty="0" smtClean="0"/>
              <a:t>Он остановил ее страдания</a:t>
            </a:r>
            <a:r>
              <a:rPr lang="en-US" sz="2800" dirty="0" smtClean="0"/>
              <a:t>!</a:t>
            </a: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ru-RU" sz="2800" dirty="0" smtClean="0"/>
              <a:t>Он ее исцелил!</a:t>
            </a: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ru-RU" sz="2800" dirty="0" smtClean="0"/>
              <a:t>Его звали Иисус</a:t>
            </a:r>
            <a:r>
              <a:rPr lang="en-US" sz="2800" dirty="0" smtClean="0"/>
              <a:t>!</a:t>
            </a:r>
            <a:endParaRPr lang="en-US" sz="2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254F4FF-F886-9147-A784-48EDDF5CF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264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venir Next" panose="020B0503020202020204" pitchFamily="34" charset="0"/>
              </a:rPr>
              <a:t>Когда ИИСУС остановил насилие</a:t>
            </a:r>
            <a:endParaRPr lang="en-US" sz="4000" b="1" dirty="0"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94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CF21F-D14D-344E-A3BE-5C251303F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Luke 4:16-19, ESV</a:t>
            </a:r>
          </a:p>
        </p:txBody>
      </p:sp>
      <p:pic>
        <p:nvPicPr>
          <p:cNvPr id="5" name="Picture 4" descr="A picture containing food, table&#10;&#10;Description automatically generated">
            <a:extLst>
              <a:ext uri="{FF2B5EF4-FFF2-40B4-BE49-F238E27FC236}">
                <a16:creationId xmlns:a16="http://schemas.microsoft.com/office/drawing/2014/main" id="{A03FC737-CE75-4349-AAEC-75D28B5FC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365"/>
            <a:ext cx="12192000" cy="703412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F2B99-D062-6B4E-808E-DD72B93AF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1271" y="2202143"/>
            <a:ext cx="9412940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dirty="0"/>
              <a:t> </a:t>
            </a:r>
            <a:r>
              <a:rPr lang="ru-RU" sz="2400" dirty="0" smtClean="0"/>
              <a:t>16 И </a:t>
            </a:r>
            <a:r>
              <a:rPr lang="ru-RU" sz="2400" dirty="0"/>
              <a:t>пришёл в Назарет, где был воспитан, и вошёл, по обыкновению Своему, в день субботний в синагогу, и встал читать</a:t>
            </a:r>
            <a:r>
              <a:rPr lang="ru-RU" sz="2400" dirty="0" smtClean="0"/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400" dirty="0" smtClean="0"/>
              <a:t>17 </a:t>
            </a:r>
            <a:r>
              <a:rPr lang="ru-RU" sz="2400" dirty="0"/>
              <a:t>Ему подали книгу пророка Исаии; и Он, раскрыв книгу, нашёл место, где было написано</a:t>
            </a:r>
            <a:r>
              <a:rPr lang="ru-RU" sz="2400" dirty="0" smtClean="0"/>
              <a:t>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400" dirty="0" smtClean="0"/>
              <a:t>18 </a:t>
            </a:r>
            <a:r>
              <a:rPr lang="ru-RU" sz="2400" dirty="0"/>
              <a:t>«Дух Господень на Мне; ибо Он помазал Меня благовествовать нищим, и послал Меня исцелять сокрушенных сердцем, проповедовать пленным освобождение, слепым прозрение, отпустить измученных на свободу</a:t>
            </a:r>
            <a:r>
              <a:rPr lang="ru-RU" sz="2400" dirty="0" smtClean="0"/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400" dirty="0" smtClean="0"/>
              <a:t>19 </a:t>
            </a:r>
            <a:r>
              <a:rPr lang="ru-RU" sz="2400" dirty="0"/>
              <a:t>проповедовать лето Господне благоприятное</a:t>
            </a:r>
            <a:r>
              <a:rPr lang="ru-RU" sz="2400" dirty="0" smtClean="0"/>
              <a:t>».</a:t>
            </a:r>
            <a:endParaRPr lang="en-US" sz="24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CF5D2F-CE4B-F443-8E81-6EA89E9BA2D0}"/>
              </a:ext>
            </a:extLst>
          </p:cNvPr>
          <p:cNvSpPr txBox="1">
            <a:spLocks/>
          </p:cNvSpPr>
          <p:nvPr/>
        </p:nvSpPr>
        <p:spPr>
          <a:xfrm>
            <a:off x="1380566" y="589244"/>
            <a:ext cx="90857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200" b="1" dirty="0" smtClean="0">
                <a:latin typeface="Avenir Next" panose="020B0503020202020204" pitchFamily="34" charset="0"/>
              </a:rPr>
              <a:t>Евангелие от Луки</a:t>
            </a:r>
            <a:r>
              <a:rPr lang="en-US" sz="4200" b="1" dirty="0" smtClean="0">
                <a:latin typeface="Avenir Next" panose="020B0503020202020204" pitchFamily="34" charset="0"/>
              </a:rPr>
              <a:t> 4:16-19</a:t>
            </a:r>
            <a:endParaRPr lang="en-US" sz="4200" b="1" dirty="0"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57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food&#10;&#10;Description automatically generated">
            <a:extLst>
              <a:ext uri="{FF2B5EF4-FFF2-40B4-BE49-F238E27FC236}">
                <a16:creationId xmlns:a16="http://schemas.microsoft.com/office/drawing/2014/main" id="{4EAF13F7-4E59-4A4D-AA35-4000D5E348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843E5CD-726A-9444-8F42-E095A1078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928" y="53690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ОПИСАНИЕ МИССИИ ИИСУСА 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В </a:t>
            </a:r>
            <a:r>
              <a:rPr lang="ru-RU" sz="4000" b="1" dirty="0"/>
              <a:t>ЕВАНГЕЛИИ ОТ </a:t>
            </a:r>
            <a:r>
              <a:rPr lang="ru-RU" sz="4000" b="1" dirty="0" smtClean="0"/>
              <a:t>ЛУКИ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A105A-9C50-534A-9CF6-22E74DE55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9363"/>
            <a:ext cx="9525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ЦЕННОСТИ ИИСУСА</a:t>
            </a:r>
            <a:r>
              <a:rPr lang="en-US" b="1" dirty="0" smtClean="0"/>
              <a:t>:</a:t>
            </a:r>
            <a:endParaRPr lang="en-US" b="1" dirty="0"/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dirty="0" smtClean="0"/>
              <a:t>В жизни Иисуса </a:t>
            </a:r>
            <a:r>
              <a:rPr lang="ru-RU" b="1" dirty="0" smtClean="0"/>
              <a:t>субботний день </a:t>
            </a:r>
            <a:r>
              <a:rPr lang="ru-RU" dirty="0" smtClean="0"/>
              <a:t>играл важную роль и Он по обыкновению </a:t>
            </a:r>
            <a:r>
              <a:rPr lang="ru-RU" dirty="0" smtClean="0"/>
              <a:t>Своему </a:t>
            </a:r>
            <a:r>
              <a:rPr lang="ru-RU" dirty="0" smtClean="0"/>
              <a:t>посещал в этот день синагогу.</a:t>
            </a:r>
            <a:endParaRPr lang="en-US" dirty="0"/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dirty="0" smtClean="0"/>
              <a:t>Его учение было основано на </a:t>
            </a:r>
            <a:r>
              <a:rPr lang="ru-RU" b="1" dirty="0" smtClean="0"/>
              <a:t>Библии</a:t>
            </a:r>
            <a:r>
              <a:rPr lang="ru-RU" dirty="0" smtClean="0"/>
              <a:t> и Он беспрепятственно учил народ на основании Писания.</a:t>
            </a:r>
            <a:r>
              <a:rPr lang="en-US" dirty="0" smtClean="0"/>
              <a:t> </a:t>
            </a:r>
            <a:endParaRPr lang="ru-RU" dirty="0" smtClean="0"/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dirty="0" smtClean="0"/>
              <a:t>Его служение основывалось на любви к людям, особенно к</a:t>
            </a:r>
            <a:r>
              <a:rPr lang="en-US" dirty="0" smtClean="0"/>
              <a:t> </a:t>
            </a:r>
            <a:r>
              <a:rPr lang="ru-RU" dirty="0" smtClean="0"/>
              <a:t>нищим, пленным, людям с ограниченными физическими  возможностями и угнетенным.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41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, table&#10;&#10;Description automatically generated">
            <a:extLst>
              <a:ext uri="{FF2B5EF4-FFF2-40B4-BE49-F238E27FC236}">
                <a16:creationId xmlns:a16="http://schemas.microsoft.com/office/drawing/2014/main" id="{7A21E6FE-C677-8941-B7B7-4382ADB74E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76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AEFB39-96CC-984D-BFE4-29B04166C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87"/>
            <a:ext cx="10515600" cy="1325563"/>
          </a:xfrm>
        </p:spPr>
        <p:txBody>
          <a:bodyPr/>
          <a:lstStyle/>
          <a:p>
            <a:pPr algn="ctr"/>
            <a:r>
              <a:rPr lang="ru-RU" sz="4000" b="1" dirty="0" smtClean="0">
                <a:latin typeface="Avenir Next" panose="020B0503020202020204" pitchFamily="34" charset="0"/>
              </a:rPr>
              <a:t>Евангелие от Луки</a:t>
            </a:r>
            <a:r>
              <a:rPr lang="en-US" sz="4000" b="1" dirty="0" smtClean="0">
                <a:latin typeface="Avenir Next" panose="020B0503020202020204" pitchFamily="34" charset="0"/>
              </a:rPr>
              <a:t>13:10-17 </a:t>
            </a:r>
            <a:endParaRPr lang="en-US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CE90B-6CDF-BF43-A217-0DC149B4B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4668" y="2471079"/>
            <a:ext cx="8520953" cy="410901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ru-RU" sz="3600" baseline="30000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600" baseline="30000" dirty="0" smtClean="0"/>
              <a:t>10</a:t>
            </a:r>
            <a:r>
              <a:rPr lang="en-US" sz="3600" baseline="30000" dirty="0"/>
              <a:t> </a:t>
            </a:r>
            <a:r>
              <a:rPr lang="ru-RU" sz="3600" baseline="30000" dirty="0"/>
              <a:t>В одной из синагог учил Он в субботу</a:t>
            </a:r>
            <a:r>
              <a:rPr lang="ru-RU" sz="3600" baseline="30000" dirty="0" smtClean="0"/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3600" baseline="30000" dirty="0" smtClean="0"/>
              <a:t>11 </a:t>
            </a:r>
            <a:r>
              <a:rPr lang="ru-RU" sz="3600" baseline="30000" dirty="0"/>
              <a:t>Там была женщина, восемнадцать лет имевшая духа немощи: она была скорчена и не могла выпрямиться</a:t>
            </a:r>
            <a:r>
              <a:rPr lang="ru-RU" sz="3600" baseline="30000" dirty="0" smtClean="0"/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3600" baseline="30000" dirty="0" smtClean="0"/>
              <a:t>12 </a:t>
            </a:r>
            <a:r>
              <a:rPr lang="ru-RU" sz="3600" baseline="30000" dirty="0"/>
              <a:t>Иисус, увидев её, подозвал и сказал ей: женщина! ты освобождаешься от недуга твоего</a:t>
            </a:r>
            <a:r>
              <a:rPr lang="ru-RU" sz="3600" baseline="30000" dirty="0" smtClean="0"/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3600" baseline="30000" dirty="0" smtClean="0"/>
              <a:t>13 </a:t>
            </a:r>
            <a:r>
              <a:rPr lang="ru-RU" sz="3600" baseline="30000" dirty="0"/>
              <a:t>И возложил на неё руки, и она тотчас выпрямилась и стала </a:t>
            </a:r>
            <a:r>
              <a:rPr lang="ru-RU" sz="3600" baseline="30000" dirty="0" smtClean="0"/>
              <a:t>славить Бога.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2626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, table&#10;&#10;Description automatically generated">
            <a:extLst>
              <a:ext uri="{FF2B5EF4-FFF2-40B4-BE49-F238E27FC236}">
                <a16:creationId xmlns:a16="http://schemas.microsoft.com/office/drawing/2014/main" id="{5F7D4FE8-3A45-1148-A3B6-B7750EB6F4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76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14E40-1314-414C-8A81-D0D98DEEF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9059"/>
            <a:ext cx="9238129" cy="4844116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endParaRPr lang="ru-RU" baseline="300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ru-RU" sz="3600" baseline="30000" dirty="0" smtClean="0"/>
              <a:t>14 </a:t>
            </a:r>
            <a:r>
              <a:rPr lang="ru-RU" sz="3600" baseline="30000" dirty="0"/>
              <a:t>При этом начальник синагоги, негодуя, что Иисус исцелил в субботу, сказал народу: есть шесть дней, в которые должно делать; в те и приходите исцеляться, а не в день субботний</a:t>
            </a:r>
            <a:r>
              <a:rPr lang="ru-RU" sz="3600" baseline="30000" dirty="0" smtClean="0"/>
              <a:t>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ru-RU" sz="3600" baseline="30000" dirty="0" smtClean="0"/>
              <a:t>15 </a:t>
            </a:r>
            <a:r>
              <a:rPr lang="ru-RU" sz="3600" baseline="30000" dirty="0"/>
              <a:t>Господь сказал ему в ответ: лицемер! не отвязывает ли каждый из вас вола своего или осла от яслей в субботу и не ведет ли поить</a:t>
            </a:r>
            <a:r>
              <a:rPr lang="ru-RU" sz="3600" baseline="30000" dirty="0" smtClean="0"/>
              <a:t>?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ru-RU" sz="3600" baseline="30000" dirty="0" smtClean="0"/>
              <a:t>16 </a:t>
            </a:r>
            <a:r>
              <a:rPr lang="ru-RU" sz="3600" baseline="30000" dirty="0"/>
              <a:t>сию же дочь </a:t>
            </a:r>
            <a:r>
              <a:rPr lang="ru-RU" sz="3600" baseline="30000" dirty="0" err="1"/>
              <a:t>Авраамову</a:t>
            </a:r>
            <a:r>
              <a:rPr lang="ru-RU" sz="3600" baseline="30000" dirty="0"/>
              <a:t>, которую связал сатана вот уже восемнадцать лет, не надлежало ли освободить от уз сих в день субботний</a:t>
            </a:r>
            <a:r>
              <a:rPr lang="ru-RU" sz="3600" baseline="30000" dirty="0" smtClean="0"/>
              <a:t>?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ru-RU" sz="3600" baseline="30000" dirty="0" smtClean="0"/>
              <a:t>17 </a:t>
            </a:r>
            <a:r>
              <a:rPr lang="ru-RU" sz="3600" baseline="30000" dirty="0"/>
              <a:t>И, когда говорил Он это, все противившиеся Ему стыдились; </a:t>
            </a:r>
            <a:r>
              <a:rPr lang="ru-RU" sz="3600" baseline="30000" dirty="0" smtClean="0"/>
              <a:t/>
            </a:r>
            <a:br>
              <a:rPr lang="ru-RU" sz="3600" baseline="30000" dirty="0" smtClean="0"/>
            </a:br>
            <a:r>
              <a:rPr lang="ru-RU" sz="3600" baseline="30000" dirty="0" smtClean="0"/>
              <a:t>и </a:t>
            </a:r>
            <a:r>
              <a:rPr lang="ru-RU" sz="3600" baseline="30000" dirty="0"/>
              <a:t>весь народ радовался о всех славных делах Его. </a:t>
            </a:r>
            <a:r>
              <a:rPr lang="en-US" sz="3600" dirty="0"/>
              <a:t> 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3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, table&#10;&#10;Description automatically generated">
            <a:extLst>
              <a:ext uri="{FF2B5EF4-FFF2-40B4-BE49-F238E27FC236}">
                <a16:creationId xmlns:a16="http://schemas.microsoft.com/office/drawing/2014/main" id="{8AC6F134-8E8E-D74D-8E07-4FC9FD0C3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76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FCB8E8-8194-EF44-BB6A-4A3C53E89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133" y="95679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venir Next" panose="020B0503020202020204" pitchFamily="34" charset="0"/>
              </a:rPr>
              <a:t>МИССИЯ ИИСУСА</a:t>
            </a:r>
            <a:endParaRPr lang="en-US" sz="4000" b="1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C9B26-FC1E-F44E-BDD2-153CC4621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8042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Лука </a:t>
            </a:r>
            <a:r>
              <a:rPr lang="ru-RU" dirty="0"/>
              <a:t>с определенной целью не называет ни место,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ни </a:t>
            </a:r>
            <a:r>
              <a:rPr lang="ru-RU" dirty="0"/>
              <a:t>имя женщины, чтобы расширить область применения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 </a:t>
            </a:r>
            <a:r>
              <a:rPr lang="ru-RU" dirty="0"/>
              <a:t>значимость этого события не только в жизни этой определенной женщины, а в жизни всех женщин, находящихся в униженном положении, где бы они не находились и в каком бы веке не жили. Эта </a:t>
            </a:r>
            <a:r>
              <a:rPr lang="ru-RU" dirty="0" smtClean="0"/>
              <a:t>удивительная</a:t>
            </a:r>
            <a:r>
              <a:rPr lang="ru-RU" dirty="0" smtClean="0"/>
              <a:t> </a:t>
            </a:r>
            <a:r>
              <a:rPr lang="ru-RU" dirty="0"/>
              <a:t>история дает надежду всем страдающим.</a:t>
            </a:r>
          </a:p>
          <a:p>
            <a:pPr marL="0" indent="0" algn="ctr">
              <a:buNone/>
            </a:pPr>
            <a:r>
              <a:rPr lang="ru-RU" dirty="0"/>
              <a:t> 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13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D53A4AD-0B82-F94B-AA33-0D9FB4CABF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12192000" cy="69924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7009BF-101D-A64F-8BE4-797EFC8FE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850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venir Next" panose="020B0503020202020204" pitchFamily="34" charset="0"/>
              </a:rPr>
              <a:t>ИИСУС ОСТАНОВИЛ БОЛЬ</a:t>
            </a:r>
            <a:endParaRPr lang="en-US" sz="4000" b="1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07B89-3776-F145-9F82-091954F71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4667" y="2238000"/>
            <a:ext cx="866439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200" b="1" dirty="0" smtClean="0"/>
              <a:t>Иисус увидел</a:t>
            </a:r>
            <a:r>
              <a:rPr lang="en-US" sz="3200" b="1" dirty="0" smtClean="0"/>
              <a:t> </a:t>
            </a:r>
            <a:r>
              <a:rPr lang="ru-RU" sz="3200" dirty="0" smtClean="0"/>
              <a:t>сгорбленную женщину</a:t>
            </a:r>
            <a:r>
              <a:rPr lang="en-US" sz="3200" dirty="0" smtClean="0"/>
              <a:t>.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ru-RU" sz="3200" b="1" dirty="0" smtClean="0"/>
              <a:t>Иисус подозвал</a:t>
            </a:r>
            <a:r>
              <a:rPr lang="en-US" sz="3200" b="1" dirty="0" smtClean="0"/>
              <a:t> </a:t>
            </a:r>
            <a:r>
              <a:rPr lang="ru-RU" sz="3200" dirty="0" smtClean="0"/>
              <a:t>ее подойти к Нему.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ru-RU" sz="3200" b="1" dirty="0" smtClean="0"/>
              <a:t>Иисус ожидал, </a:t>
            </a:r>
            <a:r>
              <a:rPr lang="ru-RU" sz="3200" dirty="0" smtClean="0"/>
              <a:t>что она послушается</a:t>
            </a:r>
            <a:r>
              <a:rPr lang="en-US" sz="3200" dirty="0" smtClean="0"/>
              <a:t>.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ru-RU" sz="3200" b="1" dirty="0" smtClean="0"/>
              <a:t>Иисус сказал: </a:t>
            </a:r>
            <a:r>
              <a:rPr lang="en-US" sz="3200" dirty="0" smtClean="0"/>
              <a:t>“</a:t>
            </a:r>
            <a:r>
              <a:rPr lang="ru-RU" sz="3200" dirty="0" smtClean="0"/>
              <a:t>Женщина! Ты освобождаешься от недуга твоего</a:t>
            </a:r>
            <a:r>
              <a:rPr lang="en-US" sz="3200" dirty="0" smtClean="0"/>
              <a:t>”</a:t>
            </a:r>
            <a:r>
              <a:rPr lang="ru-RU" sz="3200" dirty="0" smtClean="0"/>
              <a:t>.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ru-RU" sz="3200" b="1" dirty="0" smtClean="0"/>
              <a:t>Иисус прикоснулся</a:t>
            </a:r>
            <a:r>
              <a:rPr lang="en-US" sz="3200" b="1" dirty="0" smtClean="0"/>
              <a:t> </a:t>
            </a:r>
            <a:r>
              <a:rPr lang="ru-RU" sz="3200" dirty="0" smtClean="0"/>
              <a:t>к ней</a:t>
            </a:r>
            <a:r>
              <a:rPr lang="en-US" sz="3200" dirty="0" smtClean="0"/>
              <a:t>.</a:t>
            </a:r>
            <a:endParaRPr lang="en-US" sz="3200" dirty="0"/>
          </a:p>
          <a:p>
            <a:pPr>
              <a:lnSpc>
                <a:spcPct val="100000"/>
              </a:lnSpc>
            </a:pPr>
            <a:r>
              <a:rPr lang="ru-RU" sz="3200" dirty="0" smtClean="0"/>
              <a:t>Она тотчас же выпрямилась.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3996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ood, table&#10;&#10;Description automatically generated">
            <a:extLst>
              <a:ext uri="{FF2B5EF4-FFF2-40B4-BE49-F238E27FC236}">
                <a16:creationId xmlns:a16="http://schemas.microsoft.com/office/drawing/2014/main" id="{B8CD1140-029F-9E4C-BCC4-69F787122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76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835EDA-B118-2941-8C3F-798E9FE5D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825" y="9926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venir Next" panose="020B0503020202020204" pitchFamily="34" charset="0"/>
              </a:rPr>
              <a:t>ИИСУС ЕЕ ОСВОБОДИЛ</a:t>
            </a:r>
            <a:endParaRPr lang="en-US" sz="4000" b="1" dirty="0">
              <a:latin typeface="Avenir Next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84DF8-C273-9E4A-A376-AE131692D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069" y="2166282"/>
            <a:ext cx="9327776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dirty="0" smtClean="0"/>
              <a:t>Она стала свободной!</a:t>
            </a:r>
            <a:r>
              <a:rPr lang="en-US" dirty="0" smtClean="0"/>
              <a:t> </a:t>
            </a:r>
            <a:r>
              <a:rPr lang="ru-RU" dirty="0" smtClean="0"/>
              <a:t>Это была ее «благая весть».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Она освободилась из плена.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/>
              <a:t>Ее физические узы разрешились</a:t>
            </a:r>
            <a:r>
              <a:rPr lang="ru-RU" dirty="0" smtClean="0"/>
              <a:t>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Она испытала на себе Божье благословение.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Ее </a:t>
            </a:r>
            <a:r>
              <a:rPr lang="ru-RU" dirty="0"/>
              <a:t>тело становилось таким, каким и было задумано – здоровым, она могла </a:t>
            </a:r>
            <a:r>
              <a:rPr lang="ru-RU" dirty="0" smtClean="0"/>
              <a:t>выпрямиться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Она прославила Бога.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dirty="0" smtClean="0"/>
              <a:t>Она давала миру понять, что она думает об Иисусе.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76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5244</Words>
  <Application>Microsoft Office PowerPoint</Application>
  <PresentationFormat>Широкоэкранный</PresentationFormat>
  <Paragraphs>280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Avenir Next</vt:lpstr>
      <vt:lpstr>Calibri</vt:lpstr>
      <vt:lpstr>Calibri Light</vt:lpstr>
      <vt:lpstr>Mangal</vt:lpstr>
      <vt:lpstr>Office Theme</vt:lpstr>
      <vt:lpstr>Когда Иисус ОСТАНОВИЛ НАСИЛИЕ</vt:lpstr>
      <vt:lpstr>Когда ИИСУС остановил насилие</vt:lpstr>
      <vt:lpstr>Luke 4:16-19, ESV</vt:lpstr>
      <vt:lpstr>ОПИСАНИЕ МИССИИ ИИСУСА  В ЕВАНГЕЛИИ ОТ ЛУКИ </vt:lpstr>
      <vt:lpstr>Евангелие от Луки13:10-17 </vt:lpstr>
      <vt:lpstr>Презентация PowerPoint</vt:lpstr>
      <vt:lpstr>МИССИЯ ИИСУСА</vt:lpstr>
      <vt:lpstr>ИИСУС ОСТАНОВИЛ БОЛЬ</vt:lpstr>
      <vt:lpstr>ИИСУС ЕЕ ОСВОБОДИЛ</vt:lpstr>
      <vt:lpstr>Колкости со стороны  начальника синагоги</vt:lpstr>
      <vt:lpstr> ЭЛЛЕН УАЙТ</vt:lpstr>
      <vt:lpstr>Колкости со стороны  начальника синагоги</vt:lpstr>
      <vt:lpstr>ОТВЕТ ГОСПОДА</vt:lpstr>
      <vt:lpstr>ЭЛЛЕН УАЙТ</vt:lpstr>
      <vt:lpstr>Всестороннее исцеление женщины</vt:lpstr>
      <vt:lpstr>Лк. 13:12,  “ЖЕНЩИНА, ТЫ СВОБОДНА!”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JESUS ENDED IT</dc:title>
  <dc:creator>Arrais, Raquel</dc:creator>
  <cp:lastModifiedBy>Raisa Ostrovskaya</cp:lastModifiedBy>
  <cp:revision>30</cp:revision>
  <dcterms:created xsi:type="dcterms:W3CDTF">2020-04-22T12:51:37Z</dcterms:created>
  <dcterms:modified xsi:type="dcterms:W3CDTF">2020-07-08T11:30:48Z</dcterms:modified>
</cp:coreProperties>
</file>