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0" r:id="rId1"/>
  </p:sldMasterIdLst>
  <p:notesMasterIdLst>
    <p:notesMasterId r:id="rId25"/>
  </p:notesMasterIdLst>
  <p:sldIdLst>
    <p:sldId id="256" r:id="rId2"/>
    <p:sldId id="257" r:id="rId3"/>
    <p:sldId id="258" r:id="rId4"/>
    <p:sldId id="272" r:id="rId5"/>
    <p:sldId id="259" r:id="rId6"/>
    <p:sldId id="260" r:id="rId7"/>
    <p:sldId id="261" r:id="rId8"/>
    <p:sldId id="271" r:id="rId9"/>
    <p:sldId id="262" r:id="rId10"/>
    <p:sldId id="263" r:id="rId11"/>
    <p:sldId id="273" r:id="rId12"/>
    <p:sldId id="264" r:id="rId13"/>
    <p:sldId id="265" r:id="rId14"/>
    <p:sldId id="266" r:id="rId15"/>
    <p:sldId id="267" r:id="rId16"/>
    <p:sldId id="268" r:id="rId17"/>
    <p:sldId id="269" r:id="rId18"/>
    <p:sldId id="270"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B781"/>
    <a:srgbClr val="00FB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16"/>
    <p:restoredTop sz="79789" autoAdjust="0"/>
  </p:normalViewPr>
  <p:slideViewPr>
    <p:cSldViewPr snapToGrid="0" snapToObjects="1">
      <p:cViewPr varScale="1">
        <p:scale>
          <a:sx n="58" d="100"/>
          <a:sy n="58" d="100"/>
        </p:scale>
        <p:origin x="480" y="7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p:scale>
          <a:sx n="95" d="100"/>
          <a:sy n="95" d="100"/>
        </p:scale>
        <p:origin x="3664" y="-5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991651-60D0-2D4C-B679-8708D3D18BA5}" type="datetimeFigureOut">
              <a:rPr lang="en-US" smtClean="0"/>
              <a:t>7/9/2020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58AC15-62DC-5040-8AE1-929C9E875223}" type="slidenum">
              <a:rPr lang="en-US" smtClean="0"/>
              <a:t>‹#›</a:t>
            </a:fld>
            <a:endParaRPr lang="en-US"/>
          </a:p>
        </p:txBody>
      </p:sp>
    </p:spTree>
    <p:extLst>
      <p:ext uri="{BB962C8B-B14F-4D97-AF65-F5344CB8AC3E}">
        <p14:creationId xmlns:p14="http://schemas.microsoft.com/office/powerpoint/2010/main" val="1485088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urldefense.proofpoint.com/v2/url?u=http-3A__www.MinistryMagazine.org&amp;d=DwMFAg&amp;c=geG42X-pap7-Ouiwb6h0Kw&amp;r=XFJqwiYwij9ezZMJeKmW3KpdPQVWH3koqtvUldA8nuA&amp;m=zs0NSSSe65_q8GsyUX3oOx7tvMrXP0lfB6rJYySs2Wk&amp;s=NBO-k3kdGyOvIEez3aD-KlonyVJpcTu6N8v_q1H-sUY&amp;e="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8" Type="http://schemas.openxmlformats.org/officeDocument/2006/relationships/hyperlink" Target="https://biblia.com/bible/esv/Mar%202.8" TargetMode="External"/><Relationship Id="rId13" Type="http://schemas.openxmlformats.org/officeDocument/2006/relationships/hyperlink" Target="file:///\\Users\turnerr\Desktop\Enditnow%20Day\2020\who.int\violence%20_injury_prevention\violence\status_report\2014%20\report\report\en" TargetMode="External"/><Relationship Id="rId3" Type="http://schemas.openxmlformats.org/officeDocument/2006/relationships/hyperlink" Target="http://www.christianitytoday.com/ct/2014/may%20/bibles-unequivocal-no-to-domestic-violence.html" TargetMode="External"/><Relationship Id="rId7" Type="http://schemas.openxmlformats.org/officeDocument/2006/relationships/hyperlink" Target="https://biblia.com/bible/esv/Mar%202.201" TargetMode="External"/><Relationship Id="rId12" Type="http://schemas.openxmlformats.org/officeDocument/2006/relationships/hyperlink" Target="https://www.psychologytoday.com/us%20/blog/toxic-relationships/201704/forms-emotional%20-and-verbal-abuse-you-may-be-overlooking" TargetMode="External"/><Relationship Id="rId2" Type="http://schemas.openxmlformats.org/officeDocument/2006/relationships/slide" Target="../slides/slide23.xml"/><Relationship Id="rId1" Type="http://schemas.openxmlformats.org/officeDocument/2006/relationships/notesMaster" Target="../notesMasters/notesMaster1.xml"/><Relationship Id="rId6" Type="http://schemas.openxmlformats.org/officeDocument/2006/relationships/hyperlink" Target="https://biblia.com/bible/esv/Mark.%202" TargetMode="External"/><Relationship Id="rId11" Type="http://schemas.openxmlformats.org/officeDocument/2006/relationships/hyperlink" Target="http://www.psychologytoday.com/blog/traversing-the%20-inner-terrain/201609/when-is-it-emotional-abuse" TargetMode="External"/><Relationship Id="rId5" Type="http://schemas.openxmlformats.org/officeDocument/2006/relationships/hyperlink" Target="http://www.rainn.org/statistics/victims-sexual%20-violence" TargetMode="External"/><Relationship Id="rId10" Type="http://schemas.openxmlformats.org/officeDocument/2006/relationships/hyperlink" Target="http://www.ncbi.nlm.nih.gov/pubmed/26077834" TargetMode="External"/><Relationship Id="rId4" Type="http://schemas.openxmlformats.org/officeDocument/2006/relationships/hyperlink" Target="file:///\\Users\turnerr\Desktop\Enditnow%20Day\2020\who.int\violence_injury_prevention\violence%20\status_report\2014\report\report\en" TargetMode="External"/><Relationship Id="rId9" Type="http://schemas.openxmlformats.org/officeDocument/2006/relationships/hyperlink" Target="http://www.cdc.gov/violenceprevention/pdf/nisvs%20_report2010-a.pdf"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b="1" u="sng" kern="1200" dirty="0" smtClean="0">
                <a:solidFill>
                  <a:schemeClr val="tx1"/>
                </a:solidFill>
                <a:effectLst/>
                <a:latin typeface="+mn-lt"/>
                <a:ea typeface="+mn-ea"/>
                <a:cs typeface="+mn-cs"/>
              </a:rPr>
              <a:t>Раны, нанесенные насилием.</a:t>
            </a:r>
            <a:r>
              <a:rPr lang="ru-RU" sz="1200" b="1" u="sng" kern="1200" baseline="0" dirty="0" smtClean="0">
                <a:solidFill>
                  <a:schemeClr val="tx1"/>
                </a:solidFill>
                <a:effectLst/>
                <a:latin typeface="+mn-lt"/>
                <a:ea typeface="+mn-ea"/>
                <a:cs typeface="+mn-cs"/>
              </a:rPr>
              <a:t> Можем ли мы сделать еще больше, чтобы помочь людям</a:t>
            </a:r>
            <a:r>
              <a:rPr lang="en-US" sz="1200" b="1" u="sng" kern="1200" dirty="0" smtClean="0">
                <a:solidFill>
                  <a:schemeClr val="tx1"/>
                </a:solidFill>
                <a:effectLst/>
                <a:latin typeface="+mn-lt"/>
                <a:ea typeface="+mn-ea"/>
                <a:cs typeface="+mn-cs"/>
              </a:rPr>
              <a:t>?</a:t>
            </a:r>
            <a:endParaRPr lang="en-US" sz="1200" b="1" u="sng" kern="1200" dirty="0">
              <a:solidFill>
                <a:schemeClr val="tx1"/>
              </a:solidFill>
              <a:effectLst/>
              <a:latin typeface="+mn-lt"/>
              <a:ea typeface="+mn-ea"/>
              <a:cs typeface="+mn-cs"/>
            </a:endParaRPr>
          </a:p>
          <a:p>
            <a:r>
              <a:rPr lang="ru-RU" sz="1200" i="1" kern="1200" dirty="0" smtClean="0">
                <a:solidFill>
                  <a:schemeClr val="tx1"/>
                </a:solidFill>
                <a:effectLst/>
                <a:latin typeface="+mn-lt"/>
                <a:ea typeface="+mn-ea"/>
                <a:cs typeface="+mn-cs"/>
              </a:rPr>
              <a:t>Если мы когда-либо нуждались в информированных и ответственных пасторах, то сейчас наступило именно такое время, когда мы точно в них нуждаемся</a:t>
            </a:r>
            <a:r>
              <a:rPr lang="en-US" sz="1200" kern="1200" dirty="0" smtClean="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Автор семинара-</a:t>
            </a:r>
            <a:r>
              <a:rPr lang="ru-RU" sz="1200" kern="1200" baseline="0" dirty="0" smtClean="0">
                <a:solidFill>
                  <a:schemeClr val="tx1"/>
                </a:solidFill>
                <a:effectLst/>
                <a:latin typeface="+mn-lt"/>
                <a:ea typeface="+mn-ea"/>
                <a:cs typeface="+mn-cs"/>
              </a:rPr>
              <a:t> доктор</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Катя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Райнерт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заместитель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директора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Отдела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здоровья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Генеральной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Конференции</a:t>
            </a:r>
            <a:r>
              <a:rPr lang="ru-RU" sz="1200" kern="1200" dirty="0" smtClean="0">
                <a:solidFill>
                  <a:schemeClr val="tx1"/>
                </a:solidFill>
                <a:effectLst/>
                <a:latin typeface="+mn-lt"/>
                <a:ea typeface="+mn-ea"/>
                <a:cs typeface="+mn-cs"/>
              </a:rPr>
              <a:t>, этот</a:t>
            </a:r>
            <a:r>
              <a:rPr lang="ru-RU" sz="1200" kern="1200" baseline="0" dirty="0" smtClean="0">
                <a:solidFill>
                  <a:schemeClr val="tx1"/>
                </a:solidFill>
                <a:effectLst/>
                <a:latin typeface="+mn-lt"/>
                <a:ea typeface="+mn-ea"/>
                <a:cs typeface="+mn-cs"/>
              </a:rPr>
              <a:t> материал был о</a:t>
            </a:r>
            <a:r>
              <a:rPr lang="en-US" sz="1200" kern="1200" dirty="0" err="1" smtClean="0">
                <a:solidFill>
                  <a:schemeClr val="tx1"/>
                </a:solidFill>
                <a:effectLst/>
                <a:latin typeface="+mn-lt"/>
                <a:ea typeface="+mn-ea"/>
                <a:cs typeface="+mn-cs"/>
              </a:rPr>
              <a:t>публикован</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журнале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Министри</a:t>
            </a:r>
            <a:r>
              <a:rPr lang="en-US" sz="1200" kern="1200" dirty="0" smtClean="0">
                <a:solidFill>
                  <a:schemeClr val="tx1"/>
                </a:solidFill>
                <a:effectLst/>
                <a:latin typeface="+mn-lt"/>
                <a:ea typeface="+mn-ea"/>
                <a:cs typeface="+mn-cs"/>
              </a:rPr>
              <a:t> M</a:t>
            </a:r>
            <a:r>
              <a:rPr lang="en-US" sz="1200" i="1" kern="1200" dirty="0" smtClean="0">
                <a:solidFill>
                  <a:schemeClr val="tx1"/>
                </a:solidFill>
                <a:effectLst/>
                <a:latin typeface="+mn-lt"/>
                <a:ea typeface="+mn-ea"/>
                <a:cs typeface="+mn-cs"/>
              </a:rPr>
              <a:t>inistry®</a:t>
            </a:r>
            <a:r>
              <a:rPr lang="en-US" sz="1200" kern="1200" dirty="0" smtClean="0">
                <a:solidFill>
                  <a:schemeClr val="tx1"/>
                </a:solidFill>
                <a:effectLst/>
                <a:latin typeface="+mn-lt"/>
                <a:ea typeface="+mn-ea"/>
                <a:cs typeface="+mn-cs"/>
              </a:rPr>
              <a:t> -  </a:t>
            </a:r>
            <a:r>
              <a:rPr lang="ru-RU" sz="1200" kern="1200" dirty="0" smtClean="0">
                <a:solidFill>
                  <a:schemeClr val="tx1"/>
                </a:solidFill>
                <a:effectLst/>
                <a:latin typeface="+mn-lt"/>
                <a:ea typeface="+mn-ea"/>
                <a:cs typeface="+mn-cs"/>
              </a:rPr>
              <a:t>международном журнале для пасторов в ноябре 2018 года  </a:t>
            </a:r>
            <a:r>
              <a:rPr lang="en-US" sz="1200" u="sng" kern="1200" dirty="0" smtClean="0">
                <a:solidFill>
                  <a:schemeClr val="tx1"/>
                </a:solidFill>
                <a:effectLst/>
                <a:latin typeface="+mn-lt"/>
                <a:ea typeface="+mn-ea"/>
                <a:cs typeface="+mn-cs"/>
                <a:hlinkClick r:id="rId3"/>
              </a:rPr>
              <a:t>www.MinistryMagazine.org</a:t>
            </a:r>
            <a:r>
              <a:rPr lang="en-US" sz="1200" kern="1200" dirty="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Используется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разрешению</a:t>
            </a:r>
            <a:r>
              <a:rPr lang="ru-RU" sz="1200" kern="1200" dirty="0" smtClean="0">
                <a:solidFill>
                  <a:schemeClr val="tx1"/>
                </a:solidFill>
                <a:effectLst/>
                <a:latin typeface="+mn-lt"/>
                <a:ea typeface="+mn-ea"/>
                <a:cs typeface="+mn-cs"/>
              </a:rPr>
              <a:t>. Данный семинар входит в пакет материалов Дня профилактики насилия </a:t>
            </a:r>
            <a:r>
              <a:rPr lang="en-US" sz="1200" b="1" kern="1200" dirty="0" err="1" smtClean="0">
                <a:solidFill>
                  <a:schemeClr val="tx1"/>
                </a:solidFill>
                <a:effectLst/>
                <a:latin typeface="+mn-lt"/>
                <a:ea typeface="+mn-ea"/>
                <a:cs typeface="+mn-cs"/>
              </a:rPr>
              <a:t>enditnow</a:t>
            </a:r>
            <a:r>
              <a:rPr lang="en-US" sz="1200" kern="1200" dirty="0" smtClean="0">
                <a:solidFill>
                  <a:schemeClr val="tx1"/>
                </a:solidFill>
                <a:effectLst/>
                <a:latin typeface="+mn-lt"/>
                <a:ea typeface="+mn-ea"/>
                <a:cs typeface="+mn-cs"/>
              </a:rPr>
              <a:t>®</a:t>
            </a:r>
            <a:r>
              <a:rPr lang="en-US" dirty="0" smtClean="0">
                <a:effectLst/>
              </a:rPr>
              <a:t> </a:t>
            </a:r>
            <a:r>
              <a:rPr lang="ru-RU" dirty="0" smtClean="0">
                <a:effectLst/>
              </a:rPr>
              <a:t>, который пройдет 22 августа </a:t>
            </a:r>
            <a:r>
              <a:rPr lang="ru-RU" sz="1200" kern="1200" dirty="0" smtClean="0">
                <a:solidFill>
                  <a:schemeClr val="tx1"/>
                </a:solidFill>
                <a:effectLst/>
                <a:latin typeface="+mn-lt"/>
                <a:ea typeface="+mn-ea"/>
                <a:cs typeface="+mn-cs"/>
              </a:rPr>
              <a:t>2020</a:t>
            </a:r>
            <a:r>
              <a:rPr lang="ru-RU" sz="1200" kern="1200" baseline="0" dirty="0" smtClean="0">
                <a:solidFill>
                  <a:schemeClr val="tx1"/>
                </a:solidFill>
                <a:effectLst/>
                <a:latin typeface="+mn-lt"/>
                <a:ea typeface="+mn-ea"/>
                <a:cs typeface="+mn-cs"/>
              </a:rPr>
              <a:t> года</a:t>
            </a:r>
            <a:r>
              <a:rPr lang="en-US" sz="1200" kern="1200" dirty="0" smtClean="0">
                <a:solidFill>
                  <a:schemeClr val="tx1"/>
                </a:solidFill>
                <a:effectLst/>
                <a:latin typeface="+mn-lt"/>
                <a:ea typeface="+mn-ea"/>
                <a:cs typeface="+mn-cs"/>
              </a:rPr>
              <a:t>.</a:t>
            </a:r>
            <a:endParaRPr lang="ru-RU" sz="1200" kern="1200" dirty="0" smtClean="0">
              <a:solidFill>
                <a:schemeClr val="tx1"/>
              </a:solidFill>
              <a:effectLst/>
              <a:latin typeface="+mn-lt"/>
              <a:ea typeface="+mn-ea"/>
              <a:cs typeface="+mn-cs"/>
            </a:endParaRPr>
          </a:p>
          <a:p>
            <a:endParaRPr lang="ru-RU" sz="1200" kern="1200" dirty="0" smtClean="0">
              <a:solidFill>
                <a:schemeClr val="tx1"/>
              </a:solidFill>
              <a:effectLst/>
              <a:latin typeface="+mn-lt"/>
              <a:ea typeface="+mn-ea"/>
              <a:cs typeface="+mn-cs"/>
            </a:endParaRPr>
          </a:p>
          <a:p>
            <a:r>
              <a:rPr lang="ru-RU" sz="1200" kern="1200" baseline="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ru-RU" sz="1200" i="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258AC15-62DC-5040-8AE1-929C9E875223}" type="slidenum">
              <a:rPr lang="en-US" smtClean="0"/>
              <a:t>1</a:t>
            </a:fld>
            <a:endParaRPr lang="en-US"/>
          </a:p>
        </p:txBody>
      </p:sp>
    </p:spTree>
    <p:extLst>
      <p:ext uri="{BB962C8B-B14F-4D97-AF65-F5344CB8AC3E}">
        <p14:creationId xmlns:p14="http://schemas.microsoft.com/office/powerpoint/2010/main" val="11752109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cap="small" dirty="0" err="1" smtClean="0">
                <a:solidFill>
                  <a:schemeClr val="tx1"/>
                </a:solidFill>
                <a:effectLst/>
                <a:latin typeface="+mn-lt"/>
                <a:ea typeface="+mn-ea"/>
                <a:cs typeface="+mn-cs"/>
              </a:rPr>
              <a:t>Различия</a:t>
            </a:r>
            <a:r>
              <a:rPr lang="en-US" sz="1200" b="1" kern="1200" cap="small" dirty="0" smtClean="0">
                <a:solidFill>
                  <a:schemeClr val="tx1"/>
                </a:solidFill>
                <a:effectLst/>
                <a:latin typeface="+mn-lt"/>
                <a:ea typeface="+mn-ea"/>
                <a:cs typeface="+mn-cs"/>
              </a:rPr>
              <a:t> </a:t>
            </a:r>
            <a:r>
              <a:rPr lang="en-US" sz="1200" b="1" kern="1200" cap="small" dirty="0" err="1" smtClean="0">
                <a:solidFill>
                  <a:schemeClr val="tx1"/>
                </a:solidFill>
                <a:effectLst/>
                <a:latin typeface="+mn-lt"/>
                <a:ea typeface="+mn-ea"/>
                <a:cs typeface="+mn-cs"/>
              </a:rPr>
              <a:t>между</a:t>
            </a:r>
            <a:r>
              <a:rPr lang="en-US" sz="1200" b="1" kern="1200" cap="small" dirty="0" smtClean="0">
                <a:solidFill>
                  <a:schemeClr val="tx1"/>
                </a:solidFill>
                <a:effectLst/>
                <a:latin typeface="+mn-lt"/>
                <a:ea typeface="+mn-ea"/>
                <a:cs typeface="+mn-cs"/>
              </a:rPr>
              <a:t> </a:t>
            </a:r>
            <a:r>
              <a:rPr lang="en-US" sz="1200" b="1" kern="1200" cap="small" dirty="0" err="1" smtClean="0">
                <a:solidFill>
                  <a:schemeClr val="tx1"/>
                </a:solidFill>
                <a:effectLst/>
                <a:latin typeface="+mn-lt"/>
                <a:ea typeface="+mn-ea"/>
                <a:cs typeface="+mn-cs"/>
              </a:rPr>
              <a:t>эмоциональным</a:t>
            </a:r>
            <a:r>
              <a:rPr lang="en-US" sz="1200" b="1" kern="1200" cap="small" dirty="0" smtClean="0">
                <a:solidFill>
                  <a:schemeClr val="tx1"/>
                </a:solidFill>
                <a:effectLst/>
                <a:latin typeface="+mn-lt"/>
                <a:ea typeface="+mn-ea"/>
                <a:cs typeface="+mn-cs"/>
              </a:rPr>
              <a:t> </a:t>
            </a:r>
            <a:r>
              <a:rPr lang="en-US" sz="1200" b="1" kern="1200" cap="small" dirty="0" err="1" smtClean="0">
                <a:solidFill>
                  <a:schemeClr val="tx1"/>
                </a:solidFill>
                <a:effectLst/>
                <a:latin typeface="+mn-lt"/>
                <a:ea typeface="+mn-ea"/>
                <a:cs typeface="+mn-cs"/>
              </a:rPr>
              <a:t>насилием</a:t>
            </a:r>
            <a:r>
              <a:rPr lang="en-US" sz="1200" b="1" kern="1200" cap="small" dirty="0" smtClean="0">
                <a:solidFill>
                  <a:schemeClr val="tx1"/>
                </a:solidFill>
                <a:effectLst/>
                <a:latin typeface="+mn-lt"/>
                <a:ea typeface="+mn-ea"/>
                <a:cs typeface="+mn-cs"/>
              </a:rPr>
              <a:t> </a:t>
            </a:r>
            <a:r>
              <a:rPr lang="en-US" sz="1200" b="1" kern="1200" cap="small" dirty="0" err="1" smtClean="0">
                <a:solidFill>
                  <a:schemeClr val="tx1"/>
                </a:solidFill>
                <a:effectLst/>
                <a:latin typeface="+mn-lt"/>
                <a:ea typeface="+mn-ea"/>
                <a:cs typeface="+mn-cs"/>
              </a:rPr>
              <a:t>и</a:t>
            </a:r>
            <a:r>
              <a:rPr lang="en-US" sz="1200" b="1" kern="1200" cap="small" dirty="0" smtClean="0">
                <a:solidFill>
                  <a:schemeClr val="tx1"/>
                </a:solidFill>
                <a:effectLst/>
                <a:latin typeface="+mn-lt"/>
                <a:ea typeface="+mn-ea"/>
                <a:cs typeface="+mn-cs"/>
              </a:rPr>
              <a:t> </a:t>
            </a:r>
            <a:r>
              <a:rPr lang="en-US" sz="1200" b="1" kern="1200" cap="small" dirty="0" err="1" smtClean="0">
                <a:solidFill>
                  <a:schemeClr val="tx1"/>
                </a:solidFill>
                <a:effectLst/>
                <a:latin typeface="+mn-lt"/>
                <a:ea typeface="+mn-ea"/>
                <a:cs typeface="+mn-cs"/>
              </a:rPr>
              <a:t>конфликтом</a:t>
            </a:r>
            <a:endParaRPr lang="en-US" sz="1200" kern="1200" dirty="0" smtClean="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r>
              <a:rPr lang="en-US" sz="1200" kern="1200" dirty="0" err="1" smtClean="0">
                <a:solidFill>
                  <a:schemeClr val="tx1"/>
                </a:solidFill>
                <a:effectLst/>
                <a:latin typeface="+mn-lt"/>
                <a:ea typeface="+mn-ea"/>
                <a:cs typeface="+mn-cs"/>
              </a:rPr>
              <a:t>Чтобы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распознать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отношения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которых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присутствует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важно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проводить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различие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между</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насилием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нормальным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конфликтом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браке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или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других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отношениях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часто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присутствуют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конфликты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они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обязательно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означают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проявляется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кому-либо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Люди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должны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иметь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свое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собственное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мнение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свободно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делиться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как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человек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выражает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свое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мнение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является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ключевым</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 </a:t>
            </a:r>
          </a:p>
          <a:p>
            <a:r>
              <a:rPr lang="en-US" sz="1200" kern="1200" dirty="0" err="1" smtClean="0">
                <a:solidFill>
                  <a:schemeClr val="tx1"/>
                </a:solidFill>
                <a:effectLst/>
                <a:latin typeface="+mn-lt"/>
                <a:ea typeface="+mn-ea"/>
                <a:cs typeface="+mn-cs"/>
              </a:rPr>
              <a:t>По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словам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эксперта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Расставание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партнером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является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эмоциональным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насилием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Спор</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партнером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означает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проявление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насилия</a:t>
            </a:r>
            <a:r>
              <a:rPr lang="en-US" sz="1200" kern="120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Если кто-то реагирует на ваши действия с обидой, это не эмоциональное насилие. </a:t>
            </a:r>
            <a:r>
              <a:rPr lang="en-US" sz="1200" kern="1200" dirty="0" err="1" smtClean="0">
                <a:solidFill>
                  <a:schemeClr val="tx1"/>
                </a:solidFill>
                <a:effectLst/>
                <a:latin typeface="+mn-lt"/>
                <a:ea typeface="+mn-ea"/>
                <a:cs typeface="+mn-cs"/>
              </a:rPr>
              <a:t>Люди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реагируют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исходя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из</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своего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собственного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восприятия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поэтому</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реакции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определяют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ваше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поведение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Прямо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честно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высказать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свое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мнение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это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также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эмоциональное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Возможно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подобном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высказывании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хватает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такта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оно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является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эмоционально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оскорбительным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Опять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же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кто-то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реагирует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было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сказано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обидой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означает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он</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подвергся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эмоциональному</a:t>
            </a:r>
            <a:r>
              <a:rPr lang="en-US" sz="1200" kern="1200" dirty="0" smtClean="0">
                <a:solidFill>
                  <a:schemeClr val="tx1"/>
                </a:solidFill>
                <a:effectLst/>
                <a:latin typeface="+mn-lt"/>
                <a:ea typeface="+mn-ea"/>
                <a:cs typeface="+mn-cs"/>
              </a:rPr>
              <a:t> насилию”</a:t>
            </a:r>
            <a:r>
              <a:rPr lang="en-US" sz="1200" kern="1200" baseline="30000" dirty="0" smtClean="0">
                <a:solidFill>
                  <a:schemeClr val="tx1"/>
                </a:solidFill>
                <a:effectLst/>
                <a:latin typeface="+mn-lt"/>
                <a:ea typeface="+mn-ea"/>
                <a:cs typeface="+mn-cs"/>
              </a:rPr>
              <a:t>6</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10</a:t>
            </a:fld>
            <a:endParaRPr lang="en-US"/>
          </a:p>
        </p:txBody>
      </p:sp>
    </p:spTree>
    <p:extLst>
      <p:ext uri="{BB962C8B-B14F-4D97-AF65-F5344CB8AC3E}">
        <p14:creationId xmlns:p14="http://schemas.microsoft.com/office/powerpoint/2010/main" val="41351955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effectLst/>
                <a:latin typeface="+mn-lt"/>
                <a:ea typeface="+mn-ea"/>
                <a:cs typeface="+mn-cs"/>
              </a:rPr>
              <a:t>Однако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эмоциональное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включает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себя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целенаправленное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доминирование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Человек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специально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избирает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такую</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линию</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поведения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чтобы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получить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власть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над</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другими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держать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под</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контролем</a:t>
            </a:r>
            <a:r>
              <a:rPr lang="en-US"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11</a:t>
            </a:fld>
            <a:endParaRPr lang="en-US"/>
          </a:p>
        </p:txBody>
      </p:sp>
    </p:spTree>
    <p:extLst>
      <p:ext uri="{BB962C8B-B14F-4D97-AF65-F5344CB8AC3E}">
        <p14:creationId xmlns:p14="http://schemas.microsoft.com/office/powerpoint/2010/main" val="26469656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cap="small" dirty="0" err="1" smtClean="0">
                <a:solidFill>
                  <a:schemeClr val="tx1"/>
                </a:solidFill>
                <a:effectLst/>
                <a:latin typeface="+mn-lt"/>
                <a:ea typeface="+mn-ea"/>
                <a:cs typeface="+mn-cs"/>
              </a:rPr>
              <a:t>Как</a:t>
            </a:r>
            <a:r>
              <a:rPr lang="en-US" sz="1200" b="1" kern="1200" cap="small" dirty="0" smtClean="0">
                <a:solidFill>
                  <a:schemeClr val="tx1"/>
                </a:solidFill>
                <a:effectLst/>
                <a:latin typeface="+mn-lt"/>
                <a:ea typeface="+mn-ea"/>
                <a:cs typeface="+mn-cs"/>
              </a:rPr>
              <a:t> </a:t>
            </a:r>
            <a:r>
              <a:rPr lang="en-US" sz="1200" b="1" kern="1200" cap="small" dirty="0" err="1" smtClean="0">
                <a:solidFill>
                  <a:schemeClr val="tx1"/>
                </a:solidFill>
                <a:effectLst/>
                <a:latin typeface="+mn-lt"/>
                <a:ea typeface="+mn-ea"/>
                <a:cs typeface="+mn-cs"/>
              </a:rPr>
              <a:t>помочь</a:t>
            </a:r>
            <a:r>
              <a:rPr lang="en-US" sz="1200" b="1" kern="1200" cap="small" dirty="0" smtClean="0">
                <a:solidFill>
                  <a:schemeClr val="tx1"/>
                </a:solidFill>
                <a:effectLst/>
                <a:latin typeface="+mn-lt"/>
                <a:ea typeface="+mn-ea"/>
                <a:cs typeface="+mn-cs"/>
              </a:rPr>
              <a:t> </a:t>
            </a:r>
            <a:r>
              <a:rPr lang="en-US" sz="1200" b="1" kern="1200" cap="small" dirty="0" err="1" smtClean="0">
                <a:solidFill>
                  <a:schemeClr val="tx1"/>
                </a:solidFill>
                <a:effectLst/>
                <a:latin typeface="+mn-lt"/>
                <a:ea typeface="+mn-ea"/>
                <a:cs typeface="+mn-cs"/>
              </a:rPr>
              <a:t>человеку</a:t>
            </a:r>
            <a:r>
              <a:rPr lang="en-US" sz="1200" b="1" kern="1200" cap="small" dirty="0" smtClean="0">
                <a:solidFill>
                  <a:schemeClr val="tx1"/>
                </a:solidFill>
                <a:effectLst/>
                <a:latin typeface="+mn-lt"/>
                <a:ea typeface="+mn-ea"/>
                <a:cs typeface="+mn-cs"/>
              </a:rPr>
              <a:t> </a:t>
            </a:r>
            <a:r>
              <a:rPr lang="en-US" sz="1200" b="1" kern="1200" cap="small" dirty="0" err="1" smtClean="0">
                <a:solidFill>
                  <a:schemeClr val="tx1"/>
                </a:solidFill>
                <a:effectLst/>
                <a:latin typeface="+mn-lt"/>
                <a:ea typeface="+mn-ea"/>
                <a:cs typeface="+mn-cs"/>
              </a:rPr>
              <a:t>отреагировать</a:t>
            </a:r>
            <a:r>
              <a:rPr lang="en-US" sz="1200" b="1" kern="1200" cap="small" dirty="0" smtClean="0">
                <a:solidFill>
                  <a:schemeClr val="tx1"/>
                </a:solidFill>
                <a:effectLst/>
                <a:latin typeface="+mn-lt"/>
                <a:ea typeface="+mn-ea"/>
                <a:cs typeface="+mn-cs"/>
              </a:rPr>
              <a:t>, </a:t>
            </a:r>
            <a:r>
              <a:rPr lang="en-US" sz="1200" b="1" kern="1200" cap="small" dirty="0" err="1" smtClean="0">
                <a:solidFill>
                  <a:schemeClr val="tx1"/>
                </a:solidFill>
                <a:effectLst/>
                <a:latin typeface="+mn-lt"/>
                <a:ea typeface="+mn-ea"/>
                <a:cs typeface="+mn-cs"/>
              </a:rPr>
              <a:t>если</a:t>
            </a:r>
            <a:r>
              <a:rPr lang="en-US" sz="1200" b="1" kern="1200" cap="small" dirty="0" smtClean="0">
                <a:solidFill>
                  <a:schemeClr val="tx1"/>
                </a:solidFill>
                <a:effectLst/>
                <a:latin typeface="+mn-lt"/>
                <a:ea typeface="+mn-ea"/>
                <a:cs typeface="+mn-cs"/>
              </a:rPr>
              <a:t> </a:t>
            </a:r>
            <a:r>
              <a:rPr lang="en-US" sz="1200" b="1" kern="1200" cap="small" dirty="0" err="1" smtClean="0">
                <a:solidFill>
                  <a:schemeClr val="tx1"/>
                </a:solidFill>
                <a:effectLst/>
                <a:latin typeface="+mn-lt"/>
                <a:ea typeface="+mn-ea"/>
                <a:cs typeface="+mn-cs"/>
              </a:rPr>
              <a:t>он</a:t>
            </a:r>
            <a:r>
              <a:rPr lang="en-US" sz="1200" b="1" kern="1200" cap="small" dirty="0" smtClean="0">
                <a:solidFill>
                  <a:schemeClr val="tx1"/>
                </a:solidFill>
                <a:effectLst/>
                <a:latin typeface="+mn-lt"/>
                <a:ea typeface="+mn-ea"/>
                <a:cs typeface="+mn-cs"/>
              </a:rPr>
              <a:t> </a:t>
            </a:r>
            <a:r>
              <a:rPr lang="en-US" sz="1200" b="1" kern="1200" cap="small" dirty="0" err="1" smtClean="0">
                <a:solidFill>
                  <a:schemeClr val="tx1"/>
                </a:solidFill>
                <a:effectLst/>
                <a:latin typeface="+mn-lt"/>
                <a:ea typeface="+mn-ea"/>
                <a:cs typeface="+mn-cs"/>
              </a:rPr>
              <a:t>подвергается</a:t>
            </a:r>
            <a:r>
              <a:rPr lang="en-US" sz="1200" b="1" kern="1200" cap="small" dirty="0" smtClean="0">
                <a:solidFill>
                  <a:schemeClr val="tx1"/>
                </a:solidFill>
                <a:effectLst/>
                <a:latin typeface="+mn-lt"/>
                <a:ea typeface="+mn-ea"/>
                <a:cs typeface="+mn-cs"/>
              </a:rPr>
              <a:t> </a:t>
            </a:r>
            <a:r>
              <a:rPr lang="en-US" sz="1200" b="1" kern="1200" cap="small" dirty="0" err="1" smtClean="0">
                <a:solidFill>
                  <a:schemeClr val="tx1"/>
                </a:solidFill>
                <a:effectLst/>
                <a:latin typeface="+mn-lt"/>
                <a:ea typeface="+mn-ea"/>
                <a:cs typeface="+mn-cs"/>
              </a:rPr>
              <a:t>психологическому</a:t>
            </a:r>
            <a:r>
              <a:rPr lang="en-US" sz="1200" b="1" kern="1200" cap="small" dirty="0" smtClean="0">
                <a:solidFill>
                  <a:schemeClr val="tx1"/>
                </a:solidFill>
                <a:effectLst/>
                <a:latin typeface="+mn-lt"/>
                <a:ea typeface="+mn-ea"/>
                <a:cs typeface="+mn-cs"/>
              </a:rPr>
              <a:t> </a:t>
            </a:r>
            <a:r>
              <a:rPr lang="en-US" sz="1200" b="1" kern="1200" cap="small" dirty="0" err="1" smtClean="0">
                <a:solidFill>
                  <a:schemeClr val="tx1"/>
                </a:solidFill>
                <a:effectLst/>
                <a:latin typeface="+mn-lt"/>
                <a:ea typeface="+mn-ea"/>
                <a:cs typeface="+mn-cs"/>
              </a:rPr>
              <a:t>насилию</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err="1" smtClean="0">
                <a:solidFill>
                  <a:schemeClr val="tx1"/>
                </a:solidFill>
                <a:effectLst/>
                <a:latin typeface="+mn-lt"/>
                <a:ea typeface="+mn-ea"/>
                <a:cs typeface="+mn-cs"/>
              </a:rPr>
              <a:t>Очень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важно</a:t>
            </a:r>
            <a:r>
              <a:rPr lang="en-US" sz="1200" kern="120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вежливо, но твердо противостать насильнику. Вот пять </a:t>
            </a:r>
            <a:r>
              <a:rPr lang="ru-RU" sz="1200" kern="1200" dirty="0" err="1" smtClean="0">
                <a:solidFill>
                  <a:schemeClr val="tx1"/>
                </a:solidFill>
                <a:effectLst/>
                <a:latin typeface="+mn-lt"/>
                <a:ea typeface="+mn-ea"/>
                <a:cs typeface="+mn-cs"/>
              </a:rPr>
              <a:t>спобов</a:t>
            </a:r>
            <a:r>
              <a:rPr lang="ru-RU" sz="1200" kern="1200" dirty="0" smtClean="0">
                <a:solidFill>
                  <a:schemeClr val="tx1"/>
                </a:solidFill>
                <a:effectLst/>
                <a:latin typeface="+mn-lt"/>
                <a:ea typeface="+mn-ea"/>
                <a:cs typeface="+mn-cs"/>
              </a:rPr>
              <a:t>, с помощью который можно отреагировать, ответить на эмоциональное насилие</a:t>
            </a:r>
            <a:r>
              <a:rPr lang="en-US" sz="1200" kern="1200" dirty="0" smtClean="0">
                <a:solidFill>
                  <a:schemeClr val="tx1"/>
                </a:solidFill>
                <a:effectLst/>
                <a:latin typeface="+mn-lt"/>
                <a:ea typeface="+mn-ea"/>
                <a:cs typeface="+mn-cs"/>
              </a:rPr>
              <a:t>:</a:t>
            </a:r>
          </a:p>
        </p:txBody>
      </p:sp>
      <p:sp>
        <p:nvSpPr>
          <p:cNvPr id="4" name="Slide Number Placeholder 3"/>
          <p:cNvSpPr>
            <a:spLocks noGrp="1"/>
          </p:cNvSpPr>
          <p:nvPr>
            <p:ph type="sldNum" sz="quarter" idx="5"/>
          </p:nvPr>
        </p:nvSpPr>
        <p:spPr/>
        <p:txBody>
          <a:bodyPr/>
          <a:lstStyle/>
          <a:p>
            <a:fld id="{7258AC15-62DC-5040-8AE1-929C9E875223}" type="slidenum">
              <a:rPr lang="en-US" smtClean="0"/>
              <a:t>12</a:t>
            </a:fld>
            <a:endParaRPr lang="en-US"/>
          </a:p>
        </p:txBody>
      </p:sp>
    </p:spTree>
    <p:extLst>
      <p:ext uri="{BB962C8B-B14F-4D97-AF65-F5344CB8AC3E}">
        <p14:creationId xmlns:p14="http://schemas.microsoft.com/office/powerpoint/2010/main" val="25832085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1. </a:t>
            </a:r>
            <a:r>
              <a:rPr lang="en-US" sz="1200" b="1" i="1" kern="1200" dirty="0" err="1" smtClean="0">
                <a:solidFill>
                  <a:schemeClr val="tx1"/>
                </a:solidFill>
                <a:effectLst/>
                <a:latin typeface="+mn-lt"/>
                <a:ea typeface="+mn-ea"/>
                <a:cs typeface="+mn-cs"/>
              </a:rPr>
              <a:t>Изучите</a:t>
            </a:r>
            <a:r>
              <a:rPr lang="en-US" sz="1200" b="1" i="1" kern="1200" dirty="0" smtClean="0">
                <a:solidFill>
                  <a:schemeClr val="tx1"/>
                </a:solidFill>
                <a:effectLst/>
                <a:latin typeface="+mn-lt"/>
                <a:ea typeface="+mn-ea"/>
                <a:cs typeface="+mn-cs"/>
              </a:rPr>
              <a:t> </a:t>
            </a:r>
            <a:r>
              <a:rPr lang="en-US" sz="1200" b="1" i="1" kern="1200" dirty="0" err="1" smtClean="0">
                <a:solidFill>
                  <a:schemeClr val="tx1"/>
                </a:solidFill>
                <a:effectLst/>
                <a:latin typeface="+mn-lt"/>
                <a:ea typeface="+mn-ea"/>
                <a:cs typeface="+mn-cs"/>
              </a:rPr>
              <a:t>тактику</a:t>
            </a:r>
            <a:r>
              <a:rPr lang="en-US" sz="1200" b="1" i="1" kern="1200" dirty="0" smtClean="0">
                <a:solidFill>
                  <a:schemeClr val="tx1"/>
                </a:solidFill>
                <a:effectLst/>
                <a:latin typeface="+mn-lt"/>
                <a:ea typeface="+mn-ea"/>
                <a:cs typeface="+mn-cs"/>
              </a:rPr>
              <a:t> </a:t>
            </a:r>
            <a:r>
              <a:rPr lang="en-US" sz="1200" b="1" i="1" kern="1200" dirty="0" err="1" smtClean="0">
                <a:solidFill>
                  <a:schemeClr val="tx1"/>
                </a:solidFill>
                <a:effectLst/>
                <a:latin typeface="+mn-lt"/>
                <a:ea typeface="+mn-ea"/>
                <a:cs typeface="+mn-cs"/>
              </a:rPr>
              <a:t>проявления</a:t>
            </a:r>
            <a:r>
              <a:rPr lang="en-US" sz="1200" b="1" i="1" kern="1200" dirty="0" smtClean="0">
                <a:solidFill>
                  <a:schemeClr val="tx1"/>
                </a:solidFill>
                <a:effectLst/>
                <a:latin typeface="+mn-lt"/>
                <a:ea typeface="+mn-ea"/>
                <a:cs typeface="+mn-cs"/>
              </a:rPr>
              <a:t> </a:t>
            </a:r>
            <a:r>
              <a:rPr lang="en-US" sz="1200" b="1" i="1" kern="1200" dirty="0" err="1" smtClean="0">
                <a:solidFill>
                  <a:schemeClr val="tx1"/>
                </a:solidFill>
                <a:effectLst/>
                <a:latin typeface="+mn-lt"/>
                <a:ea typeface="+mn-ea"/>
                <a:cs typeface="+mn-cs"/>
              </a:rPr>
              <a:t>эмоционального</a:t>
            </a:r>
            <a:r>
              <a:rPr lang="en-US" sz="1200" b="1" i="1" kern="1200" dirty="0" smtClean="0">
                <a:solidFill>
                  <a:schemeClr val="tx1"/>
                </a:solidFill>
                <a:effectLst/>
                <a:latin typeface="+mn-lt"/>
                <a:ea typeface="+mn-ea"/>
                <a:cs typeface="+mn-cs"/>
              </a:rPr>
              <a:t> </a:t>
            </a:r>
            <a:r>
              <a:rPr lang="en-US" sz="1200" b="1" i="1" kern="1200" dirty="0" err="1" smtClean="0">
                <a:solidFill>
                  <a:schemeClr val="tx1"/>
                </a:solidFill>
                <a:effectLst/>
                <a:latin typeface="+mn-lt"/>
                <a:ea typeface="+mn-ea"/>
                <a:cs typeface="+mn-cs"/>
              </a:rPr>
              <a:t>насилия</a:t>
            </a:r>
            <a:r>
              <a:rPr lang="en-US" sz="1200" b="1" i="1" kern="1200" dirty="0" smtClean="0">
                <a:solidFill>
                  <a:schemeClr val="tx1"/>
                </a:solidFill>
                <a:effectLst/>
                <a:latin typeface="+mn-lt"/>
                <a:ea typeface="+mn-ea"/>
                <a:cs typeface="+mn-cs"/>
              </a:rPr>
              <a:t> </a:t>
            </a:r>
            <a:r>
              <a:rPr lang="en-US" sz="1200" b="1" i="1" kern="1200" dirty="0" err="1" smtClean="0">
                <a:solidFill>
                  <a:schemeClr val="tx1"/>
                </a:solidFill>
                <a:effectLst/>
                <a:latin typeface="+mn-lt"/>
                <a:ea typeface="+mn-ea"/>
                <a:cs typeface="+mn-cs"/>
              </a:rPr>
              <a:t>и</a:t>
            </a:r>
            <a:r>
              <a:rPr lang="en-US" sz="1200" b="1" i="1" kern="1200" dirty="0" smtClean="0">
                <a:solidFill>
                  <a:schemeClr val="tx1"/>
                </a:solidFill>
                <a:effectLst/>
                <a:latin typeface="+mn-lt"/>
                <a:ea typeface="+mn-ea"/>
                <a:cs typeface="+mn-cs"/>
              </a:rPr>
              <a:t> </a:t>
            </a:r>
            <a:r>
              <a:rPr lang="en-US" sz="1200" b="1" i="1" kern="1200" dirty="0" err="1" smtClean="0">
                <a:solidFill>
                  <a:schemeClr val="tx1"/>
                </a:solidFill>
                <a:effectLst/>
                <a:latin typeface="+mn-lt"/>
                <a:ea typeface="+mn-ea"/>
                <a:cs typeface="+mn-cs"/>
              </a:rPr>
              <a:t>научитесь</a:t>
            </a:r>
            <a:r>
              <a:rPr lang="en-US" sz="1200" b="1" i="1" kern="1200" dirty="0" smtClean="0">
                <a:solidFill>
                  <a:schemeClr val="tx1"/>
                </a:solidFill>
                <a:effectLst/>
                <a:latin typeface="+mn-lt"/>
                <a:ea typeface="+mn-ea"/>
                <a:cs typeface="+mn-cs"/>
              </a:rPr>
              <a:t> </a:t>
            </a:r>
            <a:r>
              <a:rPr lang="en-US" sz="1200" b="1" i="1" kern="1200" dirty="0" err="1" smtClean="0">
                <a:solidFill>
                  <a:schemeClr val="tx1"/>
                </a:solidFill>
                <a:effectLst/>
                <a:latin typeface="+mn-lt"/>
                <a:ea typeface="+mn-ea"/>
                <a:cs typeface="+mn-cs"/>
              </a:rPr>
              <a:t>отстаивать</a:t>
            </a:r>
            <a:r>
              <a:rPr lang="en-US" sz="1200" b="1" i="1" kern="1200" dirty="0" smtClean="0">
                <a:solidFill>
                  <a:schemeClr val="tx1"/>
                </a:solidFill>
                <a:effectLst/>
                <a:latin typeface="+mn-lt"/>
                <a:ea typeface="+mn-ea"/>
                <a:cs typeface="+mn-cs"/>
              </a:rPr>
              <a:t> </a:t>
            </a:r>
            <a:r>
              <a:rPr lang="en-US" sz="1200" b="1" i="1" kern="1200" dirty="0" err="1" smtClean="0">
                <a:solidFill>
                  <a:schemeClr val="tx1"/>
                </a:solidFill>
                <a:effectLst/>
                <a:latin typeface="+mn-lt"/>
                <a:ea typeface="+mn-ea"/>
                <a:cs typeface="+mn-cs"/>
              </a:rPr>
              <a:t>свои</a:t>
            </a:r>
            <a:r>
              <a:rPr lang="en-US" sz="1200" b="1" i="1" kern="1200" dirty="0" smtClean="0">
                <a:solidFill>
                  <a:schemeClr val="tx1"/>
                </a:solidFill>
                <a:effectLst/>
                <a:latin typeface="+mn-lt"/>
                <a:ea typeface="+mn-ea"/>
                <a:cs typeface="+mn-cs"/>
              </a:rPr>
              <a:t> </a:t>
            </a:r>
            <a:r>
              <a:rPr lang="en-US" sz="1200" b="1" i="1" kern="1200" dirty="0" err="1" smtClean="0">
                <a:solidFill>
                  <a:schemeClr val="tx1"/>
                </a:solidFill>
                <a:effectLst/>
                <a:latin typeface="+mn-lt"/>
                <a:ea typeface="+mn-ea"/>
                <a:cs typeface="+mn-cs"/>
              </a:rPr>
              <a:t>интересы</a:t>
            </a:r>
            <a:r>
              <a:rPr lang="en-US" sz="1200" b="1" i="1"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Насильники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используют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как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тактику</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манипулирования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доминирования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над</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другими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Сосредоточив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внимание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содержании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слов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насильника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человек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попадает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ловушку</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попыток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рационально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ответить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его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слова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отрицая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обвинения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пытаясь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объясниться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сожалению</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тому</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моменту</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обидчик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побеждает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снимает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себя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всякую</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ответственность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за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словесные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оскорбления</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13</a:t>
            </a:fld>
            <a:endParaRPr lang="en-US"/>
          </a:p>
        </p:txBody>
      </p:sp>
    </p:spTree>
    <p:extLst>
      <p:ext uri="{BB962C8B-B14F-4D97-AF65-F5344CB8AC3E}">
        <p14:creationId xmlns:p14="http://schemas.microsoft.com/office/powerpoint/2010/main" val="38912213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i="1" kern="1200" dirty="0" smtClean="0">
                <a:solidFill>
                  <a:schemeClr val="tx1"/>
                </a:solidFill>
                <a:effectLst/>
                <a:latin typeface="+mn-lt"/>
                <a:ea typeface="+mn-ea"/>
                <a:cs typeface="+mn-cs"/>
              </a:rPr>
              <a:t>2. </a:t>
            </a:r>
            <a:r>
              <a:rPr lang="en-US" sz="1200" b="1" i="1" kern="1200" dirty="0" err="1" smtClean="0">
                <a:solidFill>
                  <a:schemeClr val="tx1"/>
                </a:solidFill>
                <a:effectLst/>
                <a:latin typeface="+mn-lt"/>
                <a:ea typeface="+mn-ea"/>
                <a:cs typeface="+mn-cs"/>
              </a:rPr>
              <a:t>Установите</a:t>
            </a:r>
            <a:r>
              <a:rPr lang="en-US" sz="1200" b="1" i="1" kern="1200" dirty="0" smtClean="0">
                <a:solidFill>
                  <a:schemeClr val="tx1"/>
                </a:solidFill>
                <a:effectLst/>
                <a:latin typeface="+mn-lt"/>
                <a:ea typeface="+mn-ea"/>
                <a:cs typeface="+mn-cs"/>
              </a:rPr>
              <a:t> </a:t>
            </a:r>
            <a:r>
              <a:rPr lang="en-US" sz="1200" b="1" i="1" kern="1200" dirty="0" err="1" smtClean="0">
                <a:solidFill>
                  <a:schemeClr val="tx1"/>
                </a:solidFill>
                <a:effectLst/>
                <a:latin typeface="+mn-lt"/>
                <a:ea typeface="+mn-ea"/>
                <a:cs typeface="+mn-cs"/>
              </a:rPr>
              <a:t>здоровые</a:t>
            </a:r>
            <a:r>
              <a:rPr lang="en-US" sz="1200" b="1" i="1" kern="1200" dirty="0" smtClean="0">
                <a:solidFill>
                  <a:schemeClr val="tx1"/>
                </a:solidFill>
                <a:effectLst/>
                <a:latin typeface="+mn-lt"/>
                <a:ea typeface="+mn-ea"/>
                <a:cs typeface="+mn-cs"/>
              </a:rPr>
              <a:t> </a:t>
            </a:r>
            <a:r>
              <a:rPr lang="en-US" sz="1200" b="1" i="1" kern="1200" dirty="0" err="1" smtClean="0">
                <a:solidFill>
                  <a:schemeClr val="tx1"/>
                </a:solidFill>
                <a:effectLst/>
                <a:latin typeface="+mn-lt"/>
                <a:ea typeface="+mn-ea"/>
                <a:cs typeface="+mn-cs"/>
              </a:rPr>
              <a:t>границы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Даже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Христос</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чувствовал</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необходимость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установить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границы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Своей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жизни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должны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сделать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же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самое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Бог</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дал</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каждому</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из</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свою</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индивидуальность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поэтому</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должны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бояться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противостоять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надругательствам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или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устанавливать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ограничения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отношении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сколько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будем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терпеть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некоторых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случаях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можем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лучше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всего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противостоять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словесным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оскорблениям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помощью</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твердого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отпора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когда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используете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такие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слова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фразы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как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говори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мной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таком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тоне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Это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унизительно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обзывай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меня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или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повышайте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меня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голос</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если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обидчик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скажет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будет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можно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сказать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буду</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продолжать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этот</a:t>
            </a:r>
            <a:r>
              <a:rPr lang="en-US" sz="1200" kern="1200" dirty="0" smtClean="0">
                <a:solidFill>
                  <a:schemeClr val="tx1"/>
                </a:solidFill>
                <a:effectLst/>
                <a:latin typeface="+mn-lt"/>
                <a:ea typeface="+mn-ea"/>
                <a:cs typeface="+mn-cs"/>
              </a:rPr>
              <a:t> разговор».</a:t>
            </a:r>
            <a:r>
              <a:rPr lang="en-US" sz="1200" kern="1200" baseline="30000" dirty="0" smtClean="0">
                <a:solidFill>
                  <a:schemeClr val="tx1"/>
                </a:solidFill>
                <a:effectLst/>
                <a:latin typeface="+mn-lt"/>
                <a:ea typeface="+mn-ea"/>
                <a:cs typeface="+mn-cs"/>
              </a:rPr>
              <a:t>7</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14</a:t>
            </a:fld>
            <a:endParaRPr lang="en-US"/>
          </a:p>
        </p:txBody>
      </p:sp>
    </p:spTree>
    <p:extLst>
      <p:ext uri="{BB962C8B-B14F-4D97-AF65-F5344CB8AC3E}">
        <p14:creationId xmlns:p14="http://schemas.microsoft.com/office/powerpoint/2010/main" val="18283936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3. </a:t>
            </a:r>
            <a:r>
              <a:rPr lang="en-US" sz="1200" b="1" i="1" kern="1200" dirty="0" err="1" smtClean="0">
                <a:solidFill>
                  <a:schemeClr val="tx1"/>
                </a:solidFill>
                <a:effectLst/>
                <a:latin typeface="+mn-lt"/>
                <a:ea typeface="+mn-ea"/>
                <a:cs typeface="+mn-cs"/>
              </a:rPr>
              <a:t>Созидайте</a:t>
            </a:r>
            <a:r>
              <a:rPr lang="en-US" sz="1200" b="1" i="1" kern="1200" dirty="0" smtClean="0">
                <a:solidFill>
                  <a:schemeClr val="tx1"/>
                </a:solidFill>
                <a:effectLst/>
                <a:latin typeface="+mn-lt"/>
                <a:ea typeface="+mn-ea"/>
                <a:cs typeface="+mn-cs"/>
              </a:rPr>
              <a:t> </a:t>
            </a:r>
            <a:r>
              <a:rPr lang="en-US" sz="1200" b="1" i="1" kern="1200" dirty="0" err="1" smtClean="0">
                <a:solidFill>
                  <a:schemeClr val="tx1"/>
                </a:solidFill>
                <a:effectLst/>
                <a:latin typeface="+mn-lt"/>
                <a:ea typeface="+mn-ea"/>
                <a:cs typeface="+mn-cs"/>
              </a:rPr>
              <a:t>свою</a:t>
            </a:r>
            <a:r>
              <a:rPr lang="en-US" sz="1200" b="1" i="1" kern="1200" dirty="0" smtClean="0">
                <a:solidFill>
                  <a:schemeClr val="tx1"/>
                </a:solidFill>
                <a:effectLst/>
                <a:latin typeface="+mn-lt"/>
                <a:ea typeface="+mn-ea"/>
                <a:cs typeface="+mn-cs"/>
              </a:rPr>
              <a:t> </a:t>
            </a:r>
            <a:r>
              <a:rPr lang="en-US" sz="1200" b="1" i="1" kern="1200" dirty="0" err="1" smtClean="0">
                <a:solidFill>
                  <a:schemeClr val="tx1"/>
                </a:solidFill>
                <a:effectLst/>
                <a:latin typeface="+mn-lt"/>
                <a:ea typeface="+mn-ea"/>
                <a:cs typeface="+mn-cs"/>
              </a:rPr>
              <a:t>самооценку</a:t>
            </a:r>
            <a:r>
              <a:rPr lang="en-US" sz="1200" b="1" i="1" kern="1200" dirty="0" smtClean="0">
                <a:solidFill>
                  <a:schemeClr val="tx1"/>
                </a:solidFill>
                <a:effectLst/>
                <a:latin typeface="+mn-lt"/>
                <a:ea typeface="+mn-ea"/>
                <a:cs typeface="+mn-cs"/>
              </a:rPr>
              <a:t> </a:t>
            </a:r>
            <a:r>
              <a:rPr lang="en-US" sz="1200" b="1" i="1" kern="1200" dirty="0" err="1" smtClean="0">
                <a:solidFill>
                  <a:schemeClr val="tx1"/>
                </a:solidFill>
                <a:effectLst/>
                <a:latin typeface="+mn-lt"/>
                <a:ea typeface="+mn-ea"/>
                <a:cs typeface="+mn-cs"/>
              </a:rPr>
              <a:t>и</a:t>
            </a:r>
            <a:r>
              <a:rPr lang="en-US" sz="1200" b="1" i="1" kern="1200" dirty="0" smtClean="0">
                <a:solidFill>
                  <a:schemeClr val="tx1"/>
                </a:solidFill>
                <a:effectLst/>
                <a:latin typeface="+mn-lt"/>
                <a:ea typeface="+mn-ea"/>
                <a:cs typeface="+mn-cs"/>
              </a:rPr>
              <a:t> </a:t>
            </a:r>
            <a:r>
              <a:rPr lang="en-US" sz="1200" b="1" i="1" kern="1200" dirty="0" err="1" smtClean="0">
                <a:solidFill>
                  <a:schemeClr val="tx1"/>
                </a:solidFill>
                <a:effectLst/>
                <a:latin typeface="+mn-lt"/>
                <a:ea typeface="+mn-ea"/>
                <a:cs typeface="+mn-cs"/>
              </a:rPr>
              <a:t>чувство</a:t>
            </a:r>
            <a:r>
              <a:rPr lang="en-US" sz="1200" b="1" i="1" kern="1200" dirty="0" smtClean="0">
                <a:solidFill>
                  <a:schemeClr val="tx1"/>
                </a:solidFill>
                <a:effectLst/>
                <a:latin typeface="+mn-lt"/>
                <a:ea typeface="+mn-ea"/>
                <a:cs typeface="+mn-cs"/>
              </a:rPr>
              <a:t> </a:t>
            </a:r>
            <a:r>
              <a:rPr lang="en-US" sz="1200" b="1" i="1" kern="1200" dirty="0" err="1" smtClean="0">
                <a:solidFill>
                  <a:schemeClr val="tx1"/>
                </a:solidFill>
                <a:effectLst/>
                <a:latin typeface="+mn-lt"/>
                <a:ea typeface="+mn-ea"/>
                <a:cs typeface="+mn-cs"/>
              </a:rPr>
              <a:t>собственного</a:t>
            </a:r>
            <a:r>
              <a:rPr lang="en-US" sz="1200" b="1" i="1" kern="1200" dirty="0" smtClean="0">
                <a:solidFill>
                  <a:schemeClr val="tx1"/>
                </a:solidFill>
                <a:effectLst/>
                <a:latin typeface="+mn-lt"/>
                <a:ea typeface="+mn-ea"/>
                <a:cs typeface="+mn-cs"/>
              </a:rPr>
              <a:t> </a:t>
            </a:r>
            <a:r>
              <a:rPr lang="en-US" sz="1200" b="1" i="1" kern="1200" dirty="0" err="1" smtClean="0">
                <a:solidFill>
                  <a:schemeClr val="tx1"/>
                </a:solidFill>
                <a:effectLst/>
                <a:latin typeface="+mn-lt"/>
                <a:ea typeface="+mn-ea"/>
                <a:cs typeface="+mn-cs"/>
              </a:rPr>
              <a:t>достоинства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отношению</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может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постепенно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ослабить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чувство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собственного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достоинства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Обычно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обидчик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жертва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испытывали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стыд</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детстве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самооценка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уже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нарушена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Для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пострадавшего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важно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помнить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это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его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вина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Библия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содержит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много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замечательных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напоминаний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том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как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драгоценны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дороги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Любовью</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вечною</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возлюбил</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тебя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потому</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простер</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тебе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благоволениеЯ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снова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соберу</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тебя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снова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устрою</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тебя</a:t>
            </a:r>
            <a:r>
              <a:rPr lang="en-US" sz="1200" kern="1200" dirty="0" smtClean="0">
                <a:solidFill>
                  <a:schemeClr val="tx1"/>
                </a:solidFill>
                <a:effectLst/>
                <a:latin typeface="+mn-lt"/>
                <a:ea typeface="+mn-ea"/>
                <a:cs typeface="+mn-cs"/>
              </a:rPr>
              <a:t>… » (</a:t>
            </a:r>
            <a:r>
              <a:rPr lang="en-US" sz="1200" kern="1200" dirty="0" err="1" smtClean="0">
                <a:solidFill>
                  <a:schemeClr val="tx1"/>
                </a:solidFill>
                <a:effectLst/>
                <a:latin typeface="+mn-lt"/>
                <a:ea typeface="+mn-ea"/>
                <a:cs typeface="+mn-cs"/>
              </a:rPr>
              <a:t>Иеремия</a:t>
            </a:r>
            <a:r>
              <a:rPr lang="en-US" sz="1200" kern="1200" dirty="0" smtClean="0">
                <a:solidFill>
                  <a:schemeClr val="tx1"/>
                </a:solidFill>
                <a:effectLst/>
                <a:latin typeface="+mn-lt"/>
                <a:ea typeface="+mn-ea"/>
                <a:cs typeface="+mn-cs"/>
              </a:rPr>
              <a:t> 31: 3, 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15</a:t>
            </a:fld>
            <a:endParaRPr lang="en-US"/>
          </a:p>
        </p:txBody>
      </p:sp>
    </p:spTree>
    <p:extLst>
      <p:ext uri="{BB962C8B-B14F-4D97-AF65-F5344CB8AC3E}">
        <p14:creationId xmlns:p14="http://schemas.microsoft.com/office/powerpoint/2010/main" val="30083252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4. </a:t>
            </a:r>
            <a:r>
              <a:rPr lang="en-US" sz="1200" b="1" i="1" kern="1200" dirty="0" err="1" smtClean="0">
                <a:solidFill>
                  <a:schemeClr val="tx1"/>
                </a:solidFill>
                <a:effectLst/>
                <a:latin typeface="+mn-lt"/>
                <a:ea typeface="+mn-ea"/>
                <a:cs typeface="+mn-cs"/>
              </a:rPr>
              <a:t>Обратитесь</a:t>
            </a:r>
            <a:r>
              <a:rPr lang="en-US" sz="1200" b="1" i="1" kern="1200" dirty="0" smtClean="0">
                <a:solidFill>
                  <a:schemeClr val="tx1"/>
                </a:solidFill>
                <a:effectLst/>
                <a:latin typeface="+mn-lt"/>
                <a:ea typeface="+mn-ea"/>
                <a:cs typeface="+mn-cs"/>
              </a:rPr>
              <a:t> </a:t>
            </a:r>
            <a:r>
              <a:rPr lang="en-US" sz="1200" b="1" i="1" kern="1200" dirty="0" err="1" smtClean="0">
                <a:solidFill>
                  <a:schemeClr val="tx1"/>
                </a:solidFill>
                <a:effectLst/>
                <a:latin typeface="+mn-lt"/>
                <a:ea typeface="+mn-ea"/>
                <a:cs typeface="+mn-cs"/>
              </a:rPr>
              <a:t>за</a:t>
            </a:r>
            <a:r>
              <a:rPr lang="en-US" sz="1200" b="1" i="1" kern="1200" dirty="0" smtClean="0">
                <a:solidFill>
                  <a:schemeClr val="tx1"/>
                </a:solidFill>
                <a:effectLst/>
                <a:latin typeface="+mn-lt"/>
                <a:ea typeface="+mn-ea"/>
                <a:cs typeface="+mn-cs"/>
              </a:rPr>
              <a:t> </a:t>
            </a:r>
            <a:r>
              <a:rPr lang="en-US" sz="1200" b="1" i="1" kern="1200" dirty="0" err="1" smtClean="0">
                <a:solidFill>
                  <a:schemeClr val="tx1"/>
                </a:solidFill>
                <a:effectLst/>
                <a:latin typeface="+mn-lt"/>
                <a:ea typeface="+mn-ea"/>
                <a:cs typeface="+mn-cs"/>
              </a:rPr>
              <a:t>помощью</a:t>
            </a:r>
            <a:r>
              <a:rPr lang="en-US" sz="1200" b="1" i="1" kern="1200" dirty="0" smtClean="0">
                <a:solidFill>
                  <a:schemeClr val="tx1"/>
                </a:solidFill>
                <a:effectLst/>
                <a:latin typeface="+mn-lt"/>
                <a:ea typeface="+mn-ea"/>
                <a:cs typeface="+mn-cs"/>
              </a:rPr>
              <a:t> </a:t>
            </a:r>
            <a:r>
              <a:rPr lang="en-US" sz="1200" b="1" i="1" kern="1200" dirty="0" err="1" smtClean="0">
                <a:solidFill>
                  <a:schemeClr val="tx1"/>
                </a:solidFill>
                <a:effectLst/>
                <a:latin typeface="+mn-lt"/>
                <a:ea typeface="+mn-ea"/>
                <a:cs typeface="+mn-cs"/>
              </a:rPr>
              <a:t>к</a:t>
            </a:r>
            <a:r>
              <a:rPr lang="en-US" sz="1200" b="1" i="1" kern="1200" dirty="0" smtClean="0">
                <a:solidFill>
                  <a:schemeClr val="tx1"/>
                </a:solidFill>
                <a:effectLst/>
                <a:latin typeface="+mn-lt"/>
                <a:ea typeface="+mn-ea"/>
                <a:cs typeface="+mn-cs"/>
              </a:rPr>
              <a:t> </a:t>
            </a:r>
            <a:r>
              <a:rPr lang="en-US" sz="1200" b="1" i="1" kern="1200" dirty="0" err="1" smtClean="0">
                <a:solidFill>
                  <a:schemeClr val="tx1"/>
                </a:solidFill>
                <a:effectLst/>
                <a:latin typeface="+mn-lt"/>
                <a:ea typeface="+mn-ea"/>
                <a:cs typeface="+mn-cs"/>
              </a:rPr>
              <a:t>профессиональному</a:t>
            </a:r>
            <a:r>
              <a:rPr lang="en-US" sz="1200" b="1" i="1" kern="1200" dirty="0" smtClean="0">
                <a:solidFill>
                  <a:schemeClr val="tx1"/>
                </a:solidFill>
                <a:effectLst/>
                <a:latin typeface="+mn-lt"/>
                <a:ea typeface="+mn-ea"/>
                <a:cs typeface="+mn-cs"/>
              </a:rPr>
              <a:t> </a:t>
            </a:r>
            <a:r>
              <a:rPr lang="en-US" sz="1200" b="1" i="1" kern="1200" dirty="0" err="1" smtClean="0">
                <a:solidFill>
                  <a:schemeClr val="tx1"/>
                </a:solidFill>
                <a:effectLst/>
                <a:latin typeface="+mn-lt"/>
                <a:ea typeface="+mn-ea"/>
                <a:cs typeface="+mn-cs"/>
              </a:rPr>
              <a:t>консультанту</a:t>
            </a:r>
            <a:r>
              <a:rPr lang="en-US" sz="1200" b="1" i="1"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Если</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кто-то</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находится</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в</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непосредственной</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опасности</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необходимо</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позвонить</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в</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полицию</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или</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позвонить</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по</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номеру</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кризисной</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помощи</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Но</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если</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ситуация</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не</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столь</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угрожающая</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важно</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обратиться</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к</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надежному</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другу</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или</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члену</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семьи</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психотерапевту</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пастору</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волонтеру</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который</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работает</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в</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приюте</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для</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жертв</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жестокого</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обращения</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или</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горячей</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линии</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по</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вопросам</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домашнего</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насилия</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Противостоять</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обидчику</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особенно</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в</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долгосрочных</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отношениях</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может</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быть</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непросто</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Поиск</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индивидуальной</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терапии</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и</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консультирования</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является</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ключевым</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фактором</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Но</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на</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этом</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этапе</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не</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рекомендуется</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начинать</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консультирование</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как</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пара</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потому</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что</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для</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человека</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подвергающегося</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насилию</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может</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быть</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небезопасно</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рассказать</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консультанту</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всю</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правду</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в</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присутствии</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обидчика</a:t>
            </a:r>
            <a:r>
              <a:rPr lang="en-US" sz="1200" i="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258AC15-62DC-5040-8AE1-929C9E875223}" type="slidenum">
              <a:rPr lang="en-US" smtClean="0"/>
              <a:t>16</a:t>
            </a:fld>
            <a:endParaRPr lang="en-US"/>
          </a:p>
        </p:txBody>
      </p:sp>
    </p:spTree>
    <p:extLst>
      <p:ext uri="{BB962C8B-B14F-4D97-AF65-F5344CB8AC3E}">
        <p14:creationId xmlns:p14="http://schemas.microsoft.com/office/powerpoint/2010/main" val="19655464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5. </a:t>
            </a:r>
            <a:r>
              <a:rPr lang="en-US" sz="1200" b="1" i="1" kern="1200" dirty="0" err="1" smtClean="0">
                <a:solidFill>
                  <a:schemeClr val="tx1"/>
                </a:solidFill>
                <a:effectLst/>
                <a:latin typeface="+mn-lt"/>
                <a:ea typeface="+mn-ea"/>
                <a:cs typeface="+mn-cs"/>
              </a:rPr>
              <a:t>Ищите</a:t>
            </a:r>
            <a:r>
              <a:rPr lang="en-US" sz="1200" b="1" i="1" kern="1200" dirty="0" smtClean="0">
                <a:solidFill>
                  <a:schemeClr val="tx1"/>
                </a:solidFill>
                <a:effectLst/>
                <a:latin typeface="+mn-lt"/>
                <a:ea typeface="+mn-ea"/>
                <a:cs typeface="+mn-cs"/>
              </a:rPr>
              <a:t> </a:t>
            </a:r>
            <a:r>
              <a:rPr lang="en-US" sz="1200" b="1" i="1" kern="1200" dirty="0" err="1" smtClean="0">
                <a:solidFill>
                  <a:schemeClr val="tx1"/>
                </a:solidFill>
                <a:effectLst/>
                <a:latin typeface="+mn-lt"/>
                <a:ea typeface="+mn-ea"/>
                <a:cs typeface="+mn-cs"/>
              </a:rPr>
              <a:t>утешения</a:t>
            </a:r>
            <a:r>
              <a:rPr lang="en-US" sz="1200" b="1" i="1" kern="1200" dirty="0" smtClean="0">
                <a:solidFill>
                  <a:schemeClr val="tx1"/>
                </a:solidFill>
                <a:effectLst/>
                <a:latin typeface="+mn-lt"/>
                <a:ea typeface="+mn-ea"/>
                <a:cs typeface="+mn-cs"/>
              </a:rPr>
              <a:t>, </a:t>
            </a:r>
            <a:r>
              <a:rPr lang="en-US" sz="1200" b="1" i="1" kern="1200" dirty="0" err="1" smtClean="0">
                <a:solidFill>
                  <a:schemeClr val="tx1"/>
                </a:solidFill>
                <a:effectLst/>
                <a:latin typeface="+mn-lt"/>
                <a:ea typeface="+mn-ea"/>
                <a:cs typeface="+mn-cs"/>
              </a:rPr>
              <a:t>исцеления</a:t>
            </a:r>
            <a:r>
              <a:rPr lang="en-US" sz="1200" b="1" i="1" kern="1200" dirty="0" smtClean="0">
                <a:solidFill>
                  <a:schemeClr val="tx1"/>
                </a:solidFill>
                <a:effectLst/>
                <a:latin typeface="+mn-lt"/>
                <a:ea typeface="+mn-ea"/>
                <a:cs typeface="+mn-cs"/>
              </a:rPr>
              <a:t> </a:t>
            </a:r>
            <a:r>
              <a:rPr lang="en-US" sz="1200" b="1" i="1" kern="1200" dirty="0" err="1" smtClean="0">
                <a:solidFill>
                  <a:schemeClr val="tx1"/>
                </a:solidFill>
                <a:effectLst/>
                <a:latin typeface="+mn-lt"/>
                <a:ea typeface="+mn-ea"/>
                <a:cs typeface="+mn-cs"/>
              </a:rPr>
              <a:t>и</a:t>
            </a:r>
            <a:r>
              <a:rPr lang="en-US" sz="1200" b="1" i="1" kern="1200" dirty="0" smtClean="0">
                <a:solidFill>
                  <a:schemeClr val="tx1"/>
                </a:solidFill>
                <a:effectLst/>
                <a:latin typeface="+mn-lt"/>
                <a:ea typeface="+mn-ea"/>
                <a:cs typeface="+mn-cs"/>
              </a:rPr>
              <a:t> </a:t>
            </a:r>
            <a:r>
              <a:rPr lang="en-US" sz="1200" b="1" i="1" kern="1200" dirty="0" err="1" smtClean="0">
                <a:solidFill>
                  <a:schemeClr val="tx1"/>
                </a:solidFill>
                <a:effectLst/>
                <a:latin typeface="+mn-lt"/>
                <a:ea typeface="+mn-ea"/>
                <a:cs typeface="+mn-cs"/>
              </a:rPr>
              <a:t>мудрости</a:t>
            </a:r>
            <a:r>
              <a:rPr lang="en-US" sz="1200" b="1" i="1" kern="1200" dirty="0" smtClean="0">
                <a:solidFill>
                  <a:schemeClr val="tx1"/>
                </a:solidFill>
                <a:effectLst/>
                <a:latin typeface="+mn-lt"/>
                <a:ea typeface="+mn-ea"/>
                <a:cs typeface="+mn-cs"/>
              </a:rPr>
              <a:t> </a:t>
            </a:r>
            <a:r>
              <a:rPr lang="en-US" sz="1200" b="1" i="1" kern="1200" dirty="0" err="1" smtClean="0">
                <a:solidFill>
                  <a:schemeClr val="tx1"/>
                </a:solidFill>
                <a:effectLst/>
                <a:latin typeface="+mn-lt"/>
                <a:ea typeface="+mn-ea"/>
                <a:cs typeface="+mn-cs"/>
              </a:rPr>
              <a:t>от</a:t>
            </a:r>
            <a:r>
              <a:rPr lang="en-US" sz="1200" b="1" i="1" kern="1200" dirty="0" smtClean="0">
                <a:solidFill>
                  <a:schemeClr val="tx1"/>
                </a:solidFill>
                <a:effectLst/>
                <a:latin typeface="+mn-lt"/>
                <a:ea typeface="+mn-ea"/>
                <a:cs typeface="+mn-cs"/>
              </a:rPr>
              <a:t> </a:t>
            </a:r>
            <a:r>
              <a:rPr lang="en-US" sz="1200" b="1" i="1" kern="1200" dirty="0" err="1" smtClean="0">
                <a:solidFill>
                  <a:schemeClr val="tx1"/>
                </a:solidFill>
                <a:effectLst/>
                <a:latin typeface="+mn-lt"/>
                <a:ea typeface="+mn-ea"/>
                <a:cs typeface="+mn-cs"/>
              </a:rPr>
              <a:t>Бога</a:t>
            </a:r>
            <a:r>
              <a:rPr lang="en-US" sz="1200" b="1" i="1"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Святой</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Дух</a:t>
            </a:r>
            <a:r>
              <a:rPr lang="en-US" sz="1200" i="0" kern="1200" dirty="0" smtClean="0">
                <a:solidFill>
                  <a:schemeClr val="tx1"/>
                </a:solidFill>
                <a:effectLst/>
                <a:latin typeface="+mn-lt"/>
                <a:ea typeface="+mn-ea"/>
                <a:cs typeface="+mn-cs"/>
              </a:rPr>
              <a:t> - </a:t>
            </a:r>
            <a:r>
              <a:rPr lang="en-US" sz="1200" i="0" kern="1200" dirty="0" err="1" smtClean="0">
                <a:solidFill>
                  <a:schemeClr val="tx1"/>
                </a:solidFill>
                <a:effectLst/>
                <a:latin typeface="+mn-lt"/>
                <a:ea typeface="+mn-ea"/>
                <a:cs typeface="+mn-cs"/>
              </a:rPr>
              <a:t>наш</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Утешитель</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и</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он</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наставит</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нас</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во</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всей</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мудрости</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и</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истине</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Он</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может</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не</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только</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согреть</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наши</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сердца</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Божьей</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любовью</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исцелив</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их</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но</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и</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научить</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нас</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какие</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слова</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сказать</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кому-то</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кто</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оскорбляет</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нас</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Иисус</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понимает</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нас</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потому</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что</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по</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отношению</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к</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Нему</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тоже</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проявляли</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различные</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виды</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насилия</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включая</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психологическое</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и</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эмоциональное</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Он</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говорит</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Я</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знаю</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что</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такое</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слезы</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Я</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тоже</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плакал</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Я</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знаю</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что</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горе</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слишком</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глубоко</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чтобы</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рассказывать</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о</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нем</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людям</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Не</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думай</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что</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ты</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опустошен</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и</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забыт</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Хотя</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твоя</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боль</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не</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затрагивает</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никого</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на</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земле</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смотри</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на</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Меня</a:t>
            </a:r>
            <a:r>
              <a:rPr lang="en-US" sz="1200" i="0" kern="1200" dirty="0" smtClean="0">
                <a:solidFill>
                  <a:schemeClr val="tx1"/>
                </a:solidFill>
                <a:effectLst/>
                <a:latin typeface="+mn-lt"/>
                <a:ea typeface="+mn-ea"/>
                <a:cs typeface="+mn-cs"/>
              </a:rPr>
              <a:t> </a:t>
            </a:r>
            <a:r>
              <a:rPr lang="en-US" sz="1200" i="0" kern="1200" dirty="0" err="1" smtClean="0">
                <a:solidFill>
                  <a:schemeClr val="tx1"/>
                </a:solidFill>
                <a:effectLst/>
                <a:latin typeface="+mn-lt"/>
                <a:ea typeface="+mn-ea"/>
                <a:cs typeface="+mn-cs"/>
              </a:rPr>
              <a:t>и</a:t>
            </a:r>
            <a:r>
              <a:rPr lang="en-US" sz="1200" i="0" kern="1200" dirty="0" smtClean="0">
                <a:solidFill>
                  <a:schemeClr val="tx1"/>
                </a:solidFill>
                <a:effectLst/>
                <a:latin typeface="+mn-lt"/>
                <a:ea typeface="+mn-ea"/>
                <a:cs typeface="+mn-cs"/>
              </a:rPr>
              <a:t> живи</a:t>
            </a:r>
            <a:r>
              <a:rPr lang="en-US" sz="1200" kern="1200" dirty="0" smtClean="0">
                <a:solidFill>
                  <a:schemeClr val="tx1"/>
                </a:solidFill>
                <a:effectLst/>
                <a:latin typeface="+mn-lt"/>
                <a:ea typeface="+mn-ea"/>
                <a:cs typeface="+mn-cs"/>
              </a:rPr>
              <a:t>”</a:t>
            </a:r>
            <a:r>
              <a:rPr lang="en-US" sz="1200" kern="1200" baseline="30000" dirty="0" smtClean="0">
                <a:solidFill>
                  <a:schemeClr val="tx1"/>
                </a:solidFill>
                <a:effectLst/>
                <a:latin typeface="+mn-lt"/>
                <a:ea typeface="+mn-ea"/>
                <a:cs typeface="+mn-cs"/>
              </a:rPr>
              <a:t>9</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17</a:t>
            </a:fld>
            <a:endParaRPr lang="en-US"/>
          </a:p>
        </p:txBody>
      </p:sp>
    </p:spTree>
    <p:extLst>
      <p:ext uri="{BB962C8B-B14F-4D97-AF65-F5344CB8AC3E}">
        <p14:creationId xmlns:p14="http://schemas.microsoft.com/office/powerpoint/2010/main" val="35083745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cap="small" dirty="0" err="1" smtClean="0">
                <a:solidFill>
                  <a:schemeClr val="tx1"/>
                </a:solidFill>
                <a:effectLst/>
                <a:latin typeface="+mn-lt"/>
                <a:ea typeface="+mn-ea"/>
                <a:cs typeface="+mn-cs"/>
              </a:rPr>
              <a:t>Можем</a:t>
            </a:r>
            <a:r>
              <a:rPr lang="en-US" sz="1200" b="1" kern="1200" cap="small" dirty="0" smtClean="0">
                <a:solidFill>
                  <a:schemeClr val="tx1"/>
                </a:solidFill>
                <a:effectLst/>
                <a:latin typeface="+mn-lt"/>
                <a:ea typeface="+mn-ea"/>
                <a:cs typeface="+mn-cs"/>
              </a:rPr>
              <a:t> </a:t>
            </a:r>
            <a:r>
              <a:rPr lang="en-US" sz="1200" b="1" kern="1200" cap="small" dirty="0" err="1" smtClean="0">
                <a:solidFill>
                  <a:schemeClr val="tx1"/>
                </a:solidFill>
                <a:effectLst/>
                <a:latin typeface="+mn-lt"/>
                <a:ea typeface="+mn-ea"/>
                <a:cs typeface="+mn-cs"/>
              </a:rPr>
              <a:t>ли</a:t>
            </a:r>
            <a:r>
              <a:rPr lang="en-US" sz="1200" b="1" kern="1200" cap="small" dirty="0" smtClean="0">
                <a:solidFill>
                  <a:schemeClr val="tx1"/>
                </a:solidFill>
                <a:effectLst/>
                <a:latin typeface="+mn-lt"/>
                <a:ea typeface="+mn-ea"/>
                <a:cs typeface="+mn-cs"/>
              </a:rPr>
              <a:t> </a:t>
            </a:r>
            <a:r>
              <a:rPr lang="en-US" sz="1200" b="1" kern="1200" cap="small" dirty="0" err="1" smtClean="0">
                <a:solidFill>
                  <a:schemeClr val="tx1"/>
                </a:solidFill>
                <a:effectLst/>
                <a:latin typeface="+mn-lt"/>
                <a:ea typeface="+mn-ea"/>
                <a:cs typeface="+mn-cs"/>
              </a:rPr>
              <a:t>мы</a:t>
            </a:r>
            <a:r>
              <a:rPr lang="en-US" sz="1200" b="1" kern="1200" cap="small" dirty="0" smtClean="0">
                <a:solidFill>
                  <a:schemeClr val="tx1"/>
                </a:solidFill>
                <a:effectLst/>
                <a:latin typeface="+mn-lt"/>
                <a:ea typeface="+mn-ea"/>
                <a:cs typeface="+mn-cs"/>
              </a:rPr>
              <a:t> </a:t>
            </a:r>
            <a:r>
              <a:rPr lang="en-US" sz="1200" b="1" kern="1200" cap="small" dirty="0" err="1" smtClean="0">
                <a:solidFill>
                  <a:schemeClr val="tx1"/>
                </a:solidFill>
                <a:effectLst/>
                <a:latin typeface="+mn-lt"/>
                <a:ea typeface="+mn-ea"/>
                <a:cs typeface="+mn-cs"/>
              </a:rPr>
              <a:t>сделать</a:t>
            </a:r>
            <a:r>
              <a:rPr lang="en-US" sz="1200" b="1" kern="1200" cap="small" dirty="0" smtClean="0">
                <a:solidFill>
                  <a:schemeClr val="tx1"/>
                </a:solidFill>
                <a:effectLst/>
                <a:latin typeface="+mn-lt"/>
                <a:ea typeface="+mn-ea"/>
                <a:cs typeface="+mn-cs"/>
              </a:rPr>
              <a:t> </a:t>
            </a:r>
            <a:r>
              <a:rPr lang="en-US" sz="1200" b="1" kern="1200" cap="small" dirty="0" err="1" smtClean="0">
                <a:solidFill>
                  <a:schemeClr val="tx1"/>
                </a:solidFill>
                <a:effectLst/>
                <a:latin typeface="+mn-lt"/>
                <a:ea typeface="+mn-ea"/>
                <a:cs typeface="+mn-cs"/>
              </a:rPr>
              <a:t>больше</a:t>
            </a:r>
            <a:r>
              <a:rPr lang="en-US" sz="1200" b="1" kern="1200" cap="small"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err="1" smtClean="0">
                <a:solidFill>
                  <a:schemeClr val="tx1"/>
                </a:solidFill>
                <a:effectLst/>
                <a:latin typeface="+mn-lt"/>
                <a:ea typeface="+mn-ea"/>
                <a:cs typeface="+mn-cs"/>
              </a:rPr>
              <a:t>Церковь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адвентистов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седьмого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дня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течение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многих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лет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возглавляла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кампанию</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общественного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здравоохранения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направленную</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против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жестокого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обращения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под</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названием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enditnow</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enditnow.org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Профилактика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Первоначально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она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была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сосредоточена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женщинах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девочках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затем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перешла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глобальному</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акценту</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надругательства</a:t>
            </a:r>
            <a:r>
              <a:rPr lang="ru-RU" sz="1200" kern="1200" dirty="0" smtClean="0">
                <a:solidFill>
                  <a:schemeClr val="tx1"/>
                </a:solidFill>
                <a:effectLst/>
                <a:latin typeface="+mn-lt"/>
                <a:ea typeface="+mn-ea"/>
                <a:cs typeface="+mn-cs"/>
              </a:rPr>
              <a:t>м </a:t>
            </a:r>
            <a:r>
              <a:rPr lang="en-US" sz="1200" kern="1200" dirty="0" err="1" smtClean="0">
                <a:solidFill>
                  <a:schemeClr val="tx1"/>
                </a:solidFill>
                <a:effectLst/>
                <a:latin typeface="+mn-lt"/>
                <a:ea typeface="+mn-ea"/>
                <a:cs typeface="+mn-cs"/>
              </a:rPr>
              <a:t>над</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кем-либо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мужчиной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женщиной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молодыми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пожилыми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Каждый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год</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календаре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всемирной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Церкви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отмечается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день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профилактики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англ</a:t>
            </a:r>
            <a:r>
              <a:rPr lang="en-US" sz="1200" kern="1200" dirty="0" smtClean="0">
                <a:solidFill>
                  <a:schemeClr val="tx1"/>
                </a:solidFill>
                <a:effectLst/>
                <a:latin typeface="+mn-lt"/>
                <a:ea typeface="+mn-ea"/>
                <a:cs typeface="+mn-cs"/>
              </a:rPr>
              <a:t>. - </a:t>
            </a:r>
            <a:r>
              <a:rPr lang="en-US" sz="1200" kern="1200" dirty="0" err="1" smtClean="0">
                <a:solidFill>
                  <a:schemeClr val="tx1"/>
                </a:solidFill>
                <a:effectLst/>
                <a:latin typeface="+mn-lt"/>
                <a:ea typeface="+mn-ea"/>
                <a:cs typeface="+mn-cs"/>
              </a:rPr>
              <a:t>enditnow</a:t>
            </a:r>
            <a:r>
              <a:rPr lang="en-US" sz="1200" kern="1200" dirty="0" smtClean="0">
                <a:solidFill>
                  <a:schemeClr val="tx1"/>
                </a:solidFill>
                <a:effectLst/>
                <a:latin typeface="+mn-lt"/>
                <a:ea typeface="+mn-ea"/>
                <a:cs typeface="+mn-cs"/>
              </a:rPr>
              <a:t>® Emphasis Day (</a:t>
            </a:r>
            <a:r>
              <a:rPr lang="en-US" sz="1200" kern="1200" dirty="0" err="1" smtClean="0">
                <a:solidFill>
                  <a:schemeClr val="tx1"/>
                </a:solidFill>
                <a:effectLst/>
                <a:latin typeface="+mn-lt"/>
                <a:ea typeface="+mn-ea"/>
                <a:cs typeface="+mn-cs"/>
              </a:rPr>
              <a:t>women.adventist.org</a:t>
            </a:r>
            <a:r>
              <a:rPr lang="en-US" sz="1200" kern="1200" dirty="0" smtClean="0">
                <a:solidFill>
                  <a:schemeClr val="tx1"/>
                </a:solidFill>
                <a:effectLst/>
                <a:latin typeface="+mn-lt"/>
                <a:ea typeface="+mn-ea"/>
                <a:cs typeface="+mn-cs"/>
              </a:rPr>
              <a:t>/</a:t>
            </a:r>
            <a:r>
              <a:rPr lang="en-US" sz="1200" kern="1200" dirty="0" err="1" smtClean="0">
                <a:solidFill>
                  <a:schemeClr val="tx1"/>
                </a:solidFill>
                <a:effectLst/>
                <a:latin typeface="+mn-lt"/>
                <a:ea typeface="+mn-ea"/>
                <a:cs typeface="+mn-cs"/>
              </a:rPr>
              <a:t>enditnow</a:t>
            </a:r>
            <a:r>
              <a:rPr lang="en-US" sz="1200" kern="1200" dirty="0" smtClean="0">
                <a:solidFill>
                  <a:schemeClr val="tx1"/>
                </a:solidFill>
                <a:effectLst/>
                <a:latin typeface="+mn-lt"/>
                <a:ea typeface="+mn-ea"/>
                <a:cs typeface="+mn-cs"/>
              </a:rPr>
              <a:t>-day),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религиозные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лидеры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многих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конфессий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рассказали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том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как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эти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материалы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стали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благословением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для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них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Тем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менее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часто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напоминают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том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как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много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еще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можем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сделать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как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пасторы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церковные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лидеры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чтобы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повысить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осведомленность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предотвратить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помочь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пострадавшим</a:t>
            </a:r>
            <a:r>
              <a:rPr lang="en-US" sz="1200" kern="1200" dirty="0" smtClean="0">
                <a:solidFill>
                  <a:schemeClr val="tx1"/>
                </a:solidFill>
                <a:effectLst/>
                <a:latin typeface="+mn-lt"/>
                <a:ea typeface="+mn-ea"/>
                <a:cs typeface="+mn-cs"/>
              </a:rPr>
              <a:t>.</a:t>
            </a:r>
          </a:p>
          <a:p>
            <a:endParaRPr lang="ru-RU" sz="1200" b="1" kern="1200" cap="all"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18</a:t>
            </a:fld>
            <a:endParaRPr lang="en-US"/>
          </a:p>
        </p:txBody>
      </p:sp>
    </p:spTree>
    <p:extLst>
      <p:ext uri="{BB962C8B-B14F-4D97-AF65-F5344CB8AC3E}">
        <p14:creationId xmlns:p14="http://schemas.microsoft.com/office/powerpoint/2010/main" val="15642072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93713" y="671513"/>
            <a:ext cx="5486400" cy="3086100"/>
          </a:xfrm>
        </p:spPr>
      </p:sp>
      <p:sp>
        <p:nvSpPr>
          <p:cNvPr id="3" name="Notes Placeholder 2"/>
          <p:cNvSpPr>
            <a:spLocks noGrp="1"/>
          </p:cNvSpPr>
          <p:nvPr>
            <p:ph type="body" idx="1"/>
          </p:nvPr>
        </p:nvSpPr>
        <p:spPr>
          <a:xfrm>
            <a:off x="604684" y="4061340"/>
            <a:ext cx="5486400" cy="4743450"/>
          </a:xfrm>
        </p:spPr>
        <p:txBody>
          <a:bodyPr/>
          <a:lstStyle/>
          <a:p>
            <a:r>
              <a:rPr lang="en-US" sz="1200" kern="1200" dirty="0">
                <a:solidFill>
                  <a:schemeClr val="tx1"/>
                </a:solidFill>
                <a:effectLst/>
                <a:latin typeface="+mn-lt"/>
                <a:ea typeface="+mn-ea"/>
                <a:cs typeface="+mn-cs"/>
              </a:rPr>
              <a:t>Too many still live under the unhealthy control of an intimate partner, parent, child, boss, pastor, teacher, or someone else who employs sexual, physical, or emotional abuse without recognizing it as such. Too many who do recognize it and try to get help by speaking to a pastor, church leader, or fellow member still may not find appropriate, well-informed help and, instead, may find themselves blamed for their situation or told to pray about it. Too many still remain indifferent, unaware, or unintentionally blind to the needs of survivors or perpetrators who are desperately seeking hope and healing for their brokenness.</a:t>
            </a:r>
          </a:p>
          <a:p>
            <a:endParaRPr lang="en-US" sz="1200" kern="1200" dirty="0">
              <a:solidFill>
                <a:schemeClr val="tx1"/>
              </a:solidFill>
              <a:effectLst/>
              <a:latin typeface="+mn-lt"/>
              <a:ea typeface="+mn-ea"/>
              <a:cs typeface="+mn-cs"/>
            </a:endParaRPr>
          </a:p>
          <a:p>
            <a:r>
              <a:rPr lang="en-US" sz="1200" kern="1200" dirty="0" err="1" smtClean="0">
                <a:solidFill>
                  <a:schemeClr val="tx1"/>
                </a:solidFill>
                <a:effectLst/>
                <a:latin typeface="+mn-lt"/>
                <a:ea typeface="+mn-ea"/>
                <a:cs typeface="+mn-cs"/>
              </a:rPr>
              <a:t>Слишком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многие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люди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все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еще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живут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под</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нездоровым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контролем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стороны</a:t>
            </a:r>
            <a:r>
              <a:rPr lang="en-US" sz="1200" kern="120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близкого </a:t>
            </a:r>
            <a:r>
              <a:rPr lang="en-US" sz="1200" kern="1200" dirty="0" err="1" smtClean="0">
                <a:solidFill>
                  <a:schemeClr val="tx1"/>
                </a:solidFill>
                <a:effectLst/>
                <a:latin typeface="+mn-lt"/>
                <a:ea typeface="+mn-ea"/>
                <a:cs typeface="+mn-cs"/>
              </a:rPr>
              <a:t>партнера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родителя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ребенка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начальника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пастора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учителя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или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кого-то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еще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применяет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сексуальное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физическое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или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эмоциональное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признавая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его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таковым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Слишком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многие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признает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существующее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положение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вещей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пытается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получить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помощь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разговаривая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пастором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церковным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руководителем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или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собратом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все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еще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могут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найти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соответствущую</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помощь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которой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тот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помогает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пострадавшему</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хорошо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знаком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темой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Вместо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этого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человек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обратившийся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за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помощью</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может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оказаться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обвиненным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том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попал</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такую</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ситуацию</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или</a:t>
            </a:r>
            <a:r>
              <a:rPr lang="en-US" sz="1200" kern="120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же этому человеку скажут, что нужно молиться о его проблеме. </a:t>
            </a:r>
            <a:r>
              <a:rPr lang="en-US" sz="1200" kern="1200" dirty="0" err="1" smtClean="0">
                <a:solidFill>
                  <a:schemeClr val="tx1"/>
                </a:solidFill>
                <a:effectLst/>
                <a:latin typeface="+mn-lt"/>
                <a:ea typeface="+mn-ea"/>
                <a:cs typeface="+mn-cs"/>
              </a:rPr>
              <a:t>Слишком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многие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все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еще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остаются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равнодушными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неосведомленными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или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непреднамеренно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замечают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потребностей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жертв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или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замечают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насильников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которые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отчаянно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ищут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надежду</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исцеление</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 </a:t>
            </a:r>
          </a:p>
          <a:p>
            <a:r>
              <a:rPr lang="en-US" sz="1200" kern="1200" dirty="0" err="1" smtClean="0">
                <a:solidFill>
                  <a:schemeClr val="tx1"/>
                </a:solidFill>
                <a:effectLst/>
                <a:latin typeface="+mn-lt"/>
                <a:ea typeface="+mn-ea"/>
                <a:cs typeface="+mn-cs"/>
              </a:rPr>
              <a:t>Что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если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каждой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общине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был</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координатор</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инициативы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профилактике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enditnow</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который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хорошо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осведомлен</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работая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пастором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мог</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привлечь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церковь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профилактике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помощи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нуждающимся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если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каждый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студент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семинарии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пастор</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смог</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пройти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обучение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базовым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знаниям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том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как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лучше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всего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помочь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жертве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насильнику</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если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каждой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церкви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пасторы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лидеры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или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члены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церкви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проводили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ежегодный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День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профилактики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насилияenditnow</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используя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ресурсы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подготовленные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для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благословения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только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членов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церкви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окружающего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сообщества</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 </a:t>
            </a:r>
          </a:p>
          <a:p>
            <a:r>
              <a:rPr lang="en-US" sz="1200" kern="1200" dirty="0" err="1" smtClean="0">
                <a:solidFill>
                  <a:schemeClr val="tx1"/>
                </a:solidFill>
                <a:effectLst/>
                <a:latin typeface="+mn-lt"/>
                <a:ea typeface="+mn-ea"/>
                <a:cs typeface="+mn-cs"/>
              </a:rPr>
              <a:t>Мы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можем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сделать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гораздо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больше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каждый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пастор</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церковный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лидер</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член</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церкви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должны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оценить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как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они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могут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изменить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ситуацию</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Для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чтобы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делать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больше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нужны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лидеры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члены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церкви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проявляющие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сострадание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действующие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целенаправленно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готовые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вдохновлять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поддерживать</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других</a:t>
            </a:r>
            <a:r>
              <a:rPr lang="en-US" sz="1200" kern="120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Давайте не будем уставать, утомляться на этом пути, </a:t>
            </a:r>
            <a:r>
              <a:rPr lang="en-US" sz="1200" kern="1200" dirty="0" err="1" smtClean="0">
                <a:solidFill>
                  <a:schemeClr val="tx1"/>
                </a:solidFill>
                <a:effectLst/>
                <a:latin typeface="+mn-lt"/>
                <a:ea typeface="+mn-ea"/>
                <a:cs typeface="+mn-cs"/>
              </a:rPr>
              <a:t>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продолжать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показывать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свое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присутствие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словами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делами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когда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вместе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учимся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выявляем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формы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которые</a:t>
            </a:r>
            <a:r>
              <a:rPr lang="en-US" sz="1200" kern="120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унижают человеческое достоинство.</a:t>
            </a:r>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19</a:t>
            </a:fld>
            <a:endParaRPr lang="en-US"/>
          </a:p>
        </p:txBody>
      </p:sp>
    </p:spTree>
    <p:extLst>
      <p:ext uri="{BB962C8B-B14F-4D97-AF65-F5344CB8AC3E}">
        <p14:creationId xmlns:p14="http://schemas.microsoft.com/office/powerpoint/2010/main" val="3502419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effectLst/>
                <a:latin typeface="+mn-lt"/>
                <a:ea typeface="+mn-ea"/>
                <a:cs typeface="+mn-cs"/>
              </a:rPr>
              <a:t>Мэри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нужно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было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сказать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что-то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важное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своему</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мужу</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Джону</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для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этого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ей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нужно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было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набраться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смелости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Наконец</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она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сказала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ему</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думает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том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чтобы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снова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вернуться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учебе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для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получения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дальнейшего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образования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Почему</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вообще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об</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этом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подумала</a:t>
            </a:r>
            <a:r>
              <a:rPr lang="en-US" sz="1200" kern="1200" dirty="0" smtClean="0">
                <a:solidFill>
                  <a:schemeClr val="tx1"/>
                </a:solidFill>
                <a:effectLst/>
                <a:latin typeface="+mn-lt"/>
                <a:ea typeface="+mn-ea"/>
                <a:cs typeface="+mn-cs"/>
              </a:rPr>
              <a:t>?» - </a:t>
            </a:r>
            <a:r>
              <a:rPr lang="en-US" sz="1200" kern="1200" dirty="0" err="1" smtClean="0">
                <a:solidFill>
                  <a:schemeClr val="tx1"/>
                </a:solidFill>
                <a:effectLst/>
                <a:latin typeface="+mn-lt"/>
                <a:ea typeface="+mn-ea"/>
                <a:cs typeface="+mn-cs"/>
              </a:rPr>
              <a:t>закричал</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он</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провалила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учебу</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последних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курсах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этот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раз</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у</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тебя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ничего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получится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глупая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сможешь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доучиться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будем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тратить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это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наши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деньги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Хотя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время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этого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разговора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было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нанесено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никаких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физических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ударов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он</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оставил</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после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себя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раны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Это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был</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классический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пример</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эмоционального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браке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Печально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такие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супруги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как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Мэри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могут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подозревать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находятся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отношениях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проявлением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говоря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уже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том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они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знают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этим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делать</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2</a:t>
            </a:fld>
            <a:endParaRPr lang="en-US"/>
          </a:p>
        </p:txBody>
      </p:sp>
    </p:spTree>
    <p:extLst>
      <p:ext uri="{BB962C8B-B14F-4D97-AF65-F5344CB8AC3E}">
        <p14:creationId xmlns:p14="http://schemas.microsoft.com/office/powerpoint/2010/main" val="9131616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b="1" kern="1200" cap="all" dirty="0" smtClean="0">
                <a:solidFill>
                  <a:schemeClr val="tx1"/>
                </a:solidFill>
                <a:effectLst/>
                <a:latin typeface="+mn-lt"/>
                <a:ea typeface="+mn-ea"/>
                <a:cs typeface="+mn-cs"/>
              </a:rPr>
              <a:t>Вопрос здоровья</a:t>
            </a:r>
          </a:p>
          <a:p>
            <a:endParaRPr lang="en-US" sz="1200" b="1" kern="1200" dirty="0">
              <a:solidFill>
                <a:schemeClr val="tx1"/>
              </a:solidFill>
              <a:effectLst/>
              <a:latin typeface="+mn-lt"/>
              <a:ea typeface="+mn-ea"/>
              <a:cs typeface="+mn-cs"/>
            </a:endParaRPr>
          </a:p>
          <a:p>
            <a:r>
              <a:rPr lang="en-US" sz="1200" kern="1200" dirty="0" err="1" smtClean="0">
                <a:solidFill>
                  <a:schemeClr val="tx1"/>
                </a:solidFill>
                <a:effectLst/>
                <a:latin typeface="+mn-lt"/>
                <a:ea typeface="+mn-ea"/>
                <a:cs typeface="+mn-cs"/>
              </a:rPr>
              <a:t>Почему</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нужно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делать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больше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Многие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дети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Божьи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либо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умирают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либо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результате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страдает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состояние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здоровья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благополучия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Органы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здравоохранения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сообщают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том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каждый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год</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мире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различных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форм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умирает</a:t>
            </a:r>
            <a:r>
              <a:rPr lang="en-US" sz="1200" kern="1200" dirty="0" smtClean="0">
                <a:solidFill>
                  <a:schemeClr val="tx1"/>
                </a:solidFill>
                <a:effectLst/>
                <a:latin typeface="+mn-lt"/>
                <a:ea typeface="+mn-ea"/>
                <a:cs typeface="+mn-cs"/>
              </a:rPr>
              <a:t> 1.3 </a:t>
            </a:r>
            <a:r>
              <a:rPr lang="en-US" sz="1200" kern="1200" dirty="0" err="1" smtClean="0">
                <a:solidFill>
                  <a:schemeClr val="tx1"/>
                </a:solidFill>
                <a:effectLst/>
                <a:latin typeface="+mn-lt"/>
                <a:ea typeface="+mn-ea"/>
                <a:cs typeface="+mn-cs"/>
              </a:rPr>
              <a:t>млн</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человек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умирают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большие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группы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людей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как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случае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войнами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или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действиями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банд</a:t>
            </a:r>
            <a:r>
              <a:rPr lang="en-US" sz="1200" kern="120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люди умирают от насилия,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направленного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самих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себя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суицид</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или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результате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межличностного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такого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как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семье</a:t>
            </a:r>
            <a:r>
              <a:rPr lang="en-US" sz="1200" kern="1200" dirty="0" smtClean="0">
                <a:solidFill>
                  <a:schemeClr val="tx1"/>
                </a:solidFill>
                <a:effectLst/>
                <a:latin typeface="+mn-lt"/>
                <a:ea typeface="+mn-ea"/>
                <a:cs typeface="+mn-cs"/>
              </a:rPr>
              <a:t>)</a:t>
            </a:r>
            <a:r>
              <a:rPr lang="en-US" sz="1200" kern="1200" baseline="30000" dirty="0" smtClean="0">
                <a:solidFill>
                  <a:schemeClr val="tx1"/>
                </a:solidFill>
                <a:effectLst/>
                <a:latin typeface="+mn-lt"/>
                <a:ea typeface="+mn-ea"/>
                <a:cs typeface="+mn-cs"/>
              </a:rPr>
              <a:t> 10</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Эти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смерти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составляют</a:t>
            </a:r>
            <a:r>
              <a:rPr lang="en-US" sz="1200" kern="1200" dirty="0" smtClean="0">
                <a:solidFill>
                  <a:schemeClr val="tx1"/>
                </a:solidFill>
                <a:effectLst/>
                <a:latin typeface="+mn-lt"/>
                <a:ea typeface="+mn-ea"/>
                <a:cs typeface="+mn-cs"/>
              </a:rPr>
              <a:t> 2,5 </a:t>
            </a:r>
            <a:r>
              <a:rPr lang="en-US" sz="1200" kern="1200" dirty="0" err="1" smtClean="0">
                <a:solidFill>
                  <a:schemeClr val="tx1"/>
                </a:solidFill>
                <a:effectLst/>
                <a:latin typeface="+mn-lt"/>
                <a:ea typeface="+mn-ea"/>
                <a:cs typeface="+mn-cs"/>
              </a:rPr>
              <a:t>процента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смертности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мире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течение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года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За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первые</a:t>
            </a:r>
            <a:r>
              <a:rPr lang="en-US" sz="1200" kern="1200" dirty="0" smtClean="0">
                <a:solidFill>
                  <a:schemeClr val="tx1"/>
                </a:solidFill>
                <a:effectLst/>
                <a:latin typeface="+mn-lt"/>
                <a:ea typeface="+mn-ea"/>
                <a:cs typeface="+mn-cs"/>
              </a:rPr>
              <a:t> 15 </a:t>
            </a:r>
            <a:r>
              <a:rPr lang="en-US" sz="1200" kern="1200" dirty="0" err="1" smtClean="0">
                <a:solidFill>
                  <a:schemeClr val="tx1"/>
                </a:solidFill>
                <a:effectLst/>
                <a:latin typeface="+mn-lt"/>
                <a:ea typeface="+mn-ea"/>
                <a:cs typeface="+mn-cs"/>
              </a:rPr>
              <a:t>лет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двадцать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первого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столетия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лишь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результате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межличностного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всем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мире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погибло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около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шести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миллионов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человек</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 </a:t>
            </a:r>
          </a:p>
          <a:p>
            <a:r>
              <a:rPr lang="en-US" sz="1200" kern="1200" dirty="0" err="1" smtClean="0">
                <a:solidFill>
                  <a:schemeClr val="tx1"/>
                </a:solidFill>
                <a:effectLst/>
                <a:latin typeface="+mn-lt"/>
                <a:ea typeface="+mn-ea"/>
                <a:cs typeface="+mn-cs"/>
              </a:rPr>
              <a:t>Но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помимо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смерти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многие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становятся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жертвами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несмертельного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каждый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день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Они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пережили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межличностное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физическое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сексуальное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психологическое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или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пренебрежение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Несмертельное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межличностное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встречается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чаще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чем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убийство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оно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имеет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серьезные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пожизненные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последствия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для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здоровья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человека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для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общества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Раны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потерпевших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результате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проявления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межличностного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могут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быть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незаметными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они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люди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ощущают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глубоко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внутри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следовательно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эти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раны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могут</a:t>
            </a:r>
            <a:r>
              <a:rPr lang="en-US" sz="1200" kern="120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уничтожать человека изнутри и оказывать долгосрочные последствия</a:t>
            </a:r>
            <a:r>
              <a:rPr lang="en-US" sz="1200" kern="1200" baseline="30000" dirty="0" smtClean="0">
                <a:solidFill>
                  <a:schemeClr val="tx1"/>
                </a:solidFill>
                <a:effectLst/>
                <a:latin typeface="+mn-lt"/>
                <a:ea typeface="+mn-ea"/>
                <a:cs typeface="+mn-cs"/>
              </a:rPr>
              <a:t>11</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20</a:t>
            </a:fld>
            <a:endParaRPr lang="en-US"/>
          </a:p>
        </p:txBody>
      </p:sp>
    </p:spTree>
    <p:extLst>
      <p:ext uri="{BB962C8B-B14F-4D97-AF65-F5344CB8AC3E}">
        <p14:creationId xmlns:p14="http://schemas.microsoft.com/office/powerpoint/2010/main" val="27585176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effectLst/>
                <a:latin typeface="+mn-lt"/>
                <a:ea typeface="+mn-ea"/>
                <a:cs typeface="+mn-cs"/>
              </a:rPr>
              <a:t>Раны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a:t>
            </a:r>
            <a:r>
              <a:rPr lang="ru-RU" sz="1200" kern="1200" dirty="0" smtClean="0">
                <a:solidFill>
                  <a:schemeClr val="tx1"/>
                </a:solidFill>
                <a:effectLst/>
                <a:latin typeface="+mn-lt"/>
                <a:ea typeface="+mn-ea"/>
                <a:cs typeface="+mn-cs"/>
              </a:rPr>
              <a:t>страда</a:t>
            </a:r>
            <a:r>
              <a:rPr lang="en-US" sz="1200" kern="1200" dirty="0" err="1" smtClean="0">
                <a:solidFill>
                  <a:schemeClr val="tx1"/>
                </a:solidFill>
                <a:effectLst/>
                <a:latin typeface="+mn-lt"/>
                <a:ea typeface="+mn-ea"/>
                <a:cs typeface="+mn-cs"/>
              </a:rPr>
              <a:t>вших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результате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проявления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межличностного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могут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быть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незаметными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люди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ощущают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глубоко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внутри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следовательно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эти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раны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могут</a:t>
            </a:r>
            <a:r>
              <a:rPr lang="en-US" sz="1200" kern="120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уничтожать человека изнутри и оказывать долгосрочные последствия</a:t>
            </a:r>
            <a:r>
              <a:rPr lang="en-US" sz="1200" kern="1200" baseline="30000" dirty="0" smtClean="0">
                <a:solidFill>
                  <a:schemeClr val="tx1"/>
                </a:solidFill>
                <a:effectLst/>
                <a:latin typeface="+mn-lt"/>
                <a:ea typeface="+mn-ea"/>
                <a:cs typeface="+mn-cs"/>
              </a:rPr>
              <a:t>11</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21</a:t>
            </a:fld>
            <a:endParaRPr lang="en-US"/>
          </a:p>
        </p:txBody>
      </p:sp>
    </p:spTree>
    <p:extLst>
      <p:ext uri="{BB962C8B-B14F-4D97-AF65-F5344CB8AC3E}">
        <p14:creationId xmlns:p14="http://schemas.microsoft.com/office/powerpoint/2010/main" val="40515351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3997"/>
            <a:ext cx="5486400" cy="3600450"/>
          </a:xfrm>
        </p:spPr>
        <p:txBody>
          <a:bodyPr/>
          <a:lstStyle/>
          <a:p>
            <a:r>
              <a:rPr lang="ru-RU" sz="1200" b="1" kern="1200" cap="small" dirty="0" smtClean="0">
                <a:solidFill>
                  <a:schemeClr val="tx1"/>
                </a:solidFill>
                <a:effectLst/>
                <a:latin typeface="+mn-lt"/>
                <a:ea typeface="+mn-ea"/>
                <a:cs typeface="+mn-cs"/>
              </a:rPr>
              <a:t>Представление </a:t>
            </a:r>
            <a:r>
              <a:rPr lang="ru-RU" sz="1200" b="1" kern="1200" cap="small" dirty="0" err="1" smtClean="0">
                <a:solidFill>
                  <a:schemeClr val="tx1"/>
                </a:solidFill>
                <a:effectLst/>
                <a:latin typeface="+mn-lt"/>
                <a:ea typeface="+mn-ea"/>
                <a:cs typeface="+mn-cs"/>
              </a:rPr>
              <a:t>БОжьего</a:t>
            </a:r>
            <a:r>
              <a:rPr lang="ru-RU" sz="1200" b="1" kern="1200" cap="small" dirty="0" smtClean="0">
                <a:solidFill>
                  <a:schemeClr val="tx1"/>
                </a:solidFill>
                <a:effectLst/>
                <a:latin typeface="+mn-lt"/>
                <a:ea typeface="+mn-ea"/>
                <a:cs typeface="+mn-cs"/>
              </a:rPr>
              <a:t> характера людям</a:t>
            </a:r>
            <a:endParaRPr lang="en-US" sz="1200" kern="1200" dirty="0" smtClean="0">
              <a:solidFill>
                <a:schemeClr val="tx1"/>
              </a:solidFill>
              <a:effectLst/>
              <a:latin typeface="+mn-lt"/>
              <a:ea typeface="+mn-ea"/>
              <a:cs typeface="+mn-cs"/>
            </a:endParaRPr>
          </a:p>
          <a:p>
            <a:r>
              <a:rPr lang="en-US" sz="1200" kern="1200" cap="all"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kern="1200" dirty="0" err="1" smtClean="0">
                <a:solidFill>
                  <a:schemeClr val="tx1"/>
                </a:solidFill>
                <a:effectLst/>
                <a:latin typeface="+mn-lt"/>
                <a:ea typeface="+mn-ea"/>
                <a:cs typeface="+mn-cs"/>
              </a:rPr>
              <a:t>Возможно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самая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важная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причина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сделать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больше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состоит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том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мы</a:t>
            </a:r>
            <a:r>
              <a:rPr lang="en-US" sz="1200" kern="1200" dirty="0" smtClean="0">
                <a:solidFill>
                  <a:schemeClr val="tx1"/>
                </a:solidFill>
                <a:effectLst/>
                <a:latin typeface="+mn-lt"/>
                <a:ea typeface="+mn-ea"/>
                <a:cs typeface="+mn-cs"/>
              </a:rPr>
              <a:t> - </a:t>
            </a:r>
            <a:r>
              <a:rPr lang="en-US" sz="1200" kern="1200" dirty="0" err="1" smtClean="0">
                <a:solidFill>
                  <a:schemeClr val="tx1"/>
                </a:solidFill>
                <a:effectLst/>
                <a:latin typeface="+mn-lt"/>
                <a:ea typeface="+mn-ea"/>
                <a:cs typeface="+mn-cs"/>
              </a:rPr>
              <a:t>руки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ноги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Божьи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этом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мире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призванны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проявлять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Его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любовь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целительную</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силу</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служить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людям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как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это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делал</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Он</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Иисус</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призывает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относиться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друг</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другу</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любовью</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уважением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когда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говорит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Заповедь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новую</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даю</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вам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любите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друг</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друга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как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возлюбил</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вас</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так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любите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друг</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друга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тому</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узнают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все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Мои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ученики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если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будете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иметь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любовь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между</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собою</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Иоанна</a:t>
            </a:r>
            <a:r>
              <a:rPr lang="en-US" sz="1200" kern="1200" dirty="0" smtClean="0">
                <a:solidFill>
                  <a:schemeClr val="tx1"/>
                </a:solidFill>
                <a:effectLst/>
                <a:latin typeface="+mn-lt"/>
                <a:ea typeface="+mn-ea"/>
                <a:cs typeface="+mn-cs"/>
              </a:rPr>
              <a:t> 13:34, 35).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собрании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верующих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которые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проповедуют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благую</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весть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Евангелие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призывает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быть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теми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несет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исцеление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поддержку</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Наконец</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будьте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все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единомысленны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сострадательны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братолюбивы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милосерды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смиренномудры</a:t>
            </a:r>
            <a:r>
              <a:rPr lang="en-US" sz="1200" kern="1200" dirty="0" smtClean="0">
                <a:solidFill>
                  <a:schemeClr val="tx1"/>
                </a:solidFill>
                <a:effectLst/>
                <a:latin typeface="+mn-lt"/>
                <a:ea typeface="+mn-ea"/>
                <a:cs typeface="+mn-cs"/>
              </a:rPr>
              <a:t>»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(1 </a:t>
            </a:r>
            <a:r>
              <a:rPr lang="en-US" sz="1200" kern="1200" dirty="0" err="1" smtClean="0">
                <a:solidFill>
                  <a:schemeClr val="tx1"/>
                </a:solidFill>
                <a:effectLst/>
                <a:latin typeface="+mn-lt"/>
                <a:ea typeface="+mn-ea"/>
                <a:cs typeface="+mn-cs"/>
              </a:rPr>
              <a:t>Петра</a:t>
            </a:r>
            <a:r>
              <a:rPr lang="en-US" sz="1200" kern="1200" dirty="0" smtClean="0">
                <a:solidFill>
                  <a:schemeClr val="tx1"/>
                </a:solidFill>
                <a:effectLst/>
                <a:latin typeface="+mn-lt"/>
                <a:ea typeface="+mn-ea"/>
                <a:cs typeface="+mn-cs"/>
              </a:rPr>
              <a:t> 3: 8).</a:t>
            </a: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22</a:t>
            </a:fld>
            <a:endParaRPr lang="en-US"/>
          </a:p>
        </p:txBody>
      </p:sp>
    </p:spTree>
    <p:extLst>
      <p:ext uri="{BB962C8B-B14F-4D97-AF65-F5344CB8AC3E}">
        <p14:creationId xmlns:p14="http://schemas.microsoft.com/office/powerpoint/2010/main" val="40643641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effectLst/>
                <a:latin typeface="+mn-lt"/>
                <a:ea typeface="+mn-ea"/>
                <a:cs typeface="+mn-cs"/>
              </a:rPr>
              <a:t>Поэтому</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наша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обязанность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как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пасторов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лидеров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церкви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продолжать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состраданием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помогать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жертвам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так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как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это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делал</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Иисус</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делая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все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возможное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чтобы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предотвратить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жестокое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обращение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всех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его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формах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бороться с ним. </a:t>
            </a:r>
            <a:r>
              <a:rPr lang="en-US" sz="1200" kern="1200" dirty="0" err="1" smtClean="0">
                <a:solidFill>
                  <a:schemeClr val="tx1"/>
                </a:solidFill>
                <a:effectLst/>
                <a:latin typeface="+mn-lt"/>
                <a:ea typeface="+mn-ea"/>
                <a:cs typeface="+mn-cs"/>
              </a:rPr>
              <a:t>Иисус</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сказал</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Вор</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приходит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только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для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чтобы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украсть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убить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погубить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пришел</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для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чтобы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имели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жизнь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имели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избытком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Иоанна</a:t>
            </a:r>
            <a:r>
              <a:rPr lang="en-US" sz="1200" kern="1200" dirty="0" smtClean="0">
                <a:solidFill>
                  <a:schemeClr val="tx1"/>
                </a:solidFill>
                <a:effectLst/>
                <a:latin typeface="+mn-lt"/>
                <a:ea typeface="+mn-ea"/>
                <a:cs typeface="+mn-cs"/>
              </a:rPr>
              <a:t> 10:10). </a:t>
            </a:r>
            <a:r>
              <a:rPr lang="en-US" sz="1200" kern="1200" dirty="0" err="1" smtClean="0">
                <a:solidFill>
                  <a:schemeClr val="tx1"/>
                </a:solidFill>
                <a:effectLst/>
                <a:latin typeface="+mn-lt"/>
                <a:ea typeface="+mn-ea"/>
                <a:cs typeface="+mn-cs"/>
              </a:rPr>
              <a:t>Можете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ли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сделать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больше</a:t>
            </a:r>
            <a:r>
              <a:rPr lang="en-US" sz="1200" kern="1200" dirty="0" smtClean="0">
                <a:solidFill>
                  <a:schemeClr val="tx1"/>
                </a:solidFill>
                <a:effectLst/>
                <a:latin typeface="+mn-lt"/>
                <a:ea typeface="+mn-ea"/>
                <a:cs typeface="+mn-cs"/>
              </a:rPr>
              <a:t>?</a:t>
            </a:r>
          </a:p>
          <a:p>
            <a:endParaRPr lang="en-US" dirty="0"/>
          </a:p>
          <a:p>
            <a:endParaRPr lang="en-US" dirty="0"/>
          </a:p>
          <a:p>
            <a:r>
              <a:rPr lang="en-US" sz="1200" b="1" kern="1200" cap="small" dirty="0">
                <a:solidFill>
                  <a:schemeClr val="tx1"/>
                </a:solidFill>
                <a:effectLst/>
                <a:latin typeface="+mn-lt"/>
                <a:ea typeface="+mn-ea"/>
                <a:cs typeface="+mn-cs"/>
              </a:rPr>
              <a:t>Notes:</a:t>
            </a:r>
            <a:endParaRPr lang="en-US" sz="1200" kern="1200" dirty="0">
              <a:solidFill>
                <a:schemeClr val="tx1"/>
              </a:solidFill>
              <a:effectLst/>
              <a:latin typeface="+mn-lt"/>
              <a:ea typeface="+mn-ea"/>
              <a:cs typeface="+mn-cs"/>
            </a:endParaRPr>
          </a:p>
          <a:p>
            <a:r>
              <a:rPr lang="en-US" sz="1200" kern="1200" baseline="30000" dirty="0">
                <a:solidFill>
                  <a:schemeClr val="tx1"/>
                </a:solidFill>
                <a:effectLst/>
                <a:latin typeface="+mn-lt"/>
                <a:ea typeface="+mn-ea"/>
                <a:cs typeface="+mn-cs"/>
              </a:rPr>
              <a:t>1</a:t>
            </a:r>
            <a:r>
              <a:rPr lang="en-US" sz="1200" kern="1200" dirty="0">
                <a:solidFill>
                  <a:schemeClr val="tx1"/>
                </a:solidFill>
                <a:effectLst/>
                <a:latin typeface="+mn-lt"/>
                <a:ea typeface="+mn-ea"/>
                <a:cs typeface="+mn-cs"/>
              </a:rPr>
              <a:t>  Rachel Marie Stone, “The Bible’s Unequivocal ‘No’ to Domestic Violence,” </a:t>
            </a:r>
            <a:r>
              <a:rPr lang="en-US" sz="1200" i="1" kern="1200" dirty="0">
                <a:solidFill>
                  <a:schemeClr val="tx1"/>
                </a:solidFill>
                <a:effectLst/>
                <a:latin typeface="+mn-lt"/>
                <a:ea typeface="+mn-ea"/>
                <a:cs typeface="+mn-cs"/>
              </a:rPr>
              <a:t>Christianity Today</a:t>
            </a:r>
            <a:r>
              <a:rPr lang="en-US" sz="1200" kern="1200" dirty="0">
                <a:solidFill>
                  <a:schemeClr val="tx1"/>
                </a:solidFill>
                <a:effectLst/>
                <a:latin typeface="+mn-lt"/>
                <a:ea typeface="+mn-ea"/>
                <a:cs typeface="+mn-cs"/>
              </a:rPr>
              <a:t>, May 22, 2014, </a:t>
            </a:r>
            <a:r>
              <a:rPr lang="en-US" sz="1200" u="sng" kern="1200" dirty="0">
                <a:solidFill>
                  <a:schemeClr val="tx1"/>
                </a:solidFill>
                <a:effectLst/>
                <a:latin typeface="+mn-lt"/>
                <a:ea typeface="+mn-ea"/>
                <a:cs typeface="+mn-cs"/>
                <a:hlinkClick r:id="rId3" invalidUrl="http://www.christianitytoday.com/ct/2014/may /bibles-unequivocal-no-to-domestic-violence.html"/>
              </a:rPr>
              <a:t>www.christianitytoday.com/ct/2014/may /bibles-unequivocal-no-to-domestic-violence.html</a:t>
            </a:r>
            <a:r>
              <a:rPr lang="en-US" sz="1200" kern="1200" dirty="0">
                <a:solidFill>
                  <a:schemeClr val="tx1"/>
                </a:solidFill>
                <a:effectLst/>
                <a:latin typeface="+mn-lt"/>
                <a:ea typeface="+mn-ea"/>
                <a:cs typeface="+mn-cs"/>
              </a:rPr>
              <a:t>.</a:t>
            </a:r>
          </a:p>
          <a:p>
            <a:r>
              <a:rPr lang="en-US" sz="1200" kern="1200" baseline="30000" dirty="0">
                <a:solidFill>
                  <a:schemeClr val="tx1"/>
                </a:solidFill>
                <a:effectLst/>
                <a:latin typeface="+mn-lt"/>
                <a:ea typeface="+mn-ea"/>
                <a:cs typeface="+mn-cs"/>
              </a:rPr>
              <a:t>2   </a:t>
            </a:r>
            <a:r>
              <a:rPr lang="en-US" sz="1200" kern="1200" dirty="0">
                <a:solidFill>
                  <a:schemeClr val="tx1"/>
                </a:solidFill>
                <a:effectLst/>
                <a:latin typeface="+mn-lt"/>
                <a:ea typeface="+mn-ea"/>
                <a:cs typeface="+mn-cs"/>
              </a:rPr>
              <a:t>World Health Organization, United Nations Office on Drugs and Crime, and United Nations Development Program, </a:t>
            </a:r>
            <a:r>
              <a:rPr lang="en-US" sz="1200" i="1" kern="1200" dirty="0">
                <a:solidFill>
                  <a:schemeClr val="tx1"/>
                </a:solidFill>
                <a:effectLst/>
                <a:latin typeface="+mn-lt"/>
                <a:ea typeface="+mn-ea"/>
                <a:cs typeface="+mn-cs"/>
              </a:rPr>
              <a:t>Global Status Report on Violence Prevention</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2014 </a:t>
            </a:r>
            <a:r>
              <a:rPr lang="en-US" sz="1200" kern="1200" dirty="0">
                <a:solidFill>
                  <a:schemeClr val="tx1"/>
                </a:solidFill>
                <a:effectLst/>
                <a:latin typeface="+mn-lt"/>
                <a:ea typeface="+mn-ea"/>
                <a:cs typeface="+mn-cs"/>
              </a:rPr>
              <a:t>(Geneva: World Health Organization, 2014) </a:t>
            </a:r>
            <a:r>
              <a:rPr lang="en-US" sz="1200" kern="1200" dirty="0" err="1">
                <a:solidFill>
                  <a:schemeClr val="tx1"/>
                </a:solidFill>
                <a:effectLst/>
                <a:latin typeface="+mn-lt"/>
                <a:ea typeface="+mn-ea"/>
                <a:cs typeface="+mn-cs"/>
              </a:rPr>
              <a:t>vii,viii</a:t>
            </a:r>
            <a:r>
              <a:rPr lang="en-US" sz="1200" kern="1200" dirty="0">
                <a:solidFill>
                  <a:schemeClr val="tx1"/>
                </a:solidFill>
                <a:effectLst/>
                <a:latin typeface="+mn-lt"/>
                <a:ea typeface="+mn-ea"/>
                <a:cs typeface="+mn-cs"/>
              </a:rPr>
              <a:t>, </a:t>
            </a:r>
            <a:r>
              <a:rPr lang="en-US" sz="1200" u="sng" kern="1200" dirty="0">
                <a:solidFill>
                  <a:schemeClr val="tx1"/>
                </a:solidFill>
                <a:effectLst/>
                <a:latin typeface="+mn-lt"/>
                <a:ea typeface="+mn-ea"/>
                <a:cs typeface="+mn-cs"/>
                <a:hlinkClick r:id="rId4"/>
              </a:rPr>
              <a:t>who.int/violence_injury_prevention/violence /status_report/2014/report/report/en/</a:t>
            </a:r>
            <a:r>
              <a:rPr lang="en-US" sz="1200" kern="1200" dirty="0">
                <a:solidFill>
                  <a:schemeClr val="tx1"/>
                </a:solidFill>
                <a:effectLst/>
                <a:latin typeface="+mn-lt"/>
                <a:ea typeface="+mn-ea"/>
                <a:cs typeface="+mn-cs"/>
              </a:rPr>
              <a:t>.</a:t>
            </a:r>
          </a:p>
          <a:p>
            <a:r>
              <a:rPr lang="en-US" sz="1200" kern="1200" baseline="30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See Rape, Abuse and Incest National Network, “Victims of Sexual Violence: Statistics,” accessed Oct. 7, 2018, </a:t>
            </a:r>
            <a:r>
              <a:rPr lang="en-US" sz="1200" u="sng" kern="1200" dirty="0">
                <a:solidFill>
                  <a:schemeClr val="tx1"/>
                </a:solidFill>
                <a:effectLst/>
                <a:latin typeface="+mn-lt"/>
                <a:ea typeface="+mn-ea"/>
                <a:cs typeface="+mn-cs"/>
                <a:hlinkClick r:id="rId5" invalidUrl="http://www.rainn.org/statistics/victims-sexual -violence"/>
              </a:rPr>
              <a:t>www.rainn.org/statistics/victims-sexual-violence</a:t>
            </a:r>
            <a:r>
              <a:rPr lang="en-US" sz="1200" kern="1200" dirty="0">
                <a:solidFill>
                  <a:schemeClr val="tx1"/>
                </a:solidFill>
                <a:effectLst/>
                <a:latin typeface="+mn-lt"/>
                <a:ea typeface="+mn-ea"/>
                <a:cs typeface="+mn-cs"/>
              </a:rPr>
              <a:t>.</a:t>
            </a:r>
          </a:p>
          <a:p>
            <a:r>
              <a:rPr lang="en-US" sz="1200" kern="1200" baseline="30000" dirty="0">
                <a:solidFill>
                  <a:schemeClr val="tx1"/>
                </a:solidFill>
                <a:effectLst/>
                <a:latin typeface="+mn-lt"/>
                <a:ea typeface="+mn-ea"/>
                <a:cs typeface="+mn-cs"/>
              </a:rPr>
              <a:t>4</a:t>
            </a:r>
            <a:r>
              <a:rPr lang="en-US" sz="1200" kern="1200" dirty="0">
                <a:solidFill>
                  <a:schemeClr val="tx1"/>
                </a:solidFill>
                <a:effectLst/>
                <a:latin typeface="+mn-lt"/>
                <a:ea typeface="+mn-ea"/>
                <a:cs typeface="+mn-cs"/>
              </a:rPr>
              <a:t>  CDC National Intimate Partner and Sexual Violence </a:t>
            </a:r>
          </a:p>
          <a:p>
            <a:r>
              <a:rPr lang="en-US" sz="1200" kern="1200" dirty="0">
                <a:solidFill>
                  <a:schemeClr val="tx1"/>
                </a:solidFill>
                <a:effectLst/>
                <a:latin typeface="+mn-lt"/>
                <a:ea typeface="+mn-ea"/>
                <a:cs typeface="+mn-cs"/>
              </a:rPr>
              <a:t>Survey 2010 Summary Report, accessed </a:t>
            </a:r>
            <a:r>
              <a:rPr lang="en-US" sz="1200" u="sng" kern="1200" dirty="0">
                <a:solidFill>
                  <a:schemeClr val="tx1"/>
                </a:solidFill>
                <a:effectLst/>
                <a:latin typeface="+mn-lt"/>
                <a:ea typeface="+mn-ea"/>
                <a:cs typeface="+mn-cs"/>
                <a:hlinkClick r:id="rId6" invalidUrl="https://biblia.com/bible/esv/Mark. 2"/>
              </a:rPr>
              <a:t>Mar. 2</a:t>
            </a:r>
            <a:r>
              <a:rPr lang="en-US" sz="1200" kern="1200" dirty="0">
                <a:solidFill>
                  <a:schemeClr val="tx1"/>
                </a:solidFill>
                <a:effectLst/>
                <a:latin typeface="+mn-lt"/>
                <a:ea typeface="+mn-ea"/>
                <a:cs typeface="+mn-cs"/>
              </a:rPr>
              <a:t>, </a:t>
            </a:r>
            <a:r>
              <a:rPr lang="en-US" sz="1200" u="sng" kern="1200" dirty="0">
                <a:solidFill>
                  <a:schemeClr val="tx1"/>
                </a:solidFill>
                <a:effectLst/>
                <a:latin typeface="+mn-lt"/>
                <a:ea typeface="+mn-ea"/>
                <a:cs typeface="+mn-cs"/>
                <a:hlinkClick r:id="rId7" invalidUrl="https://biblia.com/bible/esv/Mar 2.201"/>
              </a:rPr>
              <a:t>201</a:t>
            </a:r>
            <a:r>
              <a:rPr lang="en-US" sz="1200" u="sng" kern="1200" dirty="0">
                <a:solidFill>
                  <a:schemeClr val="tx1"/>
                </a:solidFill>
                <a:effectLst/>
                <a:latin typeface="+mn-lt"/>
                <a:ea typeface="+mn-ea"/>
                <a:cs typeface="+mn-cs"/>
                <a:hlinkClick r:id="rId8" invalidUrl="https://biblia.com/bible/esv/Mar 2.8"/>
              </a:rPr>
              <a:t>8</a:t>
            </a:r>
            <a:r>
              <a:rPr lang="en-US" sz="1200" kern="1200" dirty="0">
                <a:solidFill>
                  <a:schemeClr val="tx1"/>
                </a:solidFill>
                <a:effectLst/>
                <a:latin typeface="+mn-lt"/>
                <a:ea typeface="+mn-ea"/>
                <a:cs typeface="+mn-cs"/>
              </a:rPr>
              <a:t>, </a:t>
            </a:r>
            <a:r>
              <a:rPr lang="en-US" sz="1200" u="sng" kern="1200" dirty="0">
                <a:solidFill>
                  <a:schemeClr val="tx1"/>
                </a:solidFill>
                <a:effectLst/>
                <a:latin typeface="+mn-lt"/>
                <a:ea typeface="+mn-ea"/>
                <a:cs typeface="+mn-cs"/>
                <a:hlinkClick r:id="rId9" invalidUrl="http://www.cdc.gov/violenceprevention/pdf/nisvs _report2010-a.pdf"/>
              </a:rPr>
              <a:t>www.cdc.gov/violenceprevention/pdf/nisvs _report2010-a.pdf</a:t>
            </a:r>
            <a:r>
              <a:rPr lang="en-US" sz="1200" kern="1200" dirty="0">
                <a:solidFill>
                  <a:schemeClr val="tx1"/>
                </a:solidFill>
                <a:effectLst/>
                <a:latin typeface="+mn-lt"/>
                <a:ea typeface="+mn-ea"/>
                <a:cs typeface="+mn-cs"/>
              </a:rPr>
              <a:t>.</a:t>
            </a:r>
          </a:p>
          <a:p>
            <a:r>
              <a:rPr lang="en-US" sz="1200" kern="1200" baseline="30000" dirty="0">
                <a:solidFill>
                  <a:schemeClr val="tx1"/>
                </a:solidFill>
                <a:effectLst/>
                <a:latin typeface="+mn-lt"/>
                <a:ea typeface="+mn-ea"/>
                <a:cs typeface="+mn-cs"/>
              </a:rPr>
              <a:t>5</a:t>
            </a:r>
            <a:r>
              <a:rPr lang="en-US" sz="1200" kern="1200" dirty="0">
                <a:solidFill>
                  <a:schemeClr val="tx1"/>
                </a:solidFill>
                <a:effectLst/>
                <a:latin typeface="+mn-lt"/>
                <a:ea typeface="+mn-ea"/>
                <a:cs typeface="+mn-cs"/>
              </a:rPr>
              <a:t>  Katia G. Reinert et al., “Gender and Race Variations of the Intersection of Religious Involvement, Early Trauma and Adult Health,” </a:t>
            </a:r>
            <a:r>
              <a:rPr lang="en-US" sz="1200" i="1" kern="1200" dirty="0">
                <a:solidFill>
                  <a:schemeClr val="tx1"/>
                </a:solidFill>
                <a:effectLst/>
                <a:latin typeface="+mn-lt"/>
                <a:ea typeface="+mn-ea"/>
                <a:cs typeface="+mn-cs"/>
              </a:rPr>
              <a:t>Journal of Nursing</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Scholarship </a:t>
            </a:r>
            <a:r>
              <a:rPr lang="en-US" sz="1200" kern="1200" dirty="0">
                <a:solidFill>
                  <a:schemeClr val="tx1"/>
                </a:solidFill>
                <a:effectLst/>
                <a:latin typeface="+mn-lt"/>
                <a:ea typeface="+mn-ea"/>
                <a:cs typeface="+mn-cs"/>
              </a:rPr>
              <a:t>47, no. 4 (July 15, 2015): 318–327,</a:t>
            </a:r>
            <a:r>
              <a:rPr lang="en-US" sz="1200" u="sng" kern="1200" dirty="0">
                <a:solidFill>
                  <a:schemeClr val="tx1"/>
                </a:solidFill>
                <a:effectLst/>
                <a:latin typeface="+mn-lt"/>
                <a:ea typeface="+mn-ea"/>
                <a:cs typeface="+mn-cs"/>
                <a:hlinkClick r:id="rId10"/>
              </a:rPr>
              <a:t>www.ncbi.nlm.nih.gov/pubmed/26077834</a:t>
            </a:r>
            <a:r>
              <a:rPr lang="en-US" sz="1200" kern="1200" dirty="0">
                <a:solidFill>
                  <a:schemeClr val="tx1"/>
                </a:solidFill>
                <a:effectLst/>
                <a:latin typeface="+mn-lt"/>
                <a:ea typeface="+mn-ea"/>
                <a:cs typeface="+mn-cs"/>
              </a:rPr>
              <a:t>. The 10,283 participants included 6,946 women and 3,333 men.</a:t>
            </a:r>
          </a:p>
          <a:p>
            <a:r>
              <a:rPr lang="en-US" sz="1200" kern="1200" baseline="30000" dirty="0">
                <a:solidFill>
                  <a:schemeClr val="tx1"/>
                </a:solidFill>
                <a:effectLst/>
                <a:latin typeface="+mn-lt"/>
                <a:ea typeface="+mn-ea"/>
                <a:cs typeface="+mn-cs"/>
              </a:rPr>
              <a:t>6</a:t>
            </a:r>
            <a:r>
              <a:rPr lang="en-US" sz="1200" kern="1200" dirty="0">
                <a:solidFill>
                  <a:schemeClr val="tx1"/>
                </a:solidFill>
                <a:effectLst/>
                <a:latin typeface="+mn-lt"/>
                <a:ea typeface="+mn-ea"/>
                <a:cs typeface="+mn-cs"/>
              </a:rPr>
              <a:t>  Andrea Mathews, “When Is It Emotional Abuse? Differentiate Between What Is Emotionally Abusive, and What Isn’t,” </a:t>
            </a:r>
            <a:r>
              <a:rPr lang="en-US" sz="1200" i="1" kern="1200" dirty="0">
                <a:solidFill>
                  <a:schemeClr val="tx1"/>
                </a:solidFill>
                <a:effectLst/>
                <a:latin typeface="+mn-lt"/>
                <a:ea typeface="+mn-ea"/>
                <a:cs typeface="+mn-cs"/>
              </a:rPr>
              <a:t>Psychology Today</a:t>
            </a:r>
            <a:r>
              <a:rPr lang="en-US" sz="1200" kern="1200" dirty="0">
                <a:solidFill>
                  <a:schemeClr val="tx1"/>
                </a:solidFill>
                <a:effectLst/>
                <a:latin typeface="+mn-lt"/>
                <a:ea typeface="+mn-ea"/>
                <a:cs typeface="+mn-cs"/>
              </a:rPr>
              <a:t>, Sept. 26, 2016, </a:t>
            </a:r>
            <a:r>
              <a:rPr lang="en-US" sz="1200" u="sng" kern="1200" dirty="0">
                <a:solidFill>
                  <a:schemeClr val="tx1"/>
                </a:solidFill>
                <a:effectLst/>
                <a:latin typeface="+mn-lt"/>
                <a:ea typeface="+mn-ea"/>
                <a:cs typeface="+mn-cs"/>
                <a:hlinkClick r:id="rId11" invalidUrl="http://www.psychologytoday.com/blog/traversing-the -inner-terrain/201609/when-is-it-emotional-abuse"/>
              </a:rPr>
              <a:t>www.psychologytoday.com/blog/traversing-the -inner-terrain/201609/when-is-it-emotional-abuse</a:t>
            </a:r>
            <a:r>
              <a:rPr lang="en-US" sz="1200" kern="1200" dirty="0">
                <a:solidFill>
                  <a:schemeClr val="tx1"/>
                </a:solidFill>
                <a:effectLst/>
                <a:latin typeface="+mn-lt"/>
                <a:ea typeface="+mn-ea"/>
                <a:cs typeface="+mn-cs"/>
              </a:rPr>
              <a:t>. </a:t>
            </a:r>
          </a:p>
          <a:p>
            <a:r>
              <a:rPr lang="en-US" sz="1200" kern="1200" baseline="30000" dirty="0">
                <a:solidFill>
                  <a:schemeClr val="tx1"/>
                </a:solidFill>
                <a:effectLst/>
                <a:latin typeface="+mn-lt"/>
                <a:ea typeface="+mn-ea"/>
                <a:cs typeface="+mn-cs"/>
              </a:rPr>
              <a:t>7</a:t>
            </a:r>
            <a:r>
              <a:rPr lang="en-US" sz="1200" kern="1200" dirty="0">
                <a:solidFill>
                  <a:schemeClr val="tx1"/>
                </a:solidFill>
                <a:effectLst/>
                <a:latin typeface="+mn-lt"/>
                <a:ea typeface="+mn-ea"/>
                <a:cs typeface="+mn-cs"/>
              </a:rPr>
              <a:t>  See Darlene Lancer, “Forms of Emotional and Verbal Abuse You May Be Overlooking,” </a:t>
            </a:r>
            <a:r>
              <a:rPr lang="en-US" sz="1200" i="1" kern="1200" dirty="0">
                <a:solidFill>
                  <a:schemeClr val="tx1"/>
                </a:solidFill>
                <a:effectLst/>
                <a:latin typeface="+mn-lt"/>
                <a:ea typeface="+mn-ea"/>
                <a:cs typeface="+mn-cs"/>
              </a:rPr>
              <a:t>Psychology Today</a:t>
            </a:r>
            <a:r>
              <a:rPr lang="en-US" sz="1200" kern="1200" dirty="0">
                <a:solidFill>
                  <a:schemeClr val="tx1"/>
                </a:solidFill>
                <a:effectLst/>
                <a:latin typeface="+mn-lt"/>
                <a:ea typeface="+mn-ea"/>
                <a:cs typeface="+mn-cs"/>
              </a:rPr>
              <a:t>, Apr. 3, 2017, </a:t>
            </a:r>
            <a:r>
              <a:rPr lang="en-US" sz="1200" u="sng" kern="1200" dirty="0">
                <a:solidFill>
                  <a:schemeClr val="tx1"/>
                </a:solidFill>
                <a:effectLst/>
                <a:latin typeface="+mn-lt"/>
                <a:ea typeface="+mn-ea"/>
                <a:cs typeface="+mn-cs"/>
                <a:hlinkClick r:id="rId12" invalidUrl="https://www.psychologytoday.com/us /blog/toxic-relationships/201704/forms-emotional -and-verbal-abuse-you-may-be-overlooking"/>
              </a:rPr>
              <a:t>https://www.psychologytoday.com/us /blog/toxic-relationships/201704/forms-emotional -and-verbal-abuse-you-may-be-overlooking</a:t>
            </a:r>
            <a:r>
              <a:rPr lang="en-US" sz="1200" kern="1200" dirty="0">
                <a:solidFill>
                  <a:schemeClr val="tx1"/>
                </a:solidFill>
                <a:effectLst/>
                <a:latin typeface="+mn-lt"/>
                <a:ea typeface="+mn-ea"/>
                <a:cs typeface="+mn-cs"/>
              </a:rPr>
              <a:t>.</a:t>
            </a:r>
          </a:p>
          <a:p>
            <a:r>
              <a:rPr lang="en-US" sz="1200" kern="1200" baseline="30000" dirty="0">
                <a:solidFill>
                  <a:schemeClr val="tx1"/>
                </a:solidFill>
                <a:effectLst/>
                <a:latin typeface="+mn-lt"/>
                <a:ea typeface="+mn-ea"/>
                <a:cs typeface="+mn-cs"/>
              </a:rPr>
              <a:t>8</a:t>
            </a:r>
            <a:r>
              <a:rPr lang="en-US" sz="1200" kern="1200" dirty="0">
                <a:solidFill>
                  <a:schemeClr val="tx1"/>
                </a:solidFill>
                <a:effectLst/>
                <a:latin typeface="+mn-lt"/>
                <a:ea typeface="+mn-ea"/>
                <a:cs typeface="+mn-cs"/>
              </a:rPr>
              <a:t>  Ibid.</a:t>
            </a:r>
          </a:p>
          <a:p>
            <a:r>
              <a:rPr lang="en-US" sz="1200" kern="1200" baseline="30000" dirty="0">
                <a:solidFill>
                  <a:schemeClr val="tx1"/>
                </a:solidFill>
                <a:effectLst/>
                <a:latin typeface="+mn-lt"/>
                <a:ea typeface="+mn-ea"/>
                <a:cs typeface="+mn-cs"/>
              </a:rPr>
              <a:t>9</a:t>
            </a:r>
            <a:r>
              <a:rPr lang="en-US" sz="1200" kern="1200" dirty="0">
                <a:solidFill>
                  <a:schemeClr val="tx1"/>
                </a:solidFill>
                <a:effectLst/>
                <a:latin typeface="+mn-lt"/>
                <a:ea typeface="+mn-ea"/>
                <a:cs typeface="+mn-cs"/>
              </a:rPr>
              <a:t>  Ellen G. White, </a:t>
            </a:r>
            <a:r>
              <a:rPr lang="en-US" sz="1200" i="1" kern="1200" dirty="0">
                <a:solidFill>
                  <a:schemeClr val="tx1"/>
                </a:solidFill>
                <a:effectLst/>
                <a:latin typeface="+mn-lt"/>
                <a:ea typeface="+mn-ea"/>
                <a:cs typeface="+mn-cs"/>
              </a:rPr>
              <a:t>The Desire of Ages</a:t>
            </a:r>
            <a:r>
              <a:rPr lang="en-US" sz="1200" kern="1200" dirty="0">
                <a:solidFill>
                  <a:schemeClr val="tx1"/>
                </a:solidFill>
                <a:effectLst/>
                <a:latin typeface="+mn-lt"/>
                <a:ea typeface="+mn-ea"/>
                <a:cs typeface="+mn-cs"/>
              </a:rPr>
              <a:t> (Mountain View, CA: Pacific Press Pub. Assn., 1940), 483.</a:t>
            </a:r>
          </a:p>
          <a:p>
            <a:r>
              <a:rPr lang="en-US" sz="1200" kern="1200" baseline="30000" dirty="0">
                <a:solidFill>
                  <a:schemeClr val="tx1"/>
                </a:solidFill>
                <a:effectLst/>
                <a:latin typeface="+mn-lt"/>
                <a:ea typeface="+mn-ea"/>
                <a:cs typeface="+mn-cs"/>
              </a:rPr>
              <a:t>10</a:t>
            </a:r>
            <a:r>
              <a:rPr lang="en-US" sz="1200" kern="1200" dirty="0">
                <a:solidFill>
                  <a:schemeClr val="tx1"/>
                </a:solidFill>
                <a:effectLst/>
                <a:latin typeface="+mn-lt"/>
                <a:ea typeface="+mn-ea"/>
                <a:cs typeface="+mn-cs"/>
              </a:rPr>
              <a:t>  World Health Organization, United Nations Office on Drugs and Crime, and United Nations Development Program, </a:t>
            </a:r>
            <a:r>
              <a:rPr lang="en-US" sz="1200" i="1" kern="1200" dirty="0">
                <a:solidFill>
                  <a:schemeClr val="tx1"/>
                </a:solidFill>
                <a:effectLst/>
                <a:latin typeface="+mn-lt"/>
                <a:ea typeface="+mn-ea"/>
                <a:cs typeface="+mn-cs"/>
              </a:rPr>
              <a:t>Global Status Report</a:t>
            </a:r>
            <a:r>
              <a:rPr lang="en-US" sz="1200" kern="1200" dirty="0">
                <a:solidFill>
                  <a:schemeClr val="tx1"/>
                </a:solidFill>
                <a:effectLst/>
                <a:latin typeface="+mn-lt"/>
                <a:ea typeface="+mn-ea"/>
                <a:cs typeface="+mn-cs"/>
              </a:rPr>
              <a:t>, 2.</a:t>
            </a:r>
          </a:p>
          <a:p>
            <a:r>
              <a:rPr lang="en-US" sz="1200" kern="1200" baseline="30000" dirty="0">
                <a:solidFill>
                  <a:schemeClr val="tx1"/>
                </a:solidFill>
                <a:effectLst/>
                <a:latin typeface="+mn-lt"/>
                <a:ea typeface="+mn-ea"/>
                <a:cs typeface="+mn-cs"/>
              </a:rPr>
              <a:t>11</a:t>
            </a:r>
            <a:r>
              <a:rPr lang="en-US" sz="1200" kern="1200" dirty="0">
                <a:solidFill>
                  <a:schemeClr val="tx1"/>
                </a:solidFill>
                <a:effectLst/>
                <a:latin typeface="+mn-lt"/>
                <a:ea typeface="+mn-ea"/>
                <a:cs typeface="+mn-cs"/>
              </a:rPr>
              <a:t>  See </a:t>
            </a:r>
            <a:r>
              <a:rPr lang="en-US" sz="1200" i="1" kern="1200" dirty="0">
                <a:solidFill>
                  <a:schemeClr val="tx1"/>
                </a:solidFill>
                <a:effectLst/>
                <a:latin typeface="+mn-lt"/>
                <a:ea typeface="+mn-ea"/>
                <a:cs typeface="+mn-cs"/>
              </a:rPr>
              <a:t>Global Status Report on Violence Prevention 2014</a:t>
            </a:r>
            <a:r>
              <a:rPr lang="en-US" sz="1200" kern="1200" dirty="0">
                <a:solidFill>
                  <a:schemeClr val="tx1"/>
                </a:solidFill>
                <a:effectLst/>
                <a:latin typeface="+mn-lt"/>
                <a:ea typeface="+mn-ea"/>
                <a:cs typeface="+mn-cs"/>
              </a:rPr>
              <a:t>, World Health Organization, 2, </a:t>
            </a:r>
            <a:r>
              <a:rPr lang="en-US" sz="1200" u="sng" kern="1200" dirty="0">
                <a:solidFill>
                  <a:schemeClr val="tx1"/>
                </a:solidFill>
                <a:effectLst/>
                <a:latin typeface="+mn-lt"/>
                <a:ea typeface="+mn-ea"/>
                <a:cs typeface="+mn-cs"/>
                <a:hlinkClick r:id="rId13"/>
              </a:rPr>
              <a:t>who.int/violence _injury_prevention/violence/status_report/2014 /report/report/en/</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23</a:t>
            </a:fld>
            <a:endParaRPr lang="en-US"/>
          </a:p>
        </p:txBody>
      </p:sp>
    </p:spTree>
    <p:extLst>
      <p:ext uri="{BB962C8B-B14F-4D97-AF65-F5344CB8AC3E}">
        <p14:creationId xmlns:p14="http://schemas.microsoft.com/office/powerpoint/2010/main" val="2753546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smtClean="0">
                <a:solidFill>
                  <a:schemeClr val="tx1"/>
                </a:solidFill>
                <a:effectLst/>
                <a:latin typeface="+mn-lt"/>
                <a:ea typeface="+mn-ea"/>
                <a:cs typeface="+mn-cs"/>
              </a:rPr>
              <a:t>Пасторы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являются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духовными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лидерами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своих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общин</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несут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ответственность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за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чтобы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делать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делал</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Иисус</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Добрый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Пастырь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служа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состраданием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жертвам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которые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находятся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как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церкви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так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окружающем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обществе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Существуют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научные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доказательства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что</a:t>
            </a:r>
            <a:r>
              <a:rPr lang="en-US"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потеревшие</a:t>
            </a:r>
            <a:r>
              <a:rPr lang="ru-RU" sz="1200" kern="1200" dirty="0" smtClean="0">
                <a:solidFill>
                  <a:schemeClr val="tx1"/>
                </a:solidFill>
                <a:effectLst/>
                <a:latin typeface="+mn-lt"/>
                <a:ea typeface="+mn-ea"/>
                <a:cs typeface="+mn-cs"/>
              </a:rPr>
              <a:t> вначале обращаются к своему пастору, </a:t>
            </a:r>
            <a:r>
              <a:rPr lang="en-US" sz="1200" kern="1200" dirty="0" err="1" smtClean="0">
                <a:solidFill>
                  <a:schemeClr val="tx1"/>
                </a:solidFill>
                <a:effectLst/>
                <a:latin typeface="+mn-lt"/>
                <a:ea typeface="+mn-ea"/>
                <a:cs typeface="+mn-cs"/>
              </a:rPr>
              <a:t>прежде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чем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они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расскажут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кому-либо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еще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том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подвергаются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насилию</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лично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видела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подобные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случаи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Мой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брат</a:t>
            </a:r>
            <a:r>
              <a:rPr lang="en-US" sz="1200" kern="1200" dirty="0" smtClean="0">
                <a:solidFill>
                  <a:schemeClr val="tx1"/>
                </a:solidFill>
                <a:effectLst/>
                <a:latin typeface="+mn-lt"/>
                <a:ea typeface="+mn-ea"/>
                <a:cs typeface="+mn-cs"/>
              </a:rPr>
              <a:t> - </a:t>
            </a:r>
            <a:r>
              <a:rPr lang="en-US" sz="1200" kern="1200" dirty="0" err="1" smtClean="0">
                <a:solidFill>
                  <a:schemeClr val="tx1"/>
                </a:solidFill>
                <a:effectLst/>
                <a:latin typeface="+mn-lt"/>
                <a:ea typeface="+mn-ea"/>
                <a:cs typeface="+mn-cs"/>
              </a:rPr>
              <a:t>пастор</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наш</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отец</a:t>
            </a:r>
            <a:r>
              <a:rPr lang="en-US" sz="1200" kern="1200" dirty="0" smtClean="0">
                <a:solidFill>
                  <a:schemeClr val="tx1"/>
                </a:solidFill>
                <a:effectLst/>
                <a:latin typeface="+mn-lt"/>
                <a:ea typeface="+mn-ea"/>
                <a:cs typeface="+mn-cs"/>
              </a:rPr>
              <a:t> - </a:t>
            </a:r>
            <a:r>
              <a:rPr lang="en-US" sz="1200" kern="1200" dirty="0" err="1" smtClean="0">
                <a:solidFill>
                  <a:schemeClr val="tx1"/>
                </a:solidFill>
                <a:effectLst/>
                <a:latin typeface="+mn-lt"/>
                <a:ea typeface="+mn-ea"/>
                <a:cs typeface="+mn-cs"/>
              </a:rPr>
              <a:t>пастор</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наш</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дед</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был</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пастором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Тем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менее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Джастин</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Холкомб</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Линдси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Холкомб</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заявляют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хотя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многие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жертвы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считают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духовенство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имеет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наибольший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потенциал</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помочь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самом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деле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духовенство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слишком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часто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наименее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полезно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иногда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даже</a:t>
            </a:r>
            <a:r>
              <a:rPr lang="en-US" sz="1200" kern="1200" dirty="0" smtClean="0">
                <a:solidFill>
                  <a:schemeClr val="tx1"/>
                </a:solidFill>
                <a:effectLst/>
                <a:latin typeface="+mn-lt"/>
                <a:ea typeface="+mn-ea"/>
                <a:cs typeface="+mn-cs"/>
              </a:rPr>
              <a:t> вредно”</a:t>
            </a:r>
            <a:r>
              <a:rPr lang="en-US" sz="1200" kern="1200" baseline="30000" dirty="0" smtClean="0">
                <a:solidFill>
                  <a:schemeClr val="tx1"/>
                </a:solidFill>
                <a:effectLst/>
                <a:latin typeface="+mn-lt"/>
                <a:ea typeface="+mn-ea"/>
                <a:cs typeface="+mn-cs"/>
              </a:rPr>
              <a:t>1</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зависимости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реакции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пастора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его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действия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могут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послужить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исцелению</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или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же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непреднамеренно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внести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свой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вклад</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продолжение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жестокого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обращения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Если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у</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пастора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есть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видение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он</a:t>
            </a:r>
            <a:r>
              <a:rPr lang="en-US" sz="1200" kern="1200" dirty="0" smtClean="0">
                <a:solidFill>
                  <a:schemeClr val="tx1"/>
                </a:solidFill>
                <a:effectLst/>
                <a:latin typeface="+mn-lt"/>
                <a:ea typeface="+mn-ea"/>
                <a:cs typeface="+mn-cs"/>
              </a:rPr>
              <a:t> (a) </a:t>
            </a:r>
            <a:r>
              <a:rPr lang="en-US" sz="1200" kern="1200" dirty="0" err="1" smtClean="0">
                <a:solidFill>
                  <a:schemeClr val="tx1"/>
                </a:solidFill>
                <a:effectLst/>
                <a:latin typeface="+mn-lt"/>
                <a:ea typeface="+mn-ea"/>
                <a:cs typeface="+mn-cs"/>
              </a:rPr>
              <a:t>поможет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потерпевшим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развивать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жизнестойкость</a:t>
            </a:r>
            <a:r>
              <a:rPr lang="en-US" sz="1200" kern="120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вдохновляя и поддерживая их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сложной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ситуации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(b) </a:t>
            </a:r>
            <a:r>
              <a:rPr lang="en-US" sz="1200" kern="1200" dirty="0" err="1" smtClean="0">
                <a:solidFill>
                  <a:schemeClr val="tx1"/>
                </a:solidFill>
                <a:effectLst/>
                <a:latin typeface="+mn-lt"/>
                <a:ea typeface="+mn-ea"/>
                <a:cs typeface="+mn-cs"/>
              </a:rPr>
              <a:t>поможет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плане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профилактики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уделив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время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получению</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знаний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жестоком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обращении</a:t>
            </a:r>
            <a:r>
              <a:rPr lang="en-US" sz="1200" kern="1200" dirty="0" smtClean="0">
                <a:solidFill>
                  <a:schemeClr val="tx1"/>
                </a:solidFill>
                <a:effectLst/>
                <a:latin typeface="+mn-lt"/>
                <a:ea typeface="+mn-ea"/>
                <a:cs typeface="+mn-cs"/>
              </a:rPr>
              <a:t>.</a:t>
            </a:r>
          </a:p>
          <a:p>
            <a:endParaRPr lang="ru-R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258AC15-62DC-5040-8AE1-929C9E875223}" type="slidenum">
              <a:rPr lang="en-US" smtClean="0"/>
              <a:t>3</a:t>
            </a:fld>
            <a:endParaRPr lang="en-US"/>
          </a:p>
        </p:txBody>
      </p:sp>
    </p:spTree>
    <p:extLst>
      <p:ext uri="{BB962C8B-B14F-4D97-AF65-F5344CB8AC3E}">
        <p14:creationId xmlns:p14="http://schemas.microsoft.com/office/powerpoint/2010/main" val="1931310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b="1" kern="1200" cap="all" dirty="0" smtClean="0">
                <a:solidFill>
                  <a:schemeClr val="tx1"/>
                </a:solidFill>
                <a:effectLst/>
                <a:latin typeface="+mn-lt"/>
                <a:ea typeface="+mn-ea"/>
                <a:cs typeface="+mn-cs"/>
              </a:rPr>
              <a:t>ВИДЫ НАСИЛИЯ</a:t>
            </a:r>
          </a:p>
          <a:p>
            <a:endParaRPr lang="en-US" sz="1200" b="1"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effectLst/>
                <a:latin typeface="+mn-lt"/>
                <a:ea typeface="+mn-ea"/>
                <a:cs typeface="+mn-cs"/>
              </a:rPr>
              <a:t>Хотя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затрагивает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всех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женщины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дети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пожилые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люди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по-видимому</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несут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основную</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тяжесть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несмертельного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физического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сексуального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психологического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Рассмотрите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масштабы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различных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видов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насилия</a:t>
            </a:r>
            <a:r>
              <a:rPr lang="en-US" sz="1200" kern="1200" dirty="0" smtClean="0">
                <a:solidFill>
                  <a:schemeClr val="tx1"/>
                </a:solidFill>
                <a:effectLst/>
                <a:latin typeface="+mn-lt"/>
                <a:ea typeface="+mn-ea"/>
                <a:cs typeface="+mn-cs"/>
              </a:rPr>
              <a:t>:</a:t>
            </a:r>
            <a:endParaRPr lang="ru-RU"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4</a:t>
            </a:fld>
            <a:endParaRPr lang="en-US"/>
          </a:p>
        </p:txBody>
      </p:sp>
    </p:spTree>
    <p:extLst>
      <p:ext uri="{BB962C8B-B14F-4D97-AF65-F5344CB8AC3E}">
        <p14:creationId xmlns:p14="http://schemas.microsoft.com/office/powerpoint/2010/main" val="3488994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err="1" smtClean="0">
                <a:solidFill>
                  <a:schemeClr val="tx1"/>
                </a:solidFill>
                <a:effectLst/>
                <a:latin typeface="+mn-lt"/>
                <a:ea typeface="+mn-ea"/>
                <a:cs typeface="+mn-cs"/>
              </a:rPr>
              <a:t>Каждый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четвертый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взрослый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сообщает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физическом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детстве</a:t>
            </a:r>
            <a:r>
              <a:rPr lang="en-US" sz="1200" kern="1200" dirty="0" smtClean="0">
                <a:solidFill>
                  <a:schemeClr val="tx1"/>
                </a:solidFill>
                <a:effectLst/>
                <a:latin typeface="+mn-lt"/>
                <a:ea typeface="+mn-ea"/>
                <a:cs typeface="+mn-cs"/>
              </a:rPr>
              <a:t>.</a:t>
            </a:r>
            <a:endParaRPr lang="ru-RU"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err="1" smtClean="0">
                <a:solidFill>
                  <a:schemeClr val="tx1"/>
                </a:solidFill>
                <a:effectLst/>
                <a:latin typeface="+mn-lt"/>
                <a:ea typeface="+mn-ea"/>
                <a:cs typeface="+mn-cs"/>
              </a:rPr>
              <a:t>Каждая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пятая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женщина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сообщает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подверглась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сексуальному</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насилию</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детстве</a:t>
            </a:r>
            <a:r>
              <a:rPr lang="en-US" sz="1200" kern="1200" dirty="0" smtClean="0">
                <a:solidFill>
                  <a:schemeClr val="tx1"/>
                </a:solidFill>
                <a:effectLst/>
                <a:latin typeface="+mn-lt"/>
                <a:ea typeface="+mn-ea"/>
                <a:cs typeface="+mn-cs"/>
              </a:rPr>
              <a:t>.</a:t>
            </a:r>
            <a:endParaRPr lang="ru-RU"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err="1" smtClean="0">
                <a:solidFill>
                  <a:schemeClr val="tx1"/>
                </a:solidFill>
                <a:effectLst/>
                <a:latin typeface="+mn-lt"/>
                <a:ea typeface="+mn-ea"/>
                <a:cs typeface="+mn-cs"/>
              </a:rPr>
              <a:t>Каждая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третья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женщина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какой-то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момент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своей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жизн</a:t>
            </a:r>
            <a:r>
              <a:rPr lang="ru-RU" sz="1200" kern="1200" dirty="0"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была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жертвой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физического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или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сексуального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стороны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интимного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партнера</a:t>
            </a:r>
            <a:r>
              <a:rPr lang="en-US" sz="1200" kern="1200" dirty="0" smtClean="0">
                <a:solidFill>
                  <a:schemeClr val="tx1"/>
                </a:solidFill>
                <a:effectLst/>
                <a:latin typeface="+mn-lt"/>
                <a:ea typeface="+mn-ea"/>
                <a:cs typeface="+mn-cs"/>
              </a:rPr>
              <a:t>. </a:t>
            </a:r>
            <a:endParaRPr lang="ru-RU"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err="1" smtClean="0">
                <a:solidFill>
                  <a:schemeClr val="tx1"/>
                </a:solidFill>
                <a:effectLst/>
                <a:latin typeface="+mn-lt"/>
                <a:ea typeface="+mn-ea"/>
                <a:cs typeface="+mn-cs"/>
              </a:rPr>
              <a:t>Один</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из</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семнадцати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пожилых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людей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сообщил</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отношению</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нему</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проявленном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прошлом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месяце</a:t>
            </a:r>
            <a:r>
              <a:rPr lang="en-US" sz="1200" kern="1200" dirty="0" smtClean="0">
                <a:solidFill>
                  <a:schemeClr val="tx1"/>
                </a:solidFill>
                <a:effectLst/>
                <a:latin typeface="+mn-lt"/>
                <a:ea typeface="+mn-ea"/>
                <a:cs typeface="+mn-cs"/>
              </a:rPr>
              <a:t>.</a:t>
            </a:r>
            <a:r>
              <a:rPr lang="en-US" sz="1200" kern="1200" baseline="30000" dirty="0" smtClean="0">
                <a:solidFill>
                  <a:schemeClr val="tx1"/>
                </a:solidFill>
                <a:effectLst/>
                <a:latin typeface="+mn-lt"/>
                <a:ea typeface="+mn-ea"/>
                <a:cs typeface="+mn-cs"/>
              </a:rPr>
              <a:t> 2</a:t>
            </a:r>
            <a:endParaRPr lang="ru-RU" sz="1200" kern="1200" baseline="300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err="1" smtClean="0">
                <a:solidFill>
                  <a:schemeClr val="tx1"/>
                </a:solidFill>
                <a:effectLst/>
                <a:latin typeface="+mn-lt"/>
                <a:ea typeface="+mn-ea"/>
                <a:cs typeface="+mn-cs"/>
              </a:rPr>
              <a:t>Женщины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сообщают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более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высокой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степени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подверженности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изнасилованиям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физическому</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насилию</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преследованию</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течение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жизни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чем</a:t>
            </a:r>
            <a:r>
              <a:rPr lang="en-US" sz="1200" kern="1200" dirty="0" smtClean="0">
                <a:solidFill>
                  <a:schemeClr val="tx1"/>
                </a:solidFill>
                <a:effectLst/>
                <a:latin typeface="+mn-lt"/>
                <a:ea typeface="+mn-ea"/>
                <a:cs typeface="+mn-cs"/>
              </a:rPr>
              <a:t> мужчины.</a:t>
            </a:r>
            <a:r>
              <a:rPr lang="en-US" sz="1200" kern="1200" baseline="30000" dirty="0" smtClean="0">
                <a:solidFill>
                  <a:schemeClr val="tx1"/>
                </a:solidFill>
                <a:effectLst/>
                <a:latin typeface="+mn-lt"/>
                <a:ea typeface="+mn-ea"/>
                <a:cs typeface="+mn-cs"/>
              </a:rPr>
              <a:t>3</a:t>
            </a:r>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5</a:t>
            </a:fld>
            <a:endParaRPr lang="en-US"/>
          </a:p>
        </p:txBody>
      </p:sp>
    </p:spTree>
    <p:extLst>
      <p:ext uri="{BB962C8B-B14F-4D97-AF65-F5344CB8AC3E}">
        <p14:creationId xmlns:p14="http://schemas.microsoft.com/office/powerpoint/2010/main" val="2532869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cap="small" dirty="0" err="1" smtClean="0">
                <a:solidFill>
                  <a:schemeClr val="tx1"/>
                </a:solidFill>
                <a:effectLst/>
                <a:latin typeface="+mn-lt"/>
                <a:ea typeface="+mn-ea"/>
                <a:cs typeface="+mn-cs"/>
              </a:rPr>
              <a:t>Явление</a:t>
            </a:r>
            <a:r>
              <a:rPr lang="en-US" sz="1200" b="1" kern="1200" cap="small" dirty="0" smtClean="0">
                <a:solidFill>
                  <a:schemeClr val="tx1"/>
                </a:solidFill>
                <a:effectLst/>
                <a:latin typeface="+mn-lt"/>
                <a:ea typeface="+mn-ea"/>
                <a:cs typeface="+mn-cs"/>
              </a:rPr>
              <a:t> </a:t>
            </a:r>
            <a:r>
              <a:rPr lang="en-US" sz="1200" b="1" kern="1200" cap="small" dirty="0" err="1" smtClean="0">
                <a:solidFill>
                  <a:schemeClr val="tx1"/>
                </a:solidFill>
                <a:effectLst/>
                <a:latin typeface="+mn-lt"/>
                <a:ea typeface="+mn-ea"/>
                <a:cs typeface="+mn-cs"/>
              </a:rPr>
              <a:t>широко</a:t>
            </a:r>
            <a:r>
              <a:rPr lang="en-US" sz="1200" b="1" kern="1200" cap="small" dirty="0" smtClean="0">
                <a:solidFill>
                  <a:schemeClr val="tx1"/>
                </a:solidFill>
                <a:effectLst/>
                <a:latin typeface="+mn-lt"/>
                <a:ea typeface="+mn-ea"/>
                <a:cs typeface="+mn-cs"/>
              </a:rPr>
              <a:t> </a:t>
            </a:r>
            <a:r>
              <a:rPr lang="en-US" sz="1200" b="1" kern="1200" cap="small" dirty="0" err="1" smtClean="0">
                <a:solidFill>
                  <a:schemeClr val="tx1"/>
                </a:solidFill>
                <a:effectLst/>
                <a:latin typeface="+mn-lt"/>
                <a:ea typeface="+mn-ea"/>
                <a:cs typeface="+mn-cs"/>
              </a:rPr>
              <a:t>распространенное</a:t>
            </a:r>
            <a:r>
              <a:rPr lang="en-US" sz="1200" b="1" kern="1200" cap="small" dirty="0" smtClean="0">
                <a:solidFill>
                  <a:schemeClr val="tx1"/>
                </a:solidFill>
                <a:effectLst/>
                <a:latin typeface="+mn-lt"/>
                <a:ea typeface="+mn-ea"/>
                <a:cs typeface="+mn-cs"/>
              </a:rPr>
              <a:t>, </a:t>
            </a:r>
            <a:r>
              <a:rPr lang="en-US" sz="1200" b="1" kern="1200" cap="small" dirty="0" err="1" smtClean="0">
                <a:solidFill>
                  <a:schemeClr val="tx1"/>
                </a:solidFill>
                <a:effectLst/>
                <a:latin typeface="+mn-lt"/>
                <a:ea typeface="+mn-ea"/>
                <a:cs typeface="+mn-cs"/>
              </a:rPr>
              <a:t>но</a:t>
            </a:r>
            <a:r>
              <a:rPr lang="en-US" sz="1200" b="1" kern="1200" cap="small" dirty="0" smtClean="0">
                <a:solidFill>
                  <a:schemeClr val="tx1"/>
                </a:solidFill>
                <a:effectLst/>
                <a:latin typeface="+mn-lt"/>
                <a:ea typeface="+mn-ea"/>
                <a:cs typeface="+mn-cs"/>
              </a:rPr>
              <a:t> </a:t>
            </a:r>
            <a:r>
              <a:rPr lang="en-US" sz="1200" b="1" kern="1200" cap="small" dirty="0" err="1" smtClean="0">
                <a:solidFill>
                  <a:schemeClr val="tx1"/>
                </a:solidFill>
                <a:effectLst/>
                <a:latin typeface="+mn-lt"/>
                <a:ea typeface="+mn-ea"/>
                <a:cs typeface="+mn-cs"/>
              </a:rPr>
              <a:t>не</a:t>
            </a:r>
            <a:r>
              <a:rPr lang="en-US" sz="1200" b="1" kern="1200" cap="small" dirty="0" smtClean="0">
                <a:solidFill>
                  <a:schemeClr val="tx1"/>
                </a:solidFill>
                <a:effectLst/>
                <a:latin typeface="+mn-lt"/>
                <a:ea typeface="+mn-ea"/>
                <a:cs typeface="+mn-cs"/>
              </a:rPr>
              <a:t> </a:t>
            </a:r>
            <a:r>
              <a:rPr lang="en-US" sz="1200" b="1" kern="1200" cap="small" dirty="0" err="1" smtClean="0">
                <a:solidFill>
                  <a:schemeClr val="tx1"/>
                </a:solidFill>
                <a:effectLst/>
                <a:latin typeface="+mn-lt"/>
                <a:ea typeface="+mn-ea"/>
                <a:cs typeface="+mn-cs"/>
              </a:rPr>
              <a:t>признанное</a:t>
            </a:r>
            <a:r>
              <a:rPr lang="en-US" sz="1200" b="1" kern="1200" cap="small"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Хотя в</a:t>
            </a:r>
            <a:r>
              <a:rPr lang="en-US" sz="1200" kern="1200" dirty="0" err="1" smtClean="0">
                <a:solidFill>
                  <a:schemeClr val="tx1"/>
                </a:solidFill>
                <a:effectLst/>
                <a:latin typeface="+mn-lt"/>
                <a:ea typeface="+mn-ea"/>
                <a:cs typeface="+mn-cs"/>
              </a:rPr>
              <a:t>ред</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физического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сексуального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становится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очевидным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психологическое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менее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узнаваемо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меньше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говорят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часто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преуменьшают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его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Кто-то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может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сказать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он</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или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она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никогда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бьет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меня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Действительно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ли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его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или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ее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поведение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оскорбительно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это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так</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 </a:t>
            </a:r>
          </a:p>
          <a:p>
            <a:r>
              <a:rPr lang="en-US" sz="1200" kern="1200" dirty="0" err="1" smtClean="0">
                <a:solidFill>
                  <a:schemeClr val="tx1"/>
                </a:solidFill>
                <a:effectLst/>
                <a:latin typeface="+mn-lt"/>
                <a:ea typeface="+mn-ea"/>
                <a:cs typeface="+mn-cs"/>
              </a:rPr>
              <a:t>Психологическое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только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реально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имеет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долгосрочные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последствия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Шрамы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физического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могут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быстро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зажить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невидимые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шрамы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эмоционального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могут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заживать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гораздо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дольше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если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вообще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заживут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Эмоциональное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может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разрушить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самооценку</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привести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чувству</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стыда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низкой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самооценке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сожалению</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наиболее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распространенной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формой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эмоционального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является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словесное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оно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часто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остается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непризнанным</a:t>
            </a:r>
            <a:r>
              <a:rPr lang="en-US" sz="1200" kern="1200" dirty="0" smtClean="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6</a:t>
            </a:fld>
            <a:endParaRPr lang="en-US"/>
          </a:p>
        </p:txBody>
      </p:sp>
    </p:spTree>
    <p:extLst>
      <p:ext uri="{BB962C8B-B14F-4D97-AF65-F5344CB8AC3E}">
        <p14:creationId xmlns:p14="http://schemas.microsoft.com/office/powerpoint/2010/main" val="29854356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cap="small" dirty="0" err="1" smtClean="0">
                <a:solidFill>
                  <a:schemeClr val="tx1"/>
                </a:solidFill>
                <a:effectLst/>
                <a:latin typeface="+mn-lt"/>
                <a:ea typeface="+mn-ea"/>
                <a:cs typeface="+mn-cs"/>
              </a:rPr>
              <a:t>Признать</a:t>
            </a:r>
            <a:r>
              <a:rPr lang="en-US" sz="1200" b="1" kern="1200" cap="small" dirty="0" smtClean="0">
                <a:solidFill>
                  <a:schemeClr val="tx1"/>
                </a:solidFill>
                <a:effectLst/>
                <a:latin typeface="+mn-lt"/>
                <a:ea typeface="+mn-ea"/>
                <a:cs typeface="+mn-cs"/>
              </a:rPr>
              <a:t> </a:t>
            </a:r>
            <a:r>
              <a:rPr lang="en-US" sz="1200" b="1" kern="1200" cap="small" dirty="0" err="1" smtClean="0">
                <a:solidFill>
                  <a:schemeClr val="tx1"/>
                </a:solidFill>
                <a:effectLst/>
                <a:latin typeface="+mn-lt"/>
                <a:ea typeface="+mn-ea"/>
                <a:cs typeface="+mn-cs"/>
              </a:rPr>
              <a:t>эмоциональное</a:t>
            </a:r>
            <a:r>
              <a:rPr lang="en-US" sz="1200" b="1" kern="1200" cap="small" dirty="0" smtClean="0">
                <a:solidFill>
                  <a:schemeClr val="tx1"/>
                </a:solidFill>
                <a:effectLst/>
                <a:latin typeface="+mn-lt"/>
                <a:ea typeface="+mn-ea"/>
                <a:cs typeface="+mn-cs"/>
              </a:rPr>
              <a:t> </a:t>
            </a:r>
            <a:r>
              <a:rPr lang="en-US" sz="1200" b="1" kern="1200" cap="small" dirty="0" err="1" smtClean="0">
                <a:solidFill>
                  <a:schemeClr val="tx1"/>
                </a:solidFill>
                <a:effectLst/>
                <a:latin typeface="+mn-lt"/>
                <a:ea typeface="+mn-ea"/>
                <a:cs typeface="+mn-cs"/>
              </a:rPr>
              <a:t>насилие</a:t>
            </a:r>
            <a:endParaRPr lang="en-US" sz="1200" b="1" kern="1200" cap="small"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err="1" smtClean="0">
                <a:solidFill>
                  <a:schemeClr val="tx1"/>
                </a:solidFill>
                <a:effectLst/>
                <a:latin typeface="+mn-lt"/>
                <a:ea typeface="+mn-ea"/>
                <a:cs typeface="+mn-cs"/>
              </a:rPr>
              <a:t>Когда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говорим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об</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эмоциональном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должны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учитывать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ряд</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важных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вопросов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Распознаете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ли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эмоциональное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Как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ответили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если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кто-то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проявил</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отношению</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вам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психологическое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Библия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говорит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об</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этом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Рассматривая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такие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вопросы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должны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четко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дать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понять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хотя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женщины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как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правило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чаще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подвергаются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сексуальному</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физическому</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насилию</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чем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мужчины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исследования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Соединенных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Штатах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Америки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показывают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случае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эмоционального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показатели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одинаковы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для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обоих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полов</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 </a:t>
            </a:r>
          </a:p>
          <a:p>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ходе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опроса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проведенного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Соединенных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Штатах</a:t>
            </a:r>
            <a:r>
              <a:rPr lang="en-US" sz="1200" kern="1200" dirty="0" smtClean="0">
                <a:solidFill>
                  <a:schemeClr val="tx1"/>
                </a:solidFill>
                <a:effectLst/>
                <a:latin typeface="+mn-lt"/>
                <a:ea typeface="+mn-ea"/>
                <a:cs typeface="+mn-cs"/>
              </a:rPr>
              <a:t>, 8 079 </a:t>
            </a:r>
            <a:r>
              <a:rPr lang="en-US" sz="1200" kern="1200" dirty="0" err="1" smtClean="0">
                <a:solidFill>
                  <a:schemeClr val="tx1"/>
                </a:solidFill>
                <a:effectLst/>
                <a:latin typeface="+mn-lt"/>
                <a:ea typeface="+mn-ea"/>
                <a:cs typeface="+mn-cs"/>
              </a:rPr>
              <a:t>мужчин</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9 970 </a:t>
            </a:r>
            <a:r>
              <a:rPr lang="en-US" sz="1200" kern="1200" dirty="0" err="1" smtClean="0">
                <a:solidFill>
                  <a:schemeClr val="tx1"/>
                </a:solidFill>
                <a:effectLst/>
                <a:latin typeface="+mn-lt"/>
                <a:ea typeface="+mn-ea"/>
                <a:cs typeface="+mn-cs"/>
              </a:rPr>
              <a:t>женщин</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ответили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вопросы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жестоком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обращении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которое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они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испытали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течение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предыдущих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двенадцати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месяцев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также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об</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подверженности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насилию</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течение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всей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жизни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Почти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половина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чуть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более</a:t>
            </a:r>
            <a:r>
              <a:rPr lang="en-US" sz="1200" kern="1200" dirty="0" smtClean="0">
                <a:solidFill>
                  <a:schemeClr val="tx1"/>
                </a:solidFill>
                <a:effectLst/>
                <a:latin typeface="+mn-lt"/>
                <a:ea typeface="+mn-ea"/>
                <a:cs typeface="+mn-cs"/>
              </a:rPr>
              <a:t> 48 </a:t>
            </a:r>
            <a:r>
              <a:rPr lang="en-US" sz="1200" kern="1200" dirty="0" err="1" smtClean="0">
                <a:solidFill>
                  <a:schemeClr val="tx1"/>
                </a:solidFill>
                <a:effectLst/>
                <a:latin typeface="+mn-lt"/>
                <a:ea typeface="+mn-ea"/>
                <a:cs typeface="+mn-cs"/>
              </a:rPr>
              <a:t>процентов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представителей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каждого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пола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сообщили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психологической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агрессии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посредством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словесной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агрессии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или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принудительного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контроля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течение</a:t>
            </a:r>
            <a:r>
              <a:rPr lang="en-US" sz="1200" kern="1200" dirty="0" smtClean="0">
                <a:solidFill>
                  <a:schemeClr val="tx1"/>
                </a:solidFill>
                <a:effectLst/>
                <a:latin typeface="+mn-lt"/>
                <a:ea typeface="+mn-ea"/>
                <a:cs typeface="+mn-cs"/>
              </a:rPr>
              <a:t> жизни.</a:t>
            </a:r>
            <a:r>
              <a:rPr lang="en-US" sz="1200" kern="1200" baseline="30000" dirty="0" smtClean="0">
                <a:solidFill>
                  <a:schemeClr val="tx1"/>
                </a:solidFill>
                <a:effectLst/>
                <a:latin typeface="+mn-lt"/>
                <a:ea typeface="+mn-ea"/>
                <a:cs typeface="+mn-cs"/>
              </a:rPr>
              <a:t>4</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err="1" smtClean="0">
                <a:solidFill>
                  <a:schemeClr val="tx1"/>
                </a:solidFill>
                <a:effectLst/>
                <a:latin typeface="+mn-lt"/>
                <a:ea typeface="+mn-ea"/>
                <a:cs typeface="+mn-cs"/>
              </a:rPr>
              <a:t>Различия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проявляются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форме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эмоционального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большинстве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случаев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женщины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мужчины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испытывают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словесную</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или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выраженную</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агрессию</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стороны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своего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интимного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партнера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представители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обоих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полов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сообщают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принудительном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контроле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стороны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своего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партнера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соотношении</a:t>
            </a:r>
            <a:r>
              <a:rPr lang="en-US" sz="1200" kern="1200" dirty="0" smtClean="0">
                <a:solidFill>
                  <a:schemeClr val="tx1"/>
                </a:solidFill>
                <a:effectLst/>
                <a:latin typeface="+mn-lt"/>
                <a:ea typeface="+mn-ea"/>
                <a:cs typeface="+mn-cs"/>
              </a:rPr>
              <a:t> 4 </a:t>
            </a:r>
            <a:r>
              <a:rPr lang="en-US" sz="1200" kern="1200" dirty="0" err="1" smtClean="0">
                <a:solidFill>
                  <a:schemeClr val="tx1"/>
                </a:solidFill>
                <a:effectLst/>
                <a:latin typeface="+mn-lt"/>
                <a:ea typeface="+mn-ea"/>
                <a:cs typeface="+mn-cs"/>
              </a:rPr>
              <a:t>из</a:t>
            </a:r>
            <a:r>
              <a:rPr lang="en-US" sz="1200" kern="1200" dirty="0" smtClean="0">
                <a:solidFill>
                  <a:schemeClr val="tx1"/>
                </a:solidFill>
                <a:effectLst/>
                <a:latin typeface="+mn-lt"/>
                <a:ea typeface="+mn-ea"/>
                <a:cs typeface="+mn-cs"/>
              </a:rPr>
              <a:t> 10 </a:t>
            </a:r>
            <a:r>
              <a:rPr lang="en-US" sz="1200" kern="1200" dirty="0" err="1" smtClean="0">
                <a:solidFill>
                  <a:schemeClr val="tx1"/>
                </a:solidFill>
                <a:effectLst/>
                <a:latin typeface="+mn-lt"/>
                <a:ea typeface="+mn-ea"/>
                <a:cs typeface="+mn-cs"/>
              </a:rPr>
              <a:t>человек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Правда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заключается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том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как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мужчины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так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женщины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проявляют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высокий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уровень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эмоционального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или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словесного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отношению</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своим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партнерам</a:t>
            </a:r>
            <a:r>
              <a:rPr lang="en-US" sz="1200" kern="1200" dirty="0" smtClean="0">
                <a:solidFill>
                  <a:schemeClr val="tx1"/>
                </a:solidFill>
                <a:effectLst/>
                <a:latin typeface="+mn-lt"/>
                <a:ea typeface="+mn-ea"/>
                <a:cs typeface="+mn-cs"/>
              </a:rPr>
              <a:t>.</a:t>
            </a:r>
          </a:p>
          <a:p>
            <a:endParaRPr lang="ru-RU" sz="1200" b="1" kern="1200" cap="all" dirty="0" smtClean="0">
              <a:solidFill>
                <a:schemeClr val="tx1"/>
              </a:solidFill>
              <a:effectLst/>
              <a:latin typeface="+mn-lt"/>
              <a:ea typeface="+mn-ea"/>
              <a:cs typeface="+mn-cs"/>
            </a:endParaRPr>
          </a:p>
          <a:p>
            <a:r>
              <a:rPr lang="ru-RU" baseline="0" dirty="0" smtClean="0"/>
              <a:t> </a:t>
            </a:r>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7</a:t>
            </a:fld>
            <a:endParaRPr lang="en-US"/>
          </a:p>
        </p:txBody>
      </p:sp>
    </p:spTree>
    <p:extLst>
      <p:ext uri="{BB962C8B-B14F-4D97-AF65-F5344CB8AC3E}">
        <p14:creationId xmlns:p14="http://schemas.microsoft.com/office/powerpoint/2010/main" val="3340397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smtClean="0">
                <a:solidFill>
                  <a:schemeClr val="tx1"/>
                </a:solidFill>
                <a:effectLst/>
                <a:latin typeface="+mn-lt"/>
                <a:ea typeface="+mn-ea"/>
                <a:cs typeface="+mn-cs"/>
              </a:rPr>
              <a:t>Исследование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также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выявило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различные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формы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эмоционального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Наиболее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часто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встречающиеся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типы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словесной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агрессии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для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обоих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полов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когда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партнера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называют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уродливым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толстым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сумасшедшим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или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глупым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унижают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оскорбляют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или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высмеивают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Наиболее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частым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типом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психологической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агрессии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используемым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отношению</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как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мужчинам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так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женщинам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является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принудительный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контроль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включающий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требование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постоянно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информировать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партнера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ее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или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его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местонахождении</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 </a:t>
            </a:r>
          </a:p>
          <a:p>
            <a:r>
              <a:rPr lang="en-US" sz="1200" kern="1200" dirty="0" err="1" smtClean="0">
                <a:solidFill>
                  <a:schemeClr val="tx1"/>
                </a:solidFill>
                <a:effectLst/>
                <a:latin typeface="+mn-lt"/>
                <a:ea typeface="+mn-ea"/>
                <a:cs typeface="+mn-cs"/>
              </a:rPr>
              <a:t>Женщины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чаще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вынуждены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сообщать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своем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местонахождении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своему</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супругу</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мужчины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чаще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терпят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оскорбления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Они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также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рассказывают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том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партнер</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разозлился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так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это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казалось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угрожающим</a:t>
            </a:r>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8</a:t>
            </a:fld>
            <a:endParaRPr lang="en-US"/>
          </a:p>
        </p:txBody>
      </p:sp>
    </p:spTree>
    <p:extLst>
      <p:ext uri="{BB962C8B-B14F-4D97-AF65-F5344CB8AC3E}">
        <p14:creationId xmlns:p14="http://schemas.microsoft.com/office/powerpoint/2010/main" val="28515343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effectLst/>
                <a:latin typeface="+mn-lt"/>
                <a:ea typeface="+mn-ea"/>
                <a:cs typeface="+mn-cs"/>
              </a:rPr>
              <a:t>К</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сожалению</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христиане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том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числе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адвентисты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седьмого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дня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защищены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такого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поведения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Хотя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настоящее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время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у</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данных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об</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эмоциональном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стороны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близкого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партнера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среди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большой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выборки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взрослых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адвентистов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рамках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исследования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Здоровье</a:t>
            </a:r>
            <a:r>
              <a:rPr lang="en-US" sz="1200" kern="1200" dirty="0" smtClean="0">
                <a:solidFill>
                  <a:schemeClr val="tx1"/>
                </a:solidFill>
                <a:effectLst/>
                <a:latin typeface="+mn-lt"/>
                <a:ea typeface="+mn-ea"/>
                <a:cs typeface="+mn-cs"/>
              </a:rPr>
              <a:t> адвентистов-2 » </a:t>
            </a:r>
            <a:r>
              <a:rPr lang="en-US" sz="1200" kern="1200" dirty="0" err="1" smtClean="0">
                <a:solidFill>
                  <a:schemeClr val="tx1"/>
                </a:solidFill>
                <a:effectLst/>
                <a:latin typeface="+mn-lt"/>
                <a:ea typeface="+mn-ea"/>
                <a:cs typeface="+mn-cs"/>
              </a:rPr>
              <a:t>был</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проведен</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анализ</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посвященный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распространенности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эмоционального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детстве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среди</a:t>
            </a:r>
            <a:r>
              <a:rPr lang="en-US" sz="1200" kern="1200" dirty="0" smtClean="0">
                <a:solidFill>
                  <a:schemeClr val="tx1"/>
                </a:solidFill>
                <a:effectLst/>
                <a:latin typeface="+mn-lt"/>
                <a:ea typeface="+mn-ea"/>
                <a:cs typeface="+mn-cs"/>
              </a:rPr>
              <a:t> 10 283 </a:t>
            </a:r>
            <a:r>
              <a:rPr lang="en-US" sz="1200" kern="1200" dirty="0" err="1" smtClean="0">
                <a:solidFill>
                  <a:schemeClr val="tx1"/>
                </a:solidFill>
                <a:effectLst/>
                <a:latin typeface="+mn-lt"/>
                <a:ea typeface="+mn-ea"/>
                <a:cs typeface="+mn-cs"/>
              </a:rPr>
              <a:t>взрослых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адвентистов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седьмого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дня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проживающих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Северной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Америке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принимавших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участие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исследовании</a:t>
            </a:r>
            <a:r>
              <a:rPr lang="en-US" sz="1200" kern="1200" baseline="30000" dirty="0" smtClean="0">
                <a:solidFill>
                  <a:schemeClr val="tx1"/>
                </a:solidFill>
                <a:effectLst/>
                <a:latin typeface="+mn-lt"/>
                <a:ea typeface="+mn-ea"/>
                <a:cs typeface="+mn-cs"/>
              </a:rPr>
              <a:t>5</a:t>
            </a:r>
            <a:r>
              <a:rPr lang="en-US" sz="1200" kern="1200" dirty="0" smtClean="0">
                <a:solidFill>
                  <a:schemeClr val="tx1"/>
                </a:solidFill>
                <a:effectLst/>
                <a:latin typeface="+mn-lt"/>
                <a:ea typeface="+mn-ea"/>
                <a:cs typeface="+mn-cs"/>
              </a:rPr>
              <a:t>. </a:t>
            </a:r>
            <a:endParaRPr lang="ru-RU"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ru-RU"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этом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исследовании</a:t>
            </a:r>
            <a:r>
              <a:rPr lang="en-US" sz="1200" kern="1200" dirty="0" smtClean="0">
                <a:solidFill>
                  <a:schemeClr val="tx1"/>
                </a:solidFill>
                <a:effectLst/>
                <a:latin typeface="+mn-lt"/>
                <a:ea typeface="+mn-ea"/>
                <a:cs typeface="+mn-cs"/>
              </a:rPr>
              <a:t> 39 </a:t>
            </a:r>
            <a:r>
              <a:rPr lang="en-US" sz="1200" kern="1200" dirty="0" err="1" smtClean="0">
                <a:solidFill>
                  <a:schemeClr val="tx1"/>
                </a:solidFill>
                <a:effectLst/>
                <a:latin typeface="+mn-lt"/>
                <a:ea typeface="+mn-ea"/>
                <a:cs typeface="+mn-cs"/>
              </a:rPr>
              <a:t>процентов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женщин</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35 </a:t>
            </a:r>
            <a:r>
              <a:rPr lang="en-US" sz="1200" kern="1200" dirty="0" err="1" smtClean="0">
                <a:solidFill>
                  <a:schemeClr val="tx1"/>
                </a:solidFill>
                <a:effectLst/>
                <a:latin typeface="+mn-lt"/>
                <a:ea typeface="+mn-ea"/>
                <a:cs typeface="+mn-cs"/>
              </a:rPr>
              <a:t>процентов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мужчин</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сообщили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что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подвергались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эмоциональному</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насилию</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стороны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своих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родителей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отца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или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матери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возрасте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до</a:t>
            </a:r>
            <a:r>
              <a:rPr lang="en-US" sz="1200" kern="1200" dirty="0" smtClean="0">
                <a:solidFill>
                  <a:schemeClr val="tx1"/>
                </a:solidFill>
                <a:effectLst/>
                <a:latin typeface="+mn-lt"/>
                <a:ea typeface="+mn-ea"/>
                <a:cs typeface="+mn-cs"/>
              </a:rPr>
              <a:t> 18 </a:t>
            </a:r>
            <a:r>
              <a:rPr lang="en-US" sz="1200" kern="1200" dirty="0" err="1" smtClean="0">
                <a:solidFill>
                  <a:schemeClr val="tx1"/>
                </a:solidFill>
                <a:effectLst/>
                <a:latin typeface="+mn-lt"/>
                <a:ea typeface="+mn-ea"/>
                <a:cs typeface="+mn-cs"/>
              </a:rPr>
              <a:t>лет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Воздействие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такого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насилия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негативно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сказывалось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физическом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психическом</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состоянии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здоровья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независимо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возраста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пола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социального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положения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дохода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образа</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жизни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например</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здорового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питания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или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выполнения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физических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упражнений</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Этот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факт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вызывает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определенное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беспокойство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поднимает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вопросы</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методах</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воспитания</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которые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могут</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оказывать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вредное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воздействие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иметь</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долгосрочные</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последствия</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ru-RU"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9</a:t>
            </a:fld>
            <a:endParaRPr lang="en-US"/>
          </a:p>
        </p:txBody>
      </p:sp>
    </p:spTree>
    <p:extLst>
      <p:ext uri="{BB962C8B-B14F-4D97-AF65-F5344CB8AC3E}">
        <p14:creationId xmlns:p14="http://schemas.microsoft.com/office/powerpoint/2010/main" val="3492372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7/9/2020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22238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7/9/2020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50371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7/9/2020</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50709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7/9/2020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36526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7/9/2020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56007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7/9/2020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59777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7/9/2020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02458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7/9/2020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30878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7/9/2020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96465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7/9/2020</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4045185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7/9/2020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94434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ED291B17-9318-49DB-B28B-6E5994AE9581}" type="datetime1">
              <a:rPr lang="en-US" smtClean="0"/>
              <a:t>7/9/2020</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8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180383257"/>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9" r:id="rId6"/>
    <p:sldLayoutId id="2147483694" r:id="rId7"/>
    <p:sldLayoutId id="2147483695" r:id="rId8"/>
    <p:sldLayoutId id="2147483696" r:id="rId9"/>
    <p:sldLayoutId id="2147483698" r:id="rId10"/>
    <p:sldLayoutId id="2147483697" r:id="rId11"/>
  </p:sldLayoutIdLst>
  <p:hf sldNum="0" hdr="0" ftr="0" dt="0"/>
  <p:txStyles>
    <p:titleStyle>
      <a:lvl1pPr algn="l" defTabSz="457200" rtl="0" eaLnBrk="1" latinLnBrk="0" hangingPunct="1">
        <a:lnSpc>
          <a:spcPct val="90000"/>
        </a:lnSpc>
        <a:spcBef>
          <a:spcPct val="0"/>
        </a:spcBef>
        <a:buNone/>
        <a:defRPr sz="27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B695AA2-4B70-477F-AF90-536B720A134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520731CC-4969-477E-8FCB-DC56F50EBBA3}"/>
              </a:ext>
            </a:extLst>
          </p:cNvPr>
          <p:cNvPicPr>
            <a:picLocks noChangeAspect="1"/>
          </p:cNvPicPr>
          <p:nvPr/>
        </p:nvPicPr>
        <p:blipFill rotWithShape="1">
          <a:blip r:embed="rId3">
            <a:alphaModFix/>
          </a:blip>
          <a:srcRect t="7157" b="8574"/>
          <a:stretch/>
        </p:blipFill>
        <p:spPr>
          <a:xfrm>
            <a:off x="2327" y="-509261"/>
            <a:ext cx="12191980" cy="7371563"/>
          </a:xfrm>
          <a:prstGeom prst="rect">
            <a:avLst/>
          </a:prstGeom>
        </p:spPr>
      </p:pic>
      <p:sp>
        <p:nvSpPr>
          <p:cNvPr id="24" name="Rectangle 23">
            <a:extLst>
              <a:ext uri="{FF2B5EF4-FFF2-40B4-BE49-F238E27FC236}">
                <a16:creationId xmlns:a16="http://schemas.microsoft.com/office/drawing/2014/main" id="{E2EDC3F9-BBE3-45A8-BBC7-E154E21D9C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2307" y="3090890"/>
            <a:ext cx="12188952" cy="3767110"/>
          </a:xfrm>
          <a:prstGeom prst="rect">
            <a:avLst/>
          </a:prstGeom>
          <a:gradFill>
            <a:gsLst>
              <a:gs pos="42000">
                <a:schemeClr val="tx1">
                  <a:alpha val="23000"/>
                </a:schemeClr>
              </a:gs>
              <a:gs pos="0">
                <a:schemeClr val="tx1">
                  <a:alpha val="0"/>
                </a:schemeClr>
              </a:gs>
              <a:gs pos="100000">
                <a:schemeClr val="tx1">
                  <a:alpha val="36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ADB1EC-772D-8141-8A91-10F2A3A9508D}"/>
              </a:ext>
            </a:extLst>
          </p:cNvPr>
          <p:cNvSpPr>
            <a:spLocks noGrp="1"/>
          </p:cNvSpPr>
          <p:nvPr>
            <p:ph type="ctrTitle"/>
          </p:nvPr>
        </p:nvSpPr>
        <p:spPr>
          <a:xfrm>
            <a:off x="740385" y="2409036"/>
            <a:ext cx="6469269" cy="1534968"/>
          </a:xfrm>
        </p:spPr>
        <p:txBody>
          <a:bodyPr>
            <a:normAutofit fontScale="90000"/>
          </a:bodyPr>
          <a:lstStyle/>
          <a:p>
            <a:pPr algn="ctr">
              <a:lnSpc>
                <a:spcPct val="100000"/>
              </a:lnSpc>
            </a:pPr>
            <a:r>
              <a:rPr lang="ru-RU" sz="4400" b="1" dirty="0" smtClean="0">
                <a:solidFill>
                  <a:srgbClr val="C00000"/>
                </a:solidFill>
                <a:latin typeface="Avenir Next" panose="020B0503020202020204" pitchFamily="34" charset="0"/>
              </a:rPr>
              <a:t>РАНЫ, НАНЕСЕННЫЕ НАСИЛИЕМ</a:t>
            </a:r>
            <a:r>
              <a:rPr lang="en-US" b="1" dirty="0"/>
              <a:t/>
            </a:r>
            <a:br>
              <a:rPr lang="en-US" b="1" dirty="0"/>
            </a:br>
            <a:r>
              <a:rPr lang="ru-RU" sz="4000" b="1" i="1" cap="none" dirty="0" smtClean="0">
                <a:latin typeface="Book Antiqua" panose="02040602050305030304" pitchFamily="18" charset="0"/>
              </a:rPr>
              <a:t>А что мы м</a:t>
            </a:r>
            <a:r>
              <a:rPr lang="ru-RU" sz="4000" b="1" i="1" cap="none" dirty="0" smtClean="0">
                <a:latin typeface="Book Antiqua" panose="02040602050305030304" pitchFamily="18" charset="0"/>
              </a:rPr>
              <a:t>ожем  сделать, </a:t>
            </a:r>
            <a:r>
              <a:rPr lang="ru-RU" sz="4000" b="1" i="1" cap="none" dirty="0" smtClean="0">
                <a:latin typeface="Book Antiqua" panose="02040602050305030304" pitchFamily="18" charset="0"/>
              </a:rPr>
              <a:t/>
            </a:r>
            <a:br>
              <a:rPr lang="ru-RU" sz="4000" b="1" i="1" cap="none" dirty="0" smtClean="0">
                <a:latin typeface="Book Antiqua" panose="02040602050305030304" pitchFamily="18" charset="0"/>
              </a:rPr>
            </a:br>
            <a:r>
              <a:rPr lang="ru-RU" sz="4000" b="1" i="1" cap="none" dirty="0" smtClean="0">
                <a:latin typeface="Book Antiqua" panose="02040602050305030304" pitchFamily="18" charset="0"/>
              </a:rPr>
              <a:t>чтобы помочь </a:t>
            </a:r>
            <a:r>
              <a:rPr lang="ru-RU" sz="4000" b="1" i="1" cap="none" dirty="0" smtClean="0">
                <a:latin typeface="Book Antiqua" panose="02040602050305030304" pitchFamily="18" charset="0"/>
              </a:rPr>
              <a:t>людям, страдающим от насилия</a:t>
            </a:r>
            <a:r>
              <a:rPr lang="en-US" sz="4000" b="1" i="1" cap="none" dirty="0" smtClean="0">
                <a:latin typeface="Book Antiqua" panose="02040602050305030304" pitchFamily="18" charset="0"/>
              </a:rPr>
              <a:t>? </a:t>
            </a:r>
            <a:r>
              <a:rPr lang="en-US" dirty="0"/>
              <a:t/>
            </a:r>
            <a:br>
              <a:rPr lang="en-US" dirty="0"/>
            </a:br>
            <a:endParaRPr lang="en-US" sz="4000" dirty="0">
              <a:solidFill>
                <a:schemeClr val="bg1"/>
              </a:solidFill>
            </a:endParaRPr>
          </a:p>
        </p:txBody>
      </p:sp>
      <p:sp>
        <p:nvSpPr>
          <p:cNvPr id="3" name="Subtitle 2">
            <a:extLst>
              <a:ext uri="{FF2B5EF4-FFF2-40B4-BE49-F238E27FC236}">
                <a16:creationId xmlns:a16="http://schemas.microsoft.com/office/drawing/2014/main" id="{43010644-A413-7344-9AF5-24350D92C8EF}"/>
              </a:ext>
            </a:extLst>
          </p:cNvPr>
          <p:cNvSpPr>
            <a:spLocks noGrp="1"/>
          </p:cNvSpPr>
          <p:nvPr>
            <p:ph type="subTitle" idx="1"/>
          </p:nvPr>
        </p:nvSpPr>
        <p:spPr>
          <a:xfrm>
            <a:off x="263364" y="3464738"/>
            <a:ext cx="7423309" cy="1916487"/>
          </a:xfrm>
        </p:spPr>
        <p:txBody>
          <a:bodyPr>
            <a:normAutofit/>
          </a:bodyPr>
          <a:lstStyle/>
          <a:p>
            <a:pPr algn="ctr"/>
            <a:endParaRPr lang="en-US" sz="1400" dirty="0">
              <a:solidFill>
                <a:schemeClr val="tx1"/>
              </a:solidFill>
            </a:endParaRPr>
          </a:p>
          <a:p>
            <a:pPr algn="ctr"/>
            <a:r>
              <a:rPr lang="ru-RU" sz="1100" dirty="0" smtClean="0">
                <a:solidFill>
                  <a:schemeClr val="tx1"/>
                </a:solidFill>
                <a:latin typeface="Avenir Next" panose="020B0503020202020204" pitchFamily="34" charset="0"/>
              </a:rPr>
              <a:t>Доктор Катя </a:t>
            </a:r>
            <a:r>
              <a:rPr lang="ru-RU" sz="1100" dirty="0" err="1" smtClean="0">
                <a:solidFill>
                  <a:schemeClr val="tx1"/>
                </a:solidFill>
                <a:latin typeface="Avenir Next" panose="020B0503020202020204" pitchFamily="34" charset="0"/>
              </a:rPr>
              <a:t>Райнерт</a:t>
            </a:r>
            <a:r>
              <a:rPr lang="ru-RU" sz="1100" dirty="0" smtClean="0">
                <a:solidFill>
                  <a:schemeClr val="tx1"/>
                </a:solidFill>
                <a:latin typeface="Avenir Next" panose="020B0503020202020204" pitchFamily="34" charset="0"/>
              </a:rPr>
              <a:t>, заместитель директора Отдела здоровья ГК</a:t>
            </a:r>
            <a:endParaRPr lang="en-US" sz="1100" dirty="0">
              <a:solidFill>
                <a:schemeClr val="tx1"/>
              </a:solidFill>
              <a:latin typeface="Avenir Next" panose="020B0503020202020204" pitchFamily="34" charset="0"/>
            </a:endParaRPr>
          </a:p>
          <a:p>
            <a:pPr algn="ctr"/>
            <a:r>
              <a:rPr lang="ru-RU" sz="1400" dirty="0" smtClean="0">
                <a:solidFill>
                  <a:schemeClr val="tx1"/>
                </a:solidFill>
                <a:latin typeface="Avenir Next" panose="020B0503020202020204" pitchFamily="34" charset="0"/>
              </a:rPr>
              <a:t>Статья опубликована в журнале «</a:t>
            </a:r>
            <a:r>
              <a:rPr lang="ru-RU" sz="1400" dirty="0" err="1" smtClean="0">
                <a:solidFill>
                  <a:schemeClr val="tx1"/>
                </a:solidFill>
                <a:latin typeface="Avenir Next" panose="020B0503020202020204" pitchFamily="34" charset="0"/>
              </a:rPr>
              <a:t>Министри</a:t>
            </a:r>
            <a:r>
              <a:rPr lang="ru-RU" sz="1400" dirty="0" smtClean="0">
                <a:solidFill>
                  <a:schemeClr val="tx1"/>
                </a:solidFill>
                <a:latin typeface="Avenir Next" panose="020B0503020202020204" pitchFamily="34" charset="0"/>
              </a:rPr>
              <a:t>» </a:t>
            </a:r>
            <a:r>
              <a:rPr lang="en-US" sz="1400" b="1" i="1" dirty="0" smtClean="0">
                <a:solidFill>
                  <a:schemeClr val="tx1"/>
                </a:solidFill>
                <a:latin typeface="Avenir Next" panose="020B0503020202020204" pitchFamily="34" charset="0"/>
              </a:rPr>
              <a:t>Ministry</a:t>
            </a:r>
            <a:r>
              <a:rPr lang="en-US" sz="1400" dirty="0">
                <a:solidFill>
                  <a:schemeClr val="tx1"/>
                </a:solidFill>
                <a:latin typeface="Avenir Next" panose="020B0503020202020204" pitchFamily="34" charset="0"/>
              </a:rPr>
              <a:t>® </a:t>
            </a:r>
            <a:r>
              <a:rPr lang="ru-RU" sz="1400" dirty="0" smtClean="0">
                <a:solidFill>
                  <a:schemeClr val="tx1"/>
                </a:solidFill>
                <a:latin typeface="Avenir Next" panose="020B0503020202020204" pitchFamily="34" charset="0"/>
              </a:rPr>
              <a:t> - международном журнале для пасторов, в ноябре 2018 года</a:t>
            </a:r>
            <a:r>
              <a:rPr lang="en-US" sz="1400" dirty="0" smtClean="0">
                <a:solidFill>
                  <a:schemeClr val="tx1"/>
                </a:solidFill>
                <a:latin typeface="Avenir Next" panose="020B0503020202020204" pitchFamily="34" charset="0"/>
              </a:rPr>
              <a:t> </a:t>
            </a:r>
            <a:r>
              <a:rPr lang="en-US" sz="1400" dirty="0" err="1">
                <a:solidFill>
                  <a:schemeClr val="tx1"/>
                </a:solidFill>
                <a:latin typeface="Avenir Next" panose="020B0503020202020204" pitchFamily="34" charset="0"/>
              </a:rPr>
              <a:t>www.MinistryMagazine.org</a:t>
            </a:r>
            <a:endParaRPr lang="en-US" sz="1400" dirty="0">
              <a:solidFill>
                <a:schemeClr val="tx1"/>
              </a:solidFill>
              <a:latin typeface="Avenir Next" panose="020B0503020202020204" pitchFamily="34" charset="0"/>
            </a:endParaRPr>
          </a:p>
          <a:p>
            <a:pPr algn="ctr"/>
            <a:r>
              <a:rPr lang="ru-RU" sz="1400" dirty="0" smtClean="0">
                <a:solidFill>
                  <a:schemeClr val="tx1"/>
                </a:solidFill>
                <a:latin typeface="Avenir Next" panose="020B0503020202020204" pitchFamily="34" charset="0"/>
              </a:rPr>
              <a:t>Используется по разрешению</a:t>
            </a:r>
            <a:r>
              <a:rPr lang="en-US" sz="1400" dirty="0" smtClean="0">
                <a:solidFill>
                  <a:schemeClr val="tx1"/>
                </a:solidFill>
                <a:latin typeface="Avenir Next" panose="020B0503020202020204" pitchFamily="34" charset="0"/>
              </a:rPr>
              <a:t> </a:t>
            </a:r>
            <a:endParaRPr lang="en-US" sz="1400" dirty="0">
              <a:solidFill>
                <a:schemeClr val="tx1"/>
              </a:solidFill>
              <a:latin typeface="Avenir Next" panose="020B0503020202020204" pitchFamily="34" charset="0"/>
            </a:endParaRPr>
          </a:p>
          <a:p>
            <a:pPr algn="ctr"/>
            <a:endParaRPr lang="en-US" sz="1400" dirty="0">
              <a:solidFill>
                <a:schemeClr val="tx1"/>
              </a:solidFill>
              <a:latin typeface="Avenir Next" panose="020B0503020202020204" pitchFamily="34" charset="0"/>
            </a:endParaRPr>
          </a:p>
          <a:p>
            <a:pPr algn="ctr"/>
            <a:endParaRPr lang="en-US" sz="1400" dirty="0">
              <a:solidFill>
                <a:schemeClr val="tx1"/>
              </a:solidFill>
              <a:latin typeface="Avenir Next" panose="020B0503020202020204" pitchFamily="34" charset="0"/>
            </a:endParaRPr>
          </a:p>
        </p:txBody>
      </p:sp>
      <p:grpSp>
        <p:nvGrpSpPr>
          <p:cNvPr id="6" name="Group 5">
            <a:extLst>
              <a:ext uri="{FF2B5EF4-FFF2-40B4-BE49-F238E27FC236}">
                <a16:creationId xmlns:a16="http://schemas.microsoft.com/office/drawing/2014/main" id="{1797577A-8AE2-EA45-A98B-8386869D6E60}"/>
              </a:ext>
            </a:extLst>
          </p:cNvPr>
          <p:cNvGrpSpPr/>
          <p:nvPr/>
        </p:nvGrpSpPr>
        <p:grpSpPr>
          <a:xfrm>
            <a:off x="1202257" y="5532688"/>
            <a:ext cx="5822935" cy="756253"/>
            <a:chOff x="1202258" y="5873816"/>
            <a:chExt cx="5822935" cy="756253"/>
          </a:xfrm>
        </p:grpSpPr>
        <p:sp>
          <p:nvSpPr>
            <p:cNvPr id="5" name="Rectangle 4">
              <a:extLst>
                <a:ext uri="{FF2B5EF4-FFF2-40B4-BE49-F238E27FC236}">
                  <a16:creationId xmlns:a16="http://schemas.microsoft.com/office/drawing/2014/main" id="{E931D2A9-D0D5-7749-8FE9-47EE995770C5}"/>
                </a:ext>
              </a:extLst>
            </p:cNvPr>
            <p:cNvSpPr/>
            <p:nvPr/>
          </p:nvSpPr>
          <p:spPr>
            <a:xfrm>
              <a:off x="1202258" y="5873816"/>
              <a:ext cx="5822935" cy="756253"/>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pic>
          <p:nvPicPr>
            <p:cNvPr id="9" name="Imagem 8" descr="Fundo preto com letras brancas&#10;&#10;Descrição gerada automaticamente">
              <a:extLst>
                <a:ext uri="{FF2B5EF4-FFF2-40B4-BE49-F238E27FC236}">
                  <a16:creationId xmlns:a16="http://schemas.microsoft.com/office/drawing/2014/main" id="{C982EF25-101F-4F7B-8B8B-C2821FE0D458}"/>
                </a:ext>
              </a:extLst>
            </p:cNvPr>
            <p:cNvPicPr>
              <a:picLocks noChangeAspect="1"/>
            </p:cNvPicPr>
            <p:nvPr/>
          </p:nvPicPr>
          <p:blipFill>
            <a:blip r:embed="rId4"/>
            <a:stretch>
              <a:fillRect/>
            </a:stretch>
          </p:blipFill>
          <p:spPr>
            <a:xfrm>
              <a:off x="1356938" y="6025280"/>
              <a:ext cx="453326" cy="453326"/>
            </a:xfrm>
            <a:prstGeom prst="rect">
              <a:avLst/>
            </a:prstGeom>
          </p:spPr>
        </p:pic>
        <p:pic>
          <p:nvPicPr>
            <p:cNvPr id="10" name="Picture 9">
              <a:extLst>
                <a:ext uri="{FF2B5EF4-FFF2-40B4-BE49-F238E27FC236}">
                  <a16:creationId xmlns:a16="http://schemas.microsoft.com/office/drawing/2014/main" id="{1A6251CE-2D2F-1440-A4EC-AF991E3CB521}"/>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941229" y="5988892"/>
              <a:ext cx="4953000" cy="558800"/>
            </a:xfrm>
            <a:prstGeom prst="rect">
              <a:avLst/>
            </a:prstGeom>
            <a:noFill/>
            <a:ln>
              <a:noFill/>
            </a:ln>
          </p:spPr>
        </p:pic>
      </p:grpSp>
    </p:spTree>
    <p:extLst>
      <p:ext uri="{BB962C8B-B14F-4D97-AF65-F5344CB8AC3E}">
        <p14:creationId xmlns:p14="http://schemas.microsoft.com/office/powerpoint/2010/main" val="31228756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04BED40-EAF7-4E55-AFF7-2CD840EBD3A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AB4E48-7D7A-4944-AB54-3BB636B48E77}"/>
              </a:ext>
            </a:extLst>
          </p:cNvPr>
          <p:cNvSpPr>
            <a:spLocks noGrp="1"/>
          </p:cNvSpPr>
          <p:nvPr>
            <p:ph type="title"/>
          </p:nvPr>
        </p:nvSpPr>
        <p:spPr>
          <a:xfrm>
            <a:off x="-305072" y="552197"/>
            <a:ext cx="8042302" cy="1566731"/>
          </a:xfrm>
        </p:spPr>
        <p:txBody>
          <a:bodyPr>
            <a:normAutofit/>
          </a:bodyPr>
          <a:lstStyle/>
          <a:p>
            <a:pPr algn="ctr"/>
            <a:r>
              <a:rPr lang="ru-RU" sz="3200" b="1" dirty="0" smtClean="0">
                <a:solidFill>
                  <a:schemeClr val="tx2"/>
                </a:solidFill>
                <a:latin typeface="Avenir Next" panose="020B0503020202020204" pitchFamily="34" charset="0"/>
              </a:rPr>
              <a:t>Различия между эмоциональным насилием </a:t>
            </a:r>
            <a:br>
              <a:rPr lang="ru-RU" sz="3200" b="1" dirty="0" smtClean="0">
                <a:solidFill>
                  <a:schemeClr val="tx2"/>
                </a:solidFill>
                <a:latin typeface="Avenir Next" panose="020B0503020202020204" pitchFamily="34" charset="0"/>
              </a:rPr>
            </a:br>
            <a:r>
              <a:rPr lang="ru-RU" sz="3200" b="1" dirty="0" smtClean="0">
                <a:solidFill>
                  <a:schemeClr val="tx2"/>
                </a:solidFill>
                <a:latin typeface="Avenir Next" panose="020B0503020202020204" pitchFamily="34" charset="0"/>
              </a:rPr>
              <a:t>и </a:t>
            </a:r>
            <a:r>
              <a:rPr lang="ru-RU" sz="3200" b="1" dirty="0" smtClean="0">
                <a:solidFill>
                  <a:schemeClr val="tx2">
                    <a:lumMod val="75000"/>
                    <a:lumOff val="25000"/>
                  </a:schemeClr>
                </a:solidFill>
                <a:latin typeface="Avenir Next" panose="020B0503020202020204" pitchFamily="34" charset="0"/>
              </a:rPr>
              <a:t>конфликтом</a:t>
            </a:r>
            <a:endParaRPr lang="en-US" sz="3200" dirty="0">
              <a:solidFill>
                <a:schemeClr val="tx2"/>
              </a:solidFill>
              <a:latin typeface="Avenir Next" panose="020B0503020202020204" pitchFamily="34" charset="0"/>
            </a:endParaRPr>
          </a:p>
        </p:txBody>
      </p:sp>
      <p:sp>
        <p:nvSpPr>
          <p:cNvPr id="11" name="Rectangle 10">
            <a:extLst>
              <a:ext uri="{FF2B5EF4-FFF2-40B4-BE49-F238E27FC236}">
                <a16:creationId xmlns:a16="http://schemas.microsoft.com/office/drawing/2014/main" id="{F367CCF1-BB1E-41CF-8499-94A870C33E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D5A4FDC7-BE04-7843-BF94-B79164F9C5C4}"/>
              </a:ext>
            </a:extLst>
          </p:cNvPr>
          <p:cNvSpPr>
            <a:spLocks noGrp="1"/>
          </p:cNvSpPr>
          <p:nvPr>
            <p:ph idx="1"/>
          </p:nvPr>
        </p:nvSpPr>
        <p:spPr>
          <a:xfrm>
            <a:off x="199505" y="2388902"/>
            <a:ext cx="7321778" cy="4199124"/>
          </a:xfrm>
        </p:spPr>
        <p:txBody>
          <a:bodyPr>
            <a:normAutofit lnSpcReduction="10000"/>
          </a:bodyPr>
          <a:lstStyle/>
          <a:p>
            <a:r>
              <a:rPr lang="ru-RU" sz="1800" dirty="0">
                <a:solidFill>
                  <a:schemeClr val="tx2"/>
                </a:solidFill>
              </a:rPr>
              <a:t>«Расставание с партнером не является эмоциональным насилием</a:t>
            </a:r>
            <a:r>
              <a:rPr lang="ru-RU" sz="1800" dirty="0" smtClean="0">
                <a:solidFill>
                  <a:schemeClr val="tx2"/>
                </a:solidFill>
              </a:rPr>
              <a:t>.</a:t>
            </a:r>
          </a:p>
          <a:p>
            <a:r>
              <a:rPr lang="ru-RU" sz="1800" dirty="0" smtClean="0">
                <a:solidFill>
                  <a:schemeClr val="tx2"/>
                </a:solidFill>
              </a:rPr>
              <a:t> </a:t>
            </a:r>
            <a:r>
              <a:rPr lang="ru-RU" sz="1800" dirty="0">
                <a:solidFill>
                  <a:schemeClr val="tx2"/>
                </a:solidFill>
              </a:rPr>
              <a:t>Спор с партнером не означает проявление насилия</a:t>
            </a:r>
            <a:r>
              <a:rPr lang="ru-RU" sz="1800" dirty="0" smtClean="0">
                <a:solidFill>
                  <a:schemeClr val="tx2"/>
                </a:solidFill>
              </a:rPr>
              <a:t>.</a:t>
            </a:r>
          </a:p>
          <a:p>
            <a:r>
              <a:rPr lang="ru-RU" sz="1800" dirty="0" smtClean="0">
                <a:solidFill>
                  <a:schemeClr val="tx2"/>
                </a:solidFill>
              </a:rPr>
              <a:t> </a:t>
            </a:r>
            <a:r>
              <a:rPr lang="ru-RU" sz="1800" dirty="0">
                <a:solidFill>
                  <a:schemeClr val="tx2"/>
                </a:solidFill>
              </a:rPr>
              <a:t>Если кто-то реагирует на ваши действия с обидой, это не эмоциональное насилие. Люди реагируют, исходя из своего собственного восприятия, поэтому их реакции не определяют ваше поведение</a:t>
            </a:r>
            <a:r>
              <a:rPr lang="ru-RU" sz="1800" dirty="0" smtClean="0">
                <a:solidFill>
                  <a:schemeClr val="tx2"/>
                </a:solidFill>
              </a:rPr>
              <a:t>.</a:t>
            </a:r>
          </a:p>
          <a:p>
            <a:r>
              <a:rPr lang="ru-RU" sz="1800" dirty="0" smtClean="0">
                <a:solidFill>
                  <a:schemeClr val="tx2"/>
                </a:solidFill>
              </a:rPr>
              <a:t> </a:t>
            </a:r>
            <a:r>
              <a:rPr lang="ru-RU" sz="1800" dirty="0">
                <a:solidFill>
                  <a:schemeClr val="tx2"/>
                </a:solidFill>
              </a:rPr>
              <a:t>Прямо и честно высказать свое мнение это также не эмоциональное насилие Возможно, в подобном высказывании не хватает такта, но оно не является эмоционально оскорбительным</a:t>
            </a:r>
            <a:r>
              <a:rPr lang="ru-RU" sz="1800" dirty="0" smtClean="0">
                <a:solidFill>
                  <a:schemeClr val="tx2"/>
                </a:solidFill>
              </a:rPr>
              <a:t>.</a:t>
            </a:r>
          </a:p>
          <a:p>
            <a:r>
              <a:rPr lang="ru-RU" sz="1800" dirty="0" smtClean="0">
                <a:solidFill>
                  <a:schemeClr val="tx2"/>
                </a:solidFill>
              </a:rPr>
              <a:t> </a:t>
            </a:r>
            <a:r>
              <a:rPr lang="ru-RU" sz="1800" dirty="0">
                <a:solidFill>
                  <a:schemeClr val="tx2"/>
                </a:solidFill>
              </a:rPr>
              <a:t>Опять же, то, что кто-то реагирует на то, что было сказано с обидой, не означает, что он подвергся эмоциональному насилию”</a:t>
            </a:r>
            <a:r>
              <a:rPr lang="ru-RU" sz="1800" baseline="30000" dirty="0">
                <a:solidFill>
                  <a:schemeClr val="tx2"/>
                </a:solidFill>
              </a:rPr>
              <a:t>6</a:t>
            </a:r>
          </a:p>
          <a:p>
            <a:endParaRPr lang="en-US" sz="1800" dirty="0">
              <a:solidFill>
                <a:schemeClr val="tx2"/>
              </a:solidFill>
            </a:endParaRPr>
          </a:p>
        </p:txBody>
      </p:sp>
      <p:pic>
        <p:nvPicPr>
          <p:cNvPr id="4" name="Picture 3" descr="A picture containing red, sitting, holding, computer&#10;&#10;Description automatically generated">
            <a:extLst>
              <a:ext uri="{FF2B5EF4-FFF2-40B4-BE49-F238E27FC236}">
                <a16:creationId xmlns:a16="http://schemas.microsoft.com/office/drawing/2014/main" id="{8AB2FCC1-9A96-CE44-9BFD-F171DDBE562C}"/>
              </a:ext>
            </a:extLst>
          </p:cNvPr>
          <p:cNvPicPr>
            <a:picLocks noChangeAspect="1"/>
          </p:cNvPicPr>
          <p:nvPr/>
        </p:nvPicPr>
        <p:blipFill rotWithShape="1">
          <a:blip r:embed="rId3"/>
          <a:srcRect l="54540" r="-1" b="-1"/>
          <a:stretch/>
        </p:blipFill>
        <p:spPr>
          <a:xfrm>
            <a:off x="7521283" y="10"/>
            <a:ext cx="4670717" cy="6857990"/>
          </a:xfrm>
          <a:prstGeom prst="rect">
            <a:avLst/>
          </a:prstGeom>
        </p:spPr>
      </p:pic>
      <p:pic>
        <p:nvPicPr>
          <p:cNvPr id="7" name="Imagem 6" descr="Uma imagem contendo desenho&#10;&#10;Descrição gerada automaticamente">
            <a:extLst>
              <a:ext uri="{FF2B5EF4-FFF2-40B4-BE49-F238E27FC236}">
                <a16:creationId xmlns:a16="http://schemas.microsoft.com/office/drawing/2014/main" id="{50555D3A-C5CD-447C-ADC2-DEBA32ACA540}"/>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33290934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56EB9-078F-4952-AC1F-149C7A0AE4D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0058680-D07C-4893-B2B7-91543F18AB3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7B42427A-0A1F-4A55-8705-D9179F1E0CF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Rectangle 14">
            <a:extLst>
              <a:ext uri="{FF2B5EF4-FFF2-40B4-BE49-F238E27FC236}">
                <a16:creationId xmlns:a16="http://schemas.microsoft.com/office/drawing/2014/main" id="{EE54A6FE-D8CB-48A3-900B-053D4EBD3B8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picture containing red, sitting, holding, computer&#10;&#10;Description automatically generated">
            <a:extLst>
              <a:ext uri="{FF2B5EF4-FFF2-40B4-BE49-F238E27FC236}">
                <a16:creationId xmlns:a16="http://schemas.microsoft.com/office/drawing/2014/main" id="{A8685870-6142-5542-B405-E19437ECA68A}"/>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id="{64F16E21-7EA6-5E4F-BB54-0AA83FABC22F}"/>
              </a:ext>
            </a:extLst>
          </p:cNvPr>
          <p:cNvSpPr>
            <a:spLocks noGrp="1"/>
          </p:cNvSpPr>
          <p:nvPr>
            <p:ph idx="1"/>
          </p:nvPr>
        </p:nvSpPr>
        <p:spPr>
          <a:xfrm>
            <a:off x="4635944" y="1812127"/>
            <a:ext cx="6702615" cy="4433928"/>
          </a:xfrm>
        </p:spPr>
        <p:txBody>
          <a:bodyPr>
            <a:normAutofit/>
          </a:bodyPr>
          <a:lstStyle/>
          <a:p>
            <a:pPr marL="0" indent="0" algn="ctr">
              <a:lnSpc>
                <a:spcPct val="150000"/>
              </a:lnSpc>
              <a:buNone/>
            </a:pPr>
            <a:r>
              <a:rPr lang="ru-RU" sz="2400" dirty="0" smtClean="0">
                <a:latin typeface="Avenir Next" panose="020B0503020202020204" pitchFamily="34" charset="0"/>
              </a:rPr>
              <a:t>Однако</a:t>
            </a:r>
            <a:r>
              <a:rPr lang="ru-RU" sz="2400" dirty="0">
                <a:latin typeface="Avenir Next" panose="020B0503020202020204" pitchFamily="34" charset="0"/>
              </a:rPr>
              <a:t>, эмоциональное насилие включает в себя </a:t>
            </a:r>
            <a:r>
              <a:rPr lang="ru-RU" sz="2400" b="1" dirty="0">
                <a:latin typeface="Avenir Next" panose="020B0503020202020204" pitchFamily="34" charset="0"/>
              </a:rPr>
              <a:t>целенаправленное доминирование. </a:t>
            </a:r>
            <a:r>
              <a:rPr lang="ru-RU" sz="2400" dirty="0">
                <a:latin typeface="Avenir Next" panose="020B0503020202020204" pitchFamily="34" charset="0"/>
              </a:rPr>
              <a:t>Человек специально избирает такую линию поведения, чтобы </a:t>
            </a:r>
            <a:r>
              <a:rPr lang="ru-RU" sz="2400" b="1" dirty="0">
                <a:latin typeface="Avenir Next" panose="020B0503020202020204" pitchFamily="34" charset="0"/>
              </a:rPr>
              <a:t>получить власть над </a:t>
            </a:r>
            <a:r>
              <a:rPr lang="ru-RU" sz="2400" b="1" dirty="0" smtClean="0">
                <a:latin typeface="Avenir Next" panose="020B0503020202020204" pitchFamily="34" charset="0"/>
              </a:rPr>
              <a:t>другими   </a:t>
            </a:r>
            <a:r>
              <a:rPr lang="ru-RU" sz="2400" b="1" dirty="0">
                <a:latin typeface="Avenir Next" panose="020B0503020202020204" pitchFamily="34" charset="0"/>
              </a:rPr>
              <a:t>и держать их под контролем. </a:t>
            </a:r>
            <a:endParaRPr lang="en-US" sz="2400" b="1" dirty="0">
              <a:latin typeface="Avenir Next" panose="020B0503020202020204" pitchFamily="34" charset="0"/>
            </a:endParaRPr>
          </a:p>
          <a:p>
            <a:pPr algn="ctr">
              <a:lnSpc>
                <a:spcPct val="150000"/>
              </a:lnSpc>
            </a:pPr>
            <a:endParaRPr lang="en-US" sz="2400" dirty="0">
              <a:latin typeface="Avenir Next" panose="020B0503020202020204" pitchFamily="34" charset="0"/>
            </a:endParaRPr>
          </a:p>
        </p:txBody>
      </p:sp>
      <p:pic>
        <p:nvPicPr>
          <p:cNvPr id="8" name="Imagem 7" descr="Fundo preto com letras brancas&#10;&#10;Descrição gerada automaticamente">
            <a:extLst>
              <a:ext uri="{FF2B5EF4-FFF2-40B4-BE49-F238E27FC236}">
                <a16:creationId xmlns:a16="http://schemas.microsoft.com/office/drawing/2014/main" id="{3587C883-CA66-4B9B-A917-DDB6560C4DA5}"/>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4284166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 name="Rectangle 22">
            <a:extLst>
              <a:ext uri="{FF2B5EF4-FFF2-40B4-BE49-F238E27FC236}">
                <a16:creationId xmlns:a16="http://schemas.microsoft.com/office/drawing/2014/main" id="{DCF4EB5C-ED25-4675-8255-2F5B12CFFCF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46" name="Rectangle 24">
            <a:extLst>
              <a:ext uri="{FF2B5EF4-FFF2-40B4-BE49-F238E27FC236}">
                <a16:creationId xmlns:a16="http://schemas.microsoft.com/office/drawing/2014/main" id="{9514EC6E-A557-42A2-BCDC-3ABFFC5E56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47" name="Rectangle 26">
            <a:extLst>
              <a:ext uri="{FF2B5EF4-FFF2-40B4-BE49-F238E27FC236}">
                <a16:creationId xmlns:a16="http://schemas.microsoft.com/office/drawing/2014/main" id="{905482C9-EB42-4BFE-95BF-7FD661F076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8" name="Rectangle 28">
            <a:extLst>
              <a:ext uri="{FF2B5EF4-FFF2-40B4-BE49-F238E27FC236}">
                <a16:creationId xmlns:a16="http://schemas.microsoft.com/office/drawing/2014/main" id="{7539E646-A625-4A26-86ED-BD90EDD329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useBgFill="1">
        <p:nvSpPr>
          <p:cNvPr id="49" name="Rectangle 30">
            <a:extLst>
              <a:ext uri="{FF2B5EF4-FFF2-40B4-BE49-F238E27FC236}">
                <a16:creationId xmlns:a16="http://schemas.microsoft.com/office/drawing/2014/main" id="{00BDC88A-176A-4C74-9A93-7C0BC765F4B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32">
            <a:extLst>
              <a:ext uri="{FF2B5EF4-FFF2-40B4-BE49-F238E27FC236}">
                <a16:creationId xmlns:a16="http://schemas.microsoft.com/office/drawing/2014/main" id="{20F81E05-F529-4DFE-AFC8-E3E964F95E7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581191" y="455422"/>
            <a:ext cx="1106164" cy="585973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1" name="Rectangle 34">
            <a:extLst>
              <a:ext uri="{FF2B5EF4-FFF2-40B4-BE49-F238E27FC236}">
                <a16:creationId xmlns:a16="http://schemas.microsoft.com/office/drawing/2014/main" id="{7358E157-7D0A-4F9C-8B70-83F2B7AA98E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1784420" y="455421"/>
            <a:ext cx="6248454" cy="5859736"/>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7C10A28E-5794-A645-B7F5-81E7E98E07CF}"/>
              </a:ext>
            </a:extLst>
          </p:cNvPr>
          <p:cNvSpPr>
            <a:spLocks noGrp="1"/>
          </p:cNvSpPr>
          <p:nvPr>
            <p:ph type="title"/>
          </p:nvPr>
        </p:nvSpPr>
        <p:spPr>
          <a:xfrm>
            <a:off x="1793694" y="1024819"/>
            <a:ext cx="6248453" cy="5290337"/>
          </a:xfrm>
        </p:spPr>
        <p:txBody>
          <a:bodyPr vert="horz" lIns="91440" tIns="45720" rIns="91440" bIns="45720" rtlCol="0" anchor="ctr">
            <a:normAutofit/>
          </a:bodyPr>
          <a:lstStyle/>
          <a:p>
            <a:pPr algn="ctr">
              <a:lnSpc>
                <a:spcPct val="100000"/>
              </a:lnSpc>
            </a:pPr>
            <a:r>
              <a:rPr lang="ru-RU" sz="3200" dirty="0">
                <a:solidFill>
                  <a:srgbClr val="FFFFFF"/>
                </a:solidFill>
              </a:rPr>
              <a:t>Как помочь человеку </a:t>
            </a:r>
            <a:r>
              <a:rPr lang="ru-RU" sz="3200" b="1" dirty="0">
                <a:solidFill>
                  <a:srgbClr val="FFFFFF"/>
                </a:solidFill>
              </a:rPr>
              <a:t>отреагировать</a:t>
            </a:r>
            <a:r>
              <a:rPr lang="ru-RU" sz="3200" dirty="0">
                <a:solidFill>
                  <a:srgbClr val="FFFFFF"/>
                </a:solidFill>
              </a:rPr>
              <a:t>, если он подвергается </a:t>
            </a:r>
            <a:r>
              <a:rPr lang="ru-RU" sz="3200" b="1" dirty="0">
                <a:solidFill>
                  <a:srgbClr val="FFFFFF"/>
                </a:solidFill>
              </a:rPr>
              <a:t>психологическому насилию</a:t>
            </a:r>
            <a:br>
              <a:rPr lang="ru-RU" sz="3200" b="1" dirty="0">
                <a:solidFill>
                  <a:srgbClr val="FFFFFF"/>
                </a:solidFill>
              </a:rPr>
            </a:br>
            <a:endParaRPr lang="en-US" sz="3200" b="0" kern="1200" cap="all" dirty="0">
              <a:solidFill>
                <a:srgbClr val="FFFFFF"/>
              </a:solidFill>
              <a:latin typeface="+mj-lt"/>
              <a:ea typeface="+mj-ea"/>
              <a:cs typeface="+mj-cs"/>
            </a:endParaRPr>
          </a:p>
        </p:txBody>
      </p:sp>
      <p:sp>
        <p:nvSpPr>
          <p:cNvPr id="52" name="Rectangle 36">
            <a:extLst>
              <a:ext uri="{FF2B5EF4-FFF2-40B4-BE49-F238E27FC236}">
                <a16:creationId xmlns:a16="http://schemas.microsoft.com/office/drawing/2014/main" id="{8977A541-1F4E-4C7A-B7E2-4D5926B7623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8129872" y="453643"/>
            <a:ext cx="3615595" cy="5863293"/>
          </a:xfrm>
          <a:prstGeom prst="rect">
            <a:avLst/>
          </a:prstGeom>
          <a:solidFill>
            <a:srgbClr val="6C7781">
              <a:alpha val="80000"/>
            </a:srgbClr>
          </a:solidFill>
          <a:ln>
            <a:noFill/>
          </a:ln>
          <a:effectLst/>
        </p:spPr>
        <p:style>
          <a:lnRef idx="1">
            <a:schemeClr val="accent1"/>
          </a:lnRef>
          <a:fillRef idx="3">
            <a:schemeClr val="accent1"/>
          </a:fillRef>
          <a:effectRef idx="2">
            <a:schemeClr val="accent1"/>
          </a:effectRef>
          <a:fontRef idx="minor">
            <a:schemeClr val="lt1"/>
          </a:fontRef>
        </p:style>
      </p:sp>
      <p:pic>
        <p:nvPicPr>
          <p:cNvPr id="30" name="Picture 29" descr="A picture containing red, sitting, holding, computer&#10;&#10;Description automatically generated">
            <a:extLst>
              <a:ext uri="{FF2B5EF4-FFF2-40B4-BE49-F238E27FC236}">
                <a16:creationId xmlns:a16="http://schemas.microsoft.com/office/drawing/2014/main" id="{54DFA072-0A5D-DC4D-9004-B1F48AD741B8}"/>
              </a:ext>
            </a:extLst>
          </p:cNvPr>
          <p:cNvPicPr>
            <a:picLocks noChangeAspect="1"/>
          </p:cNvPicPr>
          <p:nvPr/>
        </p:nvPicPr>
        <p:blipFill rotWithShape="1">
          <a:blip r:embed="rId3"/>
          <a:srcRect l="57190" r="-1" b="-1"/>
          <a:stretch/>
        </p:blipFill>
        <p:spPr>
          <a:xfrm>
            <a:off x="8086008" y="434087"/>
            <a:ext cx="3703320" cy="5774200"/>
          </a:xfrm>
          <a:prstGeom prst="rect">
            <a:avLst/>
          </a:prstGeom>
        </p:spPr>
      </p:pic>
      <p:pic>
        <p:nvPicPr>
          <p:cNvPr id="12" name="Imagem 11" descr="Uma imagem contendo desenho&#10;&#10;Descrição gerada automaticamente">
            <a:extLst>
              <a:ext uri="{FF2B5EF4-FFF2-40B4-BE49-F238E27FC236}">
                <a16:creationId xmlns:a16="http://schemas.microsoft.com/office/drawing/2014/main" id="{FBEBAA51-52A2-4AAC-811A-5E34F2BC9C4A}"/>
              </a:ext>
            </a:extLst>
          </p:cNvPr>
          <p:cNvPicPr>
            <a:picLocks noChangeAspect="1"/>
          </p:cNvPicPr>
          <p:nvPr/>
        </p:nvPicPr>
        <p:blipFill>
          <a:blip r:embed="rId4"/>
          <a:stretch>
            <a:fillRect/>
          </a:stretch>
        </p:blipFill>
        <p:spPr>
          <a:xfrm>
            <a:off x="11001337" y="5451854"/>
            <a:ext cx="539948" cy="539948"/>
          </a:xfrm>
          <a:prstGeom prst="rect">
            <a:avLst/>
          </a:prstGeom>
        </p:spPr>
      </p:pic>
    </p:spTree>
    <p:extLst>
      <p:ext uri="{BB962C8B-B14F-4D97-AF65-F5344CB8AC3E}">
        <p14:creationId xmlns:p14="http://schemas.microsoft.com/office/powerpoint/2010/main" val="26539110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56EB9-078F-4952-AC1F-149C7A0AE4D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F141B0-8FED-DD47-B4AC-C0F770AE99C0}"/>
              </a:ext>
            </a:extLst>
          </p:cNvPr>
          <p:cNvSpPr>
            <a:spLocks noGrp="1"/>
          </p:cNvSpPr>
          <p:nvPr>
            <p:ph type="title"/>
          </p:nvPr>
        </p:nvSpPr>
        <p:spPr>
          <a:xfrm>
            <a:off x="4382724" y="1387962"/>
            <a:ext cx="7225075" cy="1344692"/>
          </a:xfrm>
        </p:spPr>
        <p:txBody>
          <a:bodyPr>
            <a:normAutofit fontScale="90000"/>
          </a:bodyPr>
          <a:lstStyle/>
          <a:p>
            <a:pPr algn="ctr">
              <a:lnSpc>
                <a:spcPct val="100000"/>
              </a:lnSpc>
            </a:pPr>
            <a:r>
              <a:rPr lang="en-US" sz="3200" b="1" dirty="0">
                <a:solidFill>
                  <a:schemeClr val="tx2"/>
                </a:solidFill>
                <a:latin typeface="Avenir Next" panose="020B0503020202020204" pitchFamily="34" charset="0"/>
              </a:rPr>
              <a:t>1. </a:t>
            </a:r>
            <a:r>
              <a:rPr lang="ru-RU" sz="3200" b="1" dirty="0">
                <a:solidFill>
                  <a:schemeClr val="tx2"/>
                </a:solidFill>
                <a:latin typeface="Avenir Next" panose="020B0503020202020204" pitchFamily="34" charset="0"/>
              </a:rPr>
              <a:t>Изучите тактику проявления эмоционального насилия </a:t>
            </a:r>
            <a:r>
              <a:rPr lang="ru-RU" sz="3200" b="1" dirty="0" smtClean="0">
                <a:solidFill>
                  <a:schemeClr val="tx2"/>
                </a:solidFill>
                <a:latin typeface="Avenir Next" panose="020B0503020202020204" pitchFamily="34" charset="0"/>
              </a:rPr>
              <a:t/>
            </a:r>
            <a:br>
              <a:rPr lang="ru-RU" sz="3200" b="1" dirty="0" smtClean="0">
                <a:solidFill>
                  <a:schemeClr val="tx2"/>
                </a:solidFill>
                <a:latin typeface="Avenir Next" panose="020B0503020202020204" pitchFamily="34" charset="0"/>
              </a:rPr>
            </a:br>
            <a:r>
              <a:rPr lang="ru-RU" sz="3200" b="1" dirty="0" smtClean="0">
                <a:solidFill>
                  <a:schemeClr val="tx2"/>
                </a:solidFill>
                <a:latin typeface="Avenir Next" panose="020B0503020202020204" pitchFamily="34" charset="0"/>
              </a:rPr>
              <a:t>и </a:t>
            </a:r>
            <a:r>
              <a:rPr lang="ru-RU" sz="3200" b="1" dirty="0">
                <a:solidFill>
                  <a:srgbClr val="FF0000"/>
                </a:solidFill>
                <a:latin typeface="Avenir Next" panose="020B0503020202020204" pitchFamily="34" charset="0"/>
              </a:rPr>
              <a:t>научитесь отстаивать свои интересы</a:t>
            </a:r>
            <a:r>
              <a:rPr lang="ru-RU" sz="3200" b="1" dirty="0" smtClean="0">
                <a:solidFill>
                  <a:schemeClr val="tx2"/>
                </a:solidFill>
                <a:latin typeface="Avenir Next" panose="020B0503020202020204" pitchFamily="34" charset="0"/>
              </a:rPr>
              <a:t>.</a:t>
            </a:r>
            <a:endParaRPr lang="en-US" sz="3200" b="1" dirty="0">
              <a:solidFill>
                <a:srgbClr val="C00000"/>
              </a:solidFill>
              <a:latin typeface="Avenir Next" panose="020B0503020202020204" pitchFamily="34" charset="0"/>
            </a:endParaRPr>
          </a:p>
        </p:txBody>
      </p:sp>
      <p:sp>
        <p:nvSpPr>
          <p:cNvPr id="11" name="Rectangle 10">
            <a:extLst>
              <a:ext uri="{FF2B5EF4-FFF2-40B4-BE49-F238E27FC236}">
                <a16:creationId xmlns:a16="http://schemas.microsoft.com/office/drawing/2014/main" id="{10058680-D07C-4893-B2B7-91543F18AB3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7B42427A-0A1F-4A55-8705-D9179F1E0CF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Rectangle 14">
            <a:extLst>
              <a:ext uri="{FF2B5EF4-FFF2-40B4-BE49-F238E27FC236}">
                <a16:creationId xmlns:a16="http://schemas.microsoft.com/office/drawing/2014/main" id="{EE54A6FE-D8CB-48A3-900B-053D4EBD3B8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picture containing red, sitting, holding, computer&#10;&#10;Description automatically generated">
            <a:extLst>
              <a:ext uri="{FF2B5EF4-FFF2-40B4-BE49-F238E27FC236}">
                <a16:creationId xmlns:a16="http://schemas.microsoft.com/office/drawing/2014/main" id="{B4942DE3-DAB5-3148-A0DD-2F4406BAE1E1}"/>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id="{1B3A628D-CFFA-CA4B-9ECA-84A411BAA91A}"/>
              </a:ext>
            </a:extLst>
          </p:cNvPr>
          <p:cNvSpPr>
            <a:spLocks noGrp="1"/>
          </p:cNvSpPr>
          <p:nvPr>
            <p:ph idx="1"/>
          </p:nvPr>
        </p:nvSpPr>
        <p:spPr>
          <a:xfrm>
            <a:off x="4382726" y="2638170"/>
            <a:ext cx="6878108" cy="3962266"/>
          </a:xfrm>
        </p:spPr>
        <p:txBody>
          <a:bodyPr>
            <a:normAutofit/>
          </a:bodyPr>
          <a:lstStyle/>
          <a:p>
            <a:r>
              <a:rPr lang="ru-RU" sz="2000" b="1" dirty="0" smtClean="0"/>
              <a:t>Насильники </a:t>
            </a:r>
            <a:r>
              <a:rPr lang="ru-RU" sz="2000" b="1" dirty="0"/>
              <a:t>используют насилие как тактику манипулирования и доминирования над другими. </a:t>
            </a:r>
            <a:r>
              <a:rPr lang="ru-RU" sz="2000" dirty="0"/>
              <a:t>Сосредоточив внимание на содержании слов насильника, человек попадает в ловушку попыток рационально ответить на его слова, отрицая обвинения и пытаясь объясниться. К сожалению, к тому моменту обидчик побеждает и снимает с себя всякую ответственность за словесные оскорбления.</a:t>
            </a:r>
            <a:endParaRPr lang="en-US" sz="2000" dirty="0"/>
          </a:p>
          <a:p>
            <a:endParaRPr lang="en-US" sz="2000" dirty="0"/>
          </a:p>
        </p:txBody>
      </p:sp>
      <p:pic>
        <p:nvPicPr>
          <p:cNvPr id="10" name="Imagem 9" descr="Fundo preto com letras brancas&#10;&#10;Descrição gerada automaticamente">
            <a:extLst>
              <a:ext uri="{FF2B5EF4-FFF2-40B4-BE49-F238E27FC236}">
                <a16:creationId xmlns:a16="http://schemas.microsoft.com/office/drawing/2014/main" id="{15CCA768-1EBD-4F72-B4F1-75F60B2CEEAC}"/>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17147392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56EB9-078F-4952-AC1F-149C7A0AE4D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994F2B-4A75-FC46-B87F-B29E82DD77C6}"/>
              </a:ext>
            </a:extLst>
          </p:cNvPr>
          <p:cNvSpPr>
            <a:spLocks noGrp="1"/>
          </p:cNvSpPr>
          <p:nvPr>
            <p:ph type="title"/>
          </p:nvPr>
        </p:nvSpPr>
        <p:spPr>
          <a:xfrm>
            <a:off x="4382724" y="927239"/>
            <a:ext cx="7225075" cy="469299"/>
          </a:xfrm>
        </p:spPr>
        <p:txBody>
          <a:bodyPr>
            <a:normAutofit fontScale="90000"/>
          </a:bodyPr>
          <a:lstStyle/>
          <a:p>
            <a:pPr algn="ctr"/>
            <a:r>
              <a:rPr lang="en-US" sz="3200" b="1" dirty="0">
                <a:solidFill>
                  <a:schemeClr val="tx2"/>
                </a:solidFill>
                <a:latin typeface="Avenir Next" panose="020B0503020202020204" pitchFamily="34" charset="0"/>
              </a:rPr>
              <a:t>2. </a:t>
            </a:r>
            <a:r>
              <a:rPr lang="ru-RU" sz="3200" b="1" dirty="0">
                <a:solidFill>
                  <a:schemeClr val="tx2"/>
                </a:solidFill>
                <a:latin typeface="Avenir Next" panose="020B0503020202020204" pitchFamily="34" charset="0"/>
              </a:rPr>
              <a:t>Установите </a:t>
            </a:r>
            <a:r>
              <a:rPr lang="ru-RU" sz="3200" b="1" dirty="0" smtClean="0">
                <a:solidFill>
                  <a:srgbClr val="C00000"/>
                </a:solidFill>
                <a:latin typeface="Avenir Next" panose="020B0503020202020204" pitchFamily="34" charset="0"/>
              </a:rPr>
              <a:t>здоровые границы</a:t>
            </a:r>
            <a:r>
              <a:rPr lang="en-US" sz="3200" b="1" dirty="0" smtClean="0">
                <a:solidFill>
                  <a:srgbClr val="C00000"/>
                </a:solidFill>
                <a:latin typeface="Avenir Next" panose="020B0503020202020204" pitchFamily="34" charset="0"/>
              </a:rPr>
              <a:t>.</a:t>
            </a:r>
            <a:r>
              <a:rPr lang="en-US" sz="3200" b="1" dirty="0">
                <a:solidFill>
                  <a:srgbClr val="C00000"/>
                </a:solidFill>
                <a:latin typeface="Avenir Next" panose="020B0503020202020204" pitchFamily="34" charset="0"/>
              </a:rPr>
              <a:t> </a:t>
            </a:r>
          </a:p>
        </p:txBody>
      </p:sp>
      <p:sp>
        <p:nvSpPr>
          <p:cNvPr id="11" name="Rectangle 10">
            <a:extLst>
              <a:ext uri="{FF2B5EF4-FFF2-40B4-BE49-F238E27FC236}">
                <a16:creationId xmlns:a16="http://schemas.microsoft.com/office/drawing/2014/main" id="{10058680-D07C-4893-B2B7-91543F18AB3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7B42427A-0A1F-4A55-8705-D9179F1E0CF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Rectangle 14">
            <a:extLst>
              <a:ext uri="{FF2B5EF4-FFF2-40B4-BE49-F238E27FC236}">
                <a16:creationId xmlns:a16="http://schemas.microsoft.com/office/drawing/2014/main" id="{EE54A6FE-D8CB-48A3-900B-053D4EBD3B8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picture containing red, sitting, holding, computer&#10;&#10;Description automatically generated">
            <a:extLst>
              <a:ext uri="{FF2B5EF4-FFF2-40B4-BE49-F238E27FC236}">
                <a16:creationId xmlns:a16="http://schemas.microsoft.com/office/drawing/2014/main" id="{037B7349-6F2D-E04B-98E4-E1274BB0BC98}"/>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id="{B0A47B47-EA6A-A945-A83A-6A218C4B3161}"/>
              </a:ext>
            </a:extLst>
          </p:cNvPr>
          <p:cNvSpPr>
            <a:spLocks noGrp="1"/>
          </p:cNvSpPr>
          <p:nvPr>
            <p:ph idx="1"/>
          </p:nvPr>
        </p:nvSpPr>
        <p:spPr>
          <a:xfrm>
            <a:off x="4382725" y="1475879"/>
            <a:ext cx="7362741" cy="5112147"/>
          </a:xfrm>
        </p:spPr>
        <p:txBody>
          <a:bodyPr>
            <a:normAutofit fontScale="92500" lnSpcReduction="10000"/>
          </a:bodyPr>
          <a:lstStyle/>
          <a:p>
            <a:r>
              <a:rPr lang="ru-RU" sz="1800" dirty="0"/>
              <a:t>Даже Христос чувствовал необходимость установить границы в Своей жизни. Мы должны сделать то же самое. Бог дал каждому из нас свою индивидуальность, поэтому мы не должны бояться противостоять надругательствам или устанавливать ограничения в отношении того, сколько мы будем терпеть</a:t>
            </a:r>
            <a:r>
              <a:rPr lang="ru-RU" sz="1800" dirty="0" smtClean="0"/>
              <a:t>.</a:t>
            </a:r>
          </a:p>
          <a:p>
            <a:r>
              <a:rPr lang="ru-RU" sz="1800" dirty="0" smtClean="0"/>
              <a:t> </a:t>
            </a:r>
            <a:r>
              <a:rPr lang="ru-RU" sz="1800" dirty="0"/>
              <a:t>В некоторых случаях мы можем лучше всего противостоять словесным оскорблениям с помощью твердого отпора, когда вы используете такие слова и фразы, </a:t>
            </a:r>
            <a:r>
              <a:rPr lang="ru-RU" sz="1800" dirty="0" smtClean="0"/>
              <a:t>как</a:t>
            </a:r>
          </a:p>
          <a:p>
            <a:r>
              <a:rPr lang="ru-RU" sz="1800" dirty="0" smtClean="0"/>
              <a:t> </a:t>
            </a:r>
            <a:r>
              <a:rPr lang="ru-RU" sz="1800" b="1" dirty="0"/>
              <a:t>«Не говори со мной в таком тоне</a:t>
            </a:r>
            <a:r>
              <a:rPr lang="ru-RU" sz="1800" b="1" dirty="0" smtClean="0"/>
              <a:t>»,</a:t>
            </a:r>
          </a:p>
          <a:p>
            <a:r>
              <a:rPr lang="ru-RU" sz="1800" b="1" dirty="0" smtClean="0"/>
              <a:t> </a:t>
            </a:r>
            <a:r>
              <a:rPr lang="ru-RU" sz="1800" b="1" dirty="0"/>
              <a:t>«Это унизительно</a:t>
            </a:r>
            <a:r>
              <a:rPr lang="ru-RU" sz="1800" b="1" dirty="0" smtClean="0"/>
              <a:t>»,</a:t>
            </a:r>
          </a:p>
          <a:p>
            <a:r>
              <a:rPr lang="ru-RU" sz="1800" b="1" dirty="0" smtClean="0"/>
              <a:t> </a:t>
            </a:r>
            <a:r>
              <a:rPr lang="ru-RU" sz="1800" b="1" dirty="0"/>
              <a:t>«Не обзывай меня</a:t>
            </a:r>
            <a:r>
              <a:rPr lang="ru-RU" sz="1800" b="1" dirty="0" smtClean="0"/>
              <a:t>»</a:t>
            </a:r>
          </a:p>
          <a:p>
            <a:r>
              <a:rPr lang="ru-RU" sz="1800" b="1" dirty="0" smtClean="0"/>
              <a:t> </a:t>
            </a:r>
            <a:r>
              <a:rPr lang="ru-RU" sz="1800" b="1" dirty="0"/>
              <a:t>«Не повышайте на меня голос</a:t>
            </a:r>
            <a:r>
              <a:rPr lang="ru-RU" sz="1800" b="1" dirty="0" smtClean="0"/>
              <a:t>».</a:t>
            </a:r>
          </a:p>
          <a:p>
            <a:r>
              <a:rPr lang="ru-RU" sz="1800" b="1" dirty="0" smtClean="0"/>
              <a:t> </a:t>
            </a:r>
            <a:r>
              <a:rPr lang="ru-RU" sz="1800" b="1" dirty="0"/>
              <a:t>А если обидчик скажет: “А что будет?”, можно сказать: «Я не буду продолжать этот разговор».</a:t>
            </a:r>
            <a:r>
              <a:rPr lang="ru-RU" sz="1800" baseline="30000" dirty="0" smtClean="0"/>
              <a:t>7</a:t>
            </a:r>
            <a:endParaRPr lang="en-US" sz="1800" baseline="30000" dirty="0"/>
          </a:p>
        </p:txBody>
      </p:sp>
      <p:pic>
        <p:nvPicPr>
          <p:cNvPr id="10" name="Imagem 9" descr="Fundo preto com letras brancas&#10;&#10;Descrição gerada automaticamente">
            <a:extLst>
              <a:ext uri="{FF2B5EF4-FFF2-40B4-BE49-F238E27FC236}">
                <a16:creationId xmlns:a16="http://schemas.microsoft.com/office/drawing/2014/main" id="{2B3F184F-F89E-4072-9A17-776E1F702ABC}"/>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14549506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56EB9-078F-4952-AC1F-149C7A0AE4D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9DA435-2EF3-CA46-A77B-8A2C528F2794}"/>
              </a:ext>
            </a:extLst>
          </p:cNvPr>
          <p:cNvSpPr>
            <a:spLocks noGrp="1"/>
          </p:cNvSpPr>
          <p:nvPr>
            <p:ph type="title"/>
          </p:nvPr>
        </p:nvSpPr>
        <p:spPr>
          <a:xfrm>
            <a:off x="4382724" y="702156"/>
            <a:ext cx="7225075" cy="1013800"/>
          </a:xfrm>
        </p:spPr>
        <p:txBody>
          <a:bodyPr>
            <a:normAutofit fontScale="90000"/>
          </a:bodyPr>
          <a:lstStyle/>
          <a:p>
            <a:pPr algn="ctr"/>
            <a:r>
              <a:rPr lang="en-US" b="1" dirty="0">
                <a:solidFill>
                  <a:schemeClr val="tx2"/>
                </a:solidFill>
                <a:latin typeface="Avenir Next" panose="020B0503020202020204" pitchFamily="34" charset="0"/>
              </a:rPr>
              <a:t>3. </a:t>
            </a:r>
            <a:r>
              <a:rPr lang="ru-RU" b="1" dirty="0" smtClean="0">
                <a:solidFill>
                  <a:schemeClr val="tx2"/>
                </a:solidFill>
                <a:latin typeface="Avenir Next" panose="020B0503020202020204" pitchFamily="34" charset="0"/>
              </a:rPr>
              <a:t>Созидайте свою</a:t>
            </a:r>
            <a:r>
              <a:rPr lang="en-US" b="1" dirty="0" smtClean="0">
                <a:solidFill>
                  <a:schemeClr val="tx2"/>
                </a:solidFill>
                <a:latin typeface="Avenir Next" panose="020B0503020202020204" pitchFamily="34" charset="0"/>
              </a:rPr>
              <a:t> </a:t>
            </a:r>
            <a:r>
              <a:rPr lang="en-US" b="1" dirty="0">
                <a:solidFill>
                  <a:schemeClr val="tx2"/>
                </a:solidFill>
                <a:latin typeface="Avenir Next" panose="020B0503020202020204" pitchFamily="34" charset="0"/>
              </a:rPr>
              <a:t/>
            </a:r>
            <a:br>
              <a:rPr lang="en-US" b="1" dirty="0">
                <a:solidFill>
                  <a:schemeClr val="tx2"/>
                </a:solidFill>
                <a:latin typeface="Avenir Next" panose="020B0503020202020204" pitchFamily="34" charset="0"/>
              </a:rPr>
            </a:br>
            <a:r>
              <a:rPr lang="ru-RU" b="1" dirty="0" smtClean="0">
                <a:solidFill>
                  <a:srgbClr val="C00000"/>
                </a:solidFill>
                <a:latin typeface="Avenir Next" panose="020B0503020202020204" pitchFamily="34" charset="0"/>
              </a:rPr>
              <a:t>самооценку и чувство собственного достоинства</a:t>
            </a:r>
            <a:endParaRPr lang="en-US" b="1" dirty="0">
              <a:solidFill>
                <a:srgbClr val="C00000"/>
              </a:solidFill>
              <a:latin typeface="Avenir Next" panose="020B0503020202020204" pitchFamily="34" charset="0"/>
            </a:endParaRPr>
          </a:p>
        </p:txBody>
      </p:sp>
      <p:sp>
        <p:nvSpPr>
          <p:cNvPr id="11" name="Rectangle 10">
            <a:extLst>
              <a:ext uri="{FF2B5EF4-FFF2-40B4-BE49-F238E27FC236}">
                <a16:creationId xmlns:a16="http://schemas.microsoft.com/office/drawing/2014/main" id="{10058680-D07C-4893-B2B7-91543F18AB3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7B42427A-0A1F-4A55-8705-D9179F1E0CF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Rectangle 14">
            <a:extLst>
              <a:ext uri="{FF2B5EF4-FFF2-40B4-BE49-F238E27FC236}">
                <a16:creationId xmlns:a16="http://schemas.microsoft.com/office/drawing/2014/main" id="{EE54A6FE-D8CB-48A3-900B-053D4EBD3B8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picture containing red, sitting, holding, computer&#10;&#10;Description automatically generated">
            <a:extLst>
              <a:ext uri="{FF2B5EF4-FFF2-40B4-BE49-F238E27FC236}">
                <a16:creationId xmlns:a16="http://schemas.microsoft.com/office/drawing/2014/main" id="{3AAABBE0-780B-4247-B15C-9189FB3D2EB8}"/>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id="{B58546BC-BDDA-0C4F-8DC9-1D136CAA8E03}"/>
              </a:ext>
            </a:extLst>
          </p:cNvPr>
          <p:cNvSpPr>
            <a:spLocks noGrp="1"/>
          </p:cNvSpPr>
          <p:nvPr>
            <p:ph idx="1"/>
          </p:nvPr>
        </p:nvSpPr>
        <p:spPr>
          <a:xfrm>
            <a:off x="4382726" y="1896533"/>
            <a:ext cx="6878108" cy="3962266"/>
          </a:xfrm>
        </p:spPr>
        <p:txBody>
          <a:bodyPr>
            <a:normAutofit lnSpcReduction="10000"/>
          </a:bodyPr>
          <a:lstStyle/>
          <a:p>
            <a:r>
              <a:rPr lang="en-US" sz="2000" i="1" dirty="0"/>
              <a:t> </a:t>
            </a:r>
            <a:r>
              <a:rPr lang="ru-RU" sz="2000" b="1" dirty="0"/>
              <a:t>Насилие по отношению к нам может постепенно ослабить чувство собственного достоинства. </a:t>
            </a:r>
            <a:r>
              <a:rPr lang="ru-RU" sz="2000" dirty="0"/>
              <a:t>Обычно и обидчик, и жертва испытывали стыд в детстве, их самооценка уже нарушена. Для пострадавшего важно помнить, что это не его вина</a:t>
            </a:r>
            <a:r>
              <a:rPr lang="ru-RU" sz="2000" dirty="0" smtClean="0"/>
              <a:t>.</a:t>
            </a:r>
          </a:p>
          <a:p>
            <a:r>
              <a:rPr lang="ru-RU" sz="2000" dirty="0" smtClean="0"/>
              <a:t> </a:t>
            </a:r>
            <a:r>
              <a:rPr lang="ru-RU" sz="2000" dirty="0"/>
              <a:t>Библия содержит много замечательных напоминаний о том, как мы драгоценны и дороги. </a:t>
            </a:r>
            <a:r>
              <a:rPr lang="ru-RU" sz="2000" b="1" dirty="0"/>
              <a:t>«Любовью вечною Я возлюбил тебя и потому простер к тебе </a:t>
            </a:r>
            <a:r>
              <a:rPr lang="ru-RU" sz="2000" b="1" dirty="0" smtClean="0"/>
              <a:t>благоволение   Я </a:t>
            </a:r>
            <a:r>
              <a:rPr lang="ru-RU" sz="2000" b="1" dirty="0"/>
              <a:t>снова соберу тебя, Я снова устрою тебя… »</a:t>
            </a:r>
            <a:r>
              <a:rPr lang="ru-RU" sz="2000" dirty="0"/>
              <a:t> (Иеремия 31: 3, 4</a:t>
            </a:r>
            <a:r>
              <a:rPr lang="ru-RU" sz="2000" dirty="0" smtClean="0"/>
              <a:t>).</a:t>
            </a:r>
            <a:endParaRPr lang="en-US" sz="2000" dirty="0">
              <a:solidFill>
                <a:schemeClr val="tx1"/>
              </a:solidFill>
            </a:endParaRPr>
          </a:p>
          <a:p>
            <a:endParaRPr lang="en-US" sz="2000" dirty="0"/>
          </a:p>
        </p:txBody>
      </p:sp>
      <p:pic>
        <p:nvPicPr>
          <p:cNvPr id="10" name="Imagem 9" descr="Fundo preto com letras brancas&#10;&#10;Descrição gerada automaticamente">
            <a:extLst>
              <a:ext uri="{FF2B5EF4-FFF2-40B4-BE49-F238E27FC236}">
                <a16:creationId xmlns:a16="http://schemas.microsoft.com/office/drawing/2014/main" id="{8C6006B8-2BFB-4B6B-AB1A-5A7BB22ACF1F}"/>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18954630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56EB9-078F-4952-AC1F-149C7A0AE4D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472981-FDBF-874C-AD74-2C08A3F7C177}"/>
              </a:ext>
            </a:extLst>
          </p:cNvPr>
          <p:cNvSpPr>
            <a:spLocks noGrp="1"/>
          </p:cNvSpPr>
          <p:nvPr>
            <p:ph type="title"/>
          </p:nvPr>
        </p:nvSpPr>
        <p:spPr>
          <a:xfrm>
            <a:off x="4453062" y="927239"/>
            <a:ext cx="7225075" cy="1013800"/>
          </a:xfrm>
        </p:spPr>
        <p:txBody>
          <a:bodyPr>
            <a:normAutofit fontScale="90000"/>
          </a:bodyPr>
          <a:lstStyle/>
          <a:p>
            <a:pPr>
              <a:lnSpc>
                <a:spcPct val="100000"/>
              </a:lnSpc>
            </a:pPr>
            <a:r>
              <a:rPr lang="en-US" sz="3200" b="1" dirty="0">
                <a:solidFill>
                  <a:schemeClr val="tx2"/>
                </a:solidFill>
                <a:latin typeface="Avenir Next" panose="020B0503020202020204" pitchFamily="34" charset="0"/>
              </a:rPr>
              <a:t>4. </a:t>
            </a:r>
            <a:r>
              <a:rPr lang="en-US" sz="3200" b="1" dirty="0" err="1" smtClean="0">
                <a:solidFill>
                  <a:srgbClr val="C00000"/>
                </a:solidFill>
                <a:latin typeface="Avenir Next" panose="020B0503020202020204" pitchFamily="34" charset="0"/>
              </a:rPr>
              <a:t>О</a:t>
            </a:r>
            <a:r>
              <a:rPr lang="ru-RU" sz="3200" b="1" dirty="0" err="1" smtClean="0">
                <a:solidFill>
                  <a:srgbClr val="C00000"/>
                </a:solidFill>
                <a:latin typeface="Avenir Next" panose="020B0503020202020204" pitchFamily="34" charset="0"/>
              </a:rPr>
              <a:t>братитесь</a:t>
            </a:r>
            <a:r>
              <a:rPr lang="ru-RU" sz="3200" b="1" dirty="0" smtClean="0">
                <a:solidFill>
                  <a:srgbClr val="C00000"/>
                </a:solidFill>
                <a:latin typeface="Avenir Next" panose="020B0503020202020204" pitchFamily="34" charset="0"/>
              </a:rPr>
              <a:t> за помощью</a:t>
            </a:r>
            <a:r>
              <a:rPr lang="en-US" sz="3200" b="1" dirty="0" smtClean="0">
                <a:solidFill>
                  <a:srgbClr val="C00000"/>
                </a:solidFill>
                <a:latin typeface="Avenir Next" panose="020B0503020202020204" pitchFamily="34" charset="0"/>
              </a:rPr>
              <a:t> </a:t>
            </a:r>
            <a:r>
              <a:rPr lang="ru-RU" sz="3200" b="1" dirty="0" smtClean="0">
                <a:solidFill>
                  <a:schemeClr val="tx2"/>
                </a:solidFill>
                <a:latin typeface="Avenir Next" panose="020B0503020202020204" pitchFamily="34" charset="0"/>
              </a:rPr>
              <a:t>к профессиональному консультанту</a:t>
            </a:r>
            <a:r>
              <a:rPr lang="en-US" sz="3200" b="1" dirty="0" smtClean="0">
                <a:solidFill>
                  <a:schemeClr val="tx2"/>
                </a:solidFill>
                <a:latin typeface="Avenir Next" panose="020B0503020202020204" pitchFamily="34" charset="0"/>
              </a:rPr>
              <a:t>.</a:t>
            </a:r>
            <a:r>
              <a:rPr lang="en-US" sz="3200" b="1" dirty="0">
                <a:solidFill>
                  <a:schemeClr val="tx2"/>
                </a:solidFill>
                <a:latin typeface="Avenir Next" panose="020B0503020202020204" pitchFamily="34" charset="0"/>
              </a:rPr>
              <a:t> </a:t>
            </a:r>
          </a:p>
        </p:txBody>
      </p:sp>
      <p:sp>
        <p:nvSpPr>
          <p:cNvPr id="11" name="Rectangle 10">
            <a:extLst>
              <a:ext uri="{FF2B5EF4-FFF2-40B4-BE49-F238E27FC236}">
                <a16:creationId xmlns:a16="http://schemas.microsoft.com/office/drawing/2014/main" id="{10058680-D07C-4893-B2B7-91543F18AB3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7B42427A-0A1F-4A55-8705-D9179F1E0CF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Rectangle 14">
            <a:extLst>
              <a:ext uri="{FF2B5EF4-FFF2-40B4-BE49-F238E27FC236}">
                <a16:creationId xmlns:a16="http://schemas.microsoft.com/office/drawing/2014/main" id="{EE54A6FE-D8CB-48A3-900B-053D4EBD3B8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picture containing red, sitting, holding, computer&#10;&#10;Description automatically generated">
            <a:extLst>
              <a:ext uri="{FF2B5EF4-FFF2-40B4-BE49-F238E27FC236}">
                <a16:creationId xmlns:a16="http://schemas.microsoft.com/office/drawing/2014/main" id="{85E55353-9C8C-054F-AEF5-9360FBBC9A4C}"/>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id="{D54437AB-37BE-6546-B0FE-E574B5610A15}"/>
              </a:ext>
            </a:extLst>
          </p:cNvPr>
          <p:cNvSpPr>
            <a:spLocks noGrp="1"/>
          </p:cNvSpPr>
          <p:nvPr>
            <p:ph idx="1"/>
          </p:nvPr>
        </p:nvSpPr>
        <p:spPr>
          <a:xfrm>
            <a:off x="4382725" y="2234158"/>
            <a:ext cx="7362741" cy="4353867"/>
          </a:xfrm>
        </p:spPr>
        <p:txBody>
          <a:bodyPr>
            <a:normAutofit fontScale="92500" lnSpcReduction="10000"/>
          </a:bodyPr>
          <a:lstStyle/>
          <a:p>
            <a:r>
              <a:rPr lang="ru-RU" sz="1800" b="1" dirty="0" smtClean="0"/>
              <a:t>Если </a:t>
            </a:r>
            <a:r>
              <a:rPr lang="ru-RU" sz="1800" b="1" dirty="0"/>
              <a:t>кто-то находится в непосредственной опасности, необходимо позвонить в полицию или позвонить по номеру кризисной помощи. Но если ситуация не столь угрожающая, важно обратиться к надежному другу или члену семьи</a:t>
            </a:r>
            <a:r>
              <a:rPr lang="ru-RU" sz="1800" dirty="0"/>
              <a:t>, психотерапевту, пастору, волонтеру, который работает в приюте для жертв жестокого обращения или горячей линии по вопросам домашнего насилия</a:t>
            </a:r>
            <a:r>
              <a:rPr lang="ru-RU" sz="1800" dirty="0" smtClean="0"/>
              <a:t>.</a:t>
            </a:r>
          </a:p>
          <a:p>
            <a:r>
              <a:rPr lang="ru-RU" sz="1800" dirty="0" smtClean="0"/>
              <a:t> </a:t>
            </a:r>
            <a:r>
              <a:rPr lang="ru-RU" sz="1800" dirty="0"/>
              <a:t>Противостоять обидчику, особенно в долгосрочных отношениях, может быть непросто. </a:t>
            </a:r>
            <a:endParaRPr lang="ru-RU" sz="1800" dirty="0" smtClean="0"/>
          </a:p>
          <a:p>
            <a:r>
              <a:rPr lang="ru-RU" sz="1800" dirty="0" smtClean="0"/>
              <a:t>Поиск </a:t>
            </a:r>
            <a:r>
              <a:rPr lang="ru-RU" sz="1800" b="1" dirty="0"/>
              <a:t>индивидуальной</a:t>
            </a:r>
            <a:r>
              <a:rPr lang="ru-RU" sz="1800" dirty="0"/>
              <a:t> терапии и консультирования является ключевым </a:t>
            </a:r>
            <a:r>
              <a:rPr lang="ru-RU" sz="1800" dirty="0" smtClean="0"/>
              <a:t>фактором. Но </a:t>
            </a:r>
            <a:r>
              <a:rPr lang="ru-RU" sz="1800" dirty="0"/>
              <a:t>на этом этапе не рекомендуется начинать консультирование как пара, потому что для человека, подвергающегося насилию, может быть небезопасно рассказать консультанту всю правду в присутствии обидчика.</a:t>
            </a:r>
            <a:endParaRPr lang="en-US" sz="1800" dirty="0"/>
          </a:p>
          <a:p>
            <a:endParaRPr lang="en-US" sz="1800" dirty="0"/>
          </a:p>
        </p:txBody>
      </p:sp>
      <p:pic>
        <p:nvPicPr>
          <p:cNvPr id="10" name="Imagem 9" descr="Fundo preto com letras brancas&#10;&#10;Descrição gerada automaticamente">
            <a:extLst>
              <a:ext uri="{FF2B5EF4-FFF2-40B4-BE49-F238E27FC236}">
                <a16:creationId xmlns:a16="http://schemas.microsoft.com/office/drawing/2014/main" id="{B1550FF9-8220-466D-A918-A0F6A9493AD7}"/>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37147193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56EB9-078F-4952-AC1F-149C7A0AE4D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0E8BD7-95B1-8845-BAEF-2A511EC03D4B}"/>
              </a:ext>
            </a:extLst>
          </p:cNvPr>
          <p:cNvSpPr>
            <a:spLocks noGrp="1"/>
          </p:cNvSpPr>
          <p:nvPr>
            <p:ph type="title"/>
          </p:nvPr>
        </p:nvSpPr>
        <p:spPr>
          <a:xfrm>
            <a:off x="4382724" y="702155"/>
            <a:ext cx="7225075" cy="1337659"/>
          </a:xfrm>
        </p:spPr>
        <p:txBody>
          <a:bodyPr>
            <a:normAutofit/>
          </a:bodyPr>
          <a:lstStyle/>
          <a:p>
            <a:pPr algn="ctr"/>
            <a:r>
              <a:rPr lang="en-US" sz="2800" b="1" dirty="0">
                <a:solidFill>
                  <a:schemeClr val="tx2"/>
                </a:solidFill>
                <a:latin typeface="Avenir Next" panose="020B0503020202020204" pitchFamily="34" charset="0"/>
              </a:rPr>
              <a:t>5. </a:t>
            </a:r>
            <a:r>
              <a:rPr lang="ru-RU" sz="2800" b="1" dirty="0" smtClean="0">
                <a:solidFill>
                  <a:srgbClr val="C00000"/>
                </a:solidFill>
                <a:latin typeface="Avenir Next" panose="020B0503020202020204" pitchFamily="34" charset="0"/>
              </a:rPr>
              <a:t>ИЩИТЕ Утешения, исцеления </a:t>
            </a:r>
            <a:br>
              <a:rPr lang="ru-RU" sz="2800" b="1" dirty="0" smtClean="0">
                <a:solidFill>
                  <a:srgbClr val="C00000"/>
                </a:solidFill>
                <a:latin typeface="Avenir Next" panose="020B0503020202020204" pitchFamily="34" charset="0"/>
              </a:rPr>
            </a:br>
            <a:r>
              <a:rPr lang="ru-RU" sz="2800" b="1" dirty="0" smtClean="0">
                <a:solidFill>
                  <a:schemeClr val="tx2"/>
                </a:solidFill>
                <a:latin typeface="Avenir Next" panose="020B0503020202020204" pitchFamily="34" charset="0"/>
              </a:rPr>
              <a:t>и мудрости у бога</a:t>
            </a:r>
            <a:r>
              <a:rPr lang="en-US" sz="2800" b="1" dirty="0">
                <a:solidFill>
                  <a:schemeClr val="tx2"/>
                </a:solidFill>
                <a:latin typeface="Avenir Next" panose="020B0503020202020204" pitchFamily="34" charset="0"/>
              </a:rPr>
              <a:t> </a:t>
            </a:r>
          </a:p>
        </p:txBody>
      </p:sp>
      <p:sp>
        <p:nvSpPr>
          <p:cNvPr id="11" name="Rectangle 10">
            <a:extLst>
              <a:ext uri="{FF2B5EF4-FFF2-40B4-BE49-F238E27FC236}">
                <a16:creationId xmlns:a16="http://schemas.microsoft.com/office/drawing/2014/main" id="{10058680-D07C-4893-B2B7-91543F18AB3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7B42427A-0A1F-4A55-8705-D9179F1E0CF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Rectangle 14">
            <a:extLst>
              <a:ext uri="{FF2B5EF4-FFF2-40B4-BE49-F238E27FC236}">
                <a16:creationId xmlns:a16="http://schemas.microsoft.com/office/drawing/2014/main" id="{EE54A6FE-D8CB-48A3-900B-053D4EBD3B8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picture containing red, sitting, holding, computer&#10;&#10;Description automatically generated">
            <a:extLst>
              <a:ext uri="{FF2B5EF4-FFF2-40B4-BE49-F238E27FC236}">
                <a16:creationId xmlns:a16="http://schemas.microsoft.com/office/drawing/2014/main" id="{F303DD16-A7E8-0D49-92AC-CBAF513E594F}"/>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id="{1AD730A1-8F3E-E241-BCC5-2517346446A1}"/>
              </a:ext>
            </a:extLst>
          </p:cNvPr>
          <p:cNvSpPr>
            <a:spLocks noGrp="1"/>
          </p:cNvSpPr>
          <p:nvPr>
            <p:ph idx="1"/>
          </p:nvPr>
        </p:nvSpPr>
        <p:spPr>
          <a:xfrm>
            <a:off x="4596388" y="1005840"/>
            <a:ext cx="6832398" cy="5852159"/>
          </a:xfrm>
        </p:spPr>
        <p:txBody>
          <a:bodyPr>
            <a:normAutofit/>
          </a:bodyPr>
          <a:lstStyle/>
          <a:p>
            <a:r>
              <a:rPr lang="ru-RU" sz="1800" dirty="0"/>
              <a:t>Святой Дух - наш Утешитель, и он наставит нас во всей мудрости и истине. Он может не только согреть наши сердца Божьей любовью, исцелив их, но и научить нас, какие слова сказать кому-то, кто оскорбляет нас</a:t>
            </a:r>
            <a:r>
              <a:rPr lang="ru-RU" sz="1800" dirty="0" smtClean="0"/>
              <a:t>.</a:t>
            </a:r>
          </a:p>
          <a:p>
            <a:r>
              <a:rPr lang="ru-RU" sz="1800" dirty="0" smtClean="0"/>
              <a:t> </a:t>
            </a:r>
            <a:r>
              <a:rPr lang="ru-RU" sz="1800" dirty="0"/>
              <a:t>Иисус понимает нас, потому что по отношению к Нему тоже проявляли различные виды насилия, включая психологическое и эмоциональное. Он говорит: </a:t>
            </a:r>
            <a:r>
              <a:rPr lang="ru-RU" sz="1800" b="1" dirty="0"/>
              <a:t>«Я знаю, что такое слезы, Я тоже плакал. Я знаю, что горе слишком глубоко, чтобы рассказывать о нем людям. Не думай, что ты опустошен и забыт. Хотя твоя боль не затрагивает никого на земле, смотри на Меня и </a:t>
            </a:r>
            <a:r>
              <a:rPr lang="ru-RU" sz="1800" b="1" dirty="0" smtClean="0"/>
              <a:t>живи”</a:t>
            </a:r>
            <a:r>
              <a:rPr lang="ru-RU" sz="1800" b="1" baseline="30000" dirty="0" smtClean="0"/>
              <a:t>9</a:t>
            </a:r>
            <a:endParaRPr lang="en-US" sz="1800" baseline="30000" dirty="0"/>
          </a:p>
        </p:txBody>
      </p:sp>
      <p:pic>
        <p:nvPicPr>
          <p:cNvPr id="10" name="Imagem 9" descr="Fundo preto com letras brancas&#10;&#10;Descrição gerada automaticamente">
            <a:extLst>
              <a:ext uri="{FF2B5EF4-FFF2-40B4-BE49-F238E27FC236}">
                <a16:creationId xmlns:a16="http://schemas.microsoft.com/office/drawing/2014/main" id="{C8964238-20FE-463C-BE1F-BCE8D8C60AFB}"/>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29704902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6B47BF-F3D0-4678-9B20-DA45E1BCAD6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FDA31B-8BE4-C148-B7CA-8F1B6EEC4872}"/>
              </a:ext>
            </a:extLst>
          </p:cNvPr>
          <p:cNvSpPr>
            <a:spLocks noGrp="1"/>
          </p:cNvSpPr>
          <p:nvPr>
            <p:ph type="title"/>
          </p:nvPr>
        </p:nvSpPr>
        <p:spPr>
          <a:xfrm>
            <a:off x="581192" y="1124999"/>
            <a:ext cx="4076149" cy="4608003"/>
          </a:xfrm>
        </p:spPr>
        <p:txBody>
          <a:bodyPr anchor="ctr">
            <a:normAutofit/>
          </a:bodyPr>
          <a:lstStyle/>
          <a:p>
            <a:pPr algn="ctr">
              <a:lnSpc>
                <a:spcPct val="100000"/>
              </a:lnSpc>
            </a:pPr>
            <a:r>
              <a:rPr lang="bg-BG" sz="4000" b="1" dirty="0">
                <a:solidFill>
                  <a:schemeClr val="accent1"/>
                </a:solidFill>
                <a:latin typeface="Avenir Next" panose="020B0503020202020204" pitchFamily="34" charset="0"/>
              </a:rPr>
              <a:t>МОЖЕМ ЛИ МЫ СДЕЛАТЬ БОЛЬШЕ</a:t>
            </a:r>
            <a:r>
              <a:rPr lang="bg-BG" sz="4000" b="1" dirty="0" smtClean="0">
                <a:solidFill>
                  <a:schemeClr val="accent1"/>
                </a:solidFill>
                <a:latin typeface="Avenir Next" panose="020B0503020202020204" pitchFamily="34" charset="0"/>
              </a:rPr>
              <a:t>?</a:t>
            </a:r>
            <a:endParaRPr lang="en-US" sz="4000" dirty="0">
              <a:solidFill>
                <a:schemeClr val="accent1"/>
              </a:solidFill>
              <a:latin typeface="Avenir Next" panose="020B0503020202020204" pitchFamily="34" charset="0"/>
            </a:endParaRPr>
          </a:p>
        </p:txBody>
      </p:sp>
      <p:sp>
        <p:nvSpPr>
          <p:cNvPr id="10" name="Rectangle 9">
            <a:extLst>
              <a:ext uri="{FF2B5EF4-FFF2-40B4-BE49-F238E27FC236}">
                <a16:creationId xmlns:a16="http://schemas.microsoft.com/office/drawing/2014/main" id="{19334917-3673-4EF2-BA7C-CC83AEEEAE3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E1589AE1-C0FC-4B66-9C0D-9EB92F40F4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4C06FF69-1203-3A49-B795-50E1C1EAA310}"/>
              </a:ext>
            </a:extLst>
          </p:cNvPr>
          <p:cNvSpPr>
            <a:spLocks noGrp="1"/>
          </p:cNvSpPr>
          <p:nvPr>
            <p:ph idx="1"/>
          </p:nvPr>
        </p:nvSpPr>
        <p:spPr>
          <a:xfrm>
            <a:off x="4821382" y="1124998"/>
            <a:ext cx="6439452" cy="5463028"/>
          </a:xfrm>
        </p:spPr>
        <p:txBody>
          <a:bodyPr>
            <a:normAutofit/>
          </a:bodyPr>
          <a:lstStyle/>
          <a:p>
            <a:pPr algn="ctr"/>
            <a:r>
              <a:rPr lang="hr-HR" sz="2400" dirty="0" smtClean="0"/>
              <a:t>Церковь </a:t>
            </a:r>
            <a:r>
              <a:rPr lang="ru-RU" sz="2400" dirty="0" err="1"/>
              <a:t>А</a:t>
            </a:r>
            <a:r>
              <a:rPr lang="hr-HR" sz="2400" dirty="0" smtClean="0"/>
              <a:t>двентистов </a:t>
            </a:r>
            <a:r>
              <a:rPr lang="ru-RU" sz="2400" dirty="0" err="1"/>
              <a:t>С</a:t>
            </a:r>
            <a:r>
              <a:rPr lang="hr-HR" sz="2400" dirty="0" smtClean="0"/>
              <a:t>едьмого </a:t>
            </a:r>
            <a:r>
              <a:rPr lang="hr-HR" sz="2400" dirty="0"/>
              <a:t>дня в течение многих лет возглавляла кампанию общественного здравоохранения, направленную против насилия и жестокого обращения под названием enditnow® (enditnow.org) (Профилактика насилия). </a:t>
            </a:r>
            <a:endParaRPr lang="en-US" sz="2400" dirty="0"/>
          </a:p>
          <a:p>
            <a:pPr algn="ctr"/>
            <a:r>
              <a:rPr lang="ru-RU" sz="2400" dirty="0"/>
              <a:t>Первоначально она была сосредоточена на женщинах и девочках и затем перешла к глобальному акценту на насилии и надругательствам над кем-либо: мужчиной, женщиной, молодыми и </a:t>
            </a:r>
            <a:r>
              <a:rPr lang="ru-RU" sz="2400" dirty="0" smtClean="0"/>
              <a:t>пожилыми</a:t>
            </a:r>
            <a:endParaRPr lang="en-US" sz="2400" b="1" dirty="0"/>
          </a:p>
        </p:txBody>
      </p:sp>
      <p:pic>
        <p:nvPicPr>
          <p:cNvPr id="7" name="Imagem 6" descr="Uma imagem contendo desenho&#10;&#10;Descrição gerada automaticamente">
            <a:extLst>
              <a:ext uri="{FF2B5EF4-FFF2-40B4-BE49-F238E27FC236}">
                <a16:creationId xmlns:a16="http://schemas.microsoft.com/office/drawing/2014/main" id="{E73DA874-086F-4CB6-94D5-070781F5453E}"/>
              </a:ext>
            </a:extLst>
          </p:cNvPr>
          <p:cNvPicPr>
            <a:picLocks noChangeAspect="1"/>
          </p:cNvPicPr>
          <p:nvPr/>
        </p:nvPicPr>
        <p:blipFill>
          <a:blip r:embed="rId3"/>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65859559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04BED40-EAF7-4E55-AFF7-2CD840EBD3A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367CCF1-BB1E-41CF-8499-94A870C33E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33E3DBE1-7C98-B544-ACDF-9E52A60DFA38}"/>
              </a:ext>
            </a:extLst>
          </p:cNvPr>
          <p:cNvSpPr>
            <a:spLocks noGrp="1"/>
          </p:cNvSpPr>
          <p:nvPr>
            <p:ph idx="1"/>
          </p:nvPr>
        </p:nvSpPr>
        <p:spPr>
          <a:xfrm>
            <a:off x="581194" y="1896533"/>
            <a:ext cx="6309003" cy="3962266"/>
          </a:xfrm>
        </p:spPr>
        <p:txBody>
          <a:bodyPr>
            <a:normAutofit/>
          </a:bodyPr>
          <a:lstStyle/>
          <a:p>
            <a:pPr algn="ctr"/>
            <a:r>
              <a:rPr lang="ru-RU" sz="2800" b="1" dirty="0">
                <a:solidFill>
                  <a:schemeClr val="tx2"/>
                </a:solidFill>
              </a:rPr>
              <a:t>Давайте не будем уставать, утомляться на этом пути</a:t>
            </a:r>
            <a:r>
              <a:rPr lang="ru-RU" sz="2800" b="1" dirty="0" smtClean="0">
                <a:solidFill>
                  <a:schemeClr val="tx2"/>
                </a:solidFill>
              </a:rPr>
              <a:t>,</a:t>
            </a:r>
          </a:p>
          <a:p>
            <a:pPr marL="0" indent="0" algn="ctr">
              <a:buNone/>
            </a:pPr>
            <a:r>
              <a:rPr lang="ru-RU" sz="2800" b="1" dirty="0" smtClean="0">
                <a:solidFill>
                  <a:schemeClr val="tx2"/>
                </a:solidFill>
              </a:rPr>
              <a:t> </a:t>
            </a:r>
            <a:r>
              <a:rPr lang="ru-RU" sz="2800" b="1" dirty="0">
                <a:solidFill>
                  <a:schemeClr val="tx2"/>
                </a:solidFill>
              </a:rPr>
              <a:t>а продолжать показывать свое присутствие словами и делами, </a:t>
            </a:r>
            <a:r>
              <a:rPr lang="ru-RU" sz="2800" b="1" dirty="0">
                <a:solidFill>
                  <a:srgbClr val="22B781"/>
                </a:solidFill>
              </a:rPr>
              <a:t>когда мы вместе учимся и выявляем формы насилия, которые унижают человеческое достоинство</a:t>
            </a:r>
            <a:r>
              <a:rPr lang="ru-RU" sz="2800" b="1" dirty="0" smtClean="0">
                <a:solidFill>
                  <a:srgbClr val="22B781"/>
                </a:solidFill>
              </a:rPr>
              <a:t>.</a:t>
            </a:r>
            <a:endParaRPr lang="en-US" sz="2800" dirty="0">
              <a:solidFill>
                <a:schemeClr val="tx2"/>
              </a:solidFill>
            </a:endParaRPr>
          </a:p>
        </p:txBody>
      </p:sp>
      <p:pic>
        <p:nvPicPr>
          <p:cNvPr id="4" name="Picture 3" descr="A picture containing red, sitting, holding, computer&#10;&#10;Description automatically generated">
            <a:extLst>
              <a:ext uri="{FF2B5EF4-FFF2-40B4-BE49-F238E27FC236}">
                <a16:creationId xmlns:a16="http://schemas.microsoft.com/office/drawing/2014/main" id="{87A55F1D-901F-F34F-8476-F33D7EFFE5D5}"/>
              </a:ext>
            </a:extLst>
          </p:cNvPr>
          <p:cNvPicPr>
            <a:picLocks noChangeAspect="1"/>
          </p:cNvPicPr>
          <p:nvPr/>
        </p:nvPicPr>
        <p:blipFill rotWithShape="1">
          <a:blip r:embed="rId3"/>
          <a:srcRect l="54540" r="-1" b="-1"/>
          <a:stretch/>
        </p:blipFill>
        <p:spPr>
          <a:xfrm>
            <a:off x="7521283" y="10"/>
            <a:ext cx="4670717" cy="6857990"/>
          </a:xfrm>
          <a:prstGeom prst="rect">
            <a:avLst/>
          </a:prstGeom>
        </p:spPr>
      </p:pic>
      <p:pic>
        <p:nvPicPr>
          <p:cNvPr id="6" name="Imagem 5" descr="Uma imagem contendo desenho&#10;&#10;Descrição gerada automaticamente">
            <a:extLst>
              <a:ext uri="{FF2B5EF4-FFF2-40B4-BE49-F238E27FC236}">
                <a16:creationId xmlns:a16="http://schemas.microsoft.com/office/drawing/2014/main" id="{F3E38D2D-FE5B-4DC7-885C-52F12BE73CD3}"/>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28447939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CF4EB5C-ED25-4675-8255-2F5B12CFFCF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9514EC6E-A557-42A2-BCDC-3ABFFC5E56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905482C9-EB42-4BFE-95BF-7FD661F076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7539E646-A625-4A26-86ED-BD90EDD329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8E019540-1104-4B12-9F83-45F58674186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0" y="0"/>
            <a:ext cx="12192000" cy="6858000"/>
          </a:xfrm>
          <a:prstGeom prst="rect">
            <a:avLst/>
          </a:prstGeom>
          <a:solidFill>
            <a:srgbClr val="3C47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D252C1-CB79-7A48-8B09-73762D2B5C4B}"/>
              </a:ext>
            </a:extLst>
          </p:cNvPr>
          <p:cNvSpPr>
            <a:spLocks noGrp="1"/>
          </p:cNvSpPr>
          <p:nvPr>
            <p:ph type="title"/>
          </p:nvPr>
        </p:nvSpPr>
        <p:spPr>
          <a:xfrm>
            <a:off x="783771" y="1066800"/>
            <a:ext cx="5727760" cy="4724400"/>
          </a:xfrm>
        </p:spPr>
        <p:txBody>
          <a:bodyPr vert="horz" lIns="91440" tIns="45720" rIns="91440" bIns="45720" rtlCol="0" anchor="ctr">
            <a:normAutofit/>
          </a:bodyPr>
          <a:lstStyle/>
          <a:p>
            <a:pPr algn="r"/>
            <a:r>
              <a:rPr lang="ru-RU" sz="6600" b="1" kern="1200" cap="all" dirty="0" smtClean="0">
                <a:solidFill>
                  <a:srgbClr val="FFFFFF">
                    <a:alpha val="90000"/>
                  </a:srgbClr>
                </a:solidFill>
                <a:latin typeface="+mj-lt"/>
                <a:ea typeface="+mj-ea"/>
                <a:cs typeface="+mj-cs"/>
              </a:rPr>
              <a:t>ИСТОРИЯ</a:t>
            </a:r>
            <a:endParaRPr lang="en-US" sz="6600" b="1" kern="1200" cap="all" dirty="0">
              <a:solidFill>
                <a:srgbClr val="FFFFFF">
                  <a:alpha val="90000"/>
                </a:srgbClr>
              </a:solidFill>
              <a:latin typeface="+mj-lt"/>
              <a:ea typeface="+mj-ea"/>
              <a:cs typeface="+mj-cs"/>
            </a:endParaRPr>
          </a:p>
        </p:txBody>
      </p:sp>
      <p:sp>
        <p:nvSpPr>
          <p:cNvPr id="18" name="Rectangle 17">
            <a:extLst>
              <a:ext uri="{FF2B5EF4-FFF2-40B4-BE49-F238E27FC236}">
                <a16:creationId xmlns:a16="http://schemas.microsoft.com/office/drawing/2014/main" id="{3580CFD6-E44A-486A-9E73-D8D948F78A3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rot="16200000">
            <a:off x="5171433" y="3396996"/>
            <a:ext cx="3703320" cy="6400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pic>
        <p:nvPicPr>
          <p:cNvPr id="4" name="Imagem 3" descr="Uma imagem contendo desenho&#10;&#10;Descrição gerada automaticamente">
            <a:extLst>
              <a:ext uri="{FF2B5EF4-FFF2-40B4-BE49-F238E27FC236}">
                <a16:creationId xmlns:a16="http://schemas.microsoft.com/office/drawing/2014/main" id="{00E59732-3AFB-4251-A712-9E7DB7FFF551}"/>
              </a:ext>
            </a:extLst>
          </p:cNvPr>
          <p:cNvPicPr>
            <a:picLocks noChangeAspect="1"/>
          </p:cNvPicPr>
          <p:nvPr/>
        </p:nvPicPr>
        <p:blipFill>
          <a:blip r:embed="rId3"/>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332730364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6B47BF-F3D0-4678-9B20-DA45E1BCAD6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03E39E-C6DF-EC44-9B7A-96ACF5725A93}"/>
              </a:ext>
            </a:extLst>
          </p:cNvPr>
          <p:cNvSpPr>
            <a:spLocks noGrp="1"/>
          </p:cNvSpPr>
          <p:nvPr>
            <p:ph type="title"/>
          </p:nvPr>
        </p:nvSpPr>
        <p:spPr>
          <a:xfrm>
            <a:off x="581192" y="1124999"/>
            <a:ext cx="4076149" cy="4608003"/>
          </a:xfrm>
        </p:spPr>
        <p:txBody>
          <a:bodyPr anchor="ctr">
            <a:normAutofit/>
          </a:bodyPr>
          <a:lstStyle/>
          <a:p>
            <a:r>
              <a:rPr lang="ru-RU" sz="4000" b="1" dirty="0" smtClean="0">
                <a:solidFill>
                  <a:schemeClr val="accent1"/>
                </a:solidFill>
              </a:rPr>
              <a:t>Вопрос здоровья</a:t>
            </a:r>
            <a:endParaRPr lang="en-US" sz="4000" dirty="0">
              <a:solidFill>
                <a:schemeClr val="accent1"/>
              </a:solidFill>
            </a:endParaRPr>
          </a:p>
        </p:txBody>
      </p:sp>
      <p:sp>
        <p:nvSpPr>
          <p:cNvPr id="10" name="Rectangle 9">
            <a:extLst>
              <a:ext uri="{FF2B5EF4-FFF2-40B4-BE49-F238E27FC236}">
                <a16:creationId xmlns:a16="http://schemas.microsoft.com/office/drawing/2014/main" id="{19334917-3673-4EF2-BA7C-CC83AEEEAE3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E1589AE1-C0FC-4B66-9C0D-9EB92F40F4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95C6B8AA-0EC1-CE46-9C73-746B65BCF6A5}"/>
              </a:ext>
            </a:extLst>
          </p:cNvPr>
          <p:cNvSpPr>
            <a:spLocks noGrp="1"/>
          </p:cNvSpPr>
          <p:nvPr>
            <p:ph idx="1"/>
          </p:nvPr>
        </p:nvSpPr>
        <p:spPr>
          <a:xfrm>
            <a:off x="3906982" y="1124998"/>
            <a:ext cx="7353852" cy="5463028"/>
          </a:xfrm>
        </p:spPr>
        <p:txBody>
          <a:bodyPr>
            <a:normAutofit/>
          </a:bodyPr>
          <a:lstStyle/>
          <a:p>
            <a:r>
              <a:rPr lang="ru-RU" sz="2000" dirty="0" smtClean="0"/>
              <a:t>Почему </a:t>
            </a:r>
            <a:r>
              <a:rPr lang="ru-RU" sz="2000" dirty="0"/>
              <a:t>нам нужно делать больше? Многие дети Божьи либо умирают от насилия, либо в результате насилия страдает состояние их здоровья и благополучия</a:t>
            </a:r>
            <a:r>
              <a:rPr lang="ru-RU" sz="2000" dirty="0" smtClean="0"/>
              <a:t>.</a:t>
            </a:r>
          </a:p>
          <a:p>
            <a:r>
              <a:rPr lang="ru-RU" sz="2000" dirty="0" smtClean="0"/>
              <a:t> </a:t>
            </a:r>
            <a:r>
              <a:rPr lang="ru-RU" sz="2000" dirty="0"/>
              <a:t>Органы здравоохранения сообщают нам о том, что каждый год в мире от различных форм насилия умирает 1.3 млн человек: умирают большие группы людей (как в случае с войнами или действиями банд), люди умирают от насилия, направленного на самих себя (суицид) или в результате межличностного насилия (такого, как насилие в семье) 10 Эти смерти составляют 2,5 процента смертности в мире в течение года. За первые 15 лет двадцать первого столетия лишь в результате межличностного насилия во всем мире погибло около шести миллионов человек.</a:t>
            </a:r>
            <a:endParaRPr lang="en-US" sz="2000" dirty="0"/>
          </a:p>
          <a:p>
            <a:endParaRPr lang="en-US" sz="2000" dirty="0"/>
          </a:p>
        </p:txBody>
      </p:sp>
      <p:pic>
        <p:nvPicPr>
          <p:cNvPr id="7" name="Imagem 6" descr="Uma imagem contendo desenho&#10;&#10;Descrição gerada automaticamente">
            <a:extLst>
              <a:ext uri="{FF2B5EF4-FFF2-40B4-BE49-F238E27FC236}">
                <a16:creationId xmlns:a16="http://schemas.microsoft.com/office/drawing/2014/main" id="{44680E15-7A17-4863-8515-E62769B98E21}"/>
              </a:ext>
            </a:extLst>
          </p:cNvPr>
          <p:cNvPicPr>
            <a:picLocks noChangeAspect="1"/>
          </p:cNvPicPr>
          <p:nvPr/>
        </p:nvPicPr>
        <p:blipFill>
          <a:blip r:embed="rId3"/>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37601940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04BED40-EAF7-4E55-AFF7-2CD840EBD3A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367CCF1-BB1E-41CF-8499-94A870C33E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3DC8B067-42FD-E646-8B6B-A9EEAD534DFE}"/>
              </a:ext>
            </a:extLst>
          </p:cNvPr>
          <p:cNvSpPr>
            <a:spLocks noGrp="1"/>
          </p:cNvSpPr>
          <p:nvPr>
            <p:ph idx="1"/>
          </p:nvPr>
        </p:nvSpPr>
        <p:spPr>
          <a:xfrm>
            <a:off x="581194" y="1896533"/>
            <a:ext cx="6309003" cy="3962266"/>
          </a:xfrm>
        </p:spPr>
        <p:txBody>
          <a:bodyPr>
            <a:normAutofit lnSpcReduction="10000"/>
          </a:bodyPr>
          <a:lstStyle/>
          <a:p>
            <a:pPr algn="ctr"/>
            <a:r>
              <a:rPr lang="ru-RU" sz="2800" dirty="0">
                <a:solidFill>
                  <a:schemeClr val="tx2"/>
                </a:solidFill>
              </a:rPr>
              <a:t>Раны пострадавших в результате проявления межличностного насилия могут быть незаметными</a:t>
            </a:r>
            <a:r>
              <a:rPr lang="ru-RU" sz="2800" dirty="0" smtClean="0">
                <a:solidFill>
                  <a:schemeClr val="tx2"/>
                </a:solidFill>
              </a:rPr>
              <a:t>,   </a:t>
            </a:r>
            <a:r>
              <a:rPr lang="ru-RU" sz="2800" dirty="0">
                <a:solidFill>
                  <a:schemeClr val="tx2"/>
                </a:solidFill>
              </a:rPr>
              <a:t>но </a:t>
            </a:r>
            <a:r>
              <a:rPr lang="ru-RU" sz="2800" dirty="0" smtClean="0">
                <a:solidFill>
                  <a:schemeClr val="tx2"/>
                </a:solidFill>
              </a:rPr>
              <a:t>люди </a:t>
            </a:r>
            <a:r>
              <a:rPr lang="ru-RU" sz="2800" dirty="0">
                <a:solidFill>
                  <a:schemeClr val="tx2"/>
                </a:solidFill>
              </a:rPr>
              <a:t>ощущают их глубоко внутри и, следовательно, эти раны могут уничтожать человека изнутри и оказывать долгосрочные </a:t>
            </a:r>
            <a:r>
              <a:rPr lang="ru-RU" sz="2800" dirty="0" smtClean="0">
                <a:solidFill>
                  <a:schemeClr val="tx2"/>
                </a:solidFill>
              </a:rPr>
              <a:t>последствия</a:t>
            </a:r>
            <a:r>
              <a:rPr lang="ru-RU" sz="2800" baseline="30000" dirty="0" smtClean="0">
                <a:solidFill>
                  <a:schemeClr val="tx2"/>
                </a:solidFill>
              </a:rPr>
              <a:t>11</a:t>
            </a:r>
            <a:endParaRPr lang="en-US" sz="2800" baseline="30000" dirty="0">
              <a:solidFill>
                <a:schemeClr val="tx2"/>
              </a:solidFill>
            </a:endParaRPr>
          </a:p>
          <a:p>
            <a:pPr algn="ctr"/>
            <a:endParaRPr lang="en-US" sz="2800" dirty="0">
              <a:solidFill>
                <a:schemeClr val="tx2"/>
              </a:solidFill>
            </a:endParaRPr>
          </a:p>
        </p:txBody>
      </p:sp>
      <p:pic>
        <p:nvPicPr>
          <p:cNvPr id="4" name="Picture 3" descr="A picture containing red, sitting, holding, computer&#10;&#10;Description automatically generated">
            <a:extLst>
              <a:ext uri="{FF2B5EF4-FFF2-40B4-BE49-F238E27FC236}">
                <a16:creationId xmlns:a16="http://schemas.microsoft.com/office/drawing/2014/main" id="{C6CD5012-30E5-8A45-9875-8DC27E86E989}"/>
              </a:ext>
            </a:extLst>
          </p:cNvPr>
          <p:cNvPicPr>
            <a:picLocks noChangeAspect="1"/>
          </p:cNvPicPr>
          <p:nvPr/>
        </p:nvPicPr>
        <p:blipFill rotWithShape="1">
          <a:blip r:embed="rId3"/>
          <a:srcRect l="54540" r="-1" b="-1"/>
          <a:stretch/>
        </p:blipFill>
        <p:spPr>
          <a:xfrm>
            <a:off x="7521283" y="10"/>
            <a:ext cx="4670717" cy="6857990"/>
          </a:xfrm>
          <a:prstGeom prst="rect">
            <a:avLst/>
          </a:prstGeom>
        </p:spPr>
      </p:pic>
      <p:pic>
        <p:nvPicPr>
          <p:cNvPr id="6" name="Imagem 5" descr="Uma imagem contendo desenho&#10;&#10;Descrição gerada automaticamente">
            <a:extLst>
              <a:ext uri="{FF2B5EF4-FFF2-40B4-BE49-F238E27FC236}">
                <a16:creationId xmlns:a16="http://schemas.microsoft.com/office/drawing/2014/main" id="{1EC2ECCF-F96C-4C38-A2B2-50AA9CD8CEC7}"/>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37312031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04BED40-EAF7-4E55-AFF7-2CD840EBD3A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BA4B69-4C13-714D-9142-F42100103A81}"/>
              </a:ext>
            </a:extLst>
          </p:cNvPr>
          <p:cNvSpPr>
            <a:spLocks noGrp="1"/>
          </p:cNvSpPr>
          <p:nvPr>
            <p:ph type="title"/>
          </p:nvPr>
        </p:nvSpPr>
        <p:spPr>
          <a:xfrm>
            <a:off x="581193" y="1208593"/>
            <a:ext cx="6309003" cy="985967"/>
          </a:xfrm>
        </p:spPr>
        <p:txBody>
          <a:bodyPr>
            <a:normAutofit fontScale="90000"/>
          </a:bodyPr>
          <a:lstStyle/>
          <a:p>
            <a:pPr algn="ctr"/>
            <a:r>
              <a:rPr lang="ru-RU" sz="3200" b="1" dirty="0" smtClean="0">
                <a:solidFill>
                  <a:srgbClr val="C00000"/>
                </a:solidFill>
                <a:latin typeface="Avenir Next" panose="020B0503020202020204" pitchFamily="34" charset="0"/>
              </a:rPr>
              <a:t>Представление божьего характера </a:t>
            </a:r>
            <a:r>
              <a:rPr lang="en-US" sz="3200" b="1" dirty="0">
                <a:solidFill>
                  <a:schemeClr val="tx2"/>
                </a:solidFill>
                <a:latin typeface="Avenir Next" panose="020B0503020202020204" pitchFamily="34" charset="0"/>
              </a:rPr>
              <a:t/>
            </a:r>
            <a:br>
              <a:rPr lang="en-US" sz="3200" b="1" dirty="0">
                <a:solidFill>
                  <a:schemeClr val="tx2"/>
                </a:solidFill>
                <a:latin typeface="Avenir Next" panose="020B0503020202020204" pitchFamily="34" charset="0"/>
              </a:rPr>
            </a:br>
            <a:endParaRPr lang="en-US" sz="3200" dirty="0">
              <a:solidFill>
                <a:schemeClr val="tx2"/>
              </a:solidFill>
              <a:latin typeface="Avenir Next" panose="020B0503020202020204" pitchFamily="34" charset="0"/>
            </a:endParaRPr>
          </a:p>
        </p:txBody>
      </p:sp>
      <p:sp>
        <p:nvSpPr>
          <p:cNvPr id="11" name="Rectangle 10">
            <a:extLst>
              <a:ext uri="{FF2B5EF4-FFF2-40B4-BE49-F238E27FC236}">
                <a16:creationId xmlns:a16="http://schemas.microsoft.com/office/drawing/2014/main" id="{F367CCF1-BB1E-41CF-8499-94A870C33E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26C34ECC-1EAF-B447-89EC-836809E22A4E}"/>
              </a:ext>
            </a:extLst>
          </p:cNvPr>
          <p:cNvSpPr>
            <a:spLocks noGrp="1"/>
          </p:cNvSpPr>
          <p:nvPr>
            <p:ph idx="1"/>
          </p:nvPr>
        </p:nvSpPr>
        <p:spPr>
          <a:xfrm>
            <a:off x="190356" y="1866900"/>
            <a:ext cx="7107660" cy="5319298"/>
          </a:xfrm>
        </p:spPr>
        <p:txBody>
          <a:bodyPr>
            <a:normAutofit/>
          </a:bodyPr>
          <a:lstStyle/>
          <a:p>
            <a:r>
              <a:rPr lang="ru-RU" sz="2400" dirty="0">
                <a:solidFill>
                  <a:schemeClr val="tx1"/>
                </a:solidFill>
                <a:latin typeface="Calibri" charset="0"/>
                <a:ea typeface="Calibri" charset="0"/>
                <a:cs typeface="Calibri" charset="0"/>
              </a:rPr>
              <a:t>«Заповедь новую даю вам, да любите друг друга; как Я возлюбил вас, так и вы да любите друг друга. По тому узнают все, что вы Мои ученики, если будете иметь любовь между собою” (Иоанна 13:34, 35</a:t>
            </a:r>
            <a:r>
              <a:rPr lang="ru-RU" sz="2400" dirty="0" smtClean="0">
                <a:solidFill>
                  <a:schemeClr val="tx1"/>
                </a:solidFill>
                <a:latin typeface="Calibri" charset="0"/>
                <a:ea typeface="Calibri" charset="0"/>
                <a:cs typeface="Calibri" charset="0"/>
              </a:rPr>
              <a:t>).</a:t>
            </a:r>
            <a:endParaRPr lang="en-US" sz="2400" dirty="0">
              <a:solidFill>
                <a:schemeClr val="tx1"/>
              </a:solidFill>
              <a:latin typeface="Calibri" charset="0"/>
              <a:ea typeface="Calibri" charset="0"/>
              <a:cs typeface="Calibri" charset="0"/>
            </a:endParaRPr>
          </a:p>
          <a:p>
            <a:r>
              <a:rPr lang="en-US" sz="2400" dirty="0" err="1">
                <a:solidFill>
                  <a:schemeClr val="tx1"/>
                </a:solidFill>
                <a:latin typeface="Calibri" charset="0"/>
                <a:ea typeface="Calibri" charset="0"/>
                <a:cs typeface="Calibri" charset="0"/>
              </a:rPr>
              <a:t>В</a:t>
            </a:r>
            <a:r>
              <a:rPr lang="en-US" sz="2400" dirty="0">
                <a:solidFill>
                  <a:schemeClr val="tx1"/>
                </a:solidFill>
                <a:latin typeface="Calibri" charset="0"/>
                <a:ea typeface="Calibri" charset="0"/>
                <a:cs typeface="Calibri" charset="0"/>
              </a:rPr>
              <a:t> </a:t>
            </a:r>
            <a:r>
              <a:rPr lang="en-US" sz="2400" dirty="0" err="1">
                <a:solidFill>
                  <a:schemeClr val="tx1"/>
                </a:solidFill>
                <a:latin typeface="Calibri" charset="0"/>
                <a:ea typeface="Calibri" charset="0"/>
                <a:cs typeface="Calibri" charset="0"/>
              </a:rPr>
              <a:t>собрании</a:t>
            </a:r>
            <a:r>
              <a:rPr lang="en-US" sz="2400" dirty="0">
                <a:solidFill>
                  <a:schemeClr val="tx1"/>
                </a:solidFill>
                <a:latin typeface="Calibri" charset="0"/>
                <a:ea typeface="Calibri" charset="0"/>
                <a:cs typeface="Calibri" charset="0"/>
              </a:rPr>
              <a:t> </a:t>
            </a:r>
            <a:r>
              <a:rPr lang="en-US" sz="2400" dirty="0" err="1">
                <a:solidFill>
                  <a:schemeClr val="tx1"/>
                </a:solidFill>
                <a:latin typeface="Calibri" charset="0"/>
                <a:ea typeface="Calibri" charset="0"/>
                <a:cs typeface="Calibri" charset="0"/>
              </a:rPr>
              <a:t>верующих</a:t>
            </a:r>
            <a:r>
              <a:rPr lang="en-US" sz="2400" dirty="0">
                <a:solidFill>
                  <a:schemeClr val="tx1"/>
                </a:solidFill>
                <a:latin typeface="Calibri" charset="0"/>
                <a:ea typeface="Calibri" charset="0"/>
                <a:cs typeface="Calibri" charset="0"/>
              </a:rPr>
              <a:t>, </a:t>
            </a:r>
            <a:r>
              <a:rPr lang="en-US" sz="2400" dirty="0" err="1">
                <a:solidFill>
                  <a:schemeClr val="tx1"/>
                </a:solidFill>
                <a:latin typeface="Calibri" charset="0"/>
                <a:ea typeface="Calibri" charset="0"/>
                <a:cs typeface="Calibri" charset="0"/>
              </a:rPr>
              <a:t>которые</a:t>
            </a:r>
            <a:r>
              <a:rPr lang="en-US" sz="2400" dirty="0">
                <a:solidFill>
                  <a:schemeClr val="tx1"/>
                </a:solidFill>
                <a:latin typeface="Calibri" charset="0"/>
                <a:ea typeface="Calibri" charset="0"/>
                <a:cs typeface="Calibri" charset="0"/>
              </a:rPr>
              <a:t> </a:t>
            </a:r>
            <a:r>
              <a:rPr lang="en-US" sz="2400" dirty="0" err="1">
                <a:solidFill>
                  <a:schemeClr val="tx1"/>
                </a:solidFill>
                <a:latin typeface="Calibri" charset="0"/>
                <a:ea typeface="Calibri" charset="0"/>
                <a:cs typeface="Calibri" charset="0"/>
              </a:rPr>
              <a:t>проповедуют</a:t>
            </a:r>
            <a:r>
              <a:rPr lang="en-US" sz="2400" dirty="0">
                <a:solidFill>
                  <a:schemeClr val="tx1"/>
                </a:solidFill>
                <a:latin typeface="Calibri" charset="0"/>
                <a:ea typeface="Calibri" charset="0"/>
                <a:cs typeface="Calibri" charset="0"/>
              </a:rPr>
              <a:t> </a:t>
            </a:r>
            <a:r>
              <a:rPr lang="en-US" sz="2400" dirty="0" err="1">
                <a:solidFill>
                  <a:schemeClr val="tx1"/>
                </a:solidFill>
                <a:latin typeface="Calibri" charset="0"/>
                <a:ea typeface="Calibri" charset="0"/>
                <a:cs typeface="Calibri" charset="0"/>
              </a:rPr>
              <a:t>благую</a:t>
            </a:r>
            <a:r>
              <a:rPr lang="en-US" sz="2400" dirty="0">
                <a:solidFill>
                  <a:schemeClr val="tx1"/>
                </a:solidFill>
                <a:latin typeface="Calibri" charset="0"/>
                <a:ea typeface="Calibri" charset="0"/>
                <a:cs typeface="Calibri" charset="0"/>
              </a:rPr>
              <a:t> </a:t>
            </a:r>
            <a:r>
              <a:rPr lang="en-US" sz="2400" dirty="0" err="1">
                <a:solidFill>
                  <a:schemeClr val="tx1"/>
                </a:solidFill>
                <a:latin typeface="Calibri" charset="0"/>
                <a:ea typeface="Calibri" charset="0"/>
                <a:cs typeface="Calibri" charset="0"/>
              </a:rPr>
              <a:t>весть</a:t>
            </a:r>
            <a:r>
              <a:rPr lang="en-US" sz="2400" dirty="0">
                <a:solidFill>
                  <a:schemeClr val="tx1"/>
                </a:solidFill>
                <a:latin typeface="Calibri" charset="0"/>
                <a:ea typeface="Calibri" charset="0"/>
                <a:cs typeface="Calibri" charset="0"/>
              </a:rPr>
              <a:t>, </a:t>
            </a:r>
            <a:r>
              <a:rPr lang="en-US" sz="2400" dirty="0" err="1">
                <a:solidFill>
                  <a:schemeClr val="tx1"/>
                </a:solidFill>
                <a:latin typeface="Calibri" charset="0"/>
                <a:ea typeface="Calibri" charset="0"/>
                <a:cs typeface="Calibri" charset="0"/>
              </a:rPr>
              <a:t>Евангелие</a:t>
            </a:r>
            <a:r>
              <a:rPr lang="en-US" sz="2400" dirty="0">
                <a:solidFill>
                  <a:schemeClr val="tx1"/>
                </a:solidFill>
                <a:latin typeface="Calibri" charset="0"/>
                <a:ea typeface="Calibri" charset="0"/>
                <a:cs typeface="Calibri" charset="0"/>
              </a:rPr>
              <a:t> </a:t>
            </a:r>
            <a:r>
              <a:rPr lang="en-US" sz="2400" dirty="0" err="1">
                <a:solidFill>
                  <a:schemeClr val="tx1"/>
                </a:solidFill>
                <a:latin typeface="Calibri" charset="0"/>
                <a:ea typeface="Calibri" charset="0"/>
                <a:cs typeface="Calibri" charset="0"/>
              </a:rPr>
              <a:t>призывает</a:t>
            </a:r>
            <a:r>
              <a:rPr lang="en-US" sz="2400" dirty="0">
                <a:solidFill>
                  <a:schemeClr val="tx1"/>
                </a:solidFill>
                <a:latin typeface="Calibri" charset="0"/>
                <a:ea typeface="Calibri" charset="0"/>
                <a:cs typeface="Calibri" charset="0"/>
              </a:rPr>
              <a:t> </a:t>
            </a:r>
            <a:r>
              <a:rPr lang="en-US" sz="2400" dirty="0" err="1">
                <a:solidFill>
                  <a:schemeClr val="tx1"/>
                </a:solidFill>
                <a:latin typeface="Calibri" charset="0"/>
                <a:ea typeface="Calibri" charset="0"/>
                <a:cs typeface="Calibri" charset="0"/>
              </a:rPr>
              <a:t>нас</a:t>
            </a:r>
            <a:r>
              <a:rPr lang="en-US" sz="2400" dirty="0">
                <a:solidFill>
                  <a:schemeClr val="tx1"/>
                </a:solidFill>
                <a:latin typeface="Calibri" charset="0"/>
                <a:ea typeface="Calibri" charset="0"/>
                <a:cs typeface="Calibri" charset="0"/>
              </a:rPr>
              <a:t> </a:t>
            </a:r>
            <a:r>
              <a:rPr lang="en-US" sz="2400" dirty="0" err="1">
                <a:solidFill>
                  <a:schemeClr val="tx1"/>
                </a:solidFill>
                <a:latin typeface="Calibri" charset="0"/>
                <a:ea typeface="Calibri" charset="0"/>
                <a:cs typeface="Calibri" charset="0"/>
              </a:rPr>
              <a:t>быть</a:t>
            </a:r>
            <a:r>
              <a:rPr lang="en-US" sz="2400" dirty="0">
                <a:solidFill>
                  <a:schemeClr val="tx1"/>
                </a:solidFill>
                <a:latin typeface="Calibri" charset="0"/>
                <a:ea typeface="Calibri" charset="0"/>
                <a:cs typeface="Calibri" charset="0"/>
              </a:rPr>
              <a:t> </a:t>
            </a:r>
            <a:r>
              <a:rPr lang="en-US" sz="2400" dirty="0" err="1">
                <a:solidFill>
                  <a:schemeClr val="tx1"/>
                </a:solidFill>
                <a:latin typeface="Calibri" charset="0"/>
                <a:ea typeface="Calibri" charset="0"/>
                <a:cs typeface="Calibri" charset="0"/>
              </a:rPr>
              <a:t>теми</a:t>
            </a:r>
            <a:r>
              <a:rPr lang="en-US" sz="2400" dirty="0">
                <a:solidFill>
                  <a:schemeClr val="tx1"/>
                </a:solidFill>
                <a:latin typeface="Calibri" charset="0"/>
                <a:ea typeface="Calibri" charset="0"/>
                <a:cs typeface="Calibri" charset="0"/>
              </a:rPr>
              <a:t>, </a:t>
            </a:r>
            <a:r>
              <a:rPr lang="en-US" sz="2400" dirty="0" err="1">
                <a:solidFill>
                  <a:schemeClr val="tx1"/>
                </a:solidFill>
                <a:latin typeface="Calibri" charset="0"/>
                <a:ea typeface="Calibri" charset="0"/>
                <a:cs typeface="Calibri" charset="0"/>
              </a:rPr>
              <a:t>кто</a:t>
            </a:r>
            <a:r>
              <a:rPr lang="en-US" sz="2400" dirty="0">
                <a:solidFill>
                  <a:schemeClr val="tx1"/>
                </a:solidFill>
                <a:latin typeface="Calibri" charset="0"/>
                <a:ea typeface="Calibri" charset="0"/>
                <a:cs typeface="Calibri" charset="0"/>
              </a:rPr>
              <a:t> </a:t>
            </a:r>
            <a:r>
              <a:rPr lang="en-US" sz="2400" dirty="0" err="1">
                <a:solidFill>
                  <a:schemeClr val="tx1"/>
                </a:solidFill>
                <a:latin typeface="Calibri" charset="0"/>
                <a:ea typeface="Calibri" charset="0"/>
                <a:cs typeface="Calibri" charset="0"/>
              </a:rPr>
              <a:t>несет</a:t>
            </a:r>
            <a:r>
              <a:rPr lang="en-US" sz="2400" dirty="0">
                <a:solidFill>
                  <a:schemeClr val="tx1"/>
                </a:solidFill>
                <a:latin typeface="Calibri" charset="0"/>
                <a:ea typeface="Calibri" charset="0"/>
                <a:cs typeface="Calibri" charset="0"/>
              </a:rPr>
              <a:t> </a:t>
            </a:r>
            <a:r>
              <a:rPr lang="en-US" sz="2400" dirty="0" err="1">
                <a:solidFill>
                  <a:schemeClr val="tx1"/>
                </a:solidFill>
                <a:latin typeface="Calibri" charset="0"/>
                <a:ea typeface="Calibri" charset="0"/>
                <a:cs typeface="Calibri" charset="0"/>
              </a:rPr>
              <a:t>исцеление</a:t>
            </a:r>
            <a:r>
              <a:rPr lang="en-US" sz="2400" dirty="0">
                <a:solidFill>
                  <a:schemeClr val="tx1"/>
                </a:solidFill>
                <a:latin typeface="Calibri" charset="0"/>
                <a:ea typeface="Calibri" charset="0"/>
                <a:cs typeface="Calibri" charset="0"/>
              </a:rPr>
              <a:t> </a:t>
            </a:r>
            <a:r>
              <a:rPr lang="en-US" sz="2400" dirty="0" err="1">
                <a:solidFill>
                  <a:schemeClr val="tx1"/>
                </a:solidFill>
                <a:latin typeface="Calibri" charset="0"/>
                <a:ea typeface="Calibri" charset="0"/>
                <a:cs typeface="Calibri" charset="0"/>
              </a:rPr>
              <a:t>и</a:t>
            </a:r>
            <a:r>
              <a:rPr lang="en-US" sz="2400" dirty="0">
                <a:solidFill>
                  <a:schemeClr val="tx1"/>
                </a:solidFill>
                <a:latin typeface="Calibri" charset="0"/>
                <a:ea typeface="Calibri" charset="0"/>
                <a:cs typeface="Calibri" charset="0"/>
              </a:rPr>
              <a:t> </a:t>
            </a:r>
            <a:r>
              <a:rPr lang="en-US" sz="2400" dirty="0" err="1">
                <a:solidFill>
                  <a:schemeClr val="tx1"/>
                </a:solidFill>
                <a:latin typeface="Calibri" charset="0"/>
                <a:ea typeface="Calibri" charset="0"/>
                <a:cs typeface="Calibri" charset="0"/>
              </a:rPr>
              <a:t>поддержку</a:t>
            </a:r>
            <a:r>
              <a:rPr lang="en-US" sz="2400" dirty="0">
                <a:solidFill>
                  <a:schemeClr val="tx1"/>
                </a:solidFill>
                <a:latin typeface="Calibri" charset="0"/>
                <a:ea typeface="Calibri" charset="0"/>
                <a:cs typeface="Calibri" charset="0"/>
              </a:rPr>
              <a:t>: «</a:t>
            </a:r>
            <a:r>
              <a:rPr lang="en-US" sz="2400" dirty="0" err="1">
                <a:solidFill>
                  <a:schemeClr val="tx1"/>
                </a:solidFill>
                <a:latin typeface="Calibri" charset="0"/>
                <a:ea typeface="Calibri" charset="0"/>
                <a:cs typeface="Calibri" charset="0"/>
              </a:rPr>
              <a:t>Наконец</a:t>
            </a:r>
            <a:r>
              <a:rPr lang="en-US" sz="2400" dirty="0">
                <a:solidFill>
                  <a:schemeClr val="tx1"/>
                </a:solidFill>
                <a:latin typeface="Calibri" charset="0"/>
                <a:ea typeface="Calibri" charset="0"/>
                <a:cs typeface="Calibri" charset="0"/>
              </a:rPr>
              <a:t>, </a:t>
            </a:r>
            <a:r>
              <a:rPr lang="en-US" sz="2400" dirty="0" err="1">
                <a:solidFill>
                  <a:schemeClr val="tx1"/>
                </a:solidFill>
                <a:latin typeface="Calibri" charset="0"/>
                <a:ea typeface="Calibri" charset="0"/>
                <a:cs typeface="Calibri" charset="0"/>
              </a:rPr>
              <a:t>будьте</a:t>
            </a:r>
            <a:r>
              <a:rPr lang="en-US" sz="2400" dirty="0">
                <a:solidFill>
                  <a:schemeClr val="tx1"/>
                </a:solidFill>
                <a:latin typeface="Calibri" charset="0"/>
                <a:ea typeface="Calibri" charset="0"/>
                <a:cs typeface="Calibri" charset="0"/>
              </a:rPr>
              <a:t> </a:t>
            </a:r>
            <a:r>
              <a:rPr lang="en-US" sz="2400" dirty="0" err="1">
                <a:solidFill>
                  <a:schemeClr val="tx1"/>
                </a:solidFill>
                <a:latin typeface="Calibri" charset="0"/>
                <a:ea typeface="Calibri" charset="0"/>
                <a:cs typeface="Calibri" charset="0"/>
              </a:rPr>
              <a:t>все</a:t>
            </a:r>
            <a:r>
              <a:rPr lang="en-US" sz="2400" dirty="0">
                <a:solidFill>
                  <a:schemeClr val="tx1"/>
                </a:solidFill>
                <a:latin typeface="Calibri" charset="0"/>
                <a:ea typeface="Calibri" charset="0"/>
                <a:cs typeface="Calibri" charset="0"/>
              </a:rPr>
              <a:t> </a:t>
            </a:r>
            <a:r>
              <a:rPr lang="en-US" sz="2400" dirty="0" err="1">
                <a:solidFill>
                  <a:schemeClr val="tx1"/>
                </a:solidFill>
                <a:latin typeface="Calibri" charset="0"/>
                <a:ea typeface="Calibri" charset="0"/>
                <a:cs typeface="Calibri" charset="0"/>
              </a:rPr>
              <a:t>единомысленны</a:t>
            </a:r>
            <a:r>
              <a:rPr lang="en-US" sz="2400" dirty="0">
                <a:solidFill>
                  <a:schemeClr val="tx1"/>
                </a:solidFill>
                <a:latin typeface="Calibri" charset="0"/>
                <a:ea typeface="Calibri" charset="0"/>
                <a:cs typeface="Calibri" charset="0"/>
              </a:rPr>
              <a:t>, </a:t>
            </a:r>
            <a:r>
              <a:rPr lang="en-US" sz="2400" dirty="0" err="1">
                <a:solidFill>
                  <a:schemeClr val="tx1"/>
                </a:solidFill>
                <a:latin typeface="Calibri" charset="0"/>
                <a:ea typeface="Calibri" charset="0"/>
                <a:cs typeface="Calibri" charset="0"/>
              </a:rPr>
              <a:t>сострадательны</a:t>
            </a:r>
            <a:r>
              <a:rPr lang="en-US" sz="2400" dirty="0">
                <a:solidFill>
                  <a:schemeClr val="tx1"/>
                </a:solidFill>
                <a:latin typeface="Calibri" charset="0"/>
                <a:ea typeface="Calibri" charset="0"/>
                <a:cs typeface="Calibri" charset="0"/>
              </a:rPr>
              <a:t>, </a:t>
            </a:r>
            <a:r>
              <a:rPr lang="en-US" sz="2400" dirty="0" err="1">
                <a:solidFill>
                  <a:schemeClr val="tx1"/>
                </a:solidFill>
                <a:latin typeface="Calibri" charset="0"/>
                <a:ea typeface="Calibri" charset="0"/>
                <a:cs typeface="Calibri" charset="0"/>
              </a:rPr>
              <a:t>братолюбивы</a:t>
            </a:r>
            <a:r>
              <a:rPr lang="en-US" sz="2400" dirty="0">
                <a:solidFill>
                  <a:schemeClr val="tx1"/>
                </a:solidFill>
                <a:latin typeface="Calibri" charset="0"/>
                <a:ea typeface="Calibri" charset="0"/>
                <a:cs typeface="Calibri" charset="0"/>
              </a:rPr>
              <a:t>, </a:t>
            </a:r>
            <a:r>
              <a:rPr lang="en-US" sz="2400" dirty="0" err="1">
                <a:solidFill>
                  <a:schemeClr val="tx1"/>
                </a:solidFill>
                <a:latin typeface="Calibri" charset="0"/>
                <a:ea typeface="Calibri" charset="0"/>
                <a:cs typeface="Calibri" charset="0"/>
              </a:rPr>
              <a:t>милосерды</a:t>
            </a:r>
            <a:r>
              <a:rPr lang="en-US" sz="2400" dirty="0">
                <a:solidFill>
                  <a:schemeClr val="tx1"/>
                </a:solidFill>
                <a:latin typeface="Calibri" charset="0"/>
                <a:ea typeface="Calibri" charset="0"/>
                <a:cs typeface="Calibri" charset="0"/>
              </a:rPr>
              <a:t>, </a:t>
            </a:r>
            <a:r>
              <a:rPr lang="en-US" sz="2400" dirty="0" err="1">
                <a:solidFill>
                  <a:schemeClr val="tx1"/>
                </a:solidFill>
                <a:latin typeface="Calibri" charset="0"/>
                <a:ea typeface="Calibri" charset="0"/>
                <a:cs typeface="Calibri" charset="0"/>
              </a:rPr>
              <a:t>смиренномудры</a:t>
            </a:r>
            <a:r>
              <a:rPr lang="en-US" sz="2400" dirty="0">
                <a:solidFill>
                  <a:schemeClr val="tx1"/>
                </a:solidFill>
                <a:latin typeface="Calibri" charset="0"/>
                <a:ea typeface="Calibri" charset="0"/>
                <a:cs typeface="Calibri" charset="0"/>
              </a:rPr>
              <a:t>» </a:t>
            </a:r>
            <a:br>
              <a:rPr lang="en-US" sz="2400" dirty="0">
                <a:solidFill>
                  <a:schemeClr val="tx1"/>
                </a:solidFill>
                <a:latin typeface="Calibri" charset="0"/>
                <a:ea typeface="Calibri" charset="0"/>
                <a:cs typeface="Calibri" charset="0"/>
              </a:rPr>
            </a:br>
            <a:r>
              <a:rPr lang="en-US" sz="2400" dirty="0">
                <a:solidFill>
                  <a:schemeClr val="tx1"/>
                </a:solidFill>
                <a:latin typeface="Calibri" charset="0"/>
                <a:ea typeface="Calibri" charset="0"/>
                <a:cs typeface="Calibri" charset="0"/>
              </a:rPr>
              <a:t>(1 </a:t>
            </a:r>
            <a:r>
              <a:rPr lang="en-US" sz="2400" dirty="0" err="1">
                <a:solidFill>
                  <a:schemeClr val="tx1"/>
                </a:solidFill>
                <a:latin typeface="Calibri" charset="0"/>
                <a:ea typeface="Calibri" charset="0"/>
                <a:cs typeface="Calibri" charset="0"/>
              </a:rPr>
              <a:t>Петра</a:t>
            </a:r>
            <a:r>
              <a:rPr lang="en-US" sz="2400" dirty="0">
                <a:solidFill>
                  <a:schemeClr val="tx1"/>
                </a:solidFill>
                <a:latin typeface="Calibri" charset="0"/>
                <a:ea typeface="Calibri" charset="0"/>
                <a:cs typeface="Calibri" charset="0"/>
              </a:rPr>
              <a:t> 3: 8). </a:t>
            </a:r>
          </a:p>
          <a:p>
            <a:endParaRPr lang="en-US" sz="2000" dirty="0">
              <a:solidFill>
                <a:schemeClr val="tx2"/>
              </a:solidFill>
            </a:endParaRPr>
          </a:p>
        </p:txBody>
      </p:sp>
      <p:pic>
        <p:nvPicPr>
          <p:cNvPr id="4" name="Picture 3" descr="A picture containing red, sitting, holding, computer&#10;&#10;Description automatically generated">
            <a:extLst>
              <a:ext uri="{FF2B5EF4-FFF2-40B4-BE49-F238E27FC236}">
                <a16:creationId xmlns:a16="http://schemas.microsoft.com/office/drawing/2014/main" id="{D20E4E13-D590-A74A-81F4-B29506DE269A}"/>
              </a:ext>
            </a:extLst>
          </p:cNvPr>
          <p:cNvPicPr>
            <a:picLocks noChangeAspect="1"/>
          </p:cNvPicPr>
          <p:nvPr/>
        </p:nvPicPr>
        <p:blipFill rotWithShape="1">
          <a:blip r:embed="rId3"/>
          <a:srcRect l="54540" r="-1" b="-1"/>
          <a:stretch/>
        </p:blipFill>
        <p:spPr>
          <a:xfrm>
            <a:off x="7521283" y="10"/>
            <a:ext cx="4670717" cy="6857990"/>
          </a:xfrm>
          <a:prstGeom prst="rect">
            <a:avLst/>
          </a:prstGeom>
        </p:spPr>
      </p:pic>
      <p:pic>
        <p:nvPicPr>
          <p:cNvPr id="7" name="Imagem 6" descr="Uma imagem contendo desenho&#10;&#10;Descrição gerada automaticamente">
            <a:extLst>
              <a:ext uri="{FF2B5EF4-FFF2-40B4-BE49-F238E27FC236}">
                <a16:creationId xmlns:a16="http://schemas.microsoft.com/office/drawing/2014/main" id="{7225DE3C-4EB0-4F67-8966-2638539AA06D}"/>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29644848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04BED40-EAF7-4E55-AFF7-2CD840EBD3A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367CCF1-BB1E-41CF-8499-94A870C33E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43F429CD-FF87-C845-A4B9-1957861F45C2}"/>
              </a:ext>
            </a:extLst>
          </p:cNvPr>
          <p:cNvSpPr>
            <a:spLocks noGrp="1"/>
          </p:cNvSpPr>
          <p:nvPr>
            <p:ph idx="1"/>
          </p:nvPr>
        </p:nvSpPr>
        <p:spPr>
          <a:xfrm>
            <a:off x="581194" y="1390096"/>
            <a:ext cx="6309003" cy="3962266"/>
          </a:xfrm>
        </p:spPr>
        <p:txBody>
          <a:bodyPr>
            <a:normAutofit lnSpcReduction="10000"/>
          </a:bodyPr>
          <a:lstStyle/>
          <a:p>
            <a:pPr marL="0" indent="0" algn="ctr">
              <a:buNone/>
            </a:pPr>
            <a:r>
              <a:rPr lang="en-US" sz="2400" dirty="0" smtClean="0">
                <a:solidFill>
                  <a:schemeClr val="tx1"/>
                </a:solidFill>
              </a:rPr>
              <a:t>«</a:t>
            </a:r>
            <a:r>
              <a:rPr lang="en-US" sz="2400" dirty="0" err="1">
                <a:solidFill>
                  <a:schemeClr val="tx1"/>
                </a:solidFill>
              </a:rPr>
              <a:t>Вор</a:t>
            </a:r>
            <a:r>
              <a:rPr lang="en-US" sz="2400" dirty="0">
                <a:solidFill>
                  <a:schemeClr val="tx1"/>
                </a:solidFill>
              </a:rPr>
              <a:t> </a:t>
            </a:r>
            <a:r>
              <a:rPr lang="en-US" sz="2400" dirty="0" err="1">
                <a:solidFill>
                  <a:schemeClr val="tx1"/>
                </a:solidFill>
              </a:rPr>
              <a:t>приходит</a:t>
            </a:r>
            <a:r>
              <a:rPr lang="en-US" sz="2400" dirty="0">
                <a:solidFill>
                  <a:schemeClr val="tx1"/>
                </a:solidFill>
              </a:rPr>
              <a:t> </a:t>
            </a:r>
            <a:r>
              <a:rPr lang="en-US" sz="2400" dirty="0" err="1">
                <a:solidFill>
                  <a:schemeClr val="tx1"/>
                </a:solidFill>
              </a:rPr>
              <a:t>только</a:t>
            </a:r>
            <a:r>
              <a:rPr lang="en-US" sz="2400" dirty="0">
                <a:solidFill>
                  <a:schemeClr val="tx1"/>
                </a:solidFill>
              </a:rPr>
              <a:t> </a:t>
            </a:r>
            <a:r>
              <a:rPr lang="en-US" sz="2400" dirty="0" err="1">
                <a:solidFill>
                  <a:schemeClr val="tx1"/>
                </a:solidFill>
              </a:rPr>
              <a:t>для</a:t>
            </a:r>
            <a:r>
              <a:rPr lang="en-US" sz="2400" dirty="0">
                <a:solidFill>
                  <a:schemeClr val="tx1"/>
                </a:solidFill>
              </a:rPr>
              <a:t> </a:t>
            </a:r>
            <a:r>
              <a:rPr lang="en-US" sz="2400" dirty="0" err="1">
                <a:solidFill>
                  <a:schemeClr val="tx1"/>
                </a:solidFill>
              </a:rPr>
              <a:t>того</a:t>
            </a:r>
            <a:r>
              <a:rPr lang="en-US" sz="2400" dirty="0">
                <a:solidFill>
                  <a:schemeClr val="tx1"/>
                </a:solidFill>
              </a:rPr>
              <a:t>, </a:t>
            </a:r>
            <a:r>
              <a:rPr lang="en-US" sz="2400" dirty="0" err="1">
                <a:solidFill>
                  <a:schemeClr val="tx1"/>
                </a:solidFill>
              </a:rPr>
              <a:t>чтобы</a:t>
            </a:r>
            <a:r>
              <a:rPr lang="en-US" sz="2400" dirty="0">
                <a:solidFill>
                  <a:schemeClr val="tx1"/>
                </a:solidFill>
              </a:rPr>
              <a:t> </a:t>
            </a:r>
            <a:r>
              <a:rPr lang="en-US" sz="2400" dirty="0" err="1">
                <a:solidFill>
                  <a:schemeClr val="tx1"/>
                </a:solidFill>
              </a:rPr>
              <a:t>украсть</a:t>
            </a:r>
            <a:r>
              <a:rPr lang="en-US" sz="2400" dirty="0">
                <a:solidFill>
                  <a:schemeClr val="tx1"/>
                </a:solidFill>
              </a:rPr>
              <a:t>, </a:t>
            </a:r>
            <a:r>
              <a:rPr lang="en-US" sz="2400" dirty="0" err="1">
                <a:solidFill>
                  <a:schemeClr val="tx1"/>
                </a:solidFill>
              </a:rPr>
              <a:t>убить</a:t>
            </a:r>
            <a:r>
              <a:rPr lang="en-US" sz="2400" dirty="0">
                <a:solidFill>
                  <a:schemeClr val="tx1"/>
                </a:solidFill>
              </a:rPr>
              <a:t> и </a:t>
            </a:r>
            <a:r>
              <a:rPr lang="en-US" sz="2400" dirty="0" err="1">
                <a:solidFill>
                  <a:schemeClr val="tx1"/>
                </a:solidFill>
              </a:rPr>
              <a:t>погубить</a:t>
            </a:r>
            <a:r>
              <a:rPr lang="en-US" sz="2400" dirty="0">
                <a:solidFill>
                  <a:schemeClr val="tx1"/>
                </a:solidFill>
              </a:rPr>
              <a:t>. </a:t>
            </a:r>
            <a:endParaRPr lang="ru-RU" sz="2400" dirty="0" smtClean="0">
              <a:solidFill>
                <a:schemeClr val="tx1"/>
              </a:solidFill>
            </a:endParaRPr>
          </a:p>
          <a:p>
            <a:pPr marL="0" indent="0" algn="ctr">
              <a:buNone/>
            </a:pPr>
            <a:r>
              <a:rPr lang="en-US" sz="2400" dirty="0" smtClean="0">
                <a:solidFill>
                  <a:schemeClr val="tx1"/>
                </a:solidFill>
              </a:rPr>
              <a:t>Я </a:t>
            </a:r>
            <a:r>
              <a:rPr lang="en-US" sz="2400" dirty="0" err="1">
                <a:solidFill>
                  <a:schemeClr val="tx1"/>
                </a:solidFill>
              </a:rPr>
              <a:t>пришел</a:t>
            </a:r>
            <a:r>
              <a:rPr lang="en-US" sz="2400" dirty="0">
                <a:solidFill>
                  <a:schemeClr val="tx1"/>
                </a:solidFill>
              </a:rPr>
              <a:t> </a:t>
            </a:r>
            <a:r>
              <a:rPr lang="en-US" sz="2400" dirty="0" err="1">
                <a:solidFill>
                  <a:schemeClr val="tx1"/>
                </a:solidFill>
              </a:rPr>
              <a:t>для</a:t>
            </a:r>
            <a:r>
              <a:rPr lang="en-US" sz="2400" dirty="0">
                <a:solidFill>
                  <a:schemeClr val="tx1"/>
                </a:solidFill>
              </a:rPr>
              <a:t> </a:t>
            </a:r>
            <a:r>
              <a:rPr lang="en-US" sz="2400" dirty="0" err="1">
                <a:solidFill>
                  <a:schemeClr val="tx1"/>
                </a:solidFill>
              </a:rPr>
              <a:t>того</a:t>
            </a:r>
            <a:r>
              <a:rPr lang="en-US" sz="2400" dirty="0">
                <a:solidFill>
                  <a:schemeClr val="tx1"/>
                </a:solidFill>
              </a:rPr>
              <a:t>, </a:t>
            </a:r>
            <a:r>
              <a:rPr lang="en-US" sz="2400" dirty="0" err="1">
                <a:solidFill>
                  <a:schemeClr val="tx1"/>
                </a:solidFill>
              </a:rPr>
              <a:t>чтобы</a:t>
            </a:r>
            <a:r>
              <a:rPr lang="en-US" sz="2400" dirty="0">
                <a:solidFill>
                  <a:schemeClr val="tx1"/>
                </a:solidFill>
              </a:rPr>
              <a:t> </a:t>
            </a:r>
            <a:r>
              <a:rPr lang="en-US" sz="2400" dirty="0" err="1">
                <a:solidFill>
                  <a:schemeClr val="tx1"/>
                </a:solidFill>
              </a:rPr>
              <a:t>имели</a:t>
            </a:r>
            <a:r>
              <a:rPr lang="en-US" sz="2400" dirty="0">
                <a:solidFill>
                  <a:schemeClr val="tx1"/>
                </a:solidFill>
              </a:rPr>
              <a:t> </a:t>
            </a:r>
            <a:r>
              <a:rPr lang="en-US" sz="2400" dirty="0" err="1">
                <a:solidFill>
                  <a:schemeClr val="tx1"/>
                </a:solidFill>
              </a:rPr>
              <a:t>жизнь</a:t>
            </a:r>
            <a:r>
              <a:rPr lang="en-US" sz="2400" dirty="0">
                <a:solidFill>
                  <a:schemeClr val="tx1"/>
                </a:solidFill>
              </a:rPr>
              <a:t> и </a:t>
            </a:r>
            <a:r>
              <a:rPr lang="en-US" sz="2400" dirty="0" err="1">
                <a:solidFill>
                  <a:schemeClr val="tx1"/>
                </a:solidFill>
              </a:rPr>
              <a:t>имели</a:t>
            </a:r>
            <a:r>
              <a:rPr lang="en-US" sz="2400" dirty="0">
                <a:solidFill>
                  <a:schemeClr val="tx1"/>
                </a:solidFill>
              </a:rPr>
              <a:t> с </a:t>
            </a:r>
            <a:r>
              <a:rPr lang="en-US" sz="2400" dirty="0" err="1">
                <a:solidFill>
                  <a:schemeClr val="tx1"/>
                </a:solidFill>
              </a:rPr>
              <a:t>избытком</a:t>
            </a:r>
            <a:r>
              <a:rPr lang="en-US" sz="2400" dirty="0">
                <a:solidFill>
                  <a:schemeClr val="tx1"/>
                </a:solidFill>
              </a:rPr>
              <a:t>” (</a:t>
            </a:r>
            <a:r>
              <a:rPr lang="en-US" sz="2400" dirty="0" err="1">
                <a:solidFill>
                  <a:schemeClr val="tx1"/>
                </a:solidFill>
              </a:rPr>
              <a:t>Иоанна</a:t>
            </a:r>
            <a:r>
              <a:rPr lang="en-US" sz="2400" dirty="0">
                <a:solidFill>
                  <a:schemeClr val="tx1"/>
                </a:solidFill>
              </a:rPr>
              <a:t> 10:10</a:t>
            </a:r>
            <a:r>
              <a:rPr lang="en-US" sz="2400" dirty="0" smtClean="0">
                <a:solidFill>
                  <a:schemeClr val="tx1"/>
                </a:solidFill>
              </a:rPr>
              <a:t>)</a:t>
            </a:r>
            <a:r>
              <a:rPr lang="ru-RU" sz="2400" dirty="0" smtClean="0">
                <a:solidFill>
                  <a:schemeClr val="tx1"/>
                </a:solidFill>
              </a:rPr>
              <a:t>.</a:t>
            </a:r>
            <a:endParaRPr lang="en-US" sz="2400" dirty="0">
              <a:solidFill>
                <a:schemeClr val="tx2"/>
              </a:solidFill>
            </a:endParaRPr>
          </a:p>
          <a:p>
            <a:pPr marL="0" indent="0" algn="ctr">
              <a:buNone/>
            </a:pPr>
            <a:r>
              <a:rPr lang="ru-RU" sz="3600" b="1" dirty="0" smtClean="0">
                <a:solidFill>
                  <a:schemeClr val="accent1">
                    <a:lumMod val="75000"/>
                  </a:schemeClr>
                </a:solidFill>
                <a:latin typeface="Avenir Next" panose="020B0503020202020204" pitchFamily="34" charset="0"/>
              </a:rPr>
              <a:t>А что мы можем сделать, чтобы помочь людям, страдающим от насилия? </a:t>
            </a:r>
            <a:endParaRPr lang="en-US" sz="3600" b="1" dirty="0">
              <a:solidFill>
                <a:schemeClr val="accent1">
                  <a:lumMod val="75000"/>
                </a:schemeClr>
              </a:solidFill>
              <a:latin typeface="Avenir Next" panose="020B0503020202020204" pitchFamily="34" charset="0"/>
            </a:endParaRPr>
          </a:p>
          <a:p>
            <a:pPr algn="ctr"/>
            <a:endParaRPr lang="en-US" sz="2400" dirty="0">
              <a:solidFill>
                <a:schemeClr val="tx2"/>
              </a:solidFill>
            </a:endParaRPr>
          </a:p>
        </p:txBody>
      </p:sp>
      <p:pic>
        <p:nvPicPr>
          <p:cNvPr id="4" name="Picture 3" descr="A picture containing red, sitting, holding, computer&#10;&#10;Description automatically generated">
            <a:extLst>
              <a:ext uri="{FF2B5EF4-FFF2-40B4-BE49-F238E27FC236}">
                <a16:creationId xmlns:a16="http://schemas.microsoft.com/office/drawing/2014/main" id="{8FD92514-1C5F-5B46-9D3B-64DE5A77C965}"/>
              </a:ext>
            </a:extLst>
          </p:cNvPr>
          <p:cNvPicPr>
            <a:picLocks noChangeAspect="1"/>
          </p:cNvPicPr>
          <p:nvPr/>
        </p:nvPicPr>
        <p:blipFill rotWithShape="1">
          <a:blip r:embed="rId3"/>
          <a:srcRect l="54540" r="-1" b="-1"/>
          <a:stretch/>
        </p:blipFill>
        <p:spPr>
          <a:xfrm>
            <a:off x="7521283" y="10"/>
            <a:ext cx="4670717" cy="6857990"/>
          </a:xfrm>
          <a:prstGeom prst="rect">
            <a:avLst/>
          </a:prstGeom>
        </p:spPr>
      </p:pic>
      <p:pic>
        <p:nvPicPr>
          <p:cNvPr id="6" name="Imagem 5" descr="Uma imagem contendo desenho&#10;&#10;Descrição gerada automaticamente">
            <a:extLst>
              <a:ext uri="{FF2B5EF4-FFF2-40B4-BE49-F238E27FC236}">
                <a16:creationId xmlns:a16="http://schemas.microsoft.com/office/drawing/2014/main" id="{4960BF4B-CE68-4976-A962-77E1410A5303}"/>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22807951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56EB9-078F-4952-AC1F-149C7A0AE4D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0058680-D07C-4893-B2B7-91543F18AB3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7B42427A-0A1F-4A55-8705-D9179F1E0CF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Rectangle 14">
            <a:extLst>
              <a:ext uri="{FF2B5EF4-FFF2-40B4-BE49-F238E27FC236}">
                <a16:creationId xmlns:a16="http://schemas.microsoft.com/office/drawing/2014/main" id="{EE54A6FE-D8CB-48A3-900B-053D4EBD3B8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a:extLst>
              <a:ext uri="{FF2B5EF4-FFF2-40B4-BE49-F238E27FC236}">
                <a16:creationId xmlns:a16="http://schemas.microsoft.com/office/drawing/2014/main" id="{7ABE4B00-EEF3-8F4C-B16B-0BF358E603A1}"/>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id="{15236CD6-F067-8F47-A15B-AD1F9014BF1A}"/>
              </a:ext>
            </a:extLst>
          </p:cNvPr>
          <p:cNvSpPr>
            <a:spLocks noGrp="1"/>
          </p:cNvSpPr>
          <p:nvPr>
            <p:ph idx="1"/>
          </p:nvPr>
        </p:nvSpPr>
        <p:spPr>
          <a:xfrm>
            <a:off x="4382726" y="1460434"/>
            <a:ext cx="6878108" cy="3962266"/>
          </a:xfrm>
        </p:spPr>
        <p:txBody>
          <a:bodyPr>
            <a:normAutofit/>
          </a:bodyPr>
          <a:lstStyle/>
          <a:p>
            <a:r>
              <a:rPr lang="ru-RU" sz="2800" dirty="0" smtClean="0"/>
              <a:t>Существуют </a:t>
            </a:r>
            <a:r>
              <a:rPr lang="ru-RU" sz="2800" dirty="0"/>
              <a:t>научные доказательства того, что </a:t>
            </a:r>
            <a:r>
              <a:rPr lang="ru-RU" sz="2800" dirty="0" smtClean="0"/>
              <a:t>потерпевшие </a:t>
            </a:r>
            <a:r>
              <a:rPr lang="ru-RU" sz="2800" dirty="0"/>
              <a:t>вначале обращаются к своему пастору, прежде чем они расскажут кому-либо еще о том, что подвергаются насилию.</a:t>
            </a:r>
            <a:endParaRPr lang="en-US" sz="2800" dirty="0"/>
          </a:p>
        </p:txBody>
      </p:sp>
      <p:pic>
        <p:nvPicPr>
          <p:cNvPr id="10" name="Imagem 9" descr="Fundo preto com letras brancas&#10;&#10;Descrição gerada automaticamente">
            <a:extLst>
              <a:ext uri="{FF2B5EF4-FFF2-40B4-BE49-F238E27FC236}">
                <a16:creationId xmlns:a16="http://schemas.microsoft.com/office/drawing/2014/main" id="{DCF98B15-907A-4D58-AE5D-2105F56C5401}"/>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26811248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6B47BF-F3D0-4678-9B20-DA45E1BCAD6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57F55D-D2A5-E041-A66D-B545623CF286}"/>
              </a:ext>
            </a:extLst>
          </p:cNvPr>
          <p:cNvSpPr>
            <a:spLocks noGrp="1"/>
          </p:cNvSpPr>
          <p:nvPr>
            <p:ph type="title"/>
          </p:nvPr>
        </p:nvSpPr>
        <p:spPr>
          <a:xfrm>
            <a:off x="581192" y="1124999"/>
            <a:ext cx="4076149" cy="4608003"/>
          </a:xfrm>
        </p:spPr>
        <p:txBody>
          <a:bodyPr anchor="ctr">
            <a:normAutofit/>
          </a:bodyPr>
          <a:lstStyle/>
          <a:p>
            <a:pPr algn="ctr"/>
            <a:r>
              <a:rPr lang="ru-RU" sz="4400" b="1" dirty="0" smtClean="0">
                <a:solidFill>
                  <a:schemeClr val="accent1"/>
                </a:solidFill>
                <a:latin typeface="Avenir Next" panose="020B0503020202020204" pitchFamily="34" charset="0"/>
              </a:rPr>
              <a:t>Различные виды насилия</a:t>
            </a:r>
            <a:r>
              <a:rPr lang="en-US" sz="4400" b="1" dirty="0">
                <a:solidFill>
                  <a:schemeClr val="accent1"/>
                </a:solidFill>
                <a:latin typeface="Avenir Next" panose="020B0503020202020204" pitchFamily="34" charset="0"/>
              </a:rPr>
              <a:t/>
            </a:r>
            <a:br>
              <a:rPr lang="en-US" sz="4400" b="1" dirty="0">
                <a:solidFill>
                  <a:schemeClr val="accent1"/>
                </a:solidFill>
                <a:latin typeface="Avenir Next" panose="020B0503020202020204" pitchFamily="34" charset="0"/>
              </a:rPr>
            </a:br>
            <a:endParaRPr lang="en-US" sz="4400" dirty="0">
              <a:solidFill>
                <a:schemeClr val="accent1"/>
              </a:solidFill>
              <a:latin typeface="Avenir Next" panose="020B0503020202020204" pitchFamily="34" charset="0"/>
            </a:endParaRPr>
          </a:p>
        </p:txBody>
      </p:sp>
      <p:sp>
        <p:nvSpPr>
          <p:cNvPr id="10" name="Rectangle 9">
            <a:extLst>
              <a:ext uri="{FF2B5EF4-FFF2-40B4-BE49-F238E27FC236}">
                <a16:creationId xmlns:a16="http://schemas.microsoft.com/office/drawing/2014/main" id="{19334917-3673-4EF2-BA7C-CC83AEEEAE3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E1589AE1-C0FC-4B66-9C0D-9EB92F40F4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A0147961-EEA0-384C-8B53-A4C6DBC11CDC}"/>
              </a:ext>
            </a:extLst>
          </p:cNvPr>
          <p:cNvSpPr>
            <a:spLocks noGrp="1"/>
          </p:cNvSpPr>
          <p:nvPr>
            <p:ph idx="1"/>
          </p:nvPr>
        </p:nvSpPr>
        <p:spPr>
          <a:xfrm>
            <a:off x="5117586" y="1378217"/>
            <a:ext cx="6143248" cy="4608003"/>
          </a:xfrm>
        </p:spPr>
        <p:txBody>
          <a:bodyPr>
            <a:normAutofit lnSpcReduction="10000"/>
          </a:bodyPr>
          <a:lstStyle/>
          <a:p>
            <a:pPr algn="ctr"/>
            <a:r>
              <a:rPr lang="ru-RU" sz="2800" dirty="0"/>
              <a:t>Хотя насилие затрагивает всех, женщины, дети и пожилые люди, по-видимому, несут основную тяжесть </a:t>
            </a:r>
            <a:r>
              <a:rPr lang="ru-RU" sz="2800" dirty="0" smtClean="0"/>
              <a:t>не смертельного </a:t>
            </a:r>
            <a:r>
              <a:rPr lang="ru-RU" sz="2800" dirty="0"/>
              <a:t>физического, сексуального и психологического насилия. Рассмотрите масштабы различных видов насилия</a:t>
            </a:r>
            <a:r>
              <a:rPr lang="ru-RU" sz="2800" dirty="0" smtClean="0"/>
              <a:t>:</a:t>
            </a:r>
            <a:r>
              <a:rPr lang="en-US" sz="2800" dirty="0">
                <a:solidFill>
                  <a:schemeClr val="tx1"/>
                </a:solidFill>
              </a:rPr>
              <a:t/>
            </a:r>
            <a:br>
              <a:rPr lang="en-US" sz="2800" dirty="0">
                <a:solidFill>
                  <a:schemeClr val="tx1"/>
                </a:solidFill>
              </a:rPr>
            </a:br>
            <a:endParaRPr lang="en-US" sz="2800" dirty="0">
              <a:solidFill>
                <a:schemeClr val="tx1"/>
              </a:solidFill>
            </a:endParaRPr>
          </a:p>
        </p:txBody>
      </p:sp>
      <p:pic>
        <p:nvPicPr>
          <p:cNvPr id="7" name="Imagem 6" descr="Uma imagem contendo desenho&#10;&#10;Descrição gerada automaticamente">
            <a:extLst>
              <a:ext uri="{FF2B5EF4-FFF2-40B4-BE49-F238E27FC236}">
                <a16:creationId xmlns:a16="http://schemas.microsoft.com/office/drawing/2014/main" id="{53D36166-9D11-4E92-B15A-9FF6C07553C1}"/>
              </a:ext>
            </a:extLst>
          </p:cNvPr>
          <p:cNvPicPr>
            <a:picLocks noChangeAspect="1"/>
          </p:cNvPicPr>
          <p:nvPr/>
        </p:nvPicPr>
        <p:blipFill>
          <a:blip r:embed="rId3"/>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352065494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0">
            <a:extLst>
              <a:ext uri="{FF2B5EF4-FFF2-40B4-BE49-F238E27FC236}">
                <a16:creationId xmlns:a16="http://schemas.microsoft.com/office/drawing/2014/main" id="{1BB56EB9-078F-4952-AC1F-149C7A0AE4D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10058680-D07C-4893-B2B7-91543F18AB3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4">
            <a:extLst>
              <a:ext uri="{FF2B5EF4-FFF2-40B4-BE49-F238E27FC236}">
                <a16:creationId xmlns:a16="http://schemas.microsoft.com/office/drawing/2014/main" id="{7B42427A-0A1F-4A55-8705-D9179F1E0CF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7" name="Rectangle 26">
            <a:extLst>
              <a:ext uri="{FF2B5EF4-FFF2-40B4-BE49-F238E27FC236}">
                <a16:creationId xmlns:a16="http://schemas.microsoft.com/office/drawing/2014/main" id="{EE54A6FE-D8CB-48A3-900B-053D4EBD3B8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5" name="Picture 4">
            <a:extLst>
              <a:ext uri="{FF2B5EF4-FFF2-40B4-BE49-F238E27FC236}">
                <a16:creationId xmlns:a16="http://schemas.microsoft.com/office/drawing/2014/main" id="{730C5341-FA06-8A46-90C6-DA530F3AA00B}"/>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id="{24DAE9E7-B81E-7A45-BD65-C3EC8C54FC14}"/>
              </a:ext>
            </a:extLst>
          </p:cNvPr>
          <p:cNvSpPr>
            <a:spLocks noGrp="1"/>
          </p:cNvSpPr>
          <p:nvPr>
            <p:ph idx="1"/>
          </p:nvPr>
        </p:nvSpPr>
        <p:spPr>
          <a:xfrm>
            <a:off x="4382726" y="1390095"/>
            <a:ext cx="6878108" cy="4616809"/>
          </a:xfrm>
        </p:spPr>
        <p:txBody>
          <a:bodyPr>
            <a:normAutofit fontScale="77500" lnSpcReduction="20000"/>
          </a:bodyPr>
          <a:lstStyle/>
          <a:p>
            <a:pPr lvl="0"/>
            <a:r>
              <a:rPr lang="ru-RU" sz="3600" b="1" baseline="30000" dirty="0" smtClean="0"/>
              <a:t>Каждый </a:t>
            </a:r>
            <a:r>
              <a:rPr lang="ru-RU" sz="3600" b="1" baseline="30000" dirty="0"/>
              <a:t>четвертый взрослый</a:t>
            </a:r>
            <a:r>
              <a:rPr lang="ru-RU" sz="3600" baseline="30000" dirty="0"/>
              <a:t> сообщает о физическом насилии в детстве.</a:t>
            </a:r>
          </a:p>
          <a:p>
            <a:pPr lvl="0"/>
            <a:r>
              <a:rPr lang="ru-RU" sz="3600" b="1" baseline="30000" dirty="0"/>
              <a:t>Каждая пятая женщина</a:t>
            </a:r>
            <a:r>
              <a:rPr lang="ru-RU" sz="3600" baseline="30000" dirty="0"/>
              <a:t> сообщает, что подверглась сексуальному насилию в детстве.</a:t>
            </a:r>
          </a:p>
          <a:p>
            <a:pPr lvl="0"/>
            <a:r>
              <a:rPr lang="ru-RU" sz="3600" b="1" baseline="30000" dirty="0"/>
              <a:t>Каждая третья женщина</a:t>
            </a:r>
            <a:r>
              <a:rPr lang="ru-RU" sz="3600" baseline="30000" dirty="0"/>
              <a:t> в какой-то момент своей </a:t>
            </a:r>
            <a:r>
              <a:rPr lang="ru-RU" sz="3600" baseline="30000" dirty="0" smtClean="0"/>
              <a:t>жизни </a:t>
            </a:r>
            <a:r>
              <a:rPr lang="ru-RU" sz="3600" baseline="30000" dirty="0"/>
              <a:t>была жертвой физического или сексуального насилия со стороны интимного партнера. </a:t>
            </a:r>
          </a:p>
          <a:p>
            <a:pPr lvl="0"/>
            <a:r>
              <a:rPr lang="ru-RU" sz="3600" b="1" baseline="30000" dirty="0"/>
              <a:t>Один из семнадцати пожилых людей</a:t>
            </a:r>
            <a:r>
              <a:rPr lang="ru-RU" sz="3600" baseline="30000" dirty="0"/>
              <a:t> сообщил о насилии по отношению к нему, проявленном в прошлом месяце. </a:t>
            </a:r>
          </a:p>
          <a:p>
            <a:pPr lvl="0"/>
            <a:r>
              <a:rPr lang="ru-RU" sz="3600" b="1" baseline="30000" dirty="0"/>
              <a:t>Женщины </a:t>
            </a:r>
            <a:r>
              <a:rPr lang="ru-RU" sz="3600" baseline="30000" dirty="0"/>
              <a:t>сообщают о более высокой степени подверженности изнасилованиям, физическому насилию и преследованию в течение жизни, чем </a:t>
            </a:r>
            <a:r>
              <a:rPr lang="ru-RU" sz="3600" baseline="30000"/>
              <a:t>мужчины</a:t>
            </a:r>
            <a:r>
              <a:rPr lang="ru-RU" sz="3600" baseline="30000" smtClean="0"/>
              <a:t>.</a:t>
            </a:r>
            <a:endParaRPr lang="ru-RU" sz="3600" baseline="30000" dirty="0"/>
          </a:p>
          <a:p>
            <a:pPr lvl="0"/>
            <a:endParaRPr lang="en-US" sz="2400" dirty="0"/>
          </a:p>
          <a:p>
            <a:endParaRPr lang="en-US" sz="2400" dirty="0"/>
          </a:p>
        </p:txBody>
      </p:sp>
      <p:pic>
        <p:nvPicPr>
          <p:cNvPr id="8" name="Imagem 7" descr="Fundo preto com letras brancas&#10;&#10;Descrição gerada automaticamente">
            <a:extLst>
              <a:ext uri="{FF2B5EF4-FFF2-40B4-BE49-F238E27FC236}">
                <a16:creationId xmlns:a16="http://schemas.microsoft.com/office/drawing/2014/main" id="{3B38C156-2454-44A1-840B-47CAFDD7F17D}"/>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7385929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72CB8-A757-1B40-8526-737DA4E54D9B}"/>
              </a:ext>
            </a:extLst>
          </p:cNvPr>
          <p:cNvSpPr>
            <a:spLocks noGrp="1"/>
          </p:cNvSpPr>
          <p:nvPr>
            <p:ph type="title"/>
          </p:nvPr>
        </p:nvSpPr>
        <p:spPr>
          <a:xfrm>
            <a:off x="4515728" y="1208593"/>
            <a:ext cx="7095079" cy="1188720"/>
          </a:xfrm>
        </p:spPr>
        <p:txBody>
          <a:bodyPr>
            <a:normAutofit fontScale="90000"/>
          </a:bodyPr>
          <a:lstStyle/>
          <a:p>
            <a:pPr algn="ctr"/>
            <a:r>
              <a:rPr lang="ru-RU" sz="3200" b="1" dirty="0" smtClean="0">
                <a:latin typeface="Avenir Next" panose="020B0503020202020204" pitchFamily="34" charset="0"/>
              </a:rPr>
              <a:t>Явление широко распространенное, </a:t>
            </a:r>
            <a:br>
              <a:rPr lang="ru-RU" sz="3200" b="1" dirty="0" smtClean="0">
                <a:latin typeface="Avenir Next" panose="020B0503020202020204" pitchFamily="34" charset="0"/>
              </a:rPr>
            </a:br>
            <a:r>
              <a:rPr lang="ru-RU" sz="3200" b="1" dirty="0" smtClean="0">
                <a:latin typeface="Avenir Next" panose="020B0503020202020204" pitchFamily="34" charset="0"/>
              </a:rPr>
              <a:t>но </a:t>
            </a:r>
            <a:r>
              <a:rPr lang="ru-RU" sz="3200" b="1" dirty="0" smtClean="0">
                <a:solidFill>
                  <a:schemeClr val="tx2">
                    <a:lumMod val="75000"/>
                    <a:lumOff val="25000"/>
                  </a:schemeClr>
                </a:solidFill>
                <a:latin typeface="Avenir Next" panose="020B0503020202020204" pitchFamily="34" charset="0"/>
              </a:rPr>
              <a:t>не признанное</a:t>
            </a:r>
            <a:r>
              <a:rPr lang="en-US" sz="3200" b="1" dirty="0">
                <a:latin typeface="Avenir Next" panose="020B0503020202020204" pitchFamily="34" charset="0"/>
              </a:rPr>
              <a:t/>
            </a:r>
            <a:br>
              <a:rPr lang="en-US" sz="3200" b="1" dirty="0">
                <a:latin typeface="Avenir Next" panose="020B0503020202020204" pitchFamily="34" charset="0"/>
              </a:rPr>
            </a:br>
            <a:endParaRPr lang="en-US" sz="3200" dirty="0">
              <a:latin typeface="Avenir Next" panose="020B0503020202020204" pitchFamily="34" charset="0"/>
            </a:endParaRPr>
          </a:p>
        </p:txBody>
      </p:sp>
      <p:sp>
        <p:nvSpPr>
          <p:cNvPr id="3" name="Content Placeholder 2">
            <a:extLst>
              <a:ext uri="{FF2B5EF4-FFF2-40B4-BE49-F238E27FC236}">
                <a16:creationId xmlns:a16="http://schemas.microsoft.com/office/drawing/2014/main" id="{6E138185-AEF4-8641-8D83-146C2122C3F2}"/>
              </a:ext>
            </a:extLst>
          </p:cNvPr>
          <p:cNvSpPr>
            <a:spLocks noGrp="1"/>
          </p:cNvSpPr>
          <p:nvPr>
            <p:ph idx="1"/>
          </p:nvPr>
        </p:nvSpPr>
        <p:spPr>
          <a:xfrm>
            <a:off x="4389120" y="2087646"/>
            <a:ext cx="7221687" cy="3634486"/>
          </a:xfrm>
        </p:spPr>
        <p:txBody>
          <a:bodyPr>
            <a:normAutofit/>
          </a:bodyPr>
          <a:lstStyle/>
          <a:p>
            <a:r>
              <a:rPr lang="ru-RU" sz="2000" dirty="0" smtClean="0"/>
              <a:t>Хотя </a:t>
            </a:r>
            <a:r>
              <a:rPr lang="ru-RU" sz="2000" dirty="0"/>
              <a:t>вред от физического и сексуального насилия становится очевидным, психологическое насилие менее узнаваемо и о нем меньше говорят, и часто преуменьшают его. </a:t>
            </a:r>
            <a:endParaRPr lang="en-US" sz="2000" dirty="0" smtClean="0"/>
          </a:p>
          <a:p>
            <a:r>
              <a:rPr lang="ru-RU" sz="2000" dirty="0" smtClean="0"/>
              <a:t>К </a:t>
            </a:r>
            <a:r>
              <a:rPr lang="ru-RU" sz="2000" dirty="0"/>
              <a:t>сожалению, наиболее распространенной формой эмоционального насилия является словесное насилие</a:t>
            </a:r>
            <a:r>
              <a:rPr lang="ru-RU" sz="2000" dirty="0" smtClean="0"/>
              <a:t>,</a:t>
            </a:r>
          </a:p>
          <a:p>
            <a:pPr marL="0" indent="0">
              <a:buNone/>
            </a:pPr>
            <a:r>
              <a:rPr lang="ru-RU" sz="2000" dirty="0"/>
              <a:t> </a:t>
            </a:r>
            <a:r>
              <a:rPr lang="ru-RU" sz="2000" dirty="0" smtClean="0"/>
              <a:t>     </a:t>
            </a:r>
            <a:r>
              <a:rPr lang="ru-RU" sz="2000" dirty="0"/>
              <a:t>и оно часто остается непризнанным.</a:t>
            </a:r>
            <a:endParaRPr lang="en-US" sz="2000" dirty="0" smtClean="0"/>
          </a:p>
          <a:p>
            <a:pPr marL="0" indent="0">
              <a:buNone/>
            </a:pPr>
            <a:endParaRPr lang="en-US" sz="2000" dirty="0"/>
          </a:p>
        </p:txBody>
      </p:sp>
      <p:pic>
        <p:nvPicPr>
          <p:cNvPr id="4" name="Picture 3">
            <a:extLst>
              <a:ext uri="{FF2B5EF4-FFF2-40B4-BE49-F238E27FC236}">
                <a16:creationId xmlns:a16="http://schemas.microsoft.com/office/drawing/2014/main" id="{A6D43584-87DF-7E48-8898-1583DB51B918}"/>
              </a:ext>
            </a:extLst>
          </p:cNvPr>
          <p:cNvPicPr>
            <a:picLocks noChangeAspect="1"/>
          </p:cNvPicPr>
          <p:nvPr/>
        </p:nvPicPr>
        <p:blipFill rotWithShape="1">
          <a:blip r:embed="rId3"/>
          <a:srcRect l="57190" r="-1" b="-1"/>
          <a:stretch/>
        </p:blipFill>
        <p:spPr>
          <a:xfrm>
            <a:off x="446534" y="601201"/>
            <a:ext cx="3703320" cy="5774200"/>
          </a:xfrm>
          <a:prstGeom prst="rect">
            <a:avLst/>
          </a:prstGeom>
        </p:spPr>
      </p:pic>
      <p:pic>
        <p:nvPicPr>
          <p:cNvPr id="5" name="Imagem 4" descr="Fundo preto com letras brancas&#10;&#10;Descrição gerada automaticamente">
            <a:extLst>
              <a:ext uri="{FF2B5EF4-FFF2-40B4-BE49-F238E27FC236}">
                <a16:creationId xmlns:a16="http://schemas.microsoft.com/office/drawing/2014/main" id="{74778F6B-BB1A-44C7-8371-2D2DFEE1DA4E}"/>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12813756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04BED40-EAF7-4E55-AFF7-2CD840EBD3A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044E3B-04C1-8D4B-B085-7C91115D85C6}"/>
              </a:ext>
            </a:extLst>
          </p:cNvPr>
          <p:cNvSpPr>
            <a:spLocks noGrp="1"/>
          </p:cNvSpPr>
          <p:nvPr>
            <p:ph type="title"/>
          </p:nvPr>
        </p:nvSpPr>
        <p:spPr>
          <a:xfrm>
            <a:off x="398313" y="1208593"/>
            <a:ext cx="7085699" cy="1013800"/>
          </a:xfrm>
        </p:spPr>
        <p:txBody>
          <a:bodyPr>
            <a:normAutofit fontScale="90000"/>
          </a:bodyPr>
          <a:lstStyle/>
          <a:p>
            <a:r>
              <a:rPr lang="ru-RU" sz="3200" b="1" dirty="0" smtClean="0">
                <a:latin typeface="Avenir Next" panose="020B0503020202020204" pitchFamily="34" charset="0"/>
              </a:rPr>
              <a:t>Признать </a:t>
            </a:r>
            <a:r>
              <a:rPr lang="ru-RU" sz="3200" b="1" dirty="0" smtClean="0">
                <a:solidFill>
                  <a:schemeClr val="tx2">
                    <a:lumMod val="75000"/>
                    <a:lumOff val="25000"/>
                  </a:schemeClr>
                </a:solidFill>
                <a:latin typeface="Avenir Next" panose="020B0503020202020204" pitchFamily="34" charset="0"/>
              </a:rPr>
              <a:t>эмоциональное насилие</a:t>
            </a:r>
            <a:r>
              <a:rPr lang="en-US" sz="3200" b="1" dirty="0">
                <a:latin typeface="Avenir Next" panose="020B0503020202020204" pitchFamily="34" charset="0"/>
              </a:rPr>
              <a:t/>
            </a:r>
            <a:br>
              <a:rPr lang="en-US" sz="3200" b="1" dirty="0">
                <a:latin typeface="Avenir Next" panose="020B0503020202020204" pitchFamily="34" charset="0"/>
              </a:rPr>
            </a:br>
            <a:endParaRPr lang="en-US" sz="3200" dirty="0">
              <a:solidFill>
                <a:schemeClr val="tx2"/>
              </a:solidFill>
              <a:latin typeface="Avenir Next" panose="020B0503020202020204" pitchFamily="34" charset="0"/>
            </a:endParaRPr>
          </a:p>
        </p:txBody>
      </p:sp>
      <p:sp>
        <p:nvSpPr>
          <p:cNvPr id="11" name="Rectangle 10">
            <a:extLst>
              <a:ext uri="{FF2B5EF4-FFF2-40B4-BE49-F238E27FC236}">
                <a16:creationId xmlns:a16="http://schemas.microsoft.com/office/drawing/2014/main" id="{F367CCF1-BB1E-41CF-8499-94A870C33E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215FB8E0-771E-4D47-B43D-F130486AA218}"/>
              </a:ext>
            </a:extLst>
          </p:cNvPr>
          <p:cNvSpPr>
            <a:spLocks noGrp="1"/>
          </p:cNvSpPr>
          <p:nvPr>
            <p:ph idx="1"/>
          </p:nvPr>
        </p:nvSpPr>
        <p:spPr>
          <a:xfrm>
            <a:off x="496787" y="1193147"/>
            <a:ext cx="6309003" cy="3962266"/>
          </a:xfrm>
        </p:spPr>
        <p:txBody>
          <a:bodyPr>
            <a:normAutofit/>
          </a:bodyPr>
          <a:lstStyle/>
          <a:p>
            <a:pPr marL="0" indent="0">
              <a:buNone/>
            </a:pPr>
            <a:r>
              <a:rPr lang="ru-RU" sz="2000" dirty="0" smtClean="0"/>
              <a:t>Когда мы говорим об эмоциональном насилии, то должны учитывать ряд важных вопросов.</a:t>
            </a:r>
            <a:r>
              <a:rPr lang="en-US" sz="2000" dirty="0" smtClean="0"/>
              <a:t> </a:t>
            </a:r>
            <a:endParaRPr lang="en-US" sz="2000" dirty="0"/>
          </a:p>
          <a:p>
            <a:r>
              <a:rPr lang="ru-RU" sz="2000" b="1" dirty="0" smtClean="0"/>
              <a:t>Сможете </a:t>
            </a:r>
            <a:r>
              <a:rPr lang="ru-RU" sz="2000" b="1" dirty="0"/>
              <a:t>ли вы распознать эмоциональное насилие? </a:t>
            </a:r>
            <a:r>
              <a:rPr lang="en-US" sz="2000" b="1" dirty="0" smtClean="0"/>
              <a:t> </a:t>
            </a:r>
            <a:endParaRPr lang="ru-RU" sz="2000" b="1" dirty="0"/>
          </a:p>
          <a:p>
            <a:r>
              <a:rPr lang="ru-RU" sz="2000" b="1" dirty="0" smtClean="0"/>
              <a:t>Как </a:t>
            </a:r>
            <a:r>
              <a:rPr lang="ru-RU" sz="2000" b="1" dirty="0"/>
              <a:t>бы вы ответили, если бы кто-то проявил по отношению к вам психологическое насилие?</a:t>
            </a:r>
            <a:endParaRPr lang="en-US" sz="2000" b="1" dirty="0"/>
          </a:p>
          <a:p>
            <a:r>
              <a:rPr lang="ru-RU" sz="2000" b="1" dirty="0"/>
              <a:t>Что Библия говорит об этом</a:t>
            </a:r>
            <a:r>
              <a:rPr lang="ru-RU" sz="2000" b="1" dirty="0" smtClean="0"/>
              <a:t>?</a:t>
            </a:r>
            <a:r>
              <a:rPr lang="en-US" sz="2000" b="1" dirty="0" smtClean="0"/>
              <a:t> </a:t>
            </a:r>
            <a:endParaRPr lang="en-US" sz="2000" b="1" dirty="0">
              <a:solidFill>
                <a:schemeClr val="tx2"/>
              </a:solidFill>
            </a:endParaRPr>
          </a:p>
        </p:txBody>
      </p:sp>
      <p:pic>
        <p:nvPicPr>
          <p:cNvPr id="4" name="Picture 3">
            <a:extLst>
              <a:ext uri="{FF2B5EF4-FFF2-40B4-BE49-F238E27FC236}">
                <a16:creationId xmlns:a16="http://schemas.microsoft.com/office/drawing/2014/main" id="{EAE9ACC9-1A15-5E49-B327-6317E72A03E6}"/>
              </a:ext>
            </a:extLst>
          </p:cNvPr>
          <p:cNvPicPr>
            <a:picLocks noChangeAspect="1"/>
          </p:cNvPicPr>
          <p:nvPr/>
        </p:nvPicPr>
        <p:blipFill rotWithShape="1">
          <a:blip r:embed="rId3"/>
          <a:srcRect l="54540" r="-1" b="-1"/>
          <a:stretch/>
        </p:blipFill>
        <p:spPr>
          <a:xfrm>
            <a:off x="7521283" y="10"/>
            <a:ext cx="4670717" cy="6857990"/>
          </a:xfrm>
          <a:prstGeom prst="rect">
            <a:avLst/>
          </a:prstGeom>
        </p:spPr>
      </p:pic>
      <p:pic>
        <p:nvPicPr>
          <p:cNvPr id="7" name="Imagem 6" descr="Uma imagem contendo desenho&#10;&#10;Descrição gerada automaticamente">
            <a:extLst>
              <a:ext uri="{FF2B5EF4-FFF2-40B4-BE49-F238E27FC236}">
                <a16:creationId xmlns:a16="http://schemas.microsoft.com/office/drawing/2014/main" id="{47885F50-351E-488E-B43F-F0E044472306}"/>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9010718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44E3B-04C1-8D4B-B085-7C91115D85C6}"/>
              </a:ext>
            </a:extLst>
          </p:cNvPr>
          <p:cNvSpPr>
            <a:spLocks noGrp="1"/>
          </p:cNvSpPr>
          <p:nvPr>
            <p:ph type="title"/>
          </p:nvPr>
        </p:nvSpPr>
        <p:spPr>
          <a:xfrm>
            <a:off x="581193" y="702156"/>
            <a:ext cx="6309003" cy="1013800"/>
          </a:xfrm>
        </p:spPr>
        <p:txBody>
          <a:bodyPr>
            <a:normAutofit/>
          </a:bodyPr>
          <a:lstStyle/>
          <a:p>
            <a:endParaRPr lang="en-US" dirty="0">
              <a:solidFill>
                <a:schemeClr val="tx2"/>
              </a:solidFill>
            </a:endParaRPr>
          </a:p>
        </p:txBody>
      </p:sp>
      <p:sp>
        <p:nvSpPr>
          <p:cNvPr id="3" name="Content Placeholder 2">
            <a:extLst>
              <a:ext uri="{FF2B5EF4-FFF2-40B4-BE49-F238E27FC236}">
                <a16:creationId xmlns:a16="http://schemas.microsoft.com/office/drawing/2014/main" id="{215FB8E0-771E-4D47-B43D-F130486AA218}"/>
              </a:ext>
            </a:extLst>
          </p:cNvPr>
          <p:cNvSpPr>
            <a:spLocks noGrp="1"/>
          </p:cNvSpPr>
          <p:nvPr>
            <p:ph idx="1"/>
          </p:nvPr>
        </p:nvSpPr>
        <p:spPr>
          <a:xfrm>
            <a:off x="581194" y="1896533"/>
            <a:ext cx="6309003" cy="3962266"/>
          </a:xfrm>
        </p:spPr>
        <p:txBody>
          <a:bodyPr>
            <a:normAutofit/>
          </a:bodyPr>
          <a:lstStyle/>
          <a:p>
            <a:pPr algn="ctr"/>
            <a:r>
              <a:rPr lang="ru-RU" sz="2400" dirty="0" smtClean="0"/>
              <a:t>Наиболее </a:t>
            </a:r>
            <a:r>
              <a:rPr lang="ru-RU" sz="2400" dirty="0"/>
              <a:t>частым типом психологической агрессии, используемым по отношению  как к мужчинам, так и к женщинам, является </a:t>
            </a:r>
            <a:r>
              <a:rPr lang="ru-RU" sz="2400" b="1" dirty="0"/>
              <a:t>принудительный контроль, включающий требование постоянно информировать партнера о ее или его местонахождении.</a:t>
            </a:r>
            <a:r>
              <a:rPr lang="en-US" sz="2400" b="1" dirty="0"/>
              <a:t> </a:t>
            </a:r>
          </a:p>
          <a:p>
            <a:pPr algn="ctr"/>
            <a:endParaRPr lang="en-US" sz="2400" dirty="0">
              <a:solidFill>
                <a:schemeClr val="tx2"/>
              </a:solidFill>
            </a:endParaRPr>
          </a:p>
        </p:txBody>
      </p:sp>
      <p:pic>
        <p:nvPicPr>
          <p:cNvPr id="4" name="Picture 3">
            <a:extLst>
              <a:ext uri="{FF2B5EF4-FFF2-40B4-BE49-F238E27FC236}">
                <a16:creationId xmlns:a16="http://schemas.microsoft.com/office/drawing/2014/main" id="{EAE9ACC9-1A15-5E49-B327-6317E72A03E6}"/>
              </a:ext>
            </a:extLst>
          </p:cNvPr>
          <p:cNvPicPr>
            <a:picLocks noChangeAspect="1"/>
          </p:cNvPicPr>
          <p:nvPr/>
        </p:nvPicPr>
        <p:blipFill rotWithShape="1">
          <a:blip r:embed="rId3"/>
          <a:srcRect l="54540" r="-1" b="-1"/>
          <a:stretch/>
        </p:blipFill>
        <p:spPr>
          <a:xfrm>
            <a:off x="7521283" y="10"/>
            <a:ext cx="4670717" cy="6857990"/>
          </a:xfrm>
          <a:prstGeom prst="rect">
            <a:avLst/>
          </a:prstGeom>
        </p:spPr>
      </p:pic>
      <p:pic>
        <p:nvPicPr>
          <p:cNvPr id="5" name="Imagem 4" descr="Uma imagem contendo desenho&#10;&#10;Descrição gerada automaticamente">
            <a:extLst>
              <a:ext uri="{FF2B5EF4-FFF2-40B4-BE49-F238E27FC236}">
                <a16:creationId xmlns:a16="http://schemas.microsoft.com/office/drawing/2014/main" id="{E58D1CEF-7528-4DB5-AC50-D03B7D5315B6}"/>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17546460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56EB9-078F-4952-AC1F-149C7A0AE4D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8228E56-3DA6-604C-8329-AAA678863105}"/>
              </a:ext>
            </a:extLst>
          </p:cNvPr>
          <p:cNvSpPr>
            <a:spLocks noGrp="1"/>
          </p:cNvSpPr>
          <p:nvPr>
            <p:ph type="title"/>
          </p:nvPr>
        </p:nvSpPr>
        <p:spPr>
          <a:xfrm>
            <a:off x="4382724" y="1574352"/>
            <a:ext cx="7225075" cy="1013800"/>
          </a:xfrm>
        </p:spPr>
        <p:txBody>
          <a:bodyPr>
            <a:noAutofit/>
          </a:bodyPr>
          <a:lstStyle/>
          <a:p>
            <a:pPr algn="ctr">
              <a:lnSpc>
                <a:spcPct val="100000"/>
              </a:lnSpc>
            </a:pPr>
            <a:r>
              <a:rPr lang="bg-BG" sz="2800" b="1" dirty="0">
                <a:solidFill>
                  <a:schemeClr val="tx2"/>
                </a:solidFill>
                <a:latin typeface="Avenir Next" panose="020B0503020202020204" pitchFamily="34" charset="0"/>
              </a:rPr>
              <a:t>ПРЕОБЛАДАНИЕ </a:t>
            </a:r>
            <a:r>
              <a:rPr lang="en-US" sz="2800" b="1" dirty="0" smtClean="0">
                <a:solidFill>
                  <a:schemeClr val="tx2"/>
                </a:solidFill>
                <a:latin typeface="Avenir Next" panose="020B0503020202020204" pitchFamily="34" charset="0"/>
              </a:rPr>
              <a:t> </a:t>
            </a:r>
            <a:r>
              <a:rPr lang="ru-RU" sz="2800" b="1" dirty="0" smtClean="0">
                <a:solidFill>
                  <a:schemeClr val="tx2">
                    <a:lumMod val="75000"/>
                    <a:lumOff val="25000"/>
                  </a:schemeClr>
                </a:solidFill>
                <a:latin typeface="Avenir Next" panose="020B0503020202020204" pitchFamily="34" charset="0"/>
              </a:rPr>
              <a:t>эмоционального насилия среди христиан</a:t>
            </a:r>
            <a:r>
              <a:rPr lang="en-US" sz="2800" b="1" dirty="0">
                <a:solidFill>
                  <a:schemeClr val="tx2"/>
                </a:solidFill>
                <a:latin typeface="Avenir Next" panose="020B0503020202020204" pitchFamily="34" charset="0"/>
              </a:rPr>
              <a:t/>
            </a:r>
            <a:br>
              <a:rPr lang="en-US" sz="2800" b="1" dirty="0">
                <a:solidFill>
                  <a:schemeClr val="tx2"/>
                </a:solidFill>
                <a:latin typeface="Avenir Next" panose="020B0503020202020204" pitchFamily="34" charset="0"/>
              </a:rPr>
            </a:br>
            <a:endParaRPr lang="en-US" sz="2800" dirty="0">
              <a:solidFill>
                <a:schemeClr val="tx2"/>
              </a:solidFill>
              <a:latin typeface="Avenir Next" panose="020B0503020202020204" pitchFamily="34" charset="0"/>
            </a:endParaRPr>
          </a:p>
        </p:txBody>
      </p:sp>
      <p:sp>
        <p:nvSpPr>
          <p:cNvPr id="11" name="Rectangle 10">
            <a:extLst>
              <a:ext uri="{FF2B5EF4-FFF2-40B4-BE49-F238E27FC236}">
                <a16:creationId xmlns:a16="http://schemas.microsoft.com/office/drawing/2014/main" id="{10058680-D07C-4893-B2B7-91543F18AB3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7B42427A-0A1F-4A55-8705-D9179F1E0CF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Rectangle 14">
            <a:extLst>
              <a:ext uri="{FF2B5EF4-FFF2-40B4-BE49-F238E27FC236}">
                <a16:creationId xmlns:a16="http://schemas.microsoft.com/office/drawing/2014/main" id="{EE54A6FE-D8CB-48A3-900B-053D4EBD3B8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picture containing red, sitting, holding, computer&#10;&#10;Description automatically generated">
            <a:extLst>
              <a:ext uri="{FF2B5EF4-FFF2-40B4-BE49-F238E27FC236}">
                <a16:creationId xmlns:a16="http://schemas.microsoft.com/office/drawing/2014/main" id="{FD099891-407C-4E43-A5BC-905C0511A461}"/>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id="{392659EA-54CC-D848-B193-7812E7938081}"/>
              </a:ext>
            </a:extLst>
          </p:cNvPr>
          <p:cNvSpPr>
            <a:spLocks noGrp="1"/>
          </p:cNvSpPr>
          <p:nvPr>
            <p:ph idx="1"/>
          </p:nvPr>
        </p:nvSpPr>
        <p:spPr>
          <a:xfrm>
            <a:off x="4382726" y="2297247"/>
            <a:ext cx="6878108" cy="3962266"/>
          </a:xfrm>
        </p:spPr>
        <p:txBody>
          <a:bodyPr>
            <a:normAutofit/>
          </a:bodyPr>
          <a:lstStyle/>
          <a:p>
            <a:r>
              <a:rPr lang="ru-RU" sz="2000" b="1" dirty="0"/>
              <a:t>в рамках исследования «Здоровье адвентистов-2 » был проведен анализ, посвященный распространенности эмоционального насилия в детстве среди </a:t>
            </a:r>
            <a:r>
              <a:rPr lang="ru-RU" sz="2000" b="1" dirty="0" smtClean="0"/>
              <a:t>10 </a:t>
            </a:r>
            <a:r>
              <a:rPr lang="ru-RU" sz="2000" b="1" dirty="0"/>
              <a:t>283 взрослых адвентистов седьмого дня, проживающих в Северной Америке и принимавших участие в </a:t>
            </a:r>
            <a:r>
              <a:rPr lang="ru-RU" sz="2000" b="1" dirty="0" smtClean="0"/>
              <a:t>исследовании</a:t>
            </a:r>
            <a:r>
              <a:rPr lang="en-US" sz="2000" baseline="30000" dirty="0"/>
              <a:t> </a:t>
            </a:r>
            <a:r>
              <a:rPr lang="en-US" sz="2000" baseline="30000" dirty="0" smtClean="0"/>
              <a:t>5</a:t>
            </a:r>
            <a:r>
              <a:rPr lang="ru-RU" sz="2000" b="1" dirty="0" smtClean="0"/>
              <a:t>. </a:t>
            </a:r>
            <a:endParaRPr lang="ru-RU" sz="2000" b="1" dirty="0"/>
          </a:p>
          <a:p>
            <a:r>
              <a:rPr lang="ru-RU" sz="2000" b="1" dirty="0"/>
              <a:t>В этом исследовании 39 процентов женщин и 35 процентов мужчин сообщили, что подвергались эмоциональному насилию со стороны своих родителей (отца или матери) в возрасте до 18 лет. </a:t>
            </a:r>
            <a:r>
              <a:rPr lang="en-US" sz="2000" dirty="0"/>
              <a:t> </a:t>
            </a:r>
            <a:endParaRPr lang="en-US" sz="2000" b="1" dirty="0"/>
          </a:p>
        </p:txBody>
      </p:sp>
      <p:pic>
        <p:nvPicPr>
          <p:cNvPr id="10" name="Imagem 9" descr="Fundo preto com letras brancas&#10;&#10;Descrição gerada automaticamente">
            <a:extLst>
              <a:ext uri="{FF2B5EF4-FFF2-40B4-BE49-F238E27FC236}">
                <a16:creationId xmlns:a16="http://schemas.microsoft.com/office/drawing/2014/main" id="{BD01368C-9C92-4FC4-8217-33BA16DA265E}"/>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772697238"/>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VTI">
  <a:themeElements>
    <a:clrScheme name="AnalogousFromRegularSeedLeftStep">
      <a:dk1>
        <a:srgbClr val="000000"/>
      </a:dk1>
      <a:lt1>
        <a:srgbClr val="FFFFFF"/>
      </a:lt1>
      <a:dk2>
        <a:srgbClr val="24413A"/>
      </a:dk2>
      <a:lt2>
        <a:srgbClr val="EFECEB"/>
      </a:lt2>
      <a:accent1>
        <a:srgbClr val="46AFCA"/>
      </a:accent1>
      <a:accent2>
        <a:srgbClr val="33B398"/>
      </a:accent2>
      <a:accent3>
        <a:srgbClr val="40B76C"/>
      </a:accent3>
      <a:accent4>
        <a:srgbClr val="3AB834"/>
      </a:accent4>
      <a:accent5>
        <a:srgbClr val="72B13D"/>
      </a:accent5>
      <a:accent6>
        <a:srgbClr val="9BAA30"/>
      </a:accent6>
      <a:hlink>
        <a:srgbClr val="C76E57"/>
      </a:hlink>
      <a:folHlink>
        <a:srgbClr val="878787"/>
      </a:folHlink>
    </a:clrScheme>
    <a:fontScheme name="Dividend">
      <a:majorFont>
        <a:latin typeface="Arial Nova Ligh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ova Ligh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612</TotalTime>
  <Words>4883</Words>
  <Application>Microsoft Office PowerPoint</Application>
  <PresentationFormat>Широкоэкранный</PresentationFormat>
  <Paragraphs>183</Paragraphs>
  <Slides>23</Slides>
  <Notes>23</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23</vt:i4>
      </vt:variant>
    </vt:vector>
  </HeadingPairs>
  <TitlesOfParts>
    <vt:vector size="31" baseType="lpstr">
      <vt:lpstr>Arial</vt:lpstr>
      <vt:lpstr>Arial Nova Light</vt:lpstr>
      <vt:lpstr>Avenir Next</vt:lpstr>
      <vt:lpstr>Book Antiqua</vt:lpstr>
      <vt:lpstr>Calibri</vt:lpstr>
      <vt:lpstr>Corbel</vt:lpstr>
      <vt:lpstr>Wingdings 2</vt:lpstr>
      <vt:lpstr>DividendVTI</vt:lpstr>
      <vt:lpstr>РАНЫ, НАНЕСЕННЫЕ НАСИЛИЕМ А что мы можем  сделать,  чтобы помочь людям, страдающим от насилия?  </vt:lpstr>
      <vt:lpstr>ИСТОРИЯ</vt:lpstr>
      <vt:lpstr>Презентация PowerPoint</vt:lpstr>
      <vt:lpstr>Различные виды насилия </vt:lpstr>
      <vt:lpstr>Презентация PowerPoint</vt:lpstr>
      <vt:lpstr>Явление широко распространенное,  но не признанное </vt:lpstr>
      <vt:lpstr>Признать эмоциональное насилие </vt:lpstr>
      <vt:lpstr>Презентация PowerPoint</vt:lpstr>
      <vt:lpstr>ПРЕОБЛАДАНИЕ  эмоционального насилия среди христиан </vt:lpstr>
      <vt:lpstr>Различия между эмоциональным насилием  и конфликтом</vt:lpstr>
      <vt:lpstr>Презентация PowerPoint</vt:lpstr>
      <vt:lpstr>Как помочь человеку отреагировать, если он подвергается психологическому насилию </vt:lpstr>
      <vt:lpstr>1. Изучите тактику проявления эмоционального насилия  и научитесь отстаивать свои интересы.</vt:lpstr>
      <vt:lpstr>2. Установите здоровые границы. </vt:lpstr>
      <vt:lpstr>3. Созидайте свою  самооценку и чувство собственного достоинства</vt:lpstr>
      <vt:lpstr>4. Обратитесь за помощью к профессиональному консультанту. </vt:lpstr>
      <vt:lpstr>5. ИЩИТЕ Утешения, исцеления  и мудрости у бога </vt:lpstr>
      <vt:lpstr>МОЖЕМ ЛИ МЫ СДЕЛАТЬ БОЛЬШЕ?</vt:lpstr>
      <vt:lpstr>Презентация PowerPoint</vt:lpstr>
      <vt:lpstr>Вопрос здоровья</vt:lpstr>
      <vt:lpstr>Презентация PowerPoint</vt:lpstr>
      <vt:lpstr>Представление божьего характера  </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wounds of abuse Can We do More?</dc:title>
  <dc:creator>Arrais, Raquel</dc:creator>
  <cp:lastModifiedBy>Raisa Ostrovskaya</cp:lastModifiedBy>
  <cp:revision>36</cp:revision>
  <dcterms:created xsi:type="dcterms:W3CDTF">2020-04-14T13:18:25Z</dcterms:created>
  <dcterms:modified xsi:type="dcterms:W3CDTF">2020-07-09T10:07:26Z</dcterms:modified>
</cp:coreProperties>
</file>