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notesMasterIdLst>
    <p:notesMasterId r:id="rId25"/>
  </p:notesMasterIdLst>
  <p:sldIdLst>
    <p:sldId id="256" r:id="rId2"/>
    <p:sldId id="257" r:id="rId3"/>
    <p:sldId id="258" r:id="rId4"/>
    <p:sldId id="272" r:id="rId5"/>
    <p:sldId id="259" r:id="rId6"/>
    <p:sldId id="260" r:id="rId7"/>
    <p:sldId id="261" r:id="rId8"/>
    <p:sldId id="271" r:id="rId9"/>
    <p:sldId id="262" r:id="rId10"/>
    <p:sldId id="263" r:id="rId11"/>
    <p:sldId id="273" r:id="rId12"/>
    <p:sldId id="264" r:id="rId13"/>
    <p:sldId id="265" r:id="rId14"/>
    <p:sldId id="266" r:id="rId15"/>
    <p:sldId id="267" r:id="rId16"/>
    <p:sldId id="268" r:id="rId17"/>
    <p:sldId id="269" r:id="rId18"/>
    <p:sldId id="270"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B781"/>
    <a:srgbClr val="00FB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6"/>
    <p:restoredTop sz="79789" autoAdjust="0"/>
  </p:normalViewPr>
  <p:slideViewPr>
    <p:cSldViewPr snapToGrid="0" snapToObjects="1">
      <p:cViewPr varScale="1">
        <p:scale>
          <a:sx n="58" d="100"/>
          <a:sy n="58" d="100"/>
        </p:scale>
        <p:origin x="480"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p:scale>
          <a:sx n="95" d="100"/>
          <a:sy n="95" d="100"/>
        </p:scale>
        <p:origin x="3664"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991651-60D0-2D4C-B679-8708D3D18BA5}" type="datetimeFigureOut">
              <a:rPr lang="en-US" smtClean="0"/>
              <a:t>7/9/2020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8AC15-62DC-5040-8AE1-929C9E875223}" type="slidenum">
              <a:rPr lang="en-US" smtClean="0"/>
              <a:t>‹#›</a:t>
            </a:fld>
            <a:endParaRPr lang="en-US"/>
          </a:p>
        </p:txBody>
      </p:sp>
    </p:spTree>
    <p:extLst>
      <p:ext uri="{BB962C8B-B14F-4D97-AF65-F5344CB8AC3E}">
        <p14:creationId xmlns:p14="http://schemas.microsoft.com/office/powerpoint/2010/main" val="148508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urldefense.proofpoint.com/v2/url?u=http-3A__www.MinistryMagazine.org&amp;d=DwMFAg&amp;c=geG42X-pap7-Ouiwb6h0Kw&amp;r=XFJqwiYwij9ezZMJeKmW3KpdPQVWH3koqtvUldA8nuA&amp;m=zs0NSSSe65_q8GsyUX3oOx7tvMrXP0lfB6rJYySs2Wk&amp;s=NBO-k3kdGyOvIEez3aD-KlonyVJpcTu6N8v_q1H-sUY&amp;e="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8" Type="http://schemas.openxmlformats.org/officeDocument/2006/relationships/hyperlink" Target="https://biblia.com/bible/esv/Mar%202.8" TargetMode="External"/><Relationship Id="rId13" Type="http://schemas.openxmlformats.org/officeDocument/2006/relationships/hyperlink" Target="file:///\\Users\turnerr\Desktop\Enditnow%20Day\2020\who.int\violence%20_injury_prevention\violence\status_report\2014%20\report\report\en" TargetMode="External"/><Relationship Id="rId3" Type="http://schemas.openxmlformats.org/officeDocument/2006/relationships/hyperlink" Target="http://www.christianitytoday.com/ct/2014/may%20/bibles-unequivocal-no-to-domestic-violence.html" TargetMode="External"/><Relationship Id="rId7" Type="http://schemas.openxmlformats.org/officeDocument/2006/relationships/hyperlink" Target="https://biblia.com/bible/esv/Mar%202.201" TargetMode="External"/><Relationship Id="rId12" Type="http://schemas.openxmlformats.org/officeDocument/2006/relationships/hyperlink" Target="https://www.psychologytoday.com/us%20/blog/toxic-relationships/201704/forms-emotional%20-and-verbal-abuse-you-may-be-overlooking" TargetMode="External"/><Relationship Id="rId2" Type="http://schemas.openxmlformats.org/officeDocument/2006/relationships/slide" Target="../slides/slide23.xml"/><Relationship Id="rId1" Type="http://schemas.openxmlformats.org/officeDocument/2006/relationships/notesMaster" Target="../notesMasters/notesMaster1.xml"/><Relationship Id="rId6" Type="http://schemas.openxmlformats.org/officeDocument/2006/relationships/hyperlink" Target="https://biblia.com/bible/esv/Mark.%202" TargetMode="External"/><Relationship Id="rId11" Type="http://schemas.openxmlformats.org/officeDocument/2006/relationships/hyperlink" Target="http://www.psychologytoday.com/blog/traversing-the%20-inner-terrain/201609/when-is-it-emotional-abuse" TargetMode="External"/><Relationship Id="rId5" Type="http://schemas.openxmlformats.org/officeDocument/2006/relationships/hyperlink" Target="http://www.rainn.org/statistics/victims-sexual%20-violence" TargetMode="External"/><Relationship Id="rId10" Type="http://schemas.openxmlformats.org/officeDocument/2006/relationships/hyperlink" Target="http://www.ncbi.nlm.nih.gov/pubmed/26077834" TargetMode="External"/><Relationship Id="rId4" Type="http://schemas.openxmlformats.org/officeDocument/2006/relationships/hyperlink" Target="file:///\\Users\turnerr\Desktop\Enditnow%20Day\2020\who.int\violence_injury_prevention\violence%20\status_report\2014\report\report\en" TargetMode="External"/><Relationship Id="rId9" Type="http://schemas.openxmlformats.org/officeDocument/2006/relationships/hyperlink" Target="http://www.cdc.gov/violenceprevention/pdf/nisvs%20_report2010-a.pdf"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u="sng" kern="1200" dirty="0" smtClean="0">
                <a:solidFill>
                  <a:schemeClr val="tx1"/>
                </a:solidFill>
                <a:effectLst/>
                <a:latin typeface="+mn-lt"/>
                <a:ea typeface="+mn-ea"/>
                <a:cs typeface="+mn-cs"/>
              </a:rPr>
              <a:t>Раны, нанесенные насилием.</a:t>
            </a:r>
            <a:r>
              <a:rPr lang="ru-RU" sz="1200" b="1" u="sng" kern="1200" baseline="0" dirty="0" smtClean="0">
                <a:solidFill>
                  <a:schemeClr val="tx1"/>
                </a:solidFill>
                <a:effectLst/>
                <a:latin typeface="+mn-lt"/>
                <a:ea typeface="+mn-ea"/>
                <a:cs typeface="+mn-cs"/>
              </a:rPr>
              <a:t> Можем ли мы сделать еще больше, чтобы помочь людям</a:t>
            </a:r>
            <a:r>
              <a:rPr lang="en-US" sz="1200" b="1" u="sng" kern="1200" dirty="0" smtClean="0">
                <a:solidFill>
                  <a:schemeClr val="tx1"/>
                </a:solidFill>
                <a:effectLst/>
                <a:latin typeface="+mn-lt"/>
                <a:ea typeface="+mn-ea"/>
                <a:cs typeface="+mn-cs"/>
              </a:rPr>
              <a:t>?</a:t>
            </a:r>
            <a:endParaRPr lang="en-US" sz="1200" b="1" u="sng" kern="1200" dirty="0">
              <a:solidFill>
                <a:schemeClr val="tx1"/>
              </a:solidFill>
              <a:effectLst/>
              <a:latin typeface="+mn-lt"/>
              <a:ea typeface="+mn-ea"/>
              <a:cs typeface="+mn-cs"/>
            </a:endParaRPr>
          </a:p>
          <a:p>
            <a:r>
              <a:rPr lang="ru-RU" sz="1200" i="1" kern="1200" dirty="0" smtClean="0">
                <a:solidFill>
                  <a:schemeClr val="tx1"/>
                </a:solidFill>
                <a:effectLst/>
                <a:latin typeface="+mn-lt"/>
                <a:ea typeface="+mn-ea"/>
                <a:cs typeface="+mn-cs"/>
              </a:rPr>
              <a:t>Если мы когда-либо нуждались в информированных и ответственных пасторах, то сейчас наступило именно такое время, когда мы точно в них нуждаемся</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Автор семинара-</a:t>
            </a:r>
            <a:r>
              <a:rPr lang="ru-RU" sz="1200" kern="1200" baseline="0" dirty="0" smtClean="0">
                <a:solidFill>
                  <a:schemeClr val="tx1"/>
                </a:solidFill>
                <a:effectLst/>
                <a:latin typeface="+mn-lt"/>
                <a:ea typeface="+mn-ea"/>
                <a:cs typeface="+mn-cs"/>
              </a:rPr>
              <a:t> доктор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Катя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Райнерт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заместитель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директора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Отдела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здоровья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Генеральной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Конференции</a:t>
            </a:r>
            <a:r>
              <a:rPr lang="ru-RU" sz="1200" kern="1200" dirty="0" smtClean="0">
                <a:solidFill>
                  <a:schemeClr val="tx1"/>
                </a:solidFill>
                <a:effectLst/>
                <a:latin typeface="+mn-lt"/>
                <a:ea typeface="+mn-ea"/>
                <a:cs typeface="+mn-cs"/>
              </a:rPr>
              <a:t>, этот</a:t>
            </a:r>
            <a:r>
              <a:rPr lang="ru-RU" sz="1200" kern="1200" baseline="0" dirty="0" smtClean="0">
                <a:solidFill>
                  <a:schemeClr val="tx1"/>
                </a:solidFill>
                <a:effectLst/>
                <a:latin typeface="+mn-lt"/>
                <a:ea typeface="+mn-ea"/>
                <a:cs typeface="+mn-cs"/>
              </a:rPr>
              <a:t> материал был о</a:t>
            </a:r>
            <a:r>
              <a:rPr lang="en-US" sz="1200" kern="1200" dirty="0" err="1" smtClean="0">
                <a:solidFill>
                  <a:schemeClr val="tx1"/>
                </a:solidFill>
                <a:effectLst/>
                <a:latin typeface="+mn-lt"/>
                <a:ea typeface="+mn-ea"/>
                <a:cs typeface="+mn-cs"/>
              </a:rPr>
              <a:t>публикован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журнале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Министри</a:t>
            </a:r>
            <a:r>
              <a:rPr lang="en-US" sz="1200" kern="1200" dirty="0" smtClean="0">
                <a:solidFill>
                  <a:schemeClr val="tx1"/>
                </a:solidFill>
                <a:effectLst/>
                <a:latin typeface="+mn-lt"/>
                <a:ea typeface="+mn-ea"/>
                <a:cs typeface="+mn-cs"/>
              </a:rPr>
              <a:t> M</a:t>
            </a:r>
            <a:r>
              <a:rPr lang="en-US" sz="1200" i="1" kern="1200" dirty="0" smtClean="0">
                <a:solidFill>
                  <a:schemeClr val="tx1"/>
                </a:solidFill>
                <a:effectLst/>
                <a:latin typeface="+mn-lt"/>
                <a:ea typeface="+mn-ea"/>
                <a:cs typeface="+mn-cs"/>
              </a:rPr>
              <a:t>inistry®</a:t>
            </a:r>
            <a:r>
              <a:rPr lang="en-US" sz="1200" kern="1200" dirty="0" smtClean="0">
                <a:solidFill>
                  <a:schemeClr val="tx1"/>
                </a:solidFill>
                <a:effectLst/>
                <a:latin typeface="+mn-lt"/>
                <a:ea typeface="+mn-ea"/>
                <a:cs typeface="+mn-cs"/>
              </a:rPr>
              <a:t> -  </a:t>
            </a:r>
            <a:r>
              <a:rPr lang="ru-RU" sz="1200" kern="1200" dirty="0" smtClean="0">
                <a:solidFill>
                  <a:schemeClr val="tx1"/>
                </a:solidFill>
                <a:effectLst/>
                <a:latin typeface="+mn-lt"/>
                <a:ea typeface="+mn-ea"/>
                <a:cs typeface="+mn-cs"/>
              </a:rPr>
              <a:t>международном журнале для пасторов в ноябре 2018 года  </a:t>
            </a:r>
            <a:r>
              <a:rPr lang="en-US" sz="1200" u="sng" kern="1200" dirty="0" smtClean="0">
                <a:solidFill>
                  <a:schemeClr val="tx1"/>
                </a:solidFill>
                <a:effectLst/>
                <a:latin typeface="+mn-lt"/>
                <a:ea typeface="+mn-ea"/>
                <a:cs typeface="+mn-cs"/>
                <a:hlinkClick r:id="rId3"/>
              </a:rPr>
              <a:t>www.MinistryMagazine.org</a:t>
            </a:r>
            <a:r>
              <a:rPr lang="en-US" sz="1200" kern="1200" dirty="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Используется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разрешению</a:t>
            </a:r>
            <a:r>
              <a:rPr lang="ru-RU" sz="1200" kern="1200" dirty="0" smtClean="0">
                <a:solidFill>
                  <a:schemeClr val="tx1"/>
                </a:solidFill>
                <a:effectLst/>
                <a:latin typeface="+mn-lt"/>
                <a:ea typeface="+mn-ea"/>
                <a:cs typeface="+mn-cs"/>
              </a:rPr>
              <a:t>. Данный семинар входит в пакет материалов Дня профилактики насилия </a:t>
            </a:r>
            <a:r>
              <a:rPr lang="en-US" sz="1200" b="1" kern="1200" dirty="0" err="1" smtClean="0">
                <a:solidFill>
                  <a:schemeClr val="tx1"/>
                </a:solidFill>
                <a:effectLst/>
                <a:latin typeface="+mn-lt"/>
                <a:ea typeface="+mn-ea"/>
                <a:cs typeface="+mn-cs"/>
              </a:rPr>
              <a:t>enditnow</a:t>
            </a:r>
            <a:r>
              <a:rPr lang="en-US" sz="1200" kern="1200" dirty="0" smtClean="0">
                <a:solidFill>
                  <a:schemeClr val="tx1"/>
                </a:solidFill>
                <a:effectLst/>
                <a:latin typeface="+mn-lt"/>
                <a:ea typeface="+mn-ea"/>
                <a:cs typeface="+mn-cs"/>
              </a:rPr>
              <a:t>®</a:t>
            </a:r>
            <a:r>
              <a:rPr lang="en-US" dirty="0" smtClean="0">
                <a:effectLst/>
              </a:rPr>
              <a:t> </a:t>
            </a:r>
            <a:r>
              <a:rPr lang="ru-RU" dirty="0" smtClean="0">
                <a:effectLst/>
              </a:rPr>
              <a:t>, который пройдет 22 августа </a:t>
            </a:r>
            <a:r>
              <a:rPr lang="ru-RU" sz="1200" kern="1200" dirty="0" smtClean="0">
                <a:solidFill>
                  <a:schemeClr val="tx1"/>
                </a:solidFill>
                <a:effectLst/>
                <a:latin typeface="+mn-lt"/>
                <a:ea typeface="+mn-ea"/>
                <a:cs typeface="+mn-cs"/>
              </a:rPr>
              <a:t>2020</a:t>
            </a:r>
            <a:r>
              <a:rPr lang="ru-RU" sz="1200" kern="1200" baseline="0" dirty="0" smtClean="0">
                <a:solidFill>
                  <a:schemeClr val="tx1"/>
                </a:solidFill>
                <a:effectLst/>
                <a:latin typeface="+mn-lt"/>
                <a:ea typeface="+mn-ea"/>
                <a:cs typeface="+mn-cs"/>
              </a:rPr>
              <a:t> года</a:t>
            </a:r>
            <a:r>
              <a:rPr lang="en-US" sz="1200" kern="1200" dirty="0" smtClean="0">
                <a:solidFill>
                  <a:schemeClr val="tx1"/>
                </a:solidFill>
                <a:effectLst/>
                <a:latin typeface="+mn-lt"/>
                <a:ea typeface="+mn-ea"/>
                <a:cs typeface="+mn-cs"/>
              </a:rPr>
              <a:t>.</a:t>
            </a:r>
            <a:endParaRPr lang="ru-RU" sz="1200" kern="1200" dirty="0" smtClean="0">
              <a:solidFill>
                <a:schemeClr val="tx1"/>
              </a:solidFill>
              <a:effectLst/>
              <a:latin typeface="+mn-lt"/>
              <a:ea typeface="+mn-ea"/>
              <a:cs typeface="+mn-cs"/>
            </a:endParaRPr>
          </a:p>
          <a:p>
            <a:endParaRPr lang="ru-RU" sz="1200" kern="1200" dirty="0" smtClean="0">
              <a:solidFill>
                <a:schemeClr val="tx1"/>
              </a:solidFill>
              <a:effectLst/>
              <a:latin typeface="+mn-lt"/>
              <a:ea typeface="+mn-ea"/>
              <a:cs typeface="+mn-cs"/>
            </a:endParaRPr>
          </a:p>
          <a:p>
            <a:r>
              <a:rPr lang="ru-RU" sz="1200" kern="1200" baseline="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ru-RU"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a:t>
            </a:fld>
            <a:endParaRPr lang="en-US"/>
          </a:p>
        </p:txBody>
      </p:sp>
    </p:spTree>
    <p:extLst>
      <p:ext uri="{BB962C8B-B14F-4D97-AF65-F5344CB8AC3E}">
        <p14:creationId xmlns:p14="http://schemas.microsoft.com/office/powerpoint/2010/main" val="1175210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cap="small" dirty="0" err="1" smtClean="0">
                <a:solidFill>
                  <a:schemeClr val="tx1"/>
                </a:solidFill>
                <a:effectLst/>
                <a:latin typeface="+mn-lt"/>
                <a:ea typeface="+mn-ea"/>
                <a:cs typeface="+mn-cs"/>
              </a:rPr>
              <a:t>Различия</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между</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эмоциональным</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насилием</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и</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конфликтом</a:t>
            </a:r>
            <a:endParaRPr lang="en-US" sz="1200" kern="1200" dirty="0" smtClean="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распознать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присутствует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проводить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различие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между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нормальным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конфликтом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браке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отношениях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часто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присутствуют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конфликты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обязательно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означают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проявляется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кому-либо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должны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собственное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свободно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делиться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человек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выражает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является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ключевым</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эксперта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Расставание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является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Спор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означает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Если кто-то реагирует на ваши действия с обидой, это не эмоциональное насилие. </a:t>
            </a:r>
            <a:r>
              <a:rPr lang="en-US" sz="1200" kern="1200" dirty="0" err="1" smtClean="0">
                <a:solidFill>
                  <a:schemeClr val="tx1"/>
                </a:solidFill>
                <a:effectLst/>
                <a:latin typeface="+mn-lt"/>
                <a:ea typeface="+mn-ea"/>
                <a:cs typeface="+mn-cs"/>
              </a:rPr>
              <a:t>Люди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реагируют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исходя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из</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собственного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восприятия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поэтому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реакции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определяют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поведение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Прямо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честно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высказать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Возможно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подобном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высказывании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хватает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такта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является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оскорбительным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Опять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кто-то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реагирует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сказано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обидой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означает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подвергся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эмоциональному</a:t>
            </a:r>
            <a:r>
              <a:rPr lang="en-US" sz="1200" kern="1200" dirty="0" smtClean="0">
                <a:solidFill>
                  <a:schemeClr val="tx1"/>
                </a:solidFill>
                <a:effectLst/>
                <a:latin typeface="+mn-lt"/>
                <a:ea typeface="+mn-ea"/>
                <a:cs typeface="+mn-cs"/>
              </a:rPr>
              <a:t> насилию”</a:t>
            </a:r>
            <a:r>
              <a:rPr lang="en-US" sz="1200" kern="1200" baseline="30000" dirty="0" smtClean="0">
                <a:solidFill>
                  <a:schemeClr val="tx1"/>
                </a:solidFill>
                <a:effectLst/>
                <a:latin typeface="+mn-lt"/>
                <a:ea typeface="+mn-ea"/>
                <a:cs typeface="+mn-cs"/>
              </a:rPr>
              <a:t>6</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10</a:t>
            </a:fld>
            <a:endParaRPr lang="en-US"/>
          </a:p>
        </p:txBody>
      </p:sp>
    </p:spTree>
    <p:extLst>
      <p:ext uri="{BB962C8B-B14F-4D97-AF65-F5344CB8AC3E}">
        <p14:creationId xmlns:p14="http://schemas.microsoft.com/office/powerpoint/2010/main" val="4135195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Однако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включает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себя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целенаправленное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доминирование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Человек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специально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избирает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поведения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получить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власть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другими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держать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контролем</a:t>
            </a:r>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11</a:t>
            </a:fld>
            <a:endParaRPr lang="en-US"/>
          </a:p>
        </p:txBody>
      </p:sp>
    </p:spTree>
    <p:extLst>
      <p:ext uri="{BB962C8B-B14F-4D97-AF65-F5344CB8AC3E}">
        <p14:creationId xmlns:p14="http://schemas.microsoft.com/office/powerpoint/2010/main" val="2646965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cap="small" dirty="0" err="1" smtClean="0">
                <a:solidFill>
                  <a:schemeClr val="tx1"/>
                </a:solidFill>
                <a:effectLst/>
                <a:latin typeface="+mn-lt"/>
                <a:ea typeface="+mn-ea"/>
                <a:cs typeface="+mn-cs"/>
              </a:rPr>
              <a:t>Как</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помочь</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человеку</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отреагировать</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если</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он</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подвергается</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психологическому</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насилию</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Очень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важно</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вежливо, но твердо противостать насильнику. Вот пять </a:t>
            </a:r>
            <a:r>
              <a:rPr lang="ru-RU" sz="1200" kern="1200" dirty="0" err="1" smtClean="0">
                <a:solidFill>
                  <a:schemeClr val="tx1"/>
                </a:solidFill>
                <a:effectLst/>
                <a:latin typeface="+mn-lt"/>
                <a:ea typeface="+mn-ea"/>
                <a:cs typeface="+mn-cs"/>
              </a:rPr>
              <a:t>спобов</a:t>
            </a:r>
            <a:r>
              <a:rPr lang="ru-RU" sz="1200" kern="1200" dirty="0" smtClean="0">
                <a:solidFill>
                  <a:schemeClr val="tx1"/>
                </a:solidFill>
                <a:effectLst/>
                <a:latin typeface="+mn-lt"/>
                <a:ea typeface="+mn-ea"/>
                <a:cs typeface="+mn-cs"/>
              </a:rPr>
              <a:t>, с помощью который можно отреагировать, ответить на эмоциональное насилие</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7258AC15-62DC-5040-8AE1-929C9E875223}" type="slidenum">
              <a:rPr lang="en-US" smtClean="0"/>
              <a:t>12</a:t>
            </a:fld>
            <a:endParaRPr lang="en-US"/>
          </a:p>
        </p:txBody>
      </p:sp>
    </p:spTree>
    <p:extLst>
      <p:ext uri="{BB962C8B-B14F-4D97-AF65-F5344CB8AC3E}">
        <p14:creationId xmlns:p14="http://schemas.microsoft.com/office/powerpoint/2010/main" val="25832085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1. </a:t>
            </a:r>
            <a:r>
              <a:rPr lang="en-US" sz="1200" b="1" i="1" kern="1200" dirty="0" err="1" smtClean="0">
                <a:solidFill>
                  <a:schemeClr val="tx1"/>
                </a:solidFill>
                <a:effectLst/>
                <a:latin typeface="+mn-lt"/>
                <a:ea typeface="+mn-ea"/>
                <a:cs typeface="+mn-cs"/>
              </a:rPr>
              <a:t>Изучите</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тактику</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проявления</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эмоционального</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насилия</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и</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научитесь</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отстаивать</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свои</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интересы</a:t>
            </a:r>
            <a:r>
              <a:rPr lang="en-US" sz="1200" b="1" i="1"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Насильники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используют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тактику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манипулирования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доминирования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другими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Сосредоточив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внимание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содержании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насильника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человек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попадает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ловушку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попыток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рационально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ответить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отрицая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обвинения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пытаясь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объясниться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сожалению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моменту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обидчик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побеждает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снимает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себя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всякую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ответственность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словесные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оскорбления</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13</a:t>
            </a:fld>
            <a:endParaRPr lang="en-US"/>
          </a:p>
        </p:txBody>
      </p:sp>
    </p:spTree>
    <p:extLst>
      <p:ext uri="{BB962C8B-B14F-4D97-AF65-F5344CB8AC3E}">
        <p14:creationId xmlns:p14="http://schemas.microsoft.com/office/powerpoint/2010/main" val="3891221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i="1" kern="1200" dirty="0" smtClean="0">
                <a:solidFill>
                  <a:schemeClr val="tx1"/>
                </a:solidFill>
                <a:effectLst/>
                <a:latin typeface="+mn-lt"/>
                <a:ea typeface="+mn-ea"/>
                <a:cs typeface="+mn-cs"/>
              </a:rPr>
              <a:t>2. </a:t>
            </a:r>
            <a:r>
              <a:rPr lang="en-US" sz="1200" b="1" i="1" kern="1200" dirty="0" err="1" smtClean="0">
                <a:solidFill>
                  <a:schemeClr val="tx1"/>
                </a:solidFill>
                <a:effectLst/>
                <a:latin typeface="+mn-lt"/>
                <a:ea typeface="+mn-ea"/>
                <a:cs typeface="+mn-cs"/>
              </a:rPr>
              <a:t>Установите</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здоровые</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границы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Христос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чувствовал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необходимость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установить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границы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жизни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должны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самое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Бог</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из</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индивидуальность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поэтому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должны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бояться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противостоять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надругательствам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устанавливать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ограничения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сколько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будем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терпеть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некоторых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случаях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лучше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противостоять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словесным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оскорблениям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помощью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твердого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отпора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используете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фразы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говори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унизительно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обзывай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меня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повышайте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меня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голос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обидчик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скажет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будет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сказать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буду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продолжать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этот</a:t>
            </a:r>
            <a:r>
              <a:rPr lang="en-US" sz="1200" kern="1200" dirty="0" smtClean="0">
                <a:solidFill>
                  <a:schemeClr val="tx1"/>
                </a:solidFill>
                <a:effectLst/>
                <a:latin typeface="+mn-lt"/>
                <a:ea typeface="+mn-ea"/>
                <a:cs typeface="+mn-cs"/>
              </a:rPr>
              <a:t> разговор».</a:t>
            </a:r>
            <a:r>
              <a:rPr lang="en-US" sz="1200" kern="1200" baseline="30000" dirty="0" smtClean="0">
                <a:solidFill>
                  <a:schemeClr val="tx1"/>
                </a:solidFill>
                <a:effectLst/>
                <a:latin typeface="+mn-lt"/>
                <a:ea typeface="+mn-ea"/>
                <a:cs typeface="+mn-cs"/>
              </a:rPr>
              <a:t>7</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14</a:t>
            </a:fld>
            <a:endParaRPr lang="en-US"/>
          </a:p>
        </p:txBody>
      </p:sp>
    </p:spTree>
    <p:extLst>
      <p:ext uri="{BB962C8B-B14F-4D97-AF65-F5344CB8AC3E}">
        <p14:creationId xmlns:p14="http://schemas.microsoft.com/office/powerpoint/2010/main" val="1828393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3. </a:t>
            </a:r>
            <a:r>
              <a:rPr lang="en-US" sz="1200" b="1" i="1" kern="1200" dirty="0" err="1" smtClean="0">
                <a:solidFill>
                  <a:schemeClr val="tx1"/>
                </a:solidFill>
                <a:effectLst/>
                <a:latin typeface="+mn-lt"/>
                <a:ea typeface="+mn-ea"/>
                <a:cs typeface="+mn-cs"/>
              </a:rPr>
              <a:t>Созидайте</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свою</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самооценку</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и</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чувство</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собственного</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достоинства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постепенно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ослабить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чувство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собственного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достоинства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Обычно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обидчик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испытывали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стыд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детстве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самооценка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нарушена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пострадавшего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помнить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вина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Библия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содержит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замечательных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напоминаний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драгоценны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дороги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Любовью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вечною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возлюбил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тебя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потому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простер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тебе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благоволениеЯ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снова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соберу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тебя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снова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устрою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тебя</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Иеремия</a:t>
            </a:r>
            <a:r>
              <a:rPr lang="en-US" sz="1200" kern="1200" dirty="0" smtClean="0">
                <a:solidFill>
                  <a:schemeClr val="tx1"/>
                </a:solidFill>
                <a:effectLst/>
                <a:latin typeface="+mn-lt"/>
                <a:ea typeface="+mn-ea"/>
                <a:cs typeface="+mn-cs"/>
              </a:rPr>
              <a:t> 31: 3, 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15</a:t>
            </a:fld>
            <a:endParaRPr lang="en-US"/>
          </a:p>
        </p:txBody>
      </p:sp>
    </p:spTree>
    <p:extLst>
      <p:ext uri="{BB962C8B-B14F-4D97-AF65-F5344CB8AC3E}">
        <p14:creationId xmlns:p14="http://schemas.microsoft.com/office/powerpoint/2010/main" val="3008325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4. </a:t>
            </a:r>
            <a:r>
              <a:rPr lang="en-US" sz="1200" b="1" i="1" kern="1200" dirty="0" err="1" smtClean="0">
                <a:solidFill>
                  <a:schemeClr val="tx1"/>
                </a:solidFill>
                <a:effectLst/>
                <a:latin typeface="+mn-lt"/>
                <a:ea typeface="+mn-ea"/>
                <a:cs typeface="+mn-cs"/>
              </a:rPr>
              <a:t>Обратитесь</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за</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помощью</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к</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профессиональному</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консультанту</a:t>
            </a:r>
            <a:r>
              <a:rPr lang="en-US" sz="1200" b="1" i="1"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Если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кто-то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находится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непосредственной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опасности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необходимо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позвонить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полицию</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или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позвонить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номеру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кризисной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помощи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если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ситуация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столь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угрожающая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важно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обратиться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надежному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другу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или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члену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семьи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психотерапевту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пастору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волонтеру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который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работает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приюте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для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жертв</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жестокого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обращения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или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горячей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линии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вопросам</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домашнего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насилия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Противостоять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обидчику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особенно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долгосрочных</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отношениях</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может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быть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непросто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Поиск</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индивидуальной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терапии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консультирования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является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ключевым</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фактором</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этом</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этапе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рекомендуется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начинать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консультирование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как</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пара</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потому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для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человека</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подвергающегося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насилию</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может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быть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небезопасно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рассказать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консультанту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всю</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правду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присутствии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обидчика</a:t>
            </a:r>
            <a:r>
              <a:rPr lang="en-US" sz="1200" i="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16</a:t>
            </a:fld>
            <a:endParaRPr lang="en-US"/>
          </a:p>
        </p:txBody>
      </p:sp>
    </p:spTree>
    <p:extLst>
      <p:ext uri="{BB962C8B-B14F-4D97-AF65-F5344CB8AC3E}">
        <p14:creationId xmlns:p14="http://schemas.microsoft.com/office/powerpoint/2010/main" val="19655464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5. </a:t>
            </a:r>
            <a:r>
              <a:rPr lang="en-US" sz="1200" b="1" i="1" kern="1200" dirty="0" err="1" smtClean="0">
                <a:solidFill>
                  <a:schemeClr val="tx1"/>
                </a:solidFill>
                <a:effectLst/>
                <a:latin typeface="+mn-lt"/>
                <a:ea typeface="+mn-ea"/>
                <a:cs typeface="+mn-cs"/>
              </a:rPr>
              <a:t>Ищите</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утешения</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исцеления</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и</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мудрости</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от</a:t>
            </a:r>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Бога</a:t>
            </a:r>
            <a:r>
              <a:rPr lang="en-US" sz="1200" b="1" i="1"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Святой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Дух</a:t>
            </a:r>
            <a:r>
              <a:rPr lang="en-US" sz="1200" i="0" kern="1200" dirty="0" smtClean="0">
                <a:solidFill>
                  <a:schemeClr val="tx1"/>
                </a:solidFill>
                <a:effectLst/>
                <a:latin typeface="+mn-lt"/>
                <a:ea typeface="+mn-ea"/>
                <a:cs typeface="+mn-cs"/>
              </a:rPr>
              <a:t> - </a:t>
            </a:r>
            <a:r>
              <a:rPr lang="en-US" sz="1200" i="0" kern="1200" dirty="0" err="1" smtClean="0">
                <a:solidFill>
                  <a:schemeClr val="tx1"/>
                </a:solidFill>
                <a:effectLst/>
                <a:latin typeface="+mn-lt"/>
                <a:ea typeface="+mn-ea"/>
                <a:cs typeface="+mn-cs"/>
              </a:rPr>
              <a:t>наш</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Утешитель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он</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наставит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всей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мудрости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истине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Он</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может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только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согреть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наши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сердца</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Божьей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любовью</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исцелив</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их</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научить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какие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слова</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сказать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кому-то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оскорбляет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Иисус</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понимает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потому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отношению</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к</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Нему</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тоже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проявляли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различные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виды</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насилия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включая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психологическое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эмоциональное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Он</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говорит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знаю</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такое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слезы</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тоже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плакал</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знаю</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горе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слишком</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глубоко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чтобы</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рассказывать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нем</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людям</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думай</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что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ты</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опустошен</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забыт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Хотя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твоя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боль</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затрагивает</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никого</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земле</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смотри</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на</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Меня</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и</a:t>
            </a:r>
            <a:r>
              <a:rPr lang="en-US" sz="1200" i="0" kern="1200" dirty="0" smtClean="0">
                <a:solidFill>
                  <a:schemeClr val="tx1"/>
                </a:solidFill>
                <a:effectLst/>
                <a:latin typeface="+mn-lt"/>
                <a:ea typeface="+mn-ea"/>
                <a:cs typeface="+mn-cs"/>
              </a:rPr>
              <a:t> живи</a:t>
            </a:r>
            <a:r>
              <a:rPr lang="en-US" sz="1200" kern="1200" dirty="0" smtClean="0">
                <a:solidFill>
                  <a:schemeClr val="tx1"/>
                </a:solidFill>
                <a:effectLst/>
                <a:latin typeface="+mn-lt"/>
                <a:ea typeface="+mn-ea"/>
                <a:cs typeface="+mn-cs"/>
              </a:rPr>
              <a:t>”</a:t>
            </a:r>
            <a:r>
              <a:rPr lang="en-US" sz="1200" kern="1200" baseline="30000" dirty="0" smtClean="0">
                <a:solidFill>
                  <a:schemeClr val="tx1"/>
                </a:solidFill>
                <a:effectLst/>
                <a:latin typeface="+mn-lt"/>
                <a:ea typeface="+mn-ea"/>
                <a:cs typeface="+mn-cs"/>
              </a:rPr>
              <a:t>9</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17</a:t>
            </a:fld>
            <a:endParaRPr lang="en-US"/>
          </a:p>
        </p:txBody>
      </p:sp>
    </p:spTree>
    <p:extLst>
      <p:ext uri="{BB962C8B-B14F-4D97-AF65-F5344CB8AC3E}">
        <p14:creationId xmlns:p14="http://schemas.microsoft.com/office/powerpoint/2010/main" val="3508374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cap="small" dirty="0" err="1" smtClean="0">
                <a:solidFill>
                  <a:schemeClr val="tx1"/>
                </a:solidFill>
                <a:effectLst/>
                <a:latin typeface="+mn-lt"/>
                <a:ea typeface="+mn-ea"/>
                <a:cs typeface="+mn-cs"/>
              </a:rPr>
              <a:t>Можем</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ли</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мы</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сделать</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больше</a:t>
            </a:r>
            <a:r>
              <a:rPr lang="en-US" sz="1200" b="1" kern="1200" cap="small"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Церковь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адвентистов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седьмого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дня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течение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возглавляла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кампанию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общественного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здравоохранения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направленную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против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жестокого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обращения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названием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enditnow</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enditnow.org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Профилактика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Первоначально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сосредоточена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женщинах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девочках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затем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перешла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глобальному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акценту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надругательства</a:t>
            </a:r>
            <a:r>
              <a:rPr lang="ru-RU" sz="1200" kern="1200" dirty="0" smtClean="0">
                <a:solidFill>
                  <a:schemeClr val="tx1"/>
                </a:solidFill>
                <a:effectLst/>
                <a:latin typeface="+mn-lt"/>
                <a:ea typeface="+mn-ea"/>
                <a:cs typeface="+mn-cs"/>
              </a:rPr>
              <a:t>м </a:t>
            </a:r>
            <a:r>
              <a:rPr lang="en-US" sz="1200" kern="1200" dirty="0" err="1" smtClean="0">
                <a:solidFill>
                  <a:schemeClr val="tx1"/>
                </a:solidFill>
                <a:effectLst/>
                <a:latin typeface="+mn-lt"/>
                <a:ea typeface="+mn-ea"/>
                <a:cs typeface="+mn-cs"/>
              </a:rPr>
              <a:t>над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кем-либо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мужчиной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молодыми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пожилыми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календаре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всемирной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отмечается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день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профилактики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англ</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enditnow</a:t>
            </a:r>
            <a:r>
              <a:rPr lang="en-US" sz="1200" kern="1200" dirty="0" smtClean="0">
                <a:solidFill>
                  <a:schemeClr val="tx1"/>
                </a:solidFill>
                <a:effectLst/>
                <a:latin typeface="+mn-lt"/>
                <a:ea typeface="+mn-ea"/>
                <a:cs typeface="+mn-cs"/>
              </a:rPr>
              <a:t>® Emphasis Day (</a:t>
            </a:r>
            <a:r>
              <a:rPr lang="en-US" sz="1200" kern="1200" dirty="0" err="1" smtClean="0">
                <a:solidFill>
                  <a:schemeClr val="tx1"/>
                </a:solidFill>
                <a:effectLst/>
                <a:latin typeface="+mn-lt"/>
                <a:ea typeface="+mn-ea"/>
                <a:cs typeface="+mn-cs"/>
              </a:rPr>
              <a:t>women.adventist.org</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enditnow</a:t>
            </a:r>
            <a:r>
              <a:rPr lang="en-US" sz="1200" kern="1200" dirty="0" smtClean="0">
                <a:solidFill>
                  <a:schemeClr val="tx1"/>
                </a:solidFill>
                <a:effectLst/>
                <a:latin typeface="+mn-lt"/>
                <a:ea typeface="+mn-ea"/>
                <a:cs typeface="+mn-cs"/>
              </a:rPr>
              <a:t>-day),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религиозные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лидеры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конфессий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рассказали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материалы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стали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благословением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менее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часто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напоминают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церковные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лидеры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повысить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осведомленность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предотвратить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помочь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пострадавшим</a:t>
            </a:r>
            <a:r>
              <a:rPr lang="en-US" sz="1200" kern="1200" dirty="0" smtClean="0">
                <a:solidFill>
                  <a:schemeClr val="tx1"/>
                </a:solidFill>
                <a:effectLst/>
                <a:latin typeface="+mn-lt"/>
                <a:ea typeface="+mn-ea"/>
                <a:cs typeface="+mn-cs"/>
              </a:rPr>
              <a:t>.</a:t>
            </a:r>
          </a:p>
          <a:p>
            <a:endParaRPr lang="ru-RU" sz="1200" b="1" kern="1200" cap="all"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18</a:t>
            </a:fld>
            <a:endParaRPr lang="en-US"/>
          </a:p>
        </p:txBody>
      </p:sp>
    </p:spTree>
    <p:extLst>
      <p:ext uri="{BB962C8B-B14F-4D97-AF65-F5344CB8AC3E}">
        <p14:creationId xmlns:p14="http://schemas.microsoft.com/office/powerpoint/2010/main" val="15642072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93713" y="671513"/>
            <a:ext cx="5486400" cy="3086100"/>
          </a:xfrm>
        </p:spPr>
      </p:sp>
      <p:sp>
        <p:nvSpPr>
          <p:cNvPr id="3" name="Notes Placeholder 2"/>
          <p:cNvSpPr>
            <a:spLocks noGrp="1"/>
          </p:cNvSpPr>
          <p:nvPr>
            <p:ph type="body" idx="1"/>
          </p:nvPr>
        </p:nvSpPr>
        <p:spPr>
          <a:xfrm>
            <a:off x="604684" y="4061340"/>
            <a:ext cx="5486400" cy="4743450"/>
          </a:xfrm>
        </p:spPr>
        <p:txBody>
          <a:bodyPr/>
          <a:lstStyle/>
          <a:p>
            <a:r>
              <a:rPr lang="en-US" sz="1200" kern="1200" dirty="0">
                <a:solidFill>
                  <a:schemeClr val="tx1"/>
                </a:solidFill>
                <a:effectLst/>
                <a:latin typeface="+mn-lt"/>
                <a:ea typeface="+mn-ea"/>
                <a:cs typeface="+mn-cs"/>
              </a:rPr>
              <a:t>Too many still live under the unhealthy control of an intimate partner, parent, child, boss, pastor, teacher, or someone else who employs sexual, physical, or emotional abuse without recognizing it as such. Too many who do recognize it and try to get help by speaking to a pastor, church leader, or fellow member still may not find appropriate, well-informed help and, instead, may find themselves blamed for their situation or told to pray about it. Too many still remain indifferent, unaware, or unintentionally blind to the needs of survivors or perpetrators who are desperately seeking hope and healing for their brokenness.</a:t>
            </a:r>
          </a:p>
          <a:p>
            <a:endParaRPr lang="en-US" sz="1200" kern="1200" dirty="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Слишком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живут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нездоровым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контролем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стороны</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близкого </a:t>
            </a:r>
            <a:r>
              <a:rPr lang="en-US" sz="1200" kern="1200" dirty="0" err="1" smtClean="0">
                <a:solidFill>
                  <a:schemeClr val="tx1"/>
                </a:solidFill>
                <a:effectLst/>
                <a:latin typeface="+mn-lt"/>
                <a:ea typeface="+mn-ea"/>
                <a:cs typeface="+mn-cs"/>
              </a:rPr>
              <a:t>партнера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родителя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ребенка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начальника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учителя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кого-то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применяет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сексуальное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признавая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таковым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Слишком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признает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существующее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положение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вещей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пытается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получить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помощь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разговаривая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церковным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руководителем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собратом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найти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соответствущую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помощь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помогает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пострадавшему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хорошо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знаком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темой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Вместо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человек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обратившийся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помощью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оказаться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обвиненным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попал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ситуацию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же этому человеку скажут, что нужно молиться о его проблеме. </a:t>
            </a:r>
            <a:r>
              <a:rPr lang="en-US" sz="1200" kern="1200" dirty="0" err="1" smtClean="0">
                <a:solidFill>
                  <a:schemeClr val="tx1"/>
                </a:solidFill>
                <a:effectLst/>
                <a:latin typeface="+mn-lt"/>
                <a:ea typeface="+mn-ea"/>
                <a:cs typeface="+mn-cs"/>
              </a:rPr>
              <a:t>Слишком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остаются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равнодушными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неосведомленными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непреднамеренно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замечают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потребностей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замечают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насильников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отчаянно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ищут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надежду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исцеление</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общине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координатор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инициативы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профилактике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enditnow</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хорошо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осведомлен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работая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привлечь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церковь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профилактике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помощи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нуждающимся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студент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семинарии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смог</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пройти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обучение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базовым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знаниям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лучше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помочь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насильнику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лидеры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члены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проводили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ежегодный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День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профилактики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насилияenditnow</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используя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ресурсы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подготовленные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благословения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только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членов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окружающего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сообщества</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гораздо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церковный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лидер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член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должны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оценить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изменить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ситуацию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нужны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лидеры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члены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проявляющие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сострадание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действующие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целенаправленно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готовые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вдохновлять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поддерживать</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других</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Давайте не будем уставать, утомляться на этом пути, </a:t>
            </a:r>
            <a:r>
              <a:rPr lang="en-US" sz="1200" kern="1200" dirty="0" err="1" smtClean="0">
                <a:solidFill>
                  <a:schemeClr val="tx1"/>
                </a:solidFill>
                <a:effectLst/>
                <a:latin typeface="+mn-lt"/>
                <a:ea typeface="+mn-ea"/>
                <a:cs typeface="+mn-cs"/>
              </a:rPr>
              <a:t>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продолжать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показывать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присутствие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словами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вместе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учимся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выявляем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формы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которые</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унижают человеческое достоинство.</a:t>
            </a:r>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19</a:t>
            </a:fld>
            <a:endParaRPr lang="en-US"/>
          </a:p>
        </p:txBody>
      </p:sp>
    </p:spTree>
    <p:extLst>
      <p:ext uri="{BB962C8B-B14F-4D97-AF65-F5344CB8AC3E}">
        <p14:creationId xmlns:p14="http://schemas.microsoft.com/office/powerpoint/2010/main" val="3502419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Мэри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нужно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сказать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важное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Джону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нужно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набраться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смелости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Наконец</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сказала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думает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снова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вернуться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учебе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получения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дальнейшего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образования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Почему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вообще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подумала</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закричал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провалила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учебу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последних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курсах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тебя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ничего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получится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глупая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сможешь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доучиться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будем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тратить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наши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деньги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Хотя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время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разговора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нанесено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никаких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ударов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оставил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после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себя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классический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пример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браке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Печально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супруги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Мэри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подозревать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находятся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отношениях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проявлением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говоря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знают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делать</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2</a:t>
            </a:fld>
            <a:endParaRPr lang="en-US"/>
          </a:p>
        </p:txBody>
      </p:sp>
    </p:spTree>
    <p:extLst>
      <p:ext uri="{BB962C8B-B14F-4D97-AF65-F5344CB8AC3E}">
        <p14:creationId xmlns:p14="http://schemas.microsoft.com/office/powerpoint/2010/main" val="9131616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cap="all" dirty="0" smtClean="0">
                <a:solidFill>
                  <a:schemeClr val="tx1"/>
                </a:solidFill>
                <a:effectLst/>
                <a:latin typeface="+mn-lt"/>
                <a:ea typeface="+mn-ea"/>
                <a:cs typeface="+mn-cs"/>
              </a:rPr>
              <a:t>Вопрос здоровья</a:t>
            </a:r>
          </a:p>
          <a:p>
            <a:endParaRPr lang="en-US" sz="1200" b="1" kern="1200" dirty="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Почему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нужно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Божьи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либо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умирают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либо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результате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страдает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состояние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здоровья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благополучия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Органы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здравоохранения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мире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различных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форм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умирает</a:t>
            </a:r>
            <a:r>
              <a:rPr lang="en-US" sz="1200" kern="1200" dirty="0" smtClean="0">
                <a:solidFill>
                  <a:schemeClr val="tx1"/>
                </a:solidFill>
                <a:effectLst/>
                <a:latin typeface="+mn-lt"/>
                <a:ea typeface="+mn-ea"/>
                <a:cs typeface="+mn-cs"/>
              </a:rPr>
              <a:t> 1.3 </a:t>
            </a:r>
            <a:r>
              <a:rPr lang="en-US" sz="1200" kern="1200" dirty="0" err="1" smtClean="0">
                <a:solidFill>
                  <a:schemeClr val="tx1"/>
                </a:solidFill>
                <a:effectLst/>
                <a:latin typeface="+mn-lt"/>
                <a:ea typeface="+mn-ea"/>
                <a:cs typeface="+mn-cs"/>
              </a:rPr>
              <a:t>млн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человек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умирают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группы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случае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войнами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действиями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банд</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люди умирают от 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направленного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самих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себя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суицид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результате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межличностного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семье</a:t>
            </a:r>
            <a:r>
              <a:rPr lang="en-US" sz="1200" kern="1200" dirty="0" smtClean="0">
                <a:solidFill>
                  <a:schemeClr val="tx1"/>
                </a:solidFill>
                <a:effectLst/>
                <a:latin typeface="+mn-lt"/>
                <a:ea typeface="+mn-ea"/>
                <a:cs typeface="+mn-cs"/>
              </a:rPr>
              <a:t>)</a:t>
            </a:r>
            <a:r>
              <a:rPr lang="en-US" sz="1200" kern="1200" baseline="30000" dirty="0" smtClean="0">
                <a:solidFill>
                  <a:schemeClr val="tx1"/>
                </a:solidFill>
                <a:effectLst/>
                <a:latin typeface="+mn-lt"/>
                <a:ea typeface="+mn-ea"/>
                <a:cs typeface="+mn-cs"/>
              </a:rPr>
              <a:t> 10</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смерти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составляют</a:t>
            </a:r>
            <a:r>
              <a:rPr lang="en-US" sz="1200" kern="1200" dirty="0" smtClean="0">
                <a:solidFill>
                  <a:schemeClr val="tx1"/>
                </a:solidFill>
                <a:effectLst/>
                <a:latin typeface="+mn-lt"/>
                <a:ea typeface="+mn-ea"/>
                <a:cs typeface="+mn-cs"/>
              </a:rPr>
              <a:t> 2,5 </a:t>
            </a:r>
            <a:r>
              <a:rPr lang="en-US" sz="1200" kern="1200" dirty="0" err="1" smtClean="0">
                <a:solidFill>
                  <a:schemeClr val="tx1"/>
                </a:solidFill>
                <a:effectLst/>
                <a:latin typeface="+mn-lt"/>
                <a:ea typeface="+mn-ea"/>
                <a:cs typeface="+mn-cs"/>
              </a:rPr>
              <a:t>процента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смертности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мире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течение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первые</a:t>
            </a:r>
            <a:r>
              <a:rPr lang="en-US" sz="1200" kern="1200" dirty="0" smtClean="0">
                <a:solidFill>
                  <a:schemeClr val="tx1"/>
                </a:solidFill>
                <a:effectLst/>
                <a:latin typeface="+mn-lt"/>
                <a:ea typeface="+mn-ea"/>
                <a:cs typeface="+mn-cs"/>
              </a:rPr>
              <a:t> 15 </a:t>
            </a:r>
            <a:r>
              <a:rPr lang="en-US" sz="1200" kern="1200" dirty="0" err="1" smtClean="0">
                <a:solidFill>
                  <a:schemeClr val="tx1"/>
                </a:solidFill>
                <a:effectLst/>
                <a:latin typeface="+mn-lt"/>
                <a:ea typeface="+mn-ea"/>
                <a:cs typeface="+mn-cs"/>
              </a:rPr>
              <a:t>лет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двадцать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первого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столетия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лишь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результате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межличностного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мире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погибло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около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шести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миллионов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человек</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помимо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смерти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становятся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жертвами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несмертельного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день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пережили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межличностное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сексуальное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психологическое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пренебрежение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Несмертельное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межличностное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встречается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убийство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серьезные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пожизненные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последствия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здоровья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человека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общества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потерпевших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результате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межличностного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незаметными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ощущают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глубоко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внутри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следовательно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уничтожать человека изнутри и оказывать долгосрочные последствия</a:t>
            </a:r>
            <a:r>
              <a:rPr lang="en-US" sz="1200" kern="1200" baseline="30000" dirty="0" smtClean="0">
                <a:solidFill>
                  <a:schemeClr val="tx1"/>
                </a:solidFill>
                <a:effectLst/>
                <a:latin typeface="+mn-lt"/>
                <a:ea typeface="+mn-ea"/>
                <a:cs typeface="+mn-cs"/>
              </a:rPr>
              <a:t>11</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20</a:t>
            </a:fld>
            <a:endParaRPr lang="en-US"/>
          </a:p>
        </p:txBody>
      </p:sp>
    </p:spTree>
    <p:extLst>
      <p:ext uri="{BB962C8B-B14F-4D97-AF65-F5344CB8AC3E}">
        <p14:creationId xmlns:p14="http://schemas.microsoft.com/office/powerpoint/2010/main" val="27585176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Раны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ru-RU" sz="1200" kern="1200" dirty="0" smtClean="0">
                <a:solidFill>
                  <a:schemeClr val="tx1"/>
                </a:solidFill>
                <a:effectLst/>
                <a:latin typeface="+mn-lt"/>
                <a:ea typeface="+mn-ea"/>
                <a:cs typeface="+mn-cs"/>
              </a:rPr>
              <a:t>страда</a:t>
            </a:r>
            <a:r>
              <a:rPr lang="en-US" sz="1200" kern="1200" dirty="0" err="1" smtClean="0">
                <a:solidFill>
                  <a:schemeClr val="tx1"/>
                </a:solidFill>
                <a:effectLst/>
                <a:latin typeface="+mn-lt"/>
                <a:ea typeface="+mn-ea"/>
                <a:cs typeface="+mn-cs"/>
              </a:rPr>
              <a:t>вших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результате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межличностного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незаметными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ощущают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глубоко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внутри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следовательно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уничтожать человека изнутри и оказывать долгосрочные последствия</a:t>
            </a:r>
            <a:r>
              <a:rPr lang="en-US" sz="1200" kern="1200" baseline="30000" dirty="0" smtClean="0">
                <a:solidFill>
                  <a:schemeClr val="tx1"/>
                </a:solidFill>
                <a:effectLst/>
                <a:latin typeface="+mn-lt"/>
                <a:ea typeface="+mn-ea"/>
                <a:cs typeface="+mn-cs"/>
              </a:rPr>
              <a:t>11</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21</a:t>
            </a:fld>
            <a:endParaRPr lang="en-US"/>
          </a:p>
        </p:txBody>
      </p:sp>
    </p:spTree>
    <p:extLst>
      <p:ext uri="{BB962C8B-B14F-4D97-AF65-F5344CB8AC3E}">
        <p14:creationId xmlns:p14="http://schemas.microsoft.com/office/powerpoint/2010/main" val="40515351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3997"/>
            <a:ext cx="5486400" cy="3600450"/>
          </a:xfrm>
        </p:spPr>
        <p:txBody>
          <a:bodyPr/>
          <a:lstStyle/>
          <a:p>
            <a:r>
              <a:rPr lang="ru-RU" sz="1200" b="1" kern="1200" cap="small" dirty="0" smtClean="0">
                <a:solidFill>
                  <a:schemeClr val="tx1"/>
                </a:solidFill>
                <a:effectLst/>
                <a:latin typeface="+mn-lt"/>
                <a:ea typeface="+mn-ea"/>
                <a:cs typeface="+mn-cs"/>
              </a:rPr>
              <a:t>Представление </a:t>
            </a:r>
            <a:r>
              <a:rPr lang="ru-RU" sz="1200" b="1" kern="1200" cap="small" dirty="0" err="1" smtClean="0">
                <a:solidFill>
                  <a:schemeClr val="tx1"/>
                </a:solidFill>
                <a:effectLst/>
                <a:latin typeface="+mn-lt"/>
                <a:ea typeface="+mn-ea"/>
                <a:cs typeface="+mn-cs"/>
              </a:rPr>
              <a:t>БОжьего</a:t>
            </a:r>
            <a:r>
              <a:rPr lang="ru-RU" sz="1200" b="1" kern="1200" cap="small" dirty="0" smtClean="0">
                <a:solidFill>
                  <a:schemeClr val="tx1"/>
                </a:solidFill>
                <a:effectLst/>
                <a:latin typeface="+mn-lt"/>
                <a:ea typeface="+mn-ea"/>
                <a:cs typeface="+mn-cs"/>
              </a:rPr>
              <a:t> характера людям</a:t>
            </a:r>
            <a:endParaRPr lang="en-US" sz="1200" kern="1200" dirty="0" smtClean="0">
              <a:solidFill>
                <a:schemeClr val="tx1"/>
              </a:solidFill>
              <a:effectLst/>
              <a:latin typeface="+mn-lt"/>
              <a:ea typeface="+mn-ea"/>
              <a:cs typeface="+mn-cs"/>
            </a:endParaRPr>
          </a:p>
          <a:p>
            <a:r>
              <a:rPr lang="en-US" sz="1200" kern="1200" cap="all"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Возможно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самая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важная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причина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состоит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руки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ноги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Божьи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мире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призванны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проявлять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любовь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целительную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силу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служить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людям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Иисус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призывает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относиться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любовью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уважением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говорит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Заповедь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новую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любите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возлюбил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любите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друга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узнают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ученики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будете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любовь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между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собою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Иоанна</a:t>
            </a:r>
            <a:r>
              <a:rPr lang="en-US" sz="1200" kern="1200" dirty="0" smtClean="0">
                <a:solidFill>
                  <a:schemeClr val="tx1"/>
                </a:solidFill>
                <a:effectLst/>
                <a:latin typeface="+mn-lt"/>
                <a:ea typeface="+mn-ea"/>
                <a:cs typeface="+mn-cs"/>
              </a:rPr>
              <a:t> 13:34, 35).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собрании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верующих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проповедуют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благую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весть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Евангелие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призывает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несет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исцеление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поддержку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Наконец</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будьте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единомысленны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сострадательны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братолюбивы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милосерды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смиренномудры</a:t>
            </a:r>
            <a:r>
              <a:rPr lang="en-US" sz="1200" kern="1200" dirty="0" smtClean="0">
                <a:solidFill>
                  <a:schemeClr val="tx1"/>
                </a:solidFill>
                <a:effectLst/>
                <a:latin typeface="+mn-lt"/>
                <a:ea typeface="+mn-ea"/>
                <a:cs typeface="+mn-cs"/>
              </a:rPr>
              <a:t>»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(1 </a:t>
            </a:r>
            <a:r>
              <a:rPr lang="en-US" sz="1200" kern="1200" dirty="0" err="1" smtClean="0">
                <a:solidFill>
                  <a:schemeClr val="tx1"/>
                </a:solidFill>
                <a:effectLst/>
                <a:latin typeface="+mn-lt"/>
                <a:ea typeface="+mn-ea"/>
                <a:cs typeface="+mn-cs"/>
              </a:rPr>
              <a:t>Петра</a:t>
            </a:r>
            <a:r>
              <a:rPr lang="en-US" sz="1200" kern="1200" dirty="0" smtClean="0">
                <a:solidFill>
                  <a:schemeClr val="tx1"/>
                </a:solidFill>
                <a:effectLst/>
                <a:latin typeface="+mn-lt"/>
                <a:ea typeface="+mn-ea"/>
                <a:cs typeface="+mn-cs"/>
              </a:rPr>
              <a:t> 3: 8).</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22</a:t>
            </a:fld>
            <a:endParaRPr lang="en-US"/>
          </a:p>
        </p:txBody>
      </p:sp>
    </p:spTree>
    <p:extLst>
      <p:ext uri="{BB962C8B-B14F-4D97-AF65-F5344CB8AC3E}">
        <p14:creationId xmlns:p14="http://schemas.microsoft.com/office/powerpoint/2010/main" val="40643641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Поэтому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наша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обязанность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лидеров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продолжать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состраданием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помогать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Иисус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возможное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предотвратить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жестокое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обращение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формах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бороться с ним. </a:t>
            </a:r>
            <a:r>
              <a:rPr lang="en-US" sz="1200" kern="1200" dirty="0" err="1" smtClean="0">
                <a:solidFill>
                  <a:schemeClr val="tx1"/>
                </a:solidFill>
                <a:effectLst/>
                <a:latin typeface="+mn-lt"/>
                <a:ea typeface="+mn-ea"/>
                <a:cs typeface="+mn-cs"/>
              </a:rPr>
              <a:t>Иисус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сказал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приходит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только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украсть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убить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погубить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пришел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жизнь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избытком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Иоанна</a:t>
            </a:r>
            <a:r>
              <a:rPr lang="en-US" sz="1200" kern="1200" dirty="0" smtClean="0">
                <a:solidFill>
                  <a:schemeClr val="tx1"/>
                </a:solidFill>
                <a:effectLst/>
                <a:latin typeface="+mn-lt"/>
                <a:ea typeface="+mn-ea"/>
                <a:cs typeface="+mn-cs"/>
              </a:rPr>
              <a:t> 10:10). </a:t>
            </a:r>
            <a:r>
              <a:rPr lang="en-US" sz="1200" kern="1200" dirty="0" err="1" smtClean="0">
                <a:solidFill>
                  <a:schemeClr val="tx1"/>
                </a:solidFill>
                <a:effectLst/>
                <a:latin typeface="+mn-lt"/>
                <a:ea typeface="+mn-ea"/>
                <a:cs typeface="+mn-cs"/>
              </a:rPr>
              <a:t>Можете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больше</a:t>
            </a:r>
            <a:r>
              <a:rPr lang="en-US" sz="1200" kern="1200" dirty="0" smtClean="0">
                <a:solidFill>
                  <a:schemeClr val="tx1"/>
                </a:solidFill>
                <a:effectLst/>
                <a:latin typeface="+mn-lt"/>
                <a:ea typeface="+mn-ea"/>
                <a:cs typeface="+mn-cs"/>
              </a:rPr>
              <a:t>?</a:t>
            </a:r>
          </a:p>
          <a:p>
            <a:endParaRPr lang="en-US" dirty="0"/>
          </a:p>
          <a:p>
            <a:endParaRPr lang="en-US" dirty="0"/>
          </a:p>
          <a:p>
            <a:r>
              <a:rPr lang="en-US" sz="1200" b="1" kern="1200" cap="small" dirty="0">
                <a:solidFill>
                  <a:schemeClr val="tx1"/>
                </a:solidFill>
                <a:effectLst/>
                <a:latin typeface="+mn-lt"/>
                <a:ea typeface="+mn-ea"/>
                <a:cs typeface="+mn-cs"/>
              </a:rPr>
              <a:t>Notes:</a:t>
            </a:r>
            <a:endParaRPr lang="en-US" sz="1200" kern="1200" dirty="0">
              <a:solidFill>
                <a:schemeClr val="tx1"/>
              </a:solidFill>
              <a:effectLst/>
              <a:latin typeface="+mn-lt"/>
              <a:ea typeface="+mn-ea"/>
              <a:cs typeface="+mn-cs"/>
            </a:endParaRPr>
          </a:p>
          <a:p>
            <a:r>
              <a:rPr lang="en-US" sz="1200" kern="1200" baseline="30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Rachel Marie Stone, “The Bible’s Unequivocal ‘No’ to Domestic Violence,” </a:t>
            </a:r>
            <a:r>
              <a:rPr lang="en-US" sz="1200" i="1" kern="1200" dirty="0">
                <a:solidFill>
                  <a:schemeClr val="tx1"/>
                </a:solidFill>
                <a:effectLst/>
                <a:latin typeface="+mn-lt"/>
                <a:ea typeface="+mn-ea"/>
                <a:cs typeface="+mn-cs"/>
              </a:rPr>
              <a:t>Christianity Today</a:t>
            </a:r>
            <a:r>
              <a:rPr lang="en-US" sz="1200" kern="1200" dirty="0">
                <a:solidFill>
                  <a:schemeClr val="tx1"/>
                </a:solidFill>
                <a:effectLst/>
                <a:latin typeface="+mn-lt"/>
                <a:ea typeface="+mn-ea"/>
                <a:cs typeface="+mn-cs"/>
              </a:rPr>
              <a:t>, May 22, 2014, </a:t>
            </a:r>
            <a:r>
              <a:rPr lang="en-US" sz="1200" u="sng" kern="1200" dirty="0">
                <a:solidFill>
                  <a:schemeClr val="tx1"/>
                </a:solidFill>
                <a:effectLst/>
                <a:latin typeface="+mn-lt"/>
                <a:ea typeface="+mn-ea"/>
                <a:cs typeface="+mn-cs"/>
                <a:hlinkClick r:id="rId3" invalidUrl="http://www.christianitytoday.com/ct/2014/may /bibles-unequivocal-no-to-domestic-violence.html"/>
              </a:rPr>
              <a:t>www.christianitytoday.com/ct/2014/may /bibles-unequivocal-no-to-domestic-violence.html</a:t>
            </a:r>
            <a:r>
              <a:rPr lang="en-US" sz="1200" kern="1200" dirty="0">
                <a:solidFill>
                  <a:schemeClr val="tx1"/>
                </a:solidFill>
                <a:effectLst/>
                <a:latin typeface="+mn-lt"/>
                <a:ea typeface="+mn-ea"/>
                <a:cs typeface="+mn-cs"/>
              </a:rPr>
              <a:t>.</a:t>
            </a:r>
          </a:p>
          <a:p>
            <a:r>
              <a:rPr lang="en-US" sz="1200" kern="1200" baseline="30000" dirty="0">
                <a:solidFill>
                  <a:schemeClr val="tx1"/>
                </a:solidFill>
                <a:effectLst/>
                <a:latin typeface="+mn-lt"/>
                <a:ea typeface="+mn-ea"/>
                <a:cs typeface="+mn-cs"/>
              </a:rPr>
              <a:t>2   </a:t>
            </a:r>
            <a:r>
              <a:rPr lang="en-US" sz="1200" kern="1200" dirty="0">
                <a:solidFill>
                  <a:schemeClr val="tx1"/>
                </a:solidFill>
                <a:effectLst/>
                <a:latin typeface="+mn-lt"/>
                <a:ea typeface="+mn-ea"/>
                <a:cs typeface="+mn-cs"/>
              </a:rPr>
              <a:t>World Health Organization, United Nations Office on Drugs and Crime, and United Nations Development Program, </a:t>
            </a:r>
            <a:r>
              <a:rPr lang="en-US" sz="1200" i="1" kern="1200" dirty="0">
                <a:solidFill>
                  <a:schemeClr val="tx1"/>
                </a:solidFill>
                <a:effectLst/>
                <a:latin typeface="+mn-lt"/>
                <a:ea typeface="+mn-ea"/>
                <a:cs typeface="+mn-cs"/>
              </a:rPr>
              <a:t>Global Status Report on Violence Prevention</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2014 </a:t>
            </a:r>
            <a:r>
              <a:rPr lang="en-US" sz="1200" kern="1200" dirty="0">
                <a:solidFill>
                  <a:schemeClr val="tx1"/>
                </a:solidFill>
                <a:effectLst/>
                <a:latin typeface="+mn-lt"/>
                <a:ea typeface="+mn-ea"/>
                <a:cs typeface="+mn-cs"/>
              </a:rPr>
              <a:t>(Geneva: World Health Organization, 2014) </a:t>
            </a:r>
            <a:r>
              <a:rPr lang="en-US" sz="1200" kern="1200" dirty="0" err="1">
                <a:solidFill>
                  <a:schemeClr val="tx1"/>
                </a:solidFill>
                <a:effectLst/>
                <a:latin typeface="+mn-lt"/>
                <a:ea typeface="+mn-ea"/>
                <a:cs typeface="+mn-cs"/>
              </a:rPr>
              <a:t>vii,viii</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4"/>
              </a:rPr>
              <a:t>who.int/violence_injury_prevention/violence /status_report/2014/report/report/en/</a:t>
            </a:r>
            <a:r>
              <a:rPr lang="en-US" sz="1200" kern="1200" dirty="0">
                <a:solidFill>
                  <a:schemeClr val="tx1"/>
                </a:solidFill>
                <a:effectLst/>
                <a:latin typeface="+mn-lt"/>
                <a:ea typeface="+mn-ea"/>
                <a:cs typeface="+mn-cs"/>
              </a:rPr>
              <a:t>.</a:t>
            </a:r>
          </a:p>
          <a:p>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See Rape, Abuse and Incest National Network, “Victims of Sexual Violence: Statistics,” accessed Oct. 7, 2018, </a:t>
            </a:r>
            <a:r>
              <a:rPr lang="en-US" sz="1200" u="sng" kern="1200" dirty="0">
                <a:solidFill>
                  <a:schemeClr val="tx1"/>
                </a:solidFill>
                <a:effectLst/>
                <a:latin typeface="+mn-lt"/>
                <a:ea typeface="+mn-ea"/>
                <a:cs typeface="+mn-cs"/>
                <a:hlinkClick r:id="rId5" invalidUrl="http://www.rainn.org/statistics/victims-sexual -violence"/>
              </a:rPr>
              <a:t>www.rainn.org/statistics/victims-sexual-violence</a:t>
            </a:r>
            <a:r>
              <a:rPr lang="en-US" sz="1200" kern="1200" dirty="0">
                <a:solidFill>
                  <a:schemeClr val="tx1"/>
                </a:solidFill>
                <a:effectLst/>
                <a:latin typeface="+mn-lt"/>
                <a:ea typeface="+mn-ea"/>
                <a:cs typeface="+mn-cs"/>
              </a:rPr>
              <a:t>.</a:t>
            </a:r>
          </a:p>
          <a:p>
            <a:r>
              <a:rPr lang="en-US" sz="1200" kern="1200" baseline="30000" dirty="0">
                <a:solidFill>
                  <a:schemeClr val="tx1"/>
                </a:solidFill>
                <a:effectLst/>
                <a:latin typeface="+mn-lt"/>
                <a:ea typeface="+mn-ea"/>
                <a:cs typeface="+mn-cs"/>
              </a:rPr>
              <a:t>4</a:t>
            </a:r>
            <a:r>
              <a:rPr lang="en-US" sz="1200" kern="1200" dirty="0">
                <a:solidFill>
                  <a:schemeClr val="tx1"/>
                </a:solidFill>
                <a:effectLst/>
                <a:latin typeface="+mn-lt"/>
                <a:ea typeface="+mn-ea"/>
                <a:cs typeface="+mn-cs"/>
              </a:rPr>
              <a:t>  CDC National Intimate Partner and Sexual Violence </a:t>
            </a:r>
          </a:p>
          <a:p>
            <a:r>
              <a:rPr lang="en-US" sz="1200" kern="1200" dirty="0">
                <a:solidFill>
                  <a:schemeClr val="tx1"/>
                </a:solidFill>
                <a:effectLst/>
                <a:latin typeface="+mn-lt"/>
                <a:ea typeface="+mn-ea"/>
                <a:cs typeface="+mn-cs"/>
              </a:rPr>
              <a:t>Survey 2010 Summary Report, accessed </a:t>
            </a:r>
            <a:r>
              <a:rPr lang="en-US" sz="1200" u="sng" kern="1200" dirty="0">
                <a:solidFill>
                  <a:schemeClr val="tx1"/>
                </a:solidFill>
                <a:effectLst/>
                <a:latin typeface="+mn-lt"/>
                <a:ea typeface="+mn-ea"/>
                <a:cs typeface="+mn-cs"/>
                <a:hlinkClick r:id="rId6" invalidUrl="https://biblia.com/bible/esv/Mark. 2"/>
              </a:rPr>
              <a:t>Mar. 2</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7" invalidUrl="https://biblia.com/bible/esv/Mar 2.201"/>
              </a:rPr>
              <a:t>201</a:t>
            </a:r>
            <a:r>
              <a:rPr lang="en-US" sz="1200" u="sng" kern="1200" dirty="0">
                <a:solidFill>
                  <a:schemeClr val="tx1"/>
                </a:solidFill>
                <a:effectLst/>
                <a:latin typeface="+mn-lt"/>
                <a:ea typeface="+mn-ea"/>
                <a:cs typeface="+mn-cs"/>
                <a:hlinkClick r:id="rId8" invalidUrl="https://biblia.com/bible/esv/Mar 2.8"/>
              </a:rPr>
              <a:t>8</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9" invalidUrl="http://www.cdc.gov/violenceprevention/pdf/nisvs _report2010-a.pdf"/>
              </a:rPr>
              <a:t>www.cdc.gov/violenceprevention/pdf/nisvs _report2010-a.pdf</a:t>
            </a:r>
            <a:r>
              <a:rPr lang="en-US" sz="1200" kern="1200" dirty="0">
                <a:solidFill>
                  <a:schemeClr val="tx1"/>
                </a:solidFill>
                <a:effectLst/>
                <a:latin typeface="+mn-lt"/>
                <a:ea typeface="+mn-ea"/>
                <a:cs typeface="+mn-cs"/>
              </a:rPr>
              <a:t>.</a:t>
            </a:r>
          </a:p>
          <a:p>
            <a:r>
              <a:rPr lang="en-US" sz="1200" kern="1200" baseline="30000" dirty="0">
                <a:solidFill>
                  <a:schemeClr val="tx1"/>
                </a:solidFill>
                <a:effectLst/>
                <a:latin typeface="+mn-lt"/>
                <a:ea typeface="+mn-ea"/>
                <a:cs typeface="+mn-cs"/>
              </a:rPr>
              <a:t>5</a:t>
            </a:r>
            <a:r>
              <a:rPr lang="en-US" sz="1200" kern="1200" dirty="0">
                <a:solidFill>
                  <a:schemeClr val="tx1"/>
                </a:solidFill>
                <a:effectLst/>
                <a:latin typeface="+mn-lt"/>
                <a:ea typeface="+mn-ea"/>
                <a:cs typeface="+mn-cs"/>
              </a:rPr>
              <a:t>  Katia G. Reinert et al., “Gender and Race Variations of the Intersection of Religious Involvement, Early Trauma and Adult Health,” </a:t>
            </a:r>
            <a:r>
              <a:rPr lang="en-US" sz="1200" i="1" kern="1200" dirty="0">
                <a:solidFill>
                  <a:schemeClr val="tx1"/>
                </a:solidFill>
                <a:effectLst/>
                <a:latin typeface="+mn-lt"/>
                <a:ea typeface="+mn-ea"/>
                <a:cs typeface="+mn-cs"/>
              </a:rPr>
              <a:t>Journal of Nursing</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Scholarship </a:t>
            </a:r>
            <a:r>
              <a:rPr lang="en-US" sz="1200" kern="1200" dirty="0">
                <a:solidFill>
                  <a:schemeClr val="tx1"/>
                </a:solidFill>
                <a:effectLst/>
                <a:latin typeface="+mn-lt"/>
                <a:ea typeface="+mn-ea"/>
                <a:cs typeface="+mn-cs"/>
              </a:rPr>
              <a:t>47, no. 4 (July 15, 2015): 318–327,</a:t>
            </a:r>
            <a:r>
              <a:rPr lang="en-US" sz="1200" u="sng" kern="1200" dirty="0">
                <a:solidFill>
                  <a:schemeClr val="tx1"/>
                </a:solidFill>
                <a:effectLst/>
                <a:latin typeface="+mn-lt"/>
                <a:ea typeface="+mn-ea"/>
                <a:cs typeface="+mn-cs"/>
                <a:hlinkClick r:id="rId10"/>
              </a:rPr>
              <a:t>www.ncbi.nlm.nih.gov/pubmed/26077834</a:t>
            </a:r>
            <a:r>
              <a:rPr lang="en-US" sz="1200" kern="1200" dirty="0">
                <a:solidFill>
                  <a:schemeClr val="tx1"/>
                </a:solidFill>
                <a:effectLst/>
                <a:latin typeface="+mn-lt"/>
                <a:ea typeface="+mn-ea"/>
                <a:cs typeface="+mn-cs"/>
              </a:rPr>
              <a:t>. The 10,283 participants included 6,946 women and 3,333 men.</a:t>
            </a:r>
          </a:p>
          <a:p>
            <a:r>
              <a:rPr lang="en-US" sz="1200" kern="1200" baseline="30000" dirty="0">
                <a:solidFill>
                  <a:schemeClr val="tx1"/>
                </a:solidFill>
                <a:effectLst/>
                <a:latin typeface="+mn-lt"/>
                <a:ea typeface="+mn-ea"/>
                <a:cs typeface="+mn-cs"/>
              </a:rPr>
              <a:t>6</a:t>
            </a:r>
            <a:r>
              <a:rPr lang="en-US" sz="1200" kern="1200" dirty="0">
                <a:solidFill>
                  <a:schemeClr val="tx1"/>
                </a:solidFill>
                <a:effectLst/>
                <a:latin typeface="+mn-lt"/>
                <a:ea typeface="+mn-ea"/>
                <a:cs typeface="+mn-cs"/>
              </a:rPr>
              <a:t>  Andrea Mathews, “When Is It Emotional Abuse? Differentiate Between What Is Emotionally Abusive, and What Isn’t,” </a:t>
            </a:r>
            <a:r>
              <a:rPr lang="en-US" sz="1200" i="1" kern="1200" dirty="0">
                <a:solidFill>
                  <a:schemeClr val="tx1"/>
                </a:solidFill>
                <a:effectLst/>
                <a:latin typeface="+mn-lt"/>
                <a:ea typeface="+mn-ea"/>
                <a:cs typeface="+mn-cs"/>
              </a:rPr>
              <a:t>Psychology Today</a:t>
            </a:r>
            <a:r>
              <a:rPr lang="en-US" sz="1200" kern="1200" dirty="0">
                <a:solidFill>
                  <a:schemeClr val="tx1"/>
                </a:solidFill>
                <a:effectLst/>
                <a:latin typeface="+mn-lt"/>
                <a:ea typeface="+mn-ea"/>
                <a:cs typeface="+mn-cs"/>
              </a:rPr>
              <a:t>, Sept. 26, 2016, </a:t>
            </a:r>
            <a:r>
              <a:rPr lang="en-US" sz="1200" u="sng" kern="1200" dirty="0">
                <a:solidFill>
                  <a:schemeClr val="tx1"/>
                </a:solidFill>
                <a:effectLst/>
                <a:latin typeface="+mn-lt"/>
                <a:ea typeface="+mn-ea"/>
                <a:cs typeface="+mn-cs"/>
                <a:hlinkClick r:id="rId11" invalidUrl="http://www.psychologytoday.com/blog/traversing-the -inner-terrain/201609/when-is-it-emotional-abuse"/>
              </a:rPr>
              <a:t>www.psychologytoday.com/blog/traversing-the -inner-terrain/201609/when-is-it-emotional-abuse</a:t>
            </a:r>
            <a:r>
              <a:rPr lang="en-US" sz="1200" kern="1200" dirty="0">
                <a:solidFill>
                  <a:schemeClr val="tx1"/>
                </a:solidFill>
                <a:effectLst/>
                <a:latin typeface="+mn-lt"/>
                <a:ea typeface="+mn-ea"/>
                <a:cs typeface="+mn-cs"/>
              </a:rPr>
              <a:t>. </a:t>
            </a:r>
          </a:p>
          <a:p>
            <a:r>
              <a:rPr lang="en-US" sz="1200" kern="1200" baseline="30000" dirty="0">
                <a:solidFill>
                  <a:schemeClr val="tx1"/>
                </a:solidFill>
                <a:effectLst/>
                <a:latin typeface="+mn-lt"/>
                <a:ea typeface="+mn-ea"/>
                <a:cs typeface="+mn-cs"/>
              </a:rPr>
              <a:t>7</a:t>
            </a:r>
            <a:r>
              <a:rPr lang="en-US" sz="1200" kern="1200" dirty="0">
                <a:solidFill>
                  <a:schemeClr val="tx1"/>
                </a:solidFill>
                <a:effectLst/>
                <a:latin typeface="+mn-lt"/>
                <a:ea typeface="+mn-ea"/>
                <a:cs typeface="+mn-cs"/>
              </a:rPr>
              <a:t>  See Darlene Lancer, “Forms of Emotional and Verbal Abuse You May Be Overlooking,” </a:t>
            </a:r>
            <a:r>
              <a:rPr lang="en-US" sz="1200" i="1" kern="1200" dirty="0">
                <a:solidFill>
                  <a:schemeClr val="tx1"/>
                </a:solidFill>
                <a:effectLst/>
                <a:latin typeface="+mn-lt"/>
                <a:ea typeface="+mn-ea"/>
                <a:cs typeface="+mn-cs"/>
              </a:rPr>
              <a:t>Psychology Today</a:t>
            </a:r>
            <a:r>
              <a:rPr lang="en-US" sz="1200" kern="1200" dirty="0">
                <a:solidFill>
                  <a:schemeClr val="tx1"/>
                </a:solidFill>
                <a:effectLst/>
                <a:latin typeface="+mn-lt"/>
                <a:ea typeface="+mn-ea"/>
                <a:cs typeface="+mn-cs"/>
              </a:rPr>
              <a:t>, Apr. 3, 2017, </a:t>
            </a:r>
            <a:r>
              <a:rPr lang="en-US" sz="1200" u="sng" kern="1200" dirty="0">
                <a:solidFill>
                  <a:schemeClr val="tx1"/>
                </a:solidFill>
                <a:effectLst/>
                <a:latin typeface="+mn-lt"/>
                <a:ea typeface="+mn-ea"/>
                <a:cs typeface="+mn-cs"/>
                <a:hlinkClick r:id="rId12" invalidUrl="https://www.psychologytoday.com/us /blog/toxic-relationships/201704/forms-emotional -and-verbal-abuse-you-may-be-overlooking"/>
              </a:rPr>
              <a:t>https://www.psychologytoday.com/us /blog/toxic-relationships/201704/forms-emotional -and-verbal-abuse-you-may-be-overlooking</a:t>
            </a:r>
            <a:r>
              <a:rPr lang="en-US" sz="1200" kern="1200" dirty="0">
                <a:solidFill>
                  <a:schemeClr val="tx1"/>
                </a:solidFill>
                <a:effectLst/>
                <a:latin typeface="+mn-lt"/>
                <a:ea typeface="+mn-ea"/>
                <a:cs typeface="+mn-cs"/>
              </a:rPr>
              <a:t>.</a:t>
            </a:r>
          </a:p>
          <a:p>
            <a:r>
              <a:rPr lang="en-US" sz="1200" kern="1200" baseline="30000" dirty="0">
                <a:solidFill>
                  <a:schemeClr val="tx1"/>
                </a:solidFill>
                <a:effectLst/>
                <a:latin typeface="+mn-lt"/>
                <a:ea typeface="+mn-ea"/>
                <a:cs typeface="+mn-cs"/>
              </a:rPr>
              <a:t>8</a:t>
            </a:r>
            <a:r>
              <a:rPr lang="en-US" sz="1200" kern="1200" dirty="0">
                <a:solidFill>
                  <a:schemeClr val="tx1"/>
                </a:solidFill>
                <a:effectLst/>
                <a:latin typeface="+mn-lt"/>
                <a:ea typeface="+mn-ea"/>
                <a:cs typeface="+mn-cs"/>
              </a:rPr>
              <a:t>  Ibid.</a:t>
            </a:r>
          </a:p>
          <a:p>
            <a:r>
              <a:rPr lang="en-US" sz="1200" kern="1200" baseline="30000" dirty="0">
                <a:solidFill>
                  <a:schemeClr val="tx1"/>
                </a:solidFill>
                <a:effectLst/>
                <a:latin typeface="+mn-lt"/>
                <a:ea typeface="+mn-ea"/>
                <a:cs typeface="+mn-cs"/>
              </a:rPr>
              <a:t>9</a:t>
            </a:r>
            <a:r>
              <a:rPr lang="en-US" sz="1200" kern="1200" dirty="0">
                <a:solidFill>
                  <a:schemeClr val="tx1"/>
                </a:solidFill>
                <a:effectLst/>
                <a:latin typeface="+mn-lt"/>
                <a:ea typeface="+mn-ea"/>
                <a:cs typeface="+mn-cs"/>
              </a:rPr>
              <a:t>  Ellen G. White, </a:t>
            </a:r>
            <a:r>
              <a:rPr lang="en-US" sz="1200" i="1" kern="1200" dirty="0">
                <a:solidFill>
                  <a:schemeClr val="tx1"/>
                </a:solidFill>
                <a:effectLst/>
                <a:latin typeface="+mn-lt"/>
                <a:ea typeface="+mn-ea"/>
                <a:cs typeface="+mn-cs"/>
              </a:rPr>
              <a:t>The Desire of Ages</a:t>
            </a:r>
            <a:r>
              <a:rPr lang="en-US" sz="1200" kern="1200" dirty="0">
                <a:solidFill>
                  <a:schemeClr val="tx1"/>
                </a:solidFill>
                <a:effectLst/>
                <a:latin typeface="+mn-lt"/>
                <a:ea typeface="+mn-ea"/>
                <a:cs typeface="+mn-cs"/>
              </a:rPr>
              <a:t> (Mountain View, CA: Pacific Press Pub. Assn., 1940), 483.</a:t>
            </a:r>
          </a:p>
          <a:p>
            <a:r>
              <a:rPr lang="en-US" sz="1200" kern="1200" baseline="30000" dirty="0">
                <a:solidFill>
                  <a:schemeClr val="tx1"/>
                </a:solidFill>
                <a:effectLst/>
                <a:latin typeface="+mn-lt"/>
                <a:ea typeface="+mn-ea"/>
                <a:cs typeface="+mn-cs"/>
              </a:rPr>
              <a:t>10</a:t>
            </a:r>
            <a:r>
              <a:rPr lang="en-US" sz="1200" kern="1200" dirty="0">
                <a:solidFill>
                  <a:schemeClr val="tx1"/>
                </a:solidFill>
                <a:effectLst/>
                <a:latin typeface="+mn-lt"/>
                <a:ea typeface="+mn-ea"/>
                <a:cs typeface="+mn-cs"/>
              </a:rPr>
              <a:t>  World Health Organization, United Nations Office on Drugs and Crime, and United Nations Development Program, </a:t>
            </a:r>
            <a:r>
              <a:rPr lang="en-US" sz="1200" i="1" kern="1200" dirty="0">
                <a:solidFill>
                  <a:schemeClr val="tx1"/>
                </a:solidFill>
                <a:effectLst/>
                <a:latin typeface="+mn-lt"/>
                <a:ea typeface="+mn-ea"/>
                <a:cs typeface="+mn-cs"/>
              </a:rPr>
              <a:t>Global Status Report</a:t>
            </a:r>
            <a:r>
              <a:rPr lang="en-US" sz="1200" kern="1200" dirty="0">
                <a:solidFill>
                  <a:schemeClr val="tx1"/>
                </a:solidFill>
                <a:effectLst/>
                <a:latin typeface="+mn-lt"/>
                <a:ea typeface="+mn-ea"/>
                <a:cs typeface="+mn-cs"/>
              </a:rPr>
              <a:t>, 2.</a:t>
            </a:r>
          </a:p>
          <a:p>
            <a:r>
              <a:rPr lang="en-US" sz="1200" kern="1200" baseline="30000" dirty="0">
                <a:solidFill>
                  <a:schemeClr val="tx1"/>
                </a:solidFill>
                <a:effectLst/>
                <a:latin typeface="+mn-lt"/>
                <a:ea typeface="+mn-ea"/>
                <a:cs typeface="+mn-cs"/>
              </a:rPr>
              <a:t>11</a:t>
            </a:r>
            <a:r>
              <a:rPr lang="en-US" sz="1200" kern="1200" dirty="0">
                <a:solidFill>
                  <a:schemeClr val="tx1"/>
                </a:solidFill>
                <a:effectLst/>
                <a:latin typeface="+mn-lt"/>
                <a:ea typeface="+mn-ea"/>
                <a:cs typeface="+mn-cs"/>
              </a:rPr>
              <a:t>  See </a:t>
            </a:r>
            <a:r>
              <a:rPr lang="en-US" sz="1200" i="1" kern="1200" dirty="0">
                <a:solidFill>
                  <a:schemeClr val="tx1"/>
                </a:solidFill>
                <a:effectLst/>
                <a:latin typeface="+mn-lt"/>
                <a:ea typeface="+mn-ea"/>
                <a:cs typeface="+mn-cs"/>
              </a:rPr>
              <a:t>Global Status Report on Violence Prevention 2014</a:t>
            </a:r>
            <a:r>
              <a:rPr lang="en-US" sz="1200" kern="1200" dirty="0">
                <a:solidFill>
                  <a:schemeClr val="tx1"/>
                </a:solidFill>
                <a:effectLst/>
                <a:latin typeface="+mn-lt"/>
                <a:ea typeface="+mn-ea"/>
                <a:cs typeface="+mn-cs"/>
              </a:rPr>
              <a:t>, World Health Organization, 2, </a:t>
            </a:r>
            <a:r>
              <a:rPr lang="en-US" sz="1200" u="sng" kern="1200" dirty="0">
                <a:solidFill>
                  <a:schemeClr val="tx1"/>
                </a:solidFill>
                <a:effectLst/>
                <a:latin typeface="+mn-lt"/>
                <a:ea typeface="+mn-ea"/>
                <a:cs typeface="+mn-cs"/>
                <a:hlinkClick r:id="rId13"/>
              </a:rPr>
              <a:t>who.int/violence _injury_prevention/violence/status_report/2014 /report/report/en/</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23</a:t>
            </a:fld>
            <a:endParaRPr lang="en-US"/>
          </a:p>
        </p:txBody>
      </p:sp>
    </p:spTree>
    <p:extLst>
      <p:ext uri="{BB962C8B-B14F-4D97-AF65-F5344CB8AC3E}">
        <p14:creationId xmlns:p14="http://schemas.microsoft.com/office/powerpoint/2010/main" val="2753546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effectLst/>
                <a:latin typeface="+mn-lt"/>
                <a:ea typeface="+mn-ea"/>
                <a:cs typeface="+mn-cs"/>
              </a:rPr>
              <a:t>Пасторы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являются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духовными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лидерами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общин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несут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ответственность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Иисус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Добрый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Пастырь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служа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состраданием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находятся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церкви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окружающем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обществе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Существуют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научные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доказательства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ru-RU" sz="1200" kern="1200" dirty="0" err="1" smtClean="0">
                <a:solidFill>
                  <a:schemeClr val="tx1"/>
                </a:solidFill>
                <a:effectLst/>
                <a:latin typeface="+mn-lt"/>
                <a:ea typeface="+mn-ea"/>
                <a:cs typeface="+mn-cs"/>
              </a:rPr>
              <a:t>потеревшие</a:t>
            </a:r>
            <a:r>
              <a:rPr lang="ru-RU" sz="1200" kern="1200" dirty="0" smtClean="0">
                <a:solidFill>
                  <a:schemeClr val="tx1"/>
                </a:solidFill>
                <a:effectLst/>
                <a:latin typeface="+mn-lt"/>
                <a:ea typeface="+mn-ea"/>
                <a:cs typeface="+mn-cs"/>
              </a:rPr>
              <a:t> вначале обращаются к своему пастору, </a:t>
            </a:r>
            <a:r>
              <a:rPr lang="en-US" sz="1200" kern="1200" dirty="0" err="1" smtClean="0">
                <a:solidFill>
                  <a:schemeClr val="tx1"/>
                </a:solidFill>
                <a:effectLst/>
                <a:latin typeface="+mn-lt"/>
                <a:ea typeface="+mn-ea"/>
                <a:cs typeface="+mn-cs"/>
              </a:rPr>
              <a:t>прежде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расскажут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кому-либо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подвергаются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лично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видела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подобные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случаи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брат</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пастор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наш</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отец</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пастор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наш</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менее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Джастин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Холкомб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Линдси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Холкомб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заявляют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хотя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многие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считают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духовенство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наибольший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потенциал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помочь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самом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деле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духовенство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слишком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часто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наименее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полезно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иногда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даже</a:t>
            </a:r>
            <a:r>
              <a:rPr lang="en-US" sz="1200" kern="1200" dirty="0" smtClean="0">
                <a:solidFill>
                  <a:schemeClr val="tx1"/>
                </a:solidFill>
                <a:effectLst/>
                <a:latin typeface="+mn-lt"/>
                <a:ea typeface="+mn-ea"/>
                <a:cs typeface="+mn-cs"/>
              </a:rPr>
              <a:t> вредно”</a:t>
            </a:r>
            <a:r>
              <a:rPr lang="en-US" sz="1200" kern="1200" baseline="30000" dirty="0" smtClean="0">
                <a:solidFill>
                  <a:schemeClr val="tx1"/>
                </a:solidFill>
                <a:effectLst/>
                <a:latin typeface="+mn-lt"/>
                <a:ea typeface="+mn-ea"/>
                <a:cs typeface="+mn-cs"/>
              </a:rPr>
              <a:t>1</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зависимости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реакции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действия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послужить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исцелению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непреднамеренно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внести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вклад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продолжение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жестокого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обращения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пастора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видение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a:t>
            </a:r>
            <a:r>
              <a:rPr lang="en-US" sz="1200" kern="1200" dirty="0" smtClean="0">
                <a:solidFill>
                  <a:schemeClr val="tx1"/>
                </a:solidFill>
                <a:effectLst/>
                <a:latin typeface="+mn-lt"/>
                <a:ea typeface="+mn-ea"/>
                <a:cs typeface="+mn-cs"/>
              </a:rPr>
              <a:t> (a) </a:t>
            </a:r>
            <a:r>
              <a:rPr lang="en-US" sz="1200" kern="1200" dirty="0" err="1" smtClean="0">
                <a:solidFill>
                  <a:schemeClr val="tx1"/>
                </a:solidFill>
                <a:effectLst/>
                <a:latin typeface="+mn-lt"/>
                <a:ea typeface="+mn-ea"/>
                <a:cs typeface="+mn-cs"/>
              </a:rPr>
              <a:t>поможет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потерпевшим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развивать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жизнестойкость</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вдохновляя и поддерживая 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сложной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ситуации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(b) </a:t>
            </a:r>
            <a:r>
              <a:rPr lang="en-US" sz="1200" kern="1200" dirty="0" err="1" smtClean="0">
                <a:solidFill>
                  <a:schemeClr val="tx1"/>
                </a:solidFill>
                <a:effectLst/>
                <a:latin typeface="+mn-lt"/>
                <a:ea typeface="+mn-ea"/>
                <a:cs typeface="+mn-cs"/>
              </a:rPr>
              <a:t>поможет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плане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профилактики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уделив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время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получению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знаний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жестоком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обращении</a:t>
            </a:r>
            <a:r>
              <a:rPr lang="en-US" sz="1200" kern="1200" dirty="0" smtClean="0">
                <a:solidFill>
                  <a:schemeClr val="tx1"/>
                </a:solidFill>
                <a:effectLst/>
                <a:latin typeface="+mn-lt"/>
                <a:ea typeface="+mn-ea"/>
                <a:cs typeface="+mn-cs"/>
              </a:rPr>
              <a:t>.</a:t>
            </a:r>
          </a:p>
          <a:p>
            <a:endParaRPr lang="ru-R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3</a:t>
            </a:fld>
            <a:endParaRPr lang="en-US"/>
          </a:p>
        </p:txBody>
      </p:sp>
    </p:spTree>
    <p:extLst>
      <p:ext uri="{BB962C8B-B14F-4D97-AF65-F5344CB8AC3E}">
        <p14:creationId xmlns:p14="http://schemas.microsoft.com/office/powerpoint/2010/main" val="1931310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cap="all" dirty="0" smtClean="0">
                <a:solidFill>
                  <a:schemeClr val="tx1"/>
                </a:solidFill>
                <a:effectLst/>
                <a:latin typeface="+mn-lt"/>
                <a:ea typeface="+mn-ea"/>
                <a:cs typeface="+mn-cs"/>
              </a:rPr>
              <a:t>ВИДЫ НАСИЛИЯ</a:t>
            </a:r>
          </a:p>
          <a:p>
            <a:endParaRPr lang="en-US"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Хотя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затрагивает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пожилые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по-видимому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несут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основную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тяжесть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несмертельного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сексуального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психологического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Рассмотрите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масштабы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различных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видов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a:t>
            </a:r>
            <a:endParaRPr lang="ru-RU"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4</a:t>
            </a:fld>
            <a:endParaRPr lang="en-US"/>
          </a:p>
        </p:txBody>
      </p:sp>
    </p:spTree>
    <p:extLst>
      <p:ext uri="{BB962C8B-B14F-4D97-AF65-F5344CB8AC3E}">
        <p14:creationId xmlns:p14="http://schemas.microsoft.com/office/powerpoint/2010/main" val="3488994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err="1" smtClean="0">
                <a:solidFill>
                  <a:schemeClr val="tx1"/>
                </a:solidFill>
                <a:effectLst/>
                <a:latin typeface="+mn-lt"/>
                <a:ea typeface="+mn-ea"/>
                <a:cs typeface="+mn-cs"/>
              </a:rPr>
              <a:t>Каждый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четвертый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взрослый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детстве</a:t>
            </a:r>
            <a:r>
              <a:rPr lang="en-US" sz="1200" kern="1200" dirty="0" smtClean="0">
                <a:solidFill>
                  <a:schemeClr val="tx1"/>
                </a:solidFill>
                <a:effectLst/>
                <a:latin typeface="+mn-lt"/>
                <a:ea typeface="+mn-ea"/>
                <a:cs typeface="+mn-cs"/>
              </a:rPr>
              <a:t>.</a:t>
            </a:r>
            <a:endParaRPr lang="ru-RU"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err="1" smtClean="0">
                <a:solidFill>
                  <a:schemeClr val="tx1"/>
                </a:solidFill>
                <a:effectLst/>
                <a:latin typeface="+mn-lt"/>
                <a:ea typeface="+mn-ea"/>
                <a:cs typeface="+mn-cs"/>
              </a:rPr>
              <a:t>Каждая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пятая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подверглась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сексуальному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детстве</a:t>
            </a:r>
            <a:r>
              <a:rPr lang="en-US" sz="1200" kern="1200" dirty="0" smtClean="0">
                <a:solidFill>
                  <a:schemeClr val="tx1"/>
                </a:solidFill>
                <a:effectLst/>
                <a:latin typeface="+mn-lt"/>
                <a:ea typeface="+mn-ea"/>
                <a:cs typeface="+mn-cs"/>
              </a:rPr>
              <a:t>.</a:t>
            </a:r>
            <a:endParaRPr lang="ru-RU"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err="1" smtClean="0">
                <a:solidFill>
                  <a:schemeClr val="tx1"/>
                </a:solidFill>
                <a:effectLst/>
                <a:latin typeface="+mn-lt"/>
                <a:ea typeface="+mn-ea"/>
                <a:cs typeface="+mn-cs"/>
              </a:rPr>
              <a:t>Каждая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третья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какой-то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момент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жизн</a:t>
            </a:r>
            <a:r>
              <a:rPr lang="ru-RU" sz="1200" kern="1200" dirty="0"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жертвой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сексуального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стороны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интимного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партнера</a:t>
            </a:r>
            <a:r>
              <a:rPr lang="en-US" sz="1200" kern="1200" dirty="0" smtClean="0">
                <a:solidFill>
                  <a:schemeClr val="tx1"/>
                </a:solidFill>
                <a:effectLst/>
                <a:latin typeface="+mn-lt"/>
                <a:ea typeface="+mn-ea"/>
                <a:cs typeface="+mn-cs"/>
              </a:rPr>
              <a:t>. </a:t>
            </a:r>
            <a:endParaRPr lang="ru-RU"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err="1" smtClean="0">
                <a:solidFill>
                  <a:schemeClr val="tx1"/>
                </a:solidFill>
                <a:effectLst/>
                <a:latin typeface="+mn-lt"/>
                <a:ea typeface="+mn-ea"/>
                <a:cs typeface="+mn-cs"/>
              </a:rPr>
              <a:t>Один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из</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семнадцати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пожилых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людей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сообщил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проявленном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прошлом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месяце</a:t>
            </a:r>
            <a:r>
              <a:rPr lang="en-US" sz="1200" kern="1200" dirty="0" smtClean="0">
                <a:solidFill>
                  <a:schemeClr val="tx1"/>
                </a:solidFill>
                <a:effectLst/>
                <a:latin typeface="+mn-lt"/>
                <a:ea typeface="+mn-ea"/>
                <a:cs typeface="+mn-cs"/>
              </a:rPr>
              <a:t>.</a:t>
            </a:r>
            <a:r>
              <a:rPr lang="en-US" sz="1200" kern="1200" baseline="30000" dirty="0" smtClean="0">
                <a:solidFill>
                  <a:schemeClr val="tx1"/>
                </a:solidFill>
                <a:effectLst/>
                <a:latin typeface="+mn-lt"/>
                <a:ea typeface="+mn-ea"/>
                <a:cs typeface="+mn-cs"/>
              </a:rPr>
              <a:t> 2</a:t>
            </a:r>
            <a:endParaRPr lang="ru-RU" sz="1200" kern="1200" baseline="300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err="1" smtClean="0">
                <a:solidFill>
                  <a:schemeClr val="tx1"/>
                </a:solidFill>
                <a:effectLst/>
                <a:latin typeface="+mn-lt"/>
                <a:ea typeface="+mn-ea"/>
                <a:cs typeface="+mn-cs"/>
              </a:rPr>
              <a:t>Женщины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высокой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степени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подверженности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изнасилованиям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преследованию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течение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жизни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чем</a:t>
            </a:r>
            <a:r>
              <a:rPr lang="en-US" sz="1200" kern="1200" dirty="0" smtClean="0">
                <a:solidFill>
                  <a:schemeClr val="tx1"/>
                </a:solidFill>
                <a:effectLst/>
                <a:latin typeface="+mn-lt"/>
                <a:ea typeface="+mn-ea"/>
                <a:cs typeface="+mn-cs"/>
              </a:rPr>
              <a:t> мужчины.</a:t>
            </a:r>
            <a:r>
              <a:rPr lang="en-US" sz="1200" kern="1200" baseline="30000" dirty="0" smtClean="0">
                <a:solidFill>
                  <a:schemeClr val="tx1"/>
                </a:solidFill>
                <a:effectLst/>
                <a:latin typeface="+mn-lt"/>
                <a:ea typeface="+mn-ea"/>
                <a:cs typeface="+mn-cs"/>
              </a:rPr>
              <a:t>3</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5</a:t>
            </a:fld>
            <a:endParaRPr lang="en-US"/>
          </a:p>
        </p:txBody>
      </p:sp>
    </p:spTree>
    <p:extLst>
      <p:ext uri="{BB962C8B-B14F-4D97-AF65-F5344CB8AC3E}">
        <p14:creationId xmlns:p14="http://schemas.microsoft.com/office/powerpoint/2010/main" val="2532869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cap="small" dirty="0" err="1" smtClean="0">
                <a:solidFill>
                  <a:schemeClr val="tx1"/>
                </a:solidFill>
                <a:effectLst/>
                <a:latin typeface="+mn-lt"/>
                <a:ea typeface="+mn-ea"/>
                <a:cs typeface="+mn-cs"/>
              </a:rPr>
              <a:t>Явление</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широко</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распространенное</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но</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не</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признанное</a:t>
            </a:r>
            <a:r>
              <a:rPr lang="en-US" sz="1200" b="1" kern="1200" cap="small"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Хотя в</a:t>
            </a:r>
            <a:r>
              <a:rPr lang="en-US" sz="1200" kern="1200" dirty="0" err="1" smtClean="0">
                <a:solidFill>
                  <a:schemeClr val="tx1"/>
                </a:solidFill>
                <a:effectLst/>
                <a:latin typeface="+mn-lt"/>
                <a:ea typeface="+mn-ea"/>
                <a:cs typeface="+mn-cs"/>
              </a:rPr>
              <a:t>ред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сексуального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становится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очевидным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психологическое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менее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узнаваемо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меньше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говорят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часто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преуменьшают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Кто-то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сказать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никогда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бьет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меня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Действительно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поведение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оскорбительно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Психологическое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только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реально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долгосрочные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последствия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Шрамы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быстро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зажить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невидимые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шрамы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заживать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гораздо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дольше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вообще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заживут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может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разрушить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самооценку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привести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чувству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стыда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низкой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самооценке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сожалению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наиболее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распространенной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формой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является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словесное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часто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остается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непризнанным</a:t>
            </a:r>
            <a:r>
              <a:rPr lang="en-US" sz="1200" kern="1200" dirty="0" smtClean="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6</a:t>
            </a:fld>
            <a:endParaRPr lang="en-US"/>
          </a:p>
        </p:txBody>
      </p:sp>
    </p:spTree>
    <p:extLst>
      <p:ext uri="{BB962C8B-B14F-4D97-AF65-F5344CB8AC3E}">
        <p14:creationId xmlns:p14="http://schemas.microsoft.com/office/powerpoint/2010/main" val="2985435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cap="small" dirty="0" err="1" smtClean="0">
                <a:solidFill>
                  <a:schemeClr val="tx1"/>
                </a:solidFill>
                <a:effectLst/>
                <a:latin typeface="+mn-lt"/>
                <a:ea typeface="+mn-ea"/>
                <a:cs typeface="+mn-cs"/>
              </a:rPr>
              <a:t>Признать</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эмоциональное</a:t>
            </a:r>
            <a:r>
              <a:rPr lang="en-US" sz="1200" b="1" kern="1200" cap="small" dirty="0" smtClean="0">
                <a:solidFill>
                  <a:schemeClr val="tx1"/>
                </a:solidFill>
                <a:effectLst/>
                <a:latin typeface="+mn-lt"/>
                <a:ea typeface="+mn-ea"/>
                <a:cs typeface="+mn-cs"/>
              </a:rPr>
              <a:t> </a:t>
            </a:r>
            <a:r>
              <a:rPr lang="en-US" sz="1200" b="1" kern="1200" cap="small" dirty="0" err="1" smtClean="0">
                <a:solidFill>
                  <a:schemeClr val="tx1"/>
                </a:solidFill>
                <a:effectLst/>
                <a:latin typeface="+mn-lt"/>
                <a:ea typeface="+mn-ea"/>
                <a:cs typeface="+mn-cs"/>
              </a:rPr>
              <a:t>насилие</a:t>
            </a:r>
            <a:endParaRPr lang="en-US" sz="1200" b="1" kern="1200" cap="small"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Когда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говорим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должны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учитывать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ряд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важных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вопросов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Распознаете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ответили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кто-то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проявил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психологическое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Библия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говорит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Рассматривая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вопросы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должны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четко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понять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хотя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правило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подвергаются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сексуальному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мужчины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исследования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Соединенных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Штатах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Америки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показывают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случае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показатели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одинаковы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обоих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полов</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ходе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опроса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проведенного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Соединенных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Штатах</a:t>
            </a:r>
            <a:r>
              <a:rPr lang="en-US" sz="1200" kern="1200" dirty="0" smtClean="0">
                <a:solidFill>
                  <a:schemeClr val="tx1"/>
                </a:solidFill>
                <a:effectLst/>
                <a:latin typeface="+mn-lt"/>
                <a:ea typeface="+mn-ea"/>
                <a:cs typeface="+mn-cs"/>
              </a:rPr>
              <a:t>, 8 079 </a:t>
            </a:r>
            <a:r>
              <a:rPr lang="en-US" sz="1200" kern="1200" dirty="0" err="1" smtClean="0">
                <a:solidFill>
                  <a:schemeClr val="tx1"/>
                </a:solidFill>
                <a:effectLst/>
                <a:latin typeface="+mn-lt"/>
                <a:ea typeface="+mn-ea"/>
                <a:cs typeface="+mn-cs"/>
              </a:rPr>
              <a:t>мужчин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9 970 </a:t>
            </a:r>
            <a:r>
              <a:rPr lang="en-US" sz="1200" kern="1200" dirty="0" err="1" smtClean="0">
                <a:solidFill>
                  <a:schemeClr val="tx1"/>
                </a:solidFill>
                <a:effectLst/>
                <a:latin typeface="+mn-lt"/>
                <a:ea typeface="+mn-ea"/>
                <a:cs typeface="+mn-cs"/>
              </a:rPr>
              <a:t>женщин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ответили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вопросы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жестоком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обращении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испытали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течение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предыдущих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двенадцати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месяцев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подверженности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течение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жизни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Почти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половина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чуть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более</a:t>
            </a:r>
            <a:r>
              <a:rPr lang="en-US" sz="1200" kern="1200" dirty="0" smtClean="0">
                <a:solidFill>
                  <a:schemeClr val="tx1"/>
                </a:solidFill>
                <a:effectLst/>
                <a:latin typeface="+mn-lt"/>
                <a:ea typeface="+mn-ea"/>
                <a:cs typeface="+mn-cs"/>
              </a:rPr>
              <a:t> 48 </a:t>
            </a:r>
            <a:r>
              <a:rPr lang="en-US" sz="1200" kern="1200" dirty="0" err="1" smtClean="0">
                <a:solidFill>
                  <a:schemeClr val="tx1"/>
                </a:solidFill>
                <a:effectLst/>
                <a:latin typeface="+mn-lt"/>
                <a:ea typeface="+mn-ea"/>
                <a:cs typeface="+mn-cs"/>
              </a:rPr>
              <a:t>процентов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представителей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каждого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психологической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агрессии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посредством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словесной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агрессии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принудительного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контроля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течение</a:t>
            </a:r>
            <a:r>
              <a:rPr lang="en-US" sz="1200" kern="1200" dirty="0" smtClean="0">
                <a:solidFill>
                  <a:schemeClr val="tx1"/>
                </a:solidFill>
                <a:effectLst/>
                <a:latin typeface="+mn-lt"/>
                <a:ea typeface="+mn-ea"/>
                <a:cs typeface="+mn-cs"/>
              </a:rPr>
              <a:t> жизни.</a:t>
            </a:r>
            <a:r>
              <a:rPr lang="en-US" sz="1200" kern="1200" baseline="30000" dirty="0" smtClean="0">
                <a:solidFill>
                  <a:schemeClr val="tx1"/>
                </a:solidFill>
                <a:effectLst/>
                <a:latin typeface="+mn-lt"/>
                <a:ea typeface="+mn-ea"/>
                <a:cs typeface="+mn-cs"/>
              </a:rPr>
              <a:t>4</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Различия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проявляются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форме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большинстве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случаев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мужчины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испытывают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словесную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выраженную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агрессию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стороны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интимного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представители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обоих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принудительном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контроле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стороны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соотношении</a:t>
            </a:r>
            <a:r>
              <a:rPr lang="en-US" sz="1200" kern="1200" dirty="0" smtClean="0">
                <a:solidFill>
                  <a:schemeClr val="tx1"/>
                </a:solidFill>
                <a:effectLst/>
                <a:latin typeface="+mn-lt"/>
                <a:ea typeface="+mn-ea"/>
                <a:cs typeface="+mn-cs"/>
              </a:rPr>
              <a:t> 4 </a:t>
            </a:r>
            <a:r>
              <a:rPr lang="en-US" sz="1200" kern="1200" dirty="0" err="1" smtClean="0">
                <a:solidFill>
                  <a:schemeClr val="tx1"/>
                </a:solidFill>
                <a:effectLst/>
                <a:latin typeface="+mn-lt"/>
                <a:ea typeface="+mn-ea"/>
                <a:cs typeface="+mn-cs"/>
              </a:rPr>
              <a:t>из</a:t>
            </a:r>
            <a:r>
              <a:rPr lang="en-US" sz="1200" kern="1200" dirty="0" smtClean="0">
                <a:solidFill>
                  <a:schemeClr val="tx1"/>
                </a:solidFill>
                <a:effectLst/>
                <a:latin typeface="+mn-lt"/>
                <a:ea typeface="+mn-ea"/>
                <a:cs typeface="+mn-cs"/>
              </a:rPr>
              <a:t> 10 </a:t>
            </a:r>
            <a:r>
              <a:rPr lang="en-US" sz="1200" kern="1200" dirty="0" err="1" smtClean="0">
                <a:solidFill>
                  <a:schemeClr val="tx1"/>
                </a:solidFill>
                <a:effectLst/>
                <a:latin typeface="+mn-lt"/>
                <a:ea typeface="+mn-ea"/>
                <a:cs typeface="+mn-cs"/>
              </a:rPr>
              <a:t>человек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Правда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заключается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мужчины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проявляют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высокий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уровень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словесного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партнерам</a:t>
            </a:r>
            <a:r>
              <a:rPr lang="en-US" sz="1200" kern="1200" dirty="0" smtClean="0">
                <a:solidFill>
                  <a:schemeClr val="tx1"/>
                </a:solidFill>
                <a:effectLst/>
                <a:latin typeface="+mn-lt"/>
                <a:ea typeface="+mn-ea"/>
                <a:cs typeface="+mn-cs"/>
              </a:rPr>
              <a:t>.</a:t>
            </a:r>
          </a:p>
          <a:p>
            <a:endParaRPr lang="ru-RU" sz="1200" b="1" kern="1200" cap="all" dirty="0" smtClean="0">
              <a:solidFill>
                <a:schemeClr val="tx1"/>
              </a:solidFill>
              <a:effectLst/>
              <a:latin typeface="+mn-lt"/>
              <a:ea typeface="+mn-ea"/>
              <a:cs typeface="+mn-cs"/>
            </a:endParaRPr>
          </a:p>
          <a:p>
            <a:r>
              <a:rPr lang="ru-RU" baseline="0" dirty="0" smtClean="0"/>
              <a:t> </a:t>
            </a:r>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7</a:t>
            </a:fld>
            <a:endParaRPr lang="en-US"/>
          </a:p>
        </p:txBody>
      </p:sp>
    </p:spTree>
    <p:extLst>
      <p:ext uri="{BB962C8B-B14F-4D97-AF65-F5344CB8AC3E}">
        <p14:creationId xmlns:p14="http://schemas.microsoft.com/office/powerpoint/2010/main" val="3340397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effectLst/>
                <a:latin typeface="+mn-lt"/>
                <a:ea typeface="+mn-ea"/>
                <a:cs typeface="+mn-cs"/>
              </a:rPr>
              <a:t>Исследование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выявило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различные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формы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Наиболее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часто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встречающиеся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типы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словесной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агрессии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обоих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называют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уродливым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толстым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сумасшедшим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глупым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унижают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оскорбляют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высмеивают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Наиболее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частым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типом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психологической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агрессии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используемым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отношению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мужчинам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женщинам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является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принудительный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контроль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включающий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требование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постоянно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информировать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местонахождении</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Женщины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вынуждены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местонахождении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супругу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мужчины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чаще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терпят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оскорбления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также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рассказывают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разозлился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казалось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угрожающим</a:t>
            </a:r>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8</a:t>
            </a:fld>
            <a:endParaRPr lang="en-US"/>
          </a:p>
        </p:txBody>
      </p:sp>
    </p:spTree>
    <p:extLst>
      <p:ext uri="{BB962C8B-B14F-4D97-AF65-F5344CB8AC3E}">
        <p14:creationId xmlns:p14="http://schemas.microsoft.com/office/powerpoint/2010/main" val="2851534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сожалению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христиане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числе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адвентисты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седьмого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дня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защищены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поведения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Хотя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настоящее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время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данных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стороны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близкого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партнера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среди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большой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выборки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взрослых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адвентистов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рамках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исследования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Здоровье</a:t>
            </a:r>
            <a:r>
              <a:rPr lang="en-US" sz="1200" kern="1200" dirty="0" smtClean="0">
                <a:solidFill>
                  <a:schemeClr val="tx1"/>
                </a:solidFill>
                <a:effectLst/>
                <a:latin typeface="+mn-lt"/>
                <a:ea typeface="+mn-ea"/>
                <a:cs typeface="+mn-cs"/>
              </a:rPr>
              <a:t> адвентистов-2 » </a:t>
            </a:r>
            <a:r>
              <a:rPr lang="en-US" sz="1200" kern="1200" dirty="0" err="1" smtClean="0">
                <a:solidFill>
                  <a:schemeClr val="tx1"/>
                </a:solidFill>
                <a:effectLst/>
                <a:latin typeface="+mn-lt"/>
                <a:ea typeface="+mn-ea"/>
                <a:cs typeface="+mn-cs"/>
              </a:rPr>
              <a:t>был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проведен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анализ</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посвященный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распространенности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детстве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среди</a:t>
            </a:r>
            <a:r>
              <a:rPr lang="en-US" sz="1200" kern="1200" dirty="0" smtClean="0">
                <a:solidFill>
                  <a:schemeClr val="tx1"/>
                </a:solidFill>
                <a:effectLst/>
                <a:latin typeface="+mn-lt"/>
                <a:ea typeface="+mn-ea"/>
                <a:cs typeface="+mn-cs"/>
              </a:rPr>
              <a:t> 10 283 </a:t>
            </a:r>
            <a:r>
              <a:rPr lang="en-US" sz="1200" kern="1200" dirty="0" err="1" smtClean="0">
                <a:solidFill>
                  <a:schemeClr val="tx1"/>
                </a:solidFill>
                <a:effectLst/>
                <a:latin typeface="+mn-lt"/>
                <a:ea typeface="+mn-ea"/>
                <a:cs typeface="+mn-cs"/>
              </a:rPr>
              <a:t>взрослых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адвентистов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седьмого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дня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проживающих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Северной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Америке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принимавших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участие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исследовании</a:t>
            </a:r>
            <a:r>
              <a:rPr lang="en-US" sz="1200" kern="1200" baseline="30000" dirty="0" smtClean="0">
                <a:solidFill>
                  <a:schemeClr val="tx1"/>
                </a:solidFill>
                <a:effectLst/>
                <a:latin typeface="+mn-lt"/>
                <a:ea typeface="+mn-ea"/>
                <a:cs typeface="+mn-cs"/>
              </a:rPr>
              <a:t>5</a:t>
            </a:r>
            <a:r>
              <a:rPr lang="en-US" sz="1200" kern="1200" dirty="0" smtClean="0">
                <a:solidFill>
                  <a:schemeClr val="tx1"/>
                </a:solidFill>
                <a:effectLst/>
                <a:latin typeface="+mn-lt"/>
                <a:ea typeface="+mn-ea"/>
                <a:cs typeface="+mn-cs"/>
              </a:rPr>
              <a:t>. </a:t>
            </a:r>
            <a:endParaRPr lang="ru-R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исследовании</a:t>
            </a:r>
            <a:r>
              <a:rPr lang="en-US" sz="1200" kern="1200" dirty="0" smtClean="0">
                <a:solidFill>
                  <a:schemeClr val="tx1"/>
                </a:solidFill>
                <a:effectLst/>
                <a:latin typeface="+mn-lt"/>
                <a:ea typeface="+mn-ea"/>
                <a:cs typeface="+mn-cs"/>
              </a:rPr>
              <a:t> 39 </a:t>
            </a:r>
            <a:r>
              <a:rPr lang="en-US" sz="1200" kern="1200" dirty="0" err="1" smtClean="0">
                <a:solidFill>
                  <a:schemeClr val="tx1"/>
                </a:solidFill>
                <a:effectLst/>
                <a:latin typeface="+mn-lt"/>
                <a:ea typeface="+mn-ea"/>
                <a:cs typeface="+mn-cs"/>
              </a:rPr>
              <a:t>процентов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женщин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35 </a:t>
            </a:r>
            <a:r>
              <a:rPr lang="en-US" sz="1200" kern="1200" dirty="0" err="1" smtClean="0">
                <a:solidFill>
                  <a:schemeClr val="tx1"/>
                </a:solidFill>
                <a:effectLst/>
                <a:latin typeface="+mn-lt"/>
                <a:ea typeface="+mn-ea"/>
                <a:cs typeface="+mn-cs"/>
              </a:rPr>
              <a:t>процентов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мужчин</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сообщили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что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подвергались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эмоциональному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стороны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родителей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отца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матери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возрасте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a:t>
            </a:r>
            <a:r>
              <a:rPr lang="en-US" sz="1200" kern="1200" dirty="0" smtClean="0">
                <a:solidFill>
                  <a:schemeClr val="tx1"/>
                </a:solidFill>
                <a:effectLst/>
                <a:latin typeface="+mn-lt"/>
                <a:ea typeface="+mn-ea"/>
                <a:cs typeface="+mn-cs"/>
              </a:rPr>
              <a:t> 18 </a:t>
            </a:r>
            <a:r>
              <a:rPr lang="en-US" sz="1200" kern="1200" dirty="0" err="1" smtClean="0">
                <a:solidFill>
                  <a:schemeClr val="tx1"/>
                </a:solidFill>
                <a:effectLst/>
                <a:latin typeface="+mn-lt"/>
                <a:ea typeface="+mn-ea"/>
                <a:cs typeface="+mn-cs"/>
              </a:rPr>
              <a:t>лет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Воздействие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насилия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негативно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сказывалось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психическом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состоянии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здоровья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независимо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возраста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социального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положения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дохода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образа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жизни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например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здорового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питания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выполнения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физических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упражнений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Этот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факт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вызывает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определенное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беспокойство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поднимает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вопросы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методах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воспитания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могут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оказывать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вредное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воздействие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долгосрочные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последствия</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9</a:t>
            </a:fld>
            <a:endParaRPr lang="en-US"/>
          </a:p>
        </p:txBody>
      </p:sp>
    </p:spTree>
    <p:extLst>
      <p:ext uri="{BB962C8B-B14F-4D97-AF65-F5344CB8AC3E}">
        <p14:creationId xmlns:p14="http://schemas.microsoft.com/office/powerpoint/2010/main" val="3492372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7/9/2020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2223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50371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7/9/2020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50709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7/9/2020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3652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7/9/2020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5600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59777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7/9/2020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0245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7/9/2020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30878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9646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7/9/2020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185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7/9/2020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94434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ED291B17-9318-49DB-B28B-6E5994AE9581}" type="datetime1">
              <a:rPr lang="en-US" smtClean="0"/>
              <a:t>7/9/2020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8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18038325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9" r:id="rId6"/>
    <p:sldLayoutId id="2147483694" r:id="rId7"/>
    <p:sldLayoutId id="2147483695" r:id="rId8"/>
    <p:sldLayoutId id="2147483696" r:id="rId9"/>
    <p:sldLayoutId id="2147483698" r:id="rId10"/>
    <p:sldLayoutId id="2147483697" r:id="rId11"/>
  </p:sldLayoutIdLst>
  <p:hf sldNum="0" hdr="0" ftr="0" dt="0"/>
  <p:txStyles>
    <p:titleStyle>
      <a:lvl1pPr algn="l" defTabSz="457200" rtl="0" eaLnBrk="1" latinLnBrk="0" hangingPunct="1">
        <a:lnSpc>
          <a:spcPct val="90000"/>
        </a:lnSpc>
        <a:spcBef>
          <a:spcPct val="0"/>
        </a:spcBef>
        <a:buNone/>
        <a:defRPr sz="27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B695AA2-4B70-477F-AF90-536B720A13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20731CC-4969-477E-8FCB-DC56F50EBBA3}"/>
              </a:ext>
            </a:extLst>
          </p:cNvPr>
          <p:cNvPicPr>
            <a:picLocks noChangeAspect="1"/>
          </p:cNvPicPr>
          <p:nvPr/>
        </p:nvPicPr>
        <p:blipFill rotWithShape="1">
          <a:blip r:embed="rId3">
            <a:alphaModFix/>
          </a:blip>
          <a:srcRect t="7157" b="8574"/>
          <a:stretch/>
        </p:blipFill>
        <p:spPr>
          <a:xfrm>
            <a:off x="2327" y="-509261"/>
            <a:ext cx="12191980" cy="7371563"/>
          </a:xfrm>
          <a:prstGeom prst="rect">
            <a:avLst/>
          </a:prstGeom>
        </p:spPr>
      </p:pic>
      <p:sp>
        <p:nvSpPr>
          <p:cNvPr id="24" name="Rectangle 23">
            <a:extLst>
              <a:ext uri="{FF2B5EF4-FFF2-40B4-BE49-F238E27FC236}">
                <a16:creationId xmlns:a16="http://schemas.microsoft.com/office/drawing/2014/main" id="{E2EDC3F9-BBE3-45A8-BBC7-E154E21D9C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2307" y="3090890"/>
            <a:ext cx="12188952" cy="3767110"/>
          </a:xfrm>
          <a:prstGeom prst="rect">
            <a:avLst/>
          </a:prstGeom>
          <a:gradFill>
            <a:gsLst>
              <a:gs pos="42000">
                <a:schemeClr val="tx1">
                  <a:alpha val="23000"/>
                </a:schemeClr>
              </a:gs>
              <a:gs pos="0">
                <a:schemeClr val="tx1">
                  <a:alpha val="0"/>
                </a:schemeClr>
              </a:gs>
              <a:gs pos="100000">
                <a:schemeClr val="tx1">
                  <a:alpha val="3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ADB1EC-772D-8141-8A91-10F2A3A9508D}"/>
              </a:ext>
            </a:extLst>
          </p:cNvPr>
          <p:cNvSpPr>
            <a:spLocks noGrp="1"/>
          </p:cNvSpPr>
          <p:nvPr>
            <p:ph type="ctrTitle"/>
          </p:nvPr>
        </p:nvSpPr>
        <p:spPr>
          <a:xfrm>
            <a:off x="740385" y="2409036"/>
            <a:ext cx="6469269" cy="1534968"/>
          </a:xfrm>
        </p:spPr>
        <p:txBody>
          <a:bodyPr>
            <a:normAutofit fontScale="90000"/>
          </a:bodyPr>
          <a:lstStyle/>
          <a:p>
            <a:pPr algn="ctr">
              <a:lnSpc>
                <a:spcPct val="100000"/>
              </a:lnSpc>
            </a:pPr>
            <a:r>
              <a:rPr lang="ru-RU" sz="4400" b="1" dirty="0" smtClean="0">
                <a:solidFill>
                  <a:srgbClr val="C00000"/>
                </a:solidFill>
                <a:latin typeface="Avenir Next" panose="020B0503020202020204" pitchFamily="34" charset="0"/>
              </a:rPr>
              <a:t>РАНЫ, НАНЕСЕННЫЕ НАСИЛИЕМ</a:t>
            </a:r>
            <a:r>
              <a:rPr lang="en-US" b="1" dirty="0"/>
              <a:t/>
            </a:r>
            <a:br>
              <a:rPr lang="en-US" b="1" dirty="0"/>
            </a:br>
            <a:r>
              <a:rPr lang="ru-RU" sz="4000" b="1" i="1" cap="none" dirty="0" smtClean="0">
                <a:latin typeface="Book Antiqua" panose="02040602050305030304" pitchFamily="18" charset="0"/>
              </a:rPr>
              <a:t>А что мы м</a:t>
            </a:r>
            <a:r>
              <a:rPr lang="ru-RU" sz="4000" b="1" i="1" cap="none" dirty="0" smtClean="0">
                <a:latin typeface="Book Antiqua" panose="02040602050305030304" pitchFamily="18" charset="0"/>
              </a:rPr>
              <a:t>ожем  сделать, </a:t>
            </a:r>
            <a:r>
              <a:rPr lang="ru-RU" sz="4000" b="1" i="1" cap="none" dirty="0" smtClean="0">
                <a:latin typeface="Book Antiqua" panose="02040602050305030304" pitchFamily="18" charset="0"/>
              </a:rPr>
              <a:t/>
            </a:r>
            <a:br>
              <a:rPr lang="ru-RU" sz="4000" b="1" i="1" cap="none" dirty="0" smtClean="0">
                <a:latin typeface="Book Antiqua" panose="02040602050305030304" pitchFamily="18" charset="0"/>
              </a:rPr>
            </a:br>
            <a:r>
              <a:rPr lang="ru-RU" sz="4000" b="1" i="1" cap="none" dirty="0" smtClean="0">
                <a:latin typeface="Book Antiqua" panose="02040602050305030304" pitchFamily="18" charset="0"/>
              </a:rPr>
              <a:t>чтобы помочь </a:t>
            </a:r>
            <a:r>
              <a:rPr lang="ru-RU" sz="4000" b="1" i="1" cap="none" dirty="0" smtClean="0">
                <a:latin typeface="Book Antiqua" panose="02040602050305030304" pitchFamily="18" charset="0"/>
              </a:rPr>
              <a:t>людям, страдающим от насилия</a:t>
            </a:r>
            <a:r>
              <a:rPr lang="en-US" sz="4000" b="1" i="1" cap="none" dirty="0" smtClean="0">
                <a:latin typeface="Book Antiqua" panose="02040602050305030304" pitchFamily="18" charset="0"/>
              </a:rPr>
              <a:t>? </a:t>
            </a:r>
            <a:r>
              <a:rPr lang="en-US" dirty="0"/>
              <a:t/>
            </a:r>
            <a:br>
              <a:rPr lang="en-US" dirty="0"/>
            </a:br>
            <a:endParaRPr lang="en-US" sz="4000" dirty="0">
              <a:solidFill>
                <a:schemeClr val="bg1"/>
              </a:solidFill>
            </a:endParaRPr>
          </a:p>
        </p:txBody>
      </p:sp>
      <p:sp>
        <p:nvSpPr>
          <p:cNvPr id="3" name="Subtitle 2">
            <a:extLst>
              <a:ext uri="{FF2B5EF4-FFF2-40B4-BE49-F238E27FC236}">
                <a16:creationId xmlns:a16="http://schemas.microsoft.com/office/drawing/2014/main" id="{43010644-A413-7344-9AF5-24350D92C8EF}"/>
              </a:ext>
            </a:extLst>
          </p:cNvPr>
          <p:cNvSpPr>
            <a:spLocks noGrp="1"/>
          </p:cNvSpPr>
          <p:nvPr>
            <p:ph type="subTitle" idx="1"/>
          </p:nvPr>
        </p:nvSpPr>
        <p:spPr>
          <a:xfrm>
            <a:off x="263364" y="3464738"/>
            <a:ext cx="7423309" cy="1916487"/>
          </a:xfrm>
        </p:spPr>
        <p:txBody>
          <a:bodyPr>
            <a:normAutofit/>
          </a:bodyPr>
          <a:lstStyle/>
          <a:p>
            <a:pPr algn="ctr"/>
            <a:endParaRPr lang="en-US" sz="1400" dirty="0">
              <a:solidFill>
                <a:schemeClr val="tx1"/>
              </a:solidFill>
            </a:endParaRPr>
          </a:p>
          <a:p>
            <a:pPr algn="ctr"/>
            <a:r>
              <a:rPr lang="ru-RU" sz="1100" dirty="0" smtClean="0">
                <a:solidFill>
                  <a:schemeClr val="tx1"/>
                </a:solidFill>
                <a:latin typeface="Avenir Next" panose="020B0503020202020204" pitchFamily="34" charset="0"/>
              </a:rPr>
              <a:t>Доктор Катя </a:t>
            </a:r>
            <a:r>
              <a:rPr lang="ru-RU" sz="1100" dirty="0" err="1" smtClean="0">
                <a:solidFill>
                  <a:schemeClr val="tx1"/>
                </a:solidFill>
                <a:latin typeface="Avenir Next" panose="020B0503020202020204" pitchFamily="34" charset="0"/>
              </a:rPr>
              <a:t>Райнерт</a:t>
            </a:r>
            <a:r>
              <a:rPr lang="ru-RU" sz="1100" dirty="0" smtClean="0">
                <a:solidFill>
                  <a:schemeClr val="tx1"/>
                </a:solidFill>
                <a:latin typeface="Avenir Next" panose="020B0503020202020204" pitchFamily="34" charset="0"/>
              </a:rPr>
              <a:t>, заместитель директора Отдела здоровья ГК</a:t>
            </a:r>
            <a:endParaRPr lang="en-US" sz="1100" dirty="0">
              <a:solidFill>
                <a:schemeClr val="tx1"/>
              </a:solidFill>
              <a:latin typeface="Avenir Next" panose="020B0503020202020204" pitchFamily="34" charset="0"/>
            </a:endParaRPr>
          </a:p>
          <a:p>
            <a:pPr algn="ctr"/>
            <a:r>
              <a:rPr lang="ru-RU" sz="1400" dirty="0" smtClean="0">
                <a:solidFill>
                  <a:schemeClr val="tx1"/>
                </a:solidFill>
                <a:latin typeface="Avenir Next" panose="020B0503020202020204" pitchFamily="34" charset="0"/>
              </a:rPr>
              <a:t>Статья опубликована в журнале «</a:t>
            </a:r>
            <a:r>
              <a:rPr lang="ru-RU" sz="1400" dirty="0" err="1" smtClean="0">
                <a:solidFill>
                  <a:schemeClr val="tx1"/>
                </a:solidFill>
                <a:latin typeface="Avenir Next" panose="020B0503020202020204" pitchFamily="34" charset="0"/>
              </a:rPr>
              <a:t>Министри</a:t>
            </a:r>
            <a:r>
              <a:rPr lang="ru-RU" sz="1400" dirty="0" smtClean="0">
                <a:solidFill>
                  <a:schemeClr val="tx1"/>
                </a:solidFill>
                <a:latin typeface="Avenir Next" panose="020B0503020202020204" pitchFamily="34" charset="0"/>
              </a:rPr>
              <a:t>» </a:t>
            </a:r>
            <a:r>
              <a:rPr lang="en-US" sz="1400" b="1" i="1" dirty="0" smtClean="0">
                <a:solidFill>
                  <a:schemeClr val="tx1"/>
                </a:solidFill>
                <a:latin typeface="Avenir Next" panose="020B0503020202020204" pitchFamily="34" charset="0"/>
              </a:rPr>
              <a:t>Ministry</a:t>
            </a:r>
            <a:r>
              <a:rPr lang="en-US" sz="1400" dirty="0">
                <a:solidFill>
                  <a:schemeClr val="tx1"/>
                </a:solidFill>
                <a:latin typeface="Avenir Next" panose="020B0503020202020204" pitchFamily="34" charset="0"/>
              </a:rPr>
              <a:t>® </a:t>
            </a:r>
            <a:r>
              <a:rPr lang="ru-RU" sz="1400" dirty="0" smtClean="0">
                <a:solidFill>
                  <a:schemeClr val="tx1"/>
                </a:solidFill>
                <a:latin typeface="Avenir Next" panose="020B0503020202020204" pitchFamily="34" charset="0"/>
              </a:rPr>
              <a:t> - международном журнале для пасторов, в ноябре 2018 года</a:t>
            </a:r>
            <a:r>
              <a:rPr lang="en-US" sz="1400" dirty="0" smtClean="0">
                <a:solidFill>
                  <a:schemeClr val="tx1"/>
                </a:solidFill>
                <a:latin typeface="Avenir Next" panose="020B0503020202020204" pitchFamily="34" charset="0"/>
              </a:rPr>
              <a:t> </a:t>
            </a:r>
            <a:r>
              <a:rPr lang="en-US" sz="1400" dirty="0" err="1">
                <a:solidFill>
                  <a:schemeClr val="tx1"/>
                </a:solidFill>
                <a:latin typeface="Avenir Next" panose="020B0503020202020204" pitchFamily="34" charset="0"/>
              </a:rPr>
              <a:t>www.MinistryMagazine.org</a:t>
            </a:r>
            <a:endParaRPr lang="en-US" sz="1400" dirty="0">
              <a:solidFill>
                <a:schemeClr val="tx1"/>
              </a:solidFill>
              <a:latin typeface="Avenir Next" panose="020B0503020202020204" pitchFamily="34" charset="0"/>
            </a:endParaRPr>
          </a:p>
          <a:p>
            <a:pPr algn="ctr"/>
            <a:r>
              <a:rPr lang="ru-RU" sz="1400" dirty="0" smtClean="0">
                <a:solidFill>
                  <a:schemeClr val="tx1"/>
                </a:solidFill>
                <a:latin typeface="Avenir Next" panose="020B0503020202020204" pitchFamily="34" charset="0"/>
              </a:rPr>
              <a:t>Используется по разрешению</a:t>
            </a:r>
            <a:r>
              <a:rPr lang="en-US" sz="1400" dirty="0" smtClean="0">
                <a:solidFill>
                  <a:schemeClr val="tx1"/>
                </a:solidFill>
                <a:latin typeface="Avenir Next" panose="020B0503020202020204" pitchFamily="34" charset="0"/>
              </a:rPr>
              <a:t> </a:t>
            </a:r>
            <a:endParaRPr lang="en-US" sz="1400" dirty="0">
              <a:solidFill>
                <a:schemeClr val="tx1"/>
              </a:solidFill>
              <a:latin typeface="Avenir Next" panose="020B0503020202020204" pitchFamily="34" charset="0"/>
            </a:endParaRPr>
          </a:p>
          <a:p>
            <a:pPr algn="ctr"/>
            <a:endParaRPr lang="en-US" sz="1400" dirty="0">
              <a:solidFill>
                <a:schemeClr val="tx1"/>
              </a:solidFill>
              <a:latin typeface="Avenir Next" panose="020B0503020202020204" pitchFamily="34" charset="0"/>
            </a:endParaRPr>
          </a:p>
          <a:p>
            <a:pPr algn="ctr"/>
            <a:endParaRPr lang="en-US" sz="1400" dirty="0">
              <a:solidFill>
                <a:schemeClr val="tx1"/>
              </a:solidFill>
              <a:latin typeface="Avenir Next" panose="020B0503020202020204" pitchFamily="34" charset="0"/>
            </a:endParaRPr>
          </a:p>
        </p:txBody>
      </p:sp>
      <p:grpSp>
        <p:nvGrpSpPr>
          <p:cNvPr id="6" name="Group 5">
            <a:extLst>
              <a:ext uri="{FF2B5EF4-FFF2-40B4-BE49-F238E27FC236}">
                <a16:creationId xmlns:a16="http://schemas.microsoft.com/office/drawing/2014/main" id="{1797577A-8AE2-EA45-A98B-8386869D6E60}"/>
              </a:ext>
            </a:extLst>
          </p:cNvPr>
          <p:cNvGrpSpPr/>
          <p:nvPr/>
        </p:nvGrpSpPr>
        <p:grpSpPr>
          <a:xfrm>
            <a:off x="1202257" y="5532688"/>
            <a:ext cx="5822935" cy="756253"/>
            <a:chOff x="1202258" y="5873816"/>
            <a:chExt cx="5822935" cy="756253"/>
          </a:xfrm>
        </p:grpSpPr>
        <p:sp>
          <p:nvSpPr>
            <p:cNvPr id="5" name="Rectangle 4">
              <a:extLst>
                <a:ext uri="{FF2B5EF4-FFF2-40B4-BE49-F238E27FC236}">
                  <a16:creationId xmlns:a16="http://schemas.microsoft.com/office/drawing/2014/main" id="{E931D2A9-D0D5-7749-8FE9-47EE995770C5}"/>
                </a:ext>
              </a:extLst>
            </p:cNvPr>
            <p:cNvSpPr/>
            <p:nvPr/>
          </p:nvSpPr>
          <p:spPr>
            <a:xfrm>
              <a:off x="1202258" y="5873816"/>
              <a:ext cx="5822935" cy="7562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9" name="Imagem 8" descr="Fundo preto com letras brancas&#10;&#10;Descrição gerada automaticamente">
              <a:extLst>
                <a:ext uri="{FF2B5EF4-FFF2-40B4-BE49-F238E27FC236}">
                  <a16:creationId xmlns:a16="http://schemas.microsoft.com/office/drawing/2014/main" id="{C982EF25-101F-4F7B-8B8B-C2821FE0D458}"/>
                </a:ext>
              </a:extLst>
            </p:cNvPr>
            <p:cNvPicPr>
              <a:picLocks noChangeAspect="1"/>
            </p:cNvPicPr>
            <p:nvPr/>
          </p:nvPicPr>
          <p:blipFill>
            <a:blip r:embed="rId4"/>
            <a:stretch>
              <a:fillRect/>
            </a:stretch>
          </p:blipFill>
          <p:spPr>
            <a:xfrm>
              <a:off x="1356938" y="6025280"/>
              <a:ext cx="453326" cy="453326"/>
            </a:xfrm>
            <a:prstGeom prst="rect">
              <a:avLst/>
            </a:prstGeom>
          </p:spPr>
        </p:pic>
        <p:pic>
          <p:nvPicPr>
            <p:cNvPr id="10" name="Picture 9">
              <a:extLst>
                <a:ext uri="{FF2B5EF4-FFF2-40B4-BE49-F238E27FC236}">
                  <a16:creationId xmlns:a16="http://schemas.microsoft.com/office/drawing/2014/main" id="{1A6251CE-2D2F-1440-A4EC-AF991E3CB5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41229" y="5988892"/>
              <a:ext cx="4953000" cy="558800"/>
            </a:xfrm>
            <a:prstGeom prst="rect">
              <a:avLst/>
            </a:prstGeom>
            <a:noFill/>
            <a:ln>
              <a:noFill/>
            </a:ln>
          </p:spPr>
        </p:pic>
      </p:grpSp>
    </p:spTree>
    <p:extLst>
      <p:ext uri="{BB962C8B-B14F-4D97-AF65-F5344CB8AC3E}">
        <p14:creationId xmlns:p14="http://schemas.microsoft.com/office/powerpoint/2010/main" val="3122875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4BED40-EAF7-4E55-AFF7-2CD840EBD3A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AB4E48-7D7A-4944-AB54-3BB636B48E77}"/>
              </a:ext>
            </a:extLst>
          </p:cNvPr>
          <p:cNvSpPr>
            <a:spLocks noGrp="1"/>
          </p:cNvSpPr>
          <p:nvPr>
            <p:ph type="title"/>
          </p:nvPr>
        </p:nvSpPr>
        <p:spPr>
          <a:xfrm>
            <a:off x="-305072" y="552197"/>
            <a:ext cx="8042302" cy="1566731"/>
          </a:xfrm>
        </p:spPr>
        <p:txBody>
          <a:bodyPr>
            <a:normAutofit/>
          </a:bodyPr>
          <a:lstStyle/>
          <a:p>
            <a:pPr algn="ctr"/>
            <a:r>
              <a:rPr lang="ru-RU" sz="3200" b="1" dirty="0" smtClean="0">
                <a:solidFill>
                  <a:schemeClr val="tx2"/>
                </a:solidFill>
                <a:latin typeface="Avenir Next" panose="020B0503020202020204" pitchFamily="34" charset="0"/>
              </a:rPr>
              <a:t>Различия между эмоциональным насилием </a:t>
            </a:r>
            <a:br>
              <a:rPr lang="ru-RU" sz="3200" b="1" dirty="0" smtClean="0">
                <a:solidFill>
                  <a:schemeClr val="tx2"/>
                </a:solidFill>
                <a:latin typeface="Avenir Next" panose="020B0503020202020204" pitchFamily="34" charset="0"/>
              </a:rPr>
            </a:br>
            <a:r>
              <a:rPr lang="ru-RU" sz="3200" b="1" dirty="0" smtClean="0">
                <a:solidFill>
                  <a:schemeClr val="tx2"/>
                </a:solidFill>
                <a:latin typeface="Avenir Next" panose="020B0503020202020204" pitchFamily="34" charset="0"/>
              </a:rPr>
              <a:t>и </a:t>
            </a:r>
            <a:r>
              <a:rPr lang="ru-RU" sz="3200" b="1" dirty="0" smtClean="0">
                <a:solidFill>
                  <a:schemeClr val="tx2">
                    <a:lumMod val="75000"/>
                    <a:lumOff val="25000"/>
                  </a:schemeClr>
                </a:solidFill>
                <a:latin typeface="Avenir Next" panose="020B0503020202020204" pitchFamily="34" charset="0"/>
              </a:rPr>
              <a:t>конфликтом</a:t>
            </a:r>
            <a:endParaRPr lang="en-US" sz="3200" dirty="0">
              <a:solidFill>
                <a:schemeClr val="tx2"/>
              </a:solidFill>
              <a:latin typeface="Avenir Next" panose="020B0503020202020204" pitchFamily="34" charset="0"/>
            </a:endParaRPr>
          </a:p>
        </p:txBody>
      </p:sp>
      <p:sp>
        <p:nvSpPr>
          <p:cNvPr id="11" name="Rectangle 10">
            <a:extLst>
              <a:ext uri="{FF2B5EF4-FFF2-40B4-BE49-F238E27FC236}">
                <a16:creationId xmlns:a16="http://schemas.microsoft.com/office/drawing/2014/main" id="{F367CCF1-BB1E-41CF-8499-94A870C33E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D5A4FDC7-BE04-7843-BF94-B79164F9C5C4}"/>
              </a:ext>
            </a:extLst>
          </p:cNvPr>
          <p:cNvSpPr>
            <a:spLocks noGrp="1"/>
          </p:cNvSpPr>
          <p:nvPr>
            <p:ph idx="1"/>
          </p:nvPr>
        </p:nvSpPr>
        <p:spPr>
          <a:xfrm>
            <a:off x="199505" y="2388902"/>
            <a:ext cx="7321778" cy="4199124"/>
          </a:xfrm>
        </p:spPr>
        <p:txBody>
          <a:bodyPr>
            <a:normAutofit lnSpcReduction="10000"/>
          </a:bodyPr>
          <a:lstStyle/>
          <a:p>
            <a:r>
              <a:rPr lang="ru-RU" sz="1800" dirty="0">
                <a:solidFill>
                  <a:schemeClr val="tx2"/>
                </a:solidFill>
              </a:rPr>
              <a:t>«Расставание с партнером не является эмоциональным насилием</a:t>
            </a:r>
            <a:r>
              <a:rPr lang="ru-RU" sz="1800" dirty="0" smtClean="0">
                <a:solidFill>
                  <a:schemeClr val="tx2"/>
                </a:solidFill>
              </a:rPr>
              <a:t>.</a:t>
            </a:r>
          </a:p>
          <a:p>
            <a:r>
              <a:rPr lang="ru-RU" sz="1800" dirty="0" smtClean="0">
                <a:solidFill>
                  <a:schemeClr val="tx2"/>
                </a:solidFill>
              </a:rPr>
              <a:t> </a:t>
            </a:r>
            <a:r>
              <a:rPr lang="ru-RU" sz="1800" dirty="0">
                <a:solidFill>
                  <a:schemeClr val="tx2"/>
                </a:solidFill>
              </a:rPr>
              <a:t>Спор с партнером не означает проявление насилия</a:t>
            </a:r>
            <a:r>
              <a:rPr lang="ru-RU" sz="1800" dirty="0" smtClean="0">
                <a:solidFill>
                  <a:schemeClr val="tx2"/>
                </a:solidFill>
              </a:rPr>
              <a:t>.</a:t>
            </a:r>
          </a:p>
          <a:p>
            <a:r>
              <a:rPr lang="ru-RU" sz="1800" dirty="0" smtClean="0">
                <a:solidFill>
                  <a:schemeClr val="tx2"/>
                </a:solidFill>
              </a:rPr>
              <a:t> </a:t>
            </a:r>
            <a:r>
              <a:rPr lang="ru-RU" sz="1800" dirty="0">
                <a:solidFill>
                  <a:schemeClr val="tx2"/>
                </a:solidFill>
              </a:rPr>
              <a:t>Если кто-то реагирует на ваши действия с обидой, это не эмоциональное насилие. Люди реагируют, исходя из своего собственного восприятия, поэтому их реакции не определяют ваше поведение</a:t>
            </a:r>
            <a:r>
              <a:rPr lang="ru-RU" sz="1800" dirty="0" smtClean="0">
                <a:solidFill>
                  <a:schemeClr val="tx2"/>
                </a:solidFill>
              </a:rPr>
              <a:t>.</a:t>
            </a:r>
          </a:p>
          <a:p>
            <a:r>
              <a:rPr lang="ru-RU" sz="1800" dirty="0" smtClean="0">
                <a:solidFill>
                  <a:schemeClr val="tx2"/>
                </a:solidFill>
              </a:rPr>
              <a:t> </a:t>
            </a:r>
            <a:r>
              <a:rPr lang="ru-RU" sz="1800" dirty="0">
                <a:solidFill>
                  <a:schemeClr val="tx2"/>
                </a:solidFill>
              </a:rPr>
              <a:t>Прямо и честно высказать свое мнение это также не эмоциональное насилие Возможно, в подобном высказывании не хватает такта, но оно не является эмоционально оскорбительным</a:t>
            </a:r>
            <a:r>
              <a:rPr lang="ru-RU" sz="1800" dirty="0" smtClean="0">
                <a:solidFill>
                  <a:schemeClr val="tx2"/>
                </a:solidFill>
              </a:rPr>
              <a:t>.</a:t>
            </a:r>
          </a:p>
          <a:p>
            <a:r>
              <a:rPr lang="ru-RU" sz="1800" dirty="0" smtClean="0">
                <a:solidFill>
                  <a:schemeClr val="tx2"/>
                </a:solidFill>
              </a:rPr>
              <a:t> </a:t>
            </a:r>
            <a:r>
              <a:rPr lang="ru-RU" sz="1800" dirty="0">
                <a:solidFill>
                  <a:schemeClr val="tx2"/>
                </a:solidFill>
              </a:rPr>
              <a:t>Опять же, то, что кто-то реагирует на то, что было сказано с обидой, не означает, что он подвергся эмоциональному насилию”</a:t>
            </a:r>
            <a:r>
              <a:rPr lang="ru-RU" sz="1800" baseline="30000" dirty="0">
                <a:solidFill>
                  <a:schemeClr val="tx2"/>
                </a:solidFill>
              </a:rPr>
              <a:t>6</a:t>
            </a:r>
          </a:p>
          <a:p>
            <a:endParaRPr lang="en-US" sz="18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id="{8AB2FCC1-9A96-CE44-9BFD-F171DDBE562C}"/>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7" name="Imagem 6" descr="Uma imagem contendo desenho&#10;&#10;Descrição gerada automaticamente">
            <a:extLst>
              <a:ext uri="{FF2B5EF4-FFF2-40B4-BE49-F238E27FC236}">
                <a16:creationId xmlns:a16="http://schemas.microsoft.com/office/drawing/2014/main" id="{50555D3A-C5CD-447C-ADC2-DEBA32ACA540}"/>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329093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id="{A8685870-6142-5542-B405-E19437ECA68A}"/>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64F16E21-7EA6-5E4F-BB54-0AA83FABC22F}"/>
              </a:ext>
            </a:extLst>
          </p:cNvPr>
          <p:cNvSpPr>
            <a:spLocks noGrp="1"/>
          </p:cNvSpPr>
          <p:nvPr>
            <p:ph idx="1"/>
          </p:nvPr>
        </p:nvSpPr>
        <p:spPr>
          <a:xfrm>
            <a:off x="4635944" y="1812127"/>
            <a:ext cx="6702615" cy="4433928"/>
          </a:xfrm>
        </p:spPr>
        <p:txBody>
          <a:bodyPr>
            <a:normAutofit/>
          </a:bodyPr>
          <a:lstStyle/>
          <a:p>
            <a:pPr marL="0" indent="0" algn="ctr">
              <a:lnSpc>
                <a:spcPct val="150000"/>
              </a:lnSpc>
              <a:buNone/>
            </a:pPr>
            <a:r>
              <a:rPr lang="ru-RU" sz="2400" dirty="0" smtClean="0">
                <a:latin typeface="Avenir Next" panose="020B0503020202020204" pitchFamily="34" charset="0"/>
              </a:rPr>
              <a:t>Однако</a:t>
            </a:r>
            <a:r>
              <a:rPr lang="ru-RU" sz="2400" dirty="0">
                <a:latin typeface="Avenir Next" panose="020B0503020202020204" pitchFamily="34" charset="0"/>
              </a:rPr>
              <a:t>, эмоциональное насилие включает в себя </a:t>
            </a:r>
            <a:r>
              <a:rPr lang="ru-RU" sz="2400" b="1" dirty="0">
                <a:latin typeface="Avenir Next" panose="020B0503020202020204" pitchFamily="34" charset="0"/>
              </a:rPr>
              <a:t>целенаправленное доминирование. </a:t>
            </a:r>
            <a:r>
              <a:rPr lang="ru-RU" sz="2400" dirty="0">
                <a:latin typeface="Avenir Next" panose="020B0503020202020204" pitchFamily="34" charset="0"/>
              </a:rPr>
              <a:t>Человек специально избирает такую линию поведения, чтобы </a:t>
            </a:r>
            <a:r>
              <a:rPr lang="ru-RU" sz="2400" b="1" dirty="0">
                <a:latin typeface="Avenir Next" panose="020B0503020202020204" pitchFamily="34" charset="0"/>
              </a:rPr>
              <a:t>получить власть над </a:t>
            </a:r>
            <a:r>
              <a:rPr lang="ru-RU" sz="2400" b="1" dirty="0" smtClean="0">
                <a:latin typeface="Avenir Next" panose="020B0503020202020204" pitchFamily="34" charset="0"/>
              </a:rPr>
              <a:t>другими   </a:t>
            </a:r>
            <a:r>
              <a:rPr lang="ru-RU" sz="2400" b="1" dirty="0">
                <a:latin typeface="Avenir Next" panose="020B0503020202020204" pitchFamily="34" charset="0"/>
              </a:rPr>
              <a:t>и держать их под контролем. </a:t>
            </a:r>
            <a:endParaRPr lang="en-US" sz="2400" b="1" dirty="0">
              <a:latin typeface="Avenir Next" panose="020B0503020202020204" pitchFamily="34" charset="0"/>
            </a:endParaRPr>
          </a:p>
          <a:p>
            <a:pPr algn="ctr">
              <a:lnSpc>
                <a:spcPct val="150000"/>
              </a:lnSpc>
            </a:pPr>
            <a:endParaRPr lang="en-US" sz="2400" dirty="0">
              <a:latin typeface="Avenir Next" panose="020B0503020202020204" pitchFamily="34" charset="0"/>
            </a:endParaRPr>
          </a:p>
        </p:txBody>
      </p:sp>
      <p:pic>
        <p:nvPicPr>
          <p:cNvPr id="8" name="Imagem 7" descr="Fundo preto com letras brancas&#10;&#10;Descrição gerada automaticamente">
            <a:extLst>
              <a:ext uri="{FF2B5EF4-FFF2-40B4-BE49-F238E27FC236}">
                <a16:creationId xmlns:a16="http://schemas.microsoft.com/office/drawing/2014/main" id="{3587C883-CA66-4B9B-A917-DDB6560C4DA5}"/>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4284166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22">
            <a:extLst>
              <a:ext uri="{FF2B5EF4-FFF2-40B4-BE49-F238E27FC236}">
                <a16:creationId xmlns:a16="http://schemas.microsoft.com/office/drawing/2014/main" id="{DCF4EB5C-ED25-4675-8255-2F5B12CFFC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46" name="Rectangle 24">
            <a:extLst>
              <a:ext uri="{FF2B5EF4-FFF2-40B4-BE49-F238E27FC236}">
                <a16:creationId xmlns:a16="http://schemas.microsoft.com/office/drawing/2014/main" id="{9514EC6E-A557-42A2-BCDC-3ABFFC5E56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47" name="Rectangle 26">
            <a:extLst>
              <a:ext uri="{FF2B5EF4-FFF2-40B4-BE49-F238E27FC236}">
                <a16:creationId xmlns:a16="http://schemas.microsoft.com/office/drawing/2014/main" id="{905482C9-EB42-4BFE-95BF-7FD661F0765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8" name="Rectangle 28">
            <a:extLst>
              <a:ext uri="{FF2B5EF4-FFF2-40B4-BE49-F238E27FC236}">
                <a16:creationId xmlns:a16="http://schemas.microsoft.com/office/drawing/2014/main" id="{7539E646-A625-4A26-86ED-BD90EDD329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useBgFill="1">
        <p:nvSpPr>
          <p:cNvPr id="49" name="Rectangle 30">
            <a:extLst>
              <a:ext uri="{FF2B5EF4-FFF2-40B4-BE49-F238E27FC236}">
                <a16:creationId xmlns:a16="http://schemas.microsoft.com/office/drawing/2014/main" id="{00BDC88A-176A-4C74-9A93-7C0BC765F4B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32">
            <a:extLst>
              <a:ext uri="{FF2B5EF4-FFF2-40B4-BE49-F238E27FC236}">
                <a16:creationId xmlns:a16="http://schemas.microsoft.com/office/drawing/2014/main" id="{20F81E05-F529-4DFE-AFC8-E3E964F95E7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581191" y="455422"/>
            <a:ext cx="1106164" cy="58597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34">
            <a:extLst>
              <a:ext uri="{FF2B5EF4-FFF2-40B4-BE49-F238E27FC236}">
                <a16:creationId xmlns:a16="http://schemas.microsoft.com/office/drawing/2014/main" id="{7358E157-7D0A-4F9C-8B70-83F2B7AA98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1784420" y="455421"/>
            <a:ext cx="6248454" cy="5859736"/>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7C10A28E-5794-A645-B7F5-81E7E98E07CF}"/>
              </a:ext>
            </a:extLst>
          </p:cNvPr>
          <p:cNvSpPr>
            <a:spLocks noGrp="1"/>
          </p:cNvSpPr>
          <p:nvPr>
            <p:ph type="title"/>
          </p:nvPr>
        </p:nvSpPr>
        <p:spPr>
          <a:xfrm>
            <a:off x="1793694" y="1024819"/>
            <a:ext cx="6248453" cy="5290337"/>
          </a:xfrm>
        </p:spPr>
        <p:txBody>
          <a:bodyPr vert="horz" lIns="91440" tIns="45720" rIns="91440" bIns="45720" rtlCol="0" anchor="ctr">
            <a:normAutofit/>
          </a:bodyPr>
          <a:lstStyle/>
          <a:p>
            <a:pPr algn="ctr">
              <a:lnSpc>
                <a:spcPct val="100000"/>
              </a:lnSpc>
            </a:pPr>
            <a:r>
              <a:rPr lang="ru-RU" sz="3200" dirty="0">
                <a:solidFill>
                  <a:srgbClr val="FFFFFF"/>
                </a:solidFill>
              </a:rPr>
              <a:t>Как помочь человеку </a:t>
            </a:r>
            <a:r>
              <a:rPr lang="ru-RU" sz="3200" b="1" dirty="0">
                <a:solidFill>
                  <a:srgbClr val="FFFFFF"/>
                </a:solidFill>
              </a:rPr>
              <a:t>отреагировать</a:t>
            </a:r>
            <a:r>
              <a:rPr lang="ru-RU" sz="3200" dirty="0">
                <a:solidFill>
                  <a:srgbClr val="FFFFFF"/>
                </a:solidFill>
              </a:rPr>
              <a:t>, если он подвергается </a:t>
            </a:r>
            <a:r>
              <a:rPr lang="ru-RU" sz="3200" b="1" dirty="0">
                <a:solidFill>
                  <a:srgbClr val="FFFFFF"/>
                </a:solidFill>
              </a:rPr>
              <a:t>психологическому насилию</a:t>
            </a:r>
            <a:br>
              <a:rPr lang="ru-RU" sz="3200" b="1" dirty="0">
                <a:solidFill>
                  <a:srgbClr val="FFFFFF"/>
                </a:solidFill>
              </a:rPr>
            </a:br>
            <a:endParaRPr lang="en-US" sz="3200" b="0" kern="1200" cap="all" dirty="0">
              <a:solidFill>
                <a:srgbClr val="FFFFFF"/>
              </a:solidFill>
              <a:latin typeface="+mj-lt"/>
              <a:ea typeface="+mj-ea"/>
              <a:cs typeface="+mj-cs"/>
            </a:endParaRPr>
          </a:p>
        </p:txBody>
      </p:sp>
      <p:sp>
        <p:nvSpPr>
          <p:cNvPr id="52" name="Rectangle 36">
            <a:extLst>
              <a:ext uri="{FF2B5EF4-FFF2-40B4-BE49-F238E27FC236}">
                <a16:creationId xmlns:a16="http://schemas.microsoft.com/office/drawing/2014/main" id="{8977A541-1F4E-4C7A-B7E2-4D5926B7623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129872" y="453643"/>
            <a:ext cx="3615595" cy="5863293"/>
          </a:xfrm>
          <a:prstGeom prst="rect">
            <a:avLst/>
          </a:prstGeom>
          <a:solidFill>
            <a:srgbClr val="6C7781">
              <a:alpha val="80000"/>
            </a:srgbClr>
          </a:solidFill>
          <a:ln>
            <a:noFill/>
          </a:ln>
          <a:effectLst/>
        </p:spPr>
        <p:style>
          <a:lnRef idx="1">
            <a:schemeClr val="accent1"/>
          </a:lnRef>
          <a:fillRef idx="3">
            <a:schemeClr val="accent1"/>
          </a:fillRef>
          <a:effectRef idx="2">
            <a:schemeClr val="accent1"/>
          </a:effectRef>
          <a:fontRef idx="minor">
            <a:schemeClr val="lt1"/>
          </a:fontRef>
        </p:style>
      </p:sp>
      <p:pic>
        <p:nvPicPr>
          <p:cNvPr id="30" name="Picture 29" descr="A picture containing red, sitting, holding, computer&#10;&#10;Description automatically generated">
            <a:extLst>
              <a:ext uri="{FF2B5EF4-FFF2-40B4-BE49-F238E27FC236}">
                <a16:creationId xmlns:a16="http://schemas.microsoft.com/office/drawing/2014/main" id="{54DFA072-0A5D-DC4D-9004-B1F48AD741B8}"/>
              </a:ext>
            </a:extLst>
          </p:cNvPr>
          <p:cNvPicPr>
            <a:picLocks noChangeAspect="1"/>
          </p:cNvPicPr>
          <p:nvPr/>
        </p:nvPicPr>
        <p:blipFill rotWithShape="1">
          <a:blip r:embed="rId3"/>
          <a:srcRect l="57190" r="-1" b="-1"/>
          <a:stretch/>
        </p:blipFill>
        <p:spPr>
          <a:xfrm>
            <a:off x="8086008" y="434087"/>
            <a:ext cx="3703320" cy="5774200"/>
          </a:xfrm>
          <a:prstGeom prst="rect">
            <a:avLst/>
          </a:prstGeom>
        </p:spPr>
      </p:pic>
      <p:pic>
        <p:nvPicPr>
          <p:cNvPr id="12" name="Imagem 11" descr="Uma imagem contendo desenho&#10;&#10;Descrição gerada automaticamente">
            <a:extLst>
              <a:ext uri="{FF2B5EF4-FFF2-40B4-BE49-F238E27FC236}">
                <a16:creationId xmlns:a16="http://schemas.microsoft.com/office/drawing/2014/main" id="{FBEBAA51-52A2-4AAC-811A-5E34F2BC9C4A}"/>
              </a:ext>
            </a:extLst>
          </p:cNvPr>
          <p:cNvPicPr>
            <a:picLocks noChangeAspect="1"/>
          </p:cNvPicPr>
          <p:nvPr/>
        </p:nvPicPr>
        <p:blipFill>
          <a:blip r:embed="rId4"/>
          <a:stretch>
            <a:fillRect/>
          </a:stretch>
        </p:blipFill>
        <p:spPr>
          <a:xfrm>
            <a:off x="11001337" y="5451854"/>
            <a:ext cx="539948" cy="539948"/>
          </a:xfrm>
          <a:prstGeom prst="rect">
            <a:avLst/>
          </a:prstGeom>
        </p:spPr>
      </p:pic>
    </p:spTree>
    <p:extLst>
      <p:ext uri="{BB962C8B-B14F-4D97-AF65-F5344CB8AC3E}">
        <p14:creationId xmlns:p14="http://schemas.microsoft.com/office/powerpoint/2010/main" val="2653911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F141B0-8FED-DD47-B4AC-C0F770AE99C0}"/>
              </a:ext>
            </a:extLst>
          </p:cNvPr>
          <p:cNvSpPr>
            <a:spLocks noGrp="1"/>
          </p:cNvSpPr>
          <p:nvPr>
            <p:ph type="title"/>
          </p:nvPr>
        </p:nvSpPr>
        <p:spPr>
          <a:xfrm>
            <a:off x="4382724" y="1387962"/>
            <a:ext cx="7225075" cy="1344692"/>
          </a:xfrm>
        </p:spPr>
        <p:txBody>
          <a:bodyPr>
            <a:normAutofit fontScale="90000"/>
          </a:bodyPr>
          <a:lstStyle/>
          <a:p>
            <a:pPr algn="ctr">
              <a:lnSpc>
                <a:spcPct val="100000"/>
              </a:lnSpc>
            </a:pPr>
            <a:r>
              <a:rPr lang="en-US" sz="3200" b="1" dirty="0">
                <a:solidFill>
                  <a:schemeClr val="tx2"/>
                </a:solidFill>
                <a:latin typeface="Avenir Next" panose="020B0503020202020204" pitchFamily="34" charset="0"/>
              </a:rPr>
              <a:t>1. </a:t>
            </a:r>
            <a:r>
              <a:rPr lang="ru-RU" sz="3200" b="1" dirty="0">
                <a:solidFill>
                  <a:schemeClr val="tx2"/>
                </a:solidFill>
                <a:latin typeface="Avenir Next" panose="020B0503020202020204" pitchFamily="34" charset="0"/>
              </a:rPr>
              <a:t>Изучите тактику проявления эмоционального насилия </a:t>
            </a:r>
            <a:r>
              <a:rPr lang="ru-RU" sz="3200" b="1" dirty="0" smtClean="0">
                <a:solidFill>
                  <a:schemeClr val="tx2"/>
                </a:solidFill>
                <a:latin typeface="Avenir Next" panose="020B0503020202020204" pitchFamily="34" charset="0"/>
              </a:rPr>
              <a:t/>
            </a:r>
            <a:br>
              <a:rPr lang="ru-RU" sz="3200" b="1" dirty="0" smtClean="0">
                <a:solidFill>
                  <a:schemeClr val="tx2"/>
                </a:solidFill>
                <a:latin typeface="Avenir Next" panose="020B0503020202020204" pitchFamily="34" charset="0"/>
              </a:rPr>
            </a:br>
            <a:r>
              <a:rPr lang="ru-RU" sz="3200" b="1" dirty="0" smtClean="0">
                <a:solidFill>
                  <a:schemeClr val="tx2"/>
                </a:solidFill>
                <a:latin typeface="Avenir Next" panose="020B0503020202020204" pitchFamily="34" charset="0"/>
              </a:rPr>
              <a:t>и </a:t>
            </a:r>
            <a:r>
              <a:rPr lang="ru-RU" sz="3200" b="1" dirty="0">
                <a:solidFill>
                  <a:srgbClr val="FF0000"/>
                </a:solidFill>
                <a:latin typeface="Avenir Next" panose="020B0503020202020204" pitchFamily="34" charset="0"/>
              </a:rPr>
              <a:t>научитесь отстаивать свои интересы</a:t>
            </a:r>
            <a:r>
              <a:rPr lang="ru-RU" sz="3200" b="1" dirty="0" smtClean="0">
                <a:solidFill>
                  <a:schemeClr val="tx2"/>
                </a:solidFill>
                <a:latin typeface="Avenir Next" panose="020B0503020202020204" pitchFamily="34" charset="0"/>
              </a:rPr>
              <a:t>.</a:t>
            </a:r>
            <a:endParaRPr lang="en-US" sz="3200" b="1" dirty="0">
              <a:solidFill>
                <a:srgbClr val="C00000"/>
              </a:solidFill>
              <a:latin typeface="Avenir Next" panose="020B0503020202020204" pitchFamily="34" charset="0"/>
            </a:endParaRPr>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id="{B4942DE3-DAB5-3148-A0DD-2F4406BAE1E1}"/>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1B3A628D-CFFA-CA4B-9ECA-84A411BAA91A}"/>
              </a:ext>
            </a:extLst>
          </p:cNvPr>
          <p:cNvSpPr>
            <a:spLocks noGrp="1"/>
          </p:cNvSpPr>
          <p:nvPr>
            <p:ph idx="1"/>
          </p:nvPr>
        </p:nvSpPr>
        <p:spPr>
          <a:xfrm>
            <a:off x="4382726" y="2638170"/>
            <a:ext cx="6878108" cy="3962266"/>
          </a:xfrm>
        </p:spPr>
        <p:txBody>
          <a:bodyPr>
            <a:normAutofit/>
          </a:bodyPr>
          <a:lstStyle/>
          <a:p>
            <a:r>
              <a:rPr lang="ru-RU" sz="2000" b="1" dirty="0" smtClean="0"/>
              <a:t>Насильники </a:t>
            </a:r>
            <a:r>
              <a:rPr lang="ru-RU" sz="2000" b="1" dirty="0"/>
              <a:t>используют насилие как тактику манипулирования и доминирования над другими. </a:t>
            </a:r>
            <a:r>
              <a:rPr lang="ru-RU" sz="2000" dirty="0"/>
              <a:t>Сосредоточив внимание на содержании слов насильника, человек попадает в ловушку попыток рационально ответить на его слова, отрицая обвинения и пытаясь объясниться. К сожалению, к тому моменту обидчик побеждает и снимает с себя всякую ответственность за словесные оскорбления.</a:t>
            </a:r>
            <a:endParaRPr lang="en-US" sz="2000" dirty="0"/>
          </a:p>
          <a:p>
            <a:endParaRPr lang="en-US" sz="2000" dirty="0"/>
          </a:p>
        </p:txBody>
      </p:sp>
      <p:pic>
        <p:nvPicPr>
          <p:cNvPr id="10" name="Imagem 9" descr="Fundo preto com letras brancas&#10;&#10;Descrição gerada automaticamente">
            <a:extLst>
              <a:ext uri="{FF2B5EF4-FFF2-40B4-BE49-F238E27FC236}">
                <a16:creationId xmlns:a16="http://schemas.microsoft.com/office/drawing/2014/main" id="{15CCA768-1EBD-4F72-B4F1-75F60B2CEEAC}"/>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7147392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994F2B-4A75-FC46-B87F-B29E82DD77C6}"/>
              </a:ext>
            </a:extLst>
          </p:cNvPr>
          <p:cNvSpPr>
            <a:spLocks noGrp="1"/>
          </p:cNvSpPr>
          <p:nvPr>
            <p:ph type="title"/>
          </p:nvPr>
        </p:nvSpPr>
        <p:spPr>
          <a:xfrm>
            <a:off x="4382724" y="927239"/>
            <a:ext cx="7225075" cy="469299"/>
          </a:xfrm>
        </p:spPr>
        <p:txBody>
          <a:bodyPr>
            <a:normAutofit fontScale="90000"/>
          </a:bodyPr>
          <a:lstStyle/>
          <a:p>
            <a:pPr algn="ctr"/>
            <a:r>
              <a:rPr lang="en-US" sz="3200" b="1" dirty="0">
                <a:solidFill>
                  <a:schemeClr val="tx2"/>
                </a:solidFill>
                <a:latin typeface="Avenir Next" panose="020B0503020202020204" pitchFamily="34" charset="0"/>
              </a:rPr>
              <a:t>2. </a:t>
            </a:r>
            <a:r>
              <a:rPr lang="ru-RU" sz="3200" b="1" dirty="0">
                <a:solidFill>
                  <a:schemeClr val="tx2"/>
                </a:solidFill>
                <a:latin typeface="Avenir Next" panose="020B0503020202020204" pitchFamily="34" charset="0"/>
              </a:rPr>
              <a:t>Установите </a:t>
            </a:r>
            <a:r>
              <a:rPr lang="ru-RU" sz="3200" b="1" dirty="0" smtClean="0">
                <a:solidFill>
                  <a:srgbClr val="C00000"/>
                </a:solidFill>
                <a:latin typeface="Avenir Next" panose="020B0503020202020204" pitchFamily="34" charset="0"/>
              </a:rPr>
              <a:t>здоровые границы</a:t>
            </a:r>
            <a:r>
              <a:rPr lang="en-US" sz="3200" b="1" dirty="0" smtClean="0">
                <a:solidFill>
                  <a:srgbClr val="C00000"/>
                </a:solidFill>
                <a:latin typeface="Avenir Next" panose="020B0503020202020204" pitchFamily="34" charset="0"/>
              </a:rPr>
              <a:t>.</a:t>
            </a:r>
            <a:r>
              <a:rPr lang="en-US" sz="3200" b="1" dirty="0">
                <a:solidFill>
                  <a:srgbClr val="C00000"/>
                </a:solidFill>
                <a:latin typeface="Avenir Next" panose="020B0503020202020204" pitchFamily="34" charset="0"/>
              </a:rPr>
              <a:t> </a:t>
            </a:r>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id="{037B7349-6F2D-E04B-98E4-E1274BB0BC98}"/>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B0A47B47-EA6A-A945-A83A-6A218C4B3161}"/>
              </a:ext>
            </a:extLst>
          </p:cNvPr>
          <p:cNvSpPr>
            <a:spLocks noGrp="1"/>
          </p:cNvSpPr>
          <p:nvPr>
            <p:ph idx="1"/>
          </p:nvPr>
        </p:nvSpPr>
        <p:spPr>
          <a:xfrm>
            <a:off x="4382725" y="1475879"/>
            <a:ext cx="7362741" cy="5112147"/>
          </a:xfrm>
        </p:spPr>
        <p:txBody>
          <a:bodyPr>
            <a:normAutofit fontScale="92500" lnSpcReduction="10000"/>
          </a:bodyPr>
          <a:lstStyle/>
          <a:p>
            <a:r>
              <a:rPr lang="ru-RU" sz="1800" dirty="0"/>
              <a:t>Даже Христос чувствовал необходимость установить границы в Своей жизни. Мы должны сделать то же самое. Бог дал каждому из нас свою индивидуальность, поэтому мы не должны бояться противостоять надругательствам или устанавливать ограничения в отношении того, сколько мы будем терпеть</a:t>
            </a:r>
            <a:r>
              <a:rPr lang="ru-RU" sz="1800" dirty="0" smtClean="0"/>
              <a:t>.</a:t>
            </a:r>
          </a:p>
          <a:p>
            <a:r>
              <a:rPr lang="ru-RU" sz="1800" dirty="0" smtClean="0"/>
              <a:t> </a:t>
            </a:r>
            <a:r>
              <a:rPr lang="ru-RU" sz="1800" dirty="0"/>
              <a:t>В некоторых случаях мы можем лучше всего противостоять словесным оскорблениям с помощью твердого отпора, когда вы используете такие слова и фразы, </a:t>
            </a:r>
            <a:r>
              <a:rPr lang="ru-RU" sz="1800" dirty="0" smtClean="0"/>
              <a:t>как</a:t>
            </a:r>
          </a:p>
          <a:p>
            <a:r>
              <a:rPr lang="ru-RU" sz="1800" dirty="0" smtClean="0"/>
              <a:t> </a:t>
            </a:r>
            <a:r>
              <a:rPr lang="ru-RU" sz="1800" b="1" dirty="0"/>
              <a:t>«Не говори со мной в таком тоне</a:t>
            </a:r>
            <a:r>
              <a:rPr lang="ru-RU" sz="1800" b="1" dirty="0" smtClean="0"/>
              <a:t>»,</a:t>
            </a:r>
          </a:p>
          <a:p>
            <a:r>
              <a:rPr lang="ru-RU" sz="1800" b="1" dirty="0" smtClean="0"/>
              <a:t> </a:t>
            </a:r>
            <a:r>
              <a:rPr lang="ru-RU" sz="1800" b="1" dirty="0"/>
              <a:t>«Это унизительно</a:t>
            </a:r>
            <a:r>
              <a:rPr lang="ru-RU" sz="1800" b="1" dirty="0" smtClean="0"/>
              <a:t>»,</a:t>
            </a:r>
          </a:p>
          <a:p>
            <a:r>
              <a:rPr lang="ru-RU" sz="1800" b="1" dirty="0" smtClean="0"/>
              <a:t> </a:t>
            </a:r>
            <a:r>
              <a:rPr lang="ru-RU" sz="1800" b="1" dirty="0"/>
              <a:t>«Не обзывай меня</a:t>
            </a:r>
            <a:r>
              <a:rPr lang="ru-RU" sz="1800" b="1" dirty="0" smtClean="0"/>
              <a:t>»</a:t>
            </a:r>
          </a:p>
          <a:p>
            <a:r>
              <a:rPr lang="ru-RU" sz="1800" b="1" dirty="0" smtClean="0"/>
              <a:t> </a:t>
            </a:r>
            <a:r>
              <a:rPr lang="ru-RU" sz="1800" b="1" dirty="0"/>
              <a:t>«Не повышайте на меня голос</a:t>
            </a:r>
            <a:r>
              <a:rPr lang="ru-RU" sz="1800" b="1" dirty="0" smtClean="0"/>
              <a:t>».</a:t>
            </a:r>
          </a:p>
          <a:p>
            <a:r>
              <a:rPr lang="ru-RU" sz="1800" b="1" dirty="0" smtClean="0"/>
              <a:t> </a:t>
            </a:r>
            <a:r>
              <a:rPr lang="ru-RU" sz="1800" b="1" dirty="0"/>
              <a:t>А если обидчик скажет: “А что будет?”, можно сказать: «Я не буду продолжать этот разговор».</a:t>
            </a:r>
            <a:r>
              <a:rPr lang="ru-RU" sz="1800" baseline="30000" dirty="0" smtClean="0"/>
              <a:t>7</a:t>
            </a:r>
            <a:endParaRPr lang="en-US" sz="1800" baseline="30000" dirty="0"/>
          </a:p>
        </p:txBody>
      </p:sp>
      <p:pic>
        <p:nvPicPr>
          <p:cNvPr id="10" name="Imagem 9" descr="Fundo preto com letras brancas&#10;&#10;Descrição gerada automaticamente">
            <a:extLst>
              <a:ext uri="{FF2B5EF4-FFF2-40B4-BE49-F238E27FC236}">
                <a16:creationId xmlns:a16="http://schemas.microsoft.com/office/drawing/2014/main" id="{2B3F184F-F89E-4072-9A17-776E1F702ABC}"/>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4549506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9DA435-2EF3-CA46-A77B-8A2C528F2794}"/>
              </a:ext>
            </a:extLst>
          </p:cNvPr>
          <p:cNvSpPr>
            <a:spLocks noGrp="1"/>
          </p:cNvSpPr>
          <p:nvPr>
            <p:ph type="title"/>
          </p:nvPr>
        </p:nvSpPr>
        <p:spPr>
          <a:xfrm>
            <a:off x="4382724" y="702156"/>
            <a:ext cx="7225075" cy="1013800"/>
          </a:xfrm>
        </p:spPr>
        <p:txBody>
          <a:bodyPr>
            <a:normAutofit fontScale="90000"/>
          </a:bodyPr>
          <a:lstStyle/>
          <a:p>
            <a:pPr algn="ctr"/>
            <a:r>
              <a:rPr lang="en-US" b="1" dirty="0">
                <a:solidFill>
                  <a:schemeClr val="tx2"/>
                </a:solidFill>
                <a:latin typeface="Avenir Next" panose="020B0503020202020204" pitchFamily="34" charset="0"/>
              </a:rPr>
              <a:t>3. </a:t>
            </a:r>
            <a:r>
              <a:rPr lang="ru-RU" b="1" dirty="0" smtClean="0">
                <a:solidFill>
                  <a:schemeClr val="tx2"/>
                </a:solidFill>
                <a:latin typeface="Avenir Next" panose="020B0503020202020204" pitchFamily="34" charset="0"/>
              </a:rPr>
              <a:t>Созидайте свою</a:t>
            </a:r>
            <a:r>
              <a:rPr lang="en-US" b="1" dirty="0" smtClean="0">
                <a:solidFill>
                  <a:schemeClr val="tx2"/>
                </a:solidFill>
                <a:latin typeface="Avenir Next" panose="020B0503020202020204" pitchFamily="34" charset="0"/>
              </a:rPr>
              <a:t> </a:t>
            </a:r>
            <a:r>
              <a:rPr lang="en-US" b="1" dirty="0">
                <a:solidFill>
                  <a:schemeClr val="tx2"/>
                </a:solidFill>
                <a:latin typeface="Avenir Next" panose="020B0503020202020204" pitchFamily="34" charset="0"/>
              </a:rPr>
              <a:t/>
            </a:r>
            <a:br>
              <a:rPr lang="en-US" b="1" dirty="0">
                <a:solidFill>
                  <a:schemeClr val="tx2"/>
                </a:solidFill>
                <a:latin typeface="Avenir Next" panose="020B0503020202020204" pitchFamily="34" charset="0"/>
              </a:rPr>
            </a:br>
            <a:r>
              <a:rPr lang="ru-RU" b="1" dirty="0" smtClean="0">
                <a:solidFill>
                  <a:srgbClr val="C00000"/>
                </a:solidFill>
                <a:latin typeface="Avenir Next" panose="020B0503020202020204" pitchFamily="34" charset="0"/>
              </a:rPr>
              <a:t>самооценку и чувство собственного достоинства</a:t>
            </a:r>
            <a:endParaRPr lang="en-US" b="1" dirty="0">
              <a:solidFill>
                <a:srgbClr val="C00000"/>
              </a:solidFill>
              <a:latin typeface="Avenir Next" panose="020B0503020202020204" pitchFamily="34" charset="0"/>
            </a:endParaRPr>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id="{3AAABBE0-780B-4247-B15C-9189FB3D2EB8}"/>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B58546BC-BDDA-0C4F-8DC9-1D136CAA8E03}"/>
              </a:ext>
            </a:extLst>
          </p:cNvPr>
          <p:cNvSpPr>
            <a:spLocks noGrp="1"/>
          </p:cNvSpPr>
          <p:nvPr>
            <p:ph idx="1"/>
          </p:nvPr>
        </p:nvSpPr>
        <p:spPr>
          <a:xfrm>
            <a:off x="4382726" y="1896533"/>
            <a:ext cx="6878108" cy="3962266"/>
          </a:xfrm>
        </p:spPr>
        <p:txBody>
          <a:bodyPr>
            <a:normAutofit lnSpcReduction="10000"/>
          </a:bodyPr>
          <a:lstStyle/>
          <a:p>
            <a:r>
              <a:rPr lang="en-US" sz="2000" i="1" dirty="0"/>
              <a:t> </a:t>
            </a:r>
            <a:r>
              <a:rPr lang="ru-RU" sz="2000" b="1" dirty="0"/>
              <a:t>Насилие по отношению к нам может постепенно ослабить чувство собственного достоинства. </a:t>
            </a:r>
            <a:r>
              <a:rPr lang="ru-RU" sz="2000" dirty="0"/>
              <a:t>Обычно и обидчик, и жертва испытывали стыд в детстве, их самооценка уже нарушена. Для пострадавшего важно помнить, что это не его вина</a:t>
            </a:r>
            <a:r>
              <a:rPr lang="ru-RU" sz="2000" dirty="0" smtClean="0"/>
              <a:t>.</a:t>
            </a:r>
          </a:p>
          <a:p>
            <a:r>
              <a:rPr lang="ru-RU" sz="2000" dirty="0" smtClean="0"/>
              <a:t> </a:t>
            </a:r>
            <a:r>
              <a:rPr lang="ru-RU" sz="2000" dirty="0"/>
              <a:t>Библия содержит много замечательных напоминаний о том, как мы драгоценны и дороги. </a:t>
            </a:r>
            <a:r>
              <a:rPr lang="ru-RU" sz="2000" b="1" dirty="0"/>
              <a:t>«Любовью вечною Я возлюбил тебя и потому простер к тебе </a:t>
            </a:r>
            <a:r>
              <a:rPr lang="ru-RU" sz="2000" b="1" dirty="0" smtClean="0"/>
              <a:t>благоволение   Я </a:t>
            </a:r>
            <a:r>
              <a:rPr lang="ru-RU" sz="2000" b="1" dirty="0"/>
              <a:t>снова соберу тебя, Я снова устрою тебя… »</a:t>
            </a:r>
            <a:r>
              <a:rPr lang="ru-RU" sz="2000" dirty="0"/>
              <a:t> (Иеремия 31: 3, 4</a:t>
            </a:r>
            <a:r>
              <a:rPr lang="ru-RU" sz="2000" dirty="0" smtClean="0"/>
              <a:t>).</a:t>
            </a:r>
            <a:endParaRPr lang="en-US" sz="2000" dirty="0">
              <a:solidFill>
                <a:schemeClr val="tx1"/>
              </a:solidFill>
            </a:endParaRPr>
          </a:p>
          <a:p>
            <a:endParaRPr lang="en-US" sz="2000" dirty="0"/>
          </a:p>
        </p:txBody>
      </p:sp>
      <p:pic>
        <p:nvPicPr>
          <p:cNvPr id="10" name="Imagem 9" descr="Fundo preto com letras brancas&#10;&#10;Descrição gerada automaticamente">
            <a:extLst>
              <a:ext uri="{FF2B5EF4-FFF2-40B4-BE49-F238E27FC236}">
                <a16:creationId xmlns:a16="http://schemas.microsoft.com/office/drawing/2014/main" id="{8C6006B8-2BFB-4B6B-AB1A-5A7BB22ACF1F}"/>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8954630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472981-FDBF-874C-AD74-2C08A3F7C177}"/>
              </a:ext>
            </a:extLst>
          </p:cNvPr>
          <p:cNvSpPr>
            <a:spLocks noGrp="1"/>
          </p:cNvSpPr>
          <p:nvPr>
            <p:ph type="title"/>
          </p:nvPr>
        </p:nvSpPr>
        <p:spPr>
          <a:xfrm>
            <a:off x="4453062" y="927239"/>
            <a:ext cx="7225075" cy="1013800"/>
          </a:xfrm>
        </p:spPr>
        <p:txBody>
          <a:bodyPr>
            <a:normAutofit fontScale="90000"/>
          </a:bodyPr>
          <a:lstStyle/>
          <a:p>
            <a:pPr>
              <a:lnSpc>
                <a:spcPct val="100000"/>
              </a:lnSpc>
            </a:pPr>
            <a:r>
              <a:rPr lang="en-US" sz="3200" b="1" dirty="0">
                <a:solidFill>
                  <a:schemeClr val="tx2"/>
                </a:solidFill>
                <a:latin typeface="Avenir Next" panose="020B0503020202020204" pitchFamily="34" charset="0"/>
              </a:rPr>
              <a:t>4. </a:t>
            </a:r>
            <a:r>
              <a:rPr lang="en-US" sz="3200" b="1" dirty="0" err="1" smtClean="0">
                <a:solidFill>
                  <a:srgbClr val="C00000"/>
                </a:solidFill>
                <a:latin typeface="Avenir Next" panose="020B0503020202020204" pitchFamily="34" charset="0"/>
              </a:rPr>
              <a:t>О</a:t>
            </a:r>
            <a:r>
              <a:rPr lang="ru-RU" sz="3200" b="1" dirty="0" err="1" smtClean="0">
                <a:solidFill>
                  <a:srgbClr val="C00000"/>
                </a:solidFill>
                <a:latin typeface="Avenir Next" panose="020B0503020202020204" pitchFamily="34" charset="0"/>
              </a:rPr>
              <a:t>братитесь</a:t>
            </a:r>
            <a:r>
              <a:rPr lang="ru-RU" sz="3200" b="1" dirty="0" smtClean="0">
                <a:solidFill>
                  <a:srgbClr val="C00000"/>
                </a:solidFill>
                <a:latin typeface="Avenir Next" panose="020B0503020202020204" pitchFamily="34" charset="0"/>
              </a:rPr>
              <a:t> за помощью</a:t>
            </a:r>
            <a:r>
              <a:rPr lang="en-US" sz="3200" b="1" dirty="0" smtClean="0">
                <a:solidFill>
                  <a:srgbClr val="C00000"/>
                </a:solidFill>
                <a:latin typeface="Avenir Next" panose="020B0503020202020204" pitchFamily="34" charset="0"/>
              </a:rPr>
              <a:t> </a:t>
            </a:r>
            <a:r>
              <a:rPr lang="ru-RU" sz="3200" b="1" dirty="0" smtClean="0">
                <a:solidFill>
                  <a:schemeClr val="tx2"/>
                </a:solidFill>
                <a:latin typeface="Avenir Next" panose="020B0503020202020204" pitchFamily="34" charset="0"/>
              </a:rPr>
              <a:t>к профессиональному консультанту</a:t>
            </a:r>
            <a:r>
              <a:rPr lang="en-US" sz="3200" b="1" dirty="0" smtClean="0">
                <a:solidFill>
                  <a:schemeClr val="tx2"/>
                </a:solidFill>
                <a:latin typeface="Avenir Next" panose="020B0503020202020204" pitchFamily="34" charset="0"/>
              </a:rPr>
              <a:t>.</a:t>
            </a:r>
            <a:r>
              <a:rPr lang="en-US" sz="3200" b="1" dirty="0">
                <a:solidFill>
                  <a:schemeClr val="tx2"/>
                </a:solidFill>
                <a:latin typeface="Avenir Next" panose="020B0503020202020204" pitchFamily="34" charset="0"/>
              </a:rPr>
              <a:t> </a:t>
            </a:r>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id="{85E55353-9C8C-054F-AEF5-9360FBBC9A4C}"/>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D54437AB-37BE-6546-B0FE-E574B5610A15}"/>
              </a:ext>
            </a:extLst>
          </p:cNvPr>
          <p:cNvSpPr>
            <a:spLocks noGrp="1"/>
          </p:cNvSpPr>
          <p:nvPr>
            <p:ph idx="1"/>
          </p:nvPr>
        </p:nvSpPr>
        <p:spPr>
          <a:xfrm>
            <a:off x="4382725" y="2234158"/>
            <a:ext cx="7362741" cy="4353867"/>
          </a:xfrm>
        </p:spPr>
        <p:txBody>
          <a:bodyPr>
            <a:normAutofit fontScale="92500" lnSpcReduction="10000"/>
          </a:bodyPr>
          <a:lstStyle/>
          <a:p>
            <a:r>
              <a:rPr lang="ru-RU" sz="1800" b="1" dirty="0" smtClean="0"/>
              <a:t>Если </a:t>
            </a:r>
            <a:r>
              <a:rPr lang="ru-RU" sz="1800" b="1" dirty="0"/>
              <a:t>кто-то находится в непосредственной опасности, необходимо позвонить в полицию или позвонить по номеру кризисной помощи. Но если ситуация не столь угрожающая, важно обратиться к надежному другу или члену семьи</a:t>
            </a:r>
            <a:r>
              <a:rPr lang="ru-RU" sz="1800" dirty="0"/>
              <a:t>, психотерапевту, пастору, волонтеру, который работает в приюте для жертв жестокого обращения или горячей линии по вопросам домашнего насилия</a:t>
            </a:r>
            <a:r>
              <a:rPr lang="ru-RU" sz="1800" dirty="0" smtClean="0"/>
              <a:t>.</a:t>
            </a:r>
          </a:p>
          <a:p>
            <a:r>
              <a:rPr lang="ru-RU" sz="1800" dirty="0" smtClean="0"/>
              <a:t> </a:t>
            </a:r>
            <a:r>
              <a:rPr lang="ru-RU" sz="1800" dirty="0"/>
              <a:t>Противостоять обидчику, особенно в долгосрочных отношениях, может быть непросто. </a:t>
            </a:r>
            <a:endParaRPr lang="ru-RU" sz="1800" dirty="0" smtClean="0"/>
          </a:p>
          <a:p>
            <a:r>
              <a:rPr lang="ru-RU" sz="1800" dirty="0" smtClean="0"/>
              <a:t>Поиск </a:t>
            </a:r>
            <a:r>
              <a:rPr lang="ru-RU" sz="1800" b="1" dirty="0"/>
              <a:t>индивидуальной</a:t>
            </a:r>
            <a:r>
              <a:rPr lang="ru-RU" sz="1800" dirty="0"/>
              <a:t> терапии и консультирования является ключевым </a:t>
            </a:r>
            <a:r>
              <a:rPr lang="ru-RU" sz="1800" dirty="0" smtClean="0"/>
              <a:t>фактором. Но </a:t>
            </a:r>
            <a:r>
              <a:rPr lang="ru-RU" sz="1800" dirty="0"/>
              <a:t>на этом этапе не рекомендуется начинать консультирование как пара, потому что для человека, подвергающегося насилию, может быть небезопасно рассказать консультанту всю правду в присутствии обидчика.</a:t>
            </a:r>
            <a:endParaRPr lang="en-US" sz="1800" dirty="0"/>
          </a:p>
          <a:p>
            <a:endParaRPr lang="en-US" sz="1800" dirty="0"/>
          </a:p>
        </p:txBody>
      </p:sp>
      <p:pic>
        <p:nvPicPr>
          <p:cNvPr id="10" name="Imagem 9" descr="Fundo preto com letras brancas&#10;&#10;Descrição gerada automaticamente">
            <a:extLst>
              <a:ext uri="{FF2B5EF4-FFF2-40B4-BE49-F238E27FC236}">
                <a16:creationId xmlns:a16="http://schemas.microsoft.com/office/drawing/2014/main" id="{B1550FF9-8220-466D-A918-A0F6A9493AD7}"/>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7147193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0E8BD7-95B1-8845-BAEF-2A511EC03D4B}"/>
              </a:ext>
            </a:extLst>
          </p:cNvPr>
          <p:cNvSpPr>
            <a:spLocks noGrp="1"/>
          </p:cNvSpPr>
          <p:nvPr>
            <p:ph type="title"/>
          </p:nvPr>
        </p:nvSpPr>
        <p:spPr>
          <a:xfrm>
            <a:off x="4382724" y="702155"/>
            <a:ext cx="7225075" cy="1337659"/>
          </a:xfrm>
        </p:spPr>
        <p:txBody>
          <a:bodyPr>
            <a:normAutofit/>
          </a:bodyPr>
          <a:lstStyle/>
          <a:p>
            <a:pPr algn="ctr"/>
            <a:r>
              <a:rPr lang="en-US" sz="2800" b="1" dirty="0">
                <a:solidFill>
                  <a:schemeClr val="tx2"/>
                </a:solidFill>
                <a:latin typeface="Avenir Next" panose="020B0503020202020204" pitchFamily="34" charset="0"/>
              </a:rPr>
              <a:t>5. </a:t>
            </a:r>
            <a:r>
              <a:rPr lang="ru-RU" sz="2800" b="1" dirty="0" smtClean="0">
                <a:solidFill>
                  <a:srgbClr val="C00000"/>
                </a:solidFill>
                <a:latin typeface="Avenir Next" panose="020B0503020202020204" pitchFamily="34" charset="0"/>
              </a:rPr>
              <a:t>ИЩИТЕ Утешения, исцеления </a:t>
            </a:r>
            <a:br>
              <a:rPr lang="ru-RU" sz="2800" b="1" dirty="0" smtClean="0">
                <a:solidFill>
                  <a:srgbClr val="C00000"/>
                </a:solidFill>
                <a:latin typeface="Avenir Next" panose="020B0503020202020204" pitchFamily="34" charset="0"/>
              </a:rPr>
            </a:br>
            <a:r>
              <a:rPr lang="ru-RU" sz="2800" b="1" dirty="0" smtClean="0">
                <a:solidFill>
                  <a:schemeClr val="tx2"/>
                </a:solidFill>
                <a:latin typeface="Avenir Next" panose="020B0503020202020204" pitchFamily="34" charset="0"/>
              </a:rPr>
              <a:t>и мудрости у бога</a:t>
            </a:r>
            <a:r>
              <a:rPr lang="en-US" sz="2800" b="1" dirty="0">
                <a:solidFill>
                  <a:schemeClr val="tx2"/>
                </a:solidFill>
                <a:latin typeface="Avenir Next" panose="020B0503020202020204" pitchFamily="34" charset="0"/>
              </a:rPr>
              <a:t> </a:t>
            </a:r>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id="{F303DD16-A7E8-0D49-92AC-CBAF513E594F}"/>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1AD730A1-8F3E-E241-BCC5-2517346446A1}"/>
              </a:ext>
            </a:extLst>
          </p:cNvPr>
          <p:cNvSpPr>
            <a:spLocks noGrp="1"/>
          </p:cNvSpPr>
          <p:nvPr>
            <p:ph idx="1"/>
          </p:nvPr>
        </p:nvSpPr>
        <p:spPr>
          <a:xfrm>
            <a:off x="4596388" y="1005840"/>
            <a:ext cx="6832398" cy="5852159"/>
          </a:xfrm>
        </p:spPr>
        <p:txBody>
          <a:bodyPr>
            <a:normAutofit/>
          </a:bodyPr>
          <a:lstStyle/>
          <a:p>
            <a:r>
              <a:rPr lang="ru-RU" sz="1800" dirty="0"/>
              <a:t>Святой Дух - наш Утешитель, и он наставит нас во всей мудрости и истине. Он может не только согреть наши сердца Божьей любовью, исцелив их, но и научить нас, какие слова сказать кому-то, кто оскорбляет нас</a:t>
            </a:r>
            <a:r>
              <a:rPr lang="ru-RU" sz="1800" dirty="0" smtClean="0"/>
              <a:t>.</a:t>
            </a:r>
          </a:p>
          <a:p>
            <a:r>
              <a:rPr lang="ru-RU" sz="1800" dirty="0" smtClean="0"/>
              <a:t> </a:t>
            </a:r>
            <a:r>
              <a:rPr lang="ru-RU" sz="1800" dirty="0"/>
              <a:t>Иисус понимает нас, потому что по отношению к Нему тоже проявляли различные виды насилия, включая психологическое и эмоциональное. Он говорит: </a:t>
            </a:r>
            <a:r>
              <a:rPr lang="ru-RU" sz="1800" b="1" dirty="0"/>
              <a:t>«Я знаю, что такое слезы, Я тоже плакал. Я знаю, что горе слишком глубоко, чтобы рассказывать о нем людям. Не думай, что ты опустошен и забыт. Хотя твоя боль не затрагивает никого на земле, смотри на Меня и </a:t>
            </a:r>
            <a:r>
              <a:rPr lang="ru-RU" sz="1800" b="1" dirty="0" smtClean="0"/>
              <a:t>живи”</a:t>
            </a:r>
            <a:r>
              <a:rPr lang="ru-RU" sz="1800" b="1" baseline="30000" dirty="0" smtClean="0"/>
              <a:t>9</a:t>
            </a:r>
            <a:endParaRPr lang="en-US" sz="1800" baseline="30000" dirty="0"/>
          </a:p>
        </p:txBody>
      </p:sp>
      <p:pic>
        <p:nvPicPr>
          <p:cNvPr id="10" name="Imagem 9" descr="Fundo preto com letras brancas&#10;&#10;Descrição gerada automaticamente">
            <a:extLst>
              <a:ext uri="{FF2B5EF4-FFF2-40B4-BE49-F238E27FC236}">
                <a16:creationId xmlns:a16="http://schemas.microsoft.com/office/drawing/2014/main" id="{C8964238-20FE-463C-BE1F-BCE8D8C60AFB}"/>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9704902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6B47BF-F3D0-4678-9B20-DA45E1BCAD6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FDA31B-8BE4-C148-B7CA-8F1B6EEC4872}"/>
              </a:ext>
            </a:extLst>
          </p:cNvPr>
          <p:cNvSpPr>
            <a:spLocks noGrp="1"/>
          </p:cNvSpPr>
          <p:nvPr>
            <p:ph type="title"/>
          </p:nvPr>
        </p:nvSpPr>
        <p:spPr>
          <a:xfrm>
            <a:off x="581192" y="1124999"/>
            <a:ext cx="4076149" cy="4608003"/>
          </a:xfrm>
        </p:spPr>
        <p:txBody>
          <a:bodyPr anchor="ctr">
            <a:normAutofit/>
          </a:bodyPr>
          <a:lstStyle/>
          <a:p>
            <a:pPr algn="ctr">
              <a:lnSpc>
                <a:spcPct val="100000"/>
              </a:lnSpc>
            </a:pPr>
            <a:r>
              <a:rPr lang="bg-BG" sz="4000" b="1" dirty="0">
                <a:solidFill>
                  <a:schemeClr val="accent1"/>
                </a:solidFill>
                <a:latin typeface="Avenir Next" panose="020B0503020202020204" pitchFamily="34" charset="0"/>
              </a:rPr>
              <a:t>МОЖЕМ ЛИ МЫ СДЕЛАТЬ БОЛЬШЕ</a:t>
            </a:r>
            <a:r>
              <a:rPr lang="bg-BG" sz="4000" b="1" dirty="0" smtClean="0">
                <a:solidFill>
                  <a:schemeClr val="accent1"/>
                </a:solidFill>
                <a:latin typeface="Avenir Next" panose="020B0503020202020204" pitchFamily="34" charset="0"/>
              </a:rPr>
              <a:t>?</a:t>
            </a:r>
            <a:endParaRPr lang="en-US" sz="4000" dirty="0">
              <a:solidFill>
                <a:schemeClr val="accent1"/>
              </a:solidFill>
              <a:latin typeface="Avenir Next" panose="020B0503020202020204" pitchFamily="34" charset="0"/>
            </a:endParaRPr>
          </a:p>
        </p:txBody>
      </p:sp>
      <p:sp>
        <p:nvSpPr>
          <p:cNvPr id="10" name="Rectangle 9">
            <a:extLst>
              <a:ext uri="{FF2B5EF4-FFF2-40B4-BE49-F238E27FC236}">
                <a16:creationId xmlns:a16="http://schemas.microsoft.com/office/drawing/2014/main" id="{19334917-3673-4EF2-BA7C-CC83AEEEAE3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E1589AE1-C0FC-4B66-9C0D-9EB92F40F44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4C06FF69-1203-3A49-B795-50E1C1EAA310}"/>
              </a:ext>
            </a:extLst>
          </p:cNvPr>
          <p:cNvSpPr>
            <a:spLocks noGrp="1"/>
          </p:cNvSpPr>
          <p:nvPr>
            <p:ph idx="1"/>
          </p:nvPr>
        </p:nvSpPr>
        <p:spPr>
          <a:xfrm>
            <a:off x="4821382" y="1124998"/>
            <a:ext cx="6439452" cy="5463028"/>
          </a:xfrm>
        </p:spPr>
        <p:txBody>
          <a:bodyPr>
            <a:normAutofit/>
          </a:bodyPr>
          <a:lstStyle/>
          <a:p>
            <a:pPr algn="ctr"/>
            <a:r>
              <a:rPr lang="hr-HR" sz="2400" dirty="0" smtClean="0"/>
              <a:t>Церковь </a:t>
            </a:r>
            <a:r>
              <a:rPr lang="ru-RU" sz="2400" dirty="0" err="1"/>
              <a:t>А</a:t>
            </a:r>
            <a:r>
              <a:rPr lang="hr-HR" sz="2400" dirty="0" smtClean="0"/>
              <a:t>двентистов </a:t>
            </a:r>
            <a:r>
              <a:rPr lang="ru-RU" sz="2400" dirty="0" err="1"/>
              <a:t>С</a:t>
            </a:r>
            <a:r>
              <a:rPr lang="hr-HR" sz="2400" dirty="0" smtClean="0"/>
              <a:t>едьмого </a:t>
            </a:r>
            <a:r>
              <a:rPr lang="hr-HR" sz="2400" dirty="0"/>
              <a:t>дня в течение многих лет возглавляла кампанию общественного здравоохранения, направленную против насилия и жестокого обращения под названием enditnow® (enditnow.org) (Профилактика насилия). </a:t>
            </a:r>
            <a:endParaRPr lang="en-US" sz="2400" dirty="0"/>
          </a:p>
          <a:p>
            <a:pPr algn="ctr"/>
            <a:r>
              <a:rPr lang="ru-RU" sz="2400" dirty="0"/>
              <a:t>Первоначально она была сосредоточена на женщинах и девочках и затем перешла к глобальному акценту на насилии и надругательствам над кем-либо: мужчиной, женщиной, молодыми и </a:t>
            </a:r>
            <a:r>
              <a:rPr lang="ru-RU" sz="2400" dirty="0" smtClean="0"/>
              <a:t>пожилыми</a:t>
            </a:r>
            <a:endParaRPr lang="en-US" sz="2400" b="1" dirty="0"/>
          </a:p>
        </p:txBody>
      </p:sp>
      <p:pic>
        <p:nvPicPr>
          <p:cNvPr id="7" name="Imagem 6" descr="Uma imagem contendo desenho&#10;&#10;Descrição gerada automaticamente">
            <a:extLst>
              <a:ext uri="{FF2B5EF4-FFF2-40B4-BE49-F238E27FC236}">
                <a16:creationId xmlns:a16="http://schemas.microsoft.com/office/drawing/2014/main" id="{E73DA874-086F-4CB6-94D5-070781F5453E}"/>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65859559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4BED40-EAF7-4E55-AFF7-2CD840EBD3A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367CCF1-BB1E-41CF-8499-94A870C33E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33E3DBE1-7C98-B544-ACDF-9E52A60DFA38}"/>
              </a:ext>
            </a:extLst>
          </p:cNvPr>
          <p:cNvSpPr>
            <a:spLocks noGrp="1"/>
          </p:cNvSpPr>
          <p:nvPr>
            <p:ph idx="1"/>
          </p:nvPr>
        </p:nvSpPr>
        <p:spPr>
          <a:xfrm>
            <a:off x="581194" y="1896533"/>
            <a:ext cx="6309003" cy="3962266"/>
          </a:xfrm>
        </p:spPr>
        <p:txBody>
          <a:bodyPr>
            <a:normAutofit/>
          </a:bodyPr>
          <a:lstStyle/>
          <a:p>
            <a:pPr algn="ctr"/>
            <a:r>
              <a:rPr lang="ru-RU" sz="2800" b="1" dirty="0">
                <a:solidFill>
                  <a:schemeClr val="tx2"/>
                </a:solidFill>
              </a:rPr>
              <a:t>Давайте не будем уставать, утомляться на этом пути</a:t>
            </a:r>
            <a:r>
              <a:rPr lang="ru-RU" sz="2800" b="1" dirty="0" smtClean="0">
                <a:solidFill>
                  <a:schemeClr val="tx2"/>
                </a:solidFill>
              </a:rPr>
              <a:t>,</a:t>
            </a:r>
          </a:p>
          <a:p>
            <a:pPr marL="0" indent="0" algn="ctr">
              <a:buNone/>
            </a:pPr>
            <a:r>
              <a:rPr lang="ru-RU" sz="2800" b="1" dirty="0" smtClean="0">
                <a:solidFill>
                  <a:schemeClr val="tx2"/>
                </a:solidFill>
              </a:rPr>
              <a:t> </a:t>
            </a:r>
            <a:r>
              <a:rPr lang="ru-RU" sz="2800" b="1" dirty="0">
                <a:solidFill>
                  <a:schemeClr val="tx2"/>
                </a:solidFill>
              </a:rPr>
              <a:t>а продолжать показывать свое присутствие словами и делами, </a:t>
            </a:r>
            <a:r>
              <a:rPr lang="ru-RU" sz="2800" b="1" dirty="0">
                <a:solidFill>
                  <a:srgbClr val="22B781"/>
                </a:solidFill>
              </a:rPr>
              <a:t>когда мы вместе учимся и выявляем формы насилия, которые унижают человеческое достоинство</a:t>
            </a:r>
            <a:r>
              <a:rPr lang="ru-RU" sz="2800" b="1" dirty="0" smtClean="0">
                <a:solidFill>
                  <a:srgbClr val="22B781"/>
                </a:solidFill>
              </a:rPr>
              <a:t>.</a:t>
            </a:r>
            <a:endParaRPr lang="en-US" sz="28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id="{87A55F1D-901F-F34F-8476-F33D7EFFE5D5}"/>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6" name="Imagem 5" descr="Uma imagem contendo desenho&#10;&#10;Descrição gerada automaticamente">
            <a:extLst>
              <a:ext uri="{FF2B5EF4-FFF2-40B4-BE49-F238E27FC236}">
                <a16:creationId xmlns:a16="http://schemas.microsoft.com/office/drawing/2014/main" id="{F3E38D2D-FE5B-4DC7-885C-52F12BE73CD3}"/>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8447939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CF4EB5C-ED25-4675-8255-2F5B12CFFC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9514EC6E-A557-42A2-BCDC-3ABFFC5E56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905482C9-EB42-4BFE-95BF-7FD661F0765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7539E646-A625-4A26-86ED-BD90EDD329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E019540-1104-4B12-9F83-45F58674186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solidFill>
            <a:srgbClr val="3C47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D252C1-CB79-7A48-8B09-73762D2B5C4B}"/>
              </a:ext>
            </a:extLst>
          </p:cNvPr>
          <p:cNvSpPr>
            <a:spLocks noGrp="1"/>
          </p:cNvSpPr>
          <p:nvPr>
            <p:ph type="title"/>
          </p:nvPr>
        </p:nvSpPr>
        <p:spPr>
          <a:xfrm>
            <a:off x="783771" y="1066800"/>
            <a:ext cx="5727760" cy="4724400"/>
          </a:xfrm>
        </p:spPr>
        <p:txBody>
          <a:bodyPr vert="horz" lIns="91440" tIns="45720" rIns="91440" bIns="45720" rtlCol="0" anchor="ctr">
            <a:normAutofit/>
          </a:bodyPr>
          <a:lstStyle/>
          <a:p>
            <a:pPr algn="r"/>
            <a:r>
              <a:rPr lang="ru-RU" sz="6600" b="1" kern="1200" cap="all" dirty="0" smtClean="0">
                <a:solidFill>
                  <a:srgbClr val="FFFFFF">
                    <a:alpha val="90000"/>
                  </a:srgbClr>
                </a:solidFill>
                <a:latin typeface="+mj-lt"/>
                <a:ea typeface="+mj-ea"/>
                <a:cs typeface="+mj-cs"/>
              </a:rPr>
              <a:t>ИСТОРИЯ</a:t>
            </a:r>
            <a:endParaRPr lang="en-US" sz="6600" b="1" kern="1200" cap="all" dirty="0">
              <a:solidFill>
                <a:srgbClr val="FFFFFF">
                  <a:alpha val="90000"/>
                </a:srgbClr>
              </a:solidFill>
              <a:latin typeface="+mj-lt"/>
              <a:ea typeface="+mj-ea"/>
              <a:cs typeface="+mj-cs"/>
            </a:endParaRPr>
          </a:p>
        </p:txBody>
      </p:sp>
      <p:sp>
        <p:nvSpPr>
          <p:cNvPr id="18" name="Rectangle 17">
            <a:extLst>
              <a:ext uri="{FF2B5EF4-FFF2-40B4-BE49-F238E27FC236}">
                <a16:creationId xmlns:a16="http://schemas.microsoft.com/office/drawing/2014/main" id="{3580CFD6-E44A-486A-9E73-D8D948F78A3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rot="16200000">
            <a:off x="5171433" y="3396996"/>
            <a:ext cx="3703320" cy="640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4" name="Imagem 3" descr="Uma imagem contendo desenho&#10;&#10;Descrição gerada automaticamente">
            <a:extLst>
              <a:ext uri="{FF2B5EF4-FFF2-40B4-BE49-F238E27FC236}">
                <a16:creationId xmlns:a16="http://schemas.microsoft.com/office/drawing/2014/main" id="{00E59732-3AFB-4251-A712-9E7DB7FFF551}"/>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32730364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6B47BF-F3D0-4678-9B20-DA45E1BCAD6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03E39E-C6DF-EC44-9B7A-96ACF5725A93}"/>
              </a:ext>
            </a:extLst>
          </p:cNvPr>
          <p:cNvSpPr>
            <a:spLocks noGrp="1"/>
          </p:cNvSpPr>
          <p:nvPr>
            <p:ph type="title"/>
          </p:nvPr>
        </p:nvSpPr>
        <p:spPr>
          <a:xfrm>
            <a:off x="581192" y="1124999"/>
            <a:ext cx="4076149" cy="4608003"/>
          </a:xfrm>
        </p:spPr>
        <p:txBody>
          <a:bodyPr anchor="ctr">
            <a:normAutofit/>
          </a:bodyPr>
          <a:lstStyle/>
          <a:p>
            <a:r>
              <a:rPr lang="ru-RU" sz="4000" b="1" dirty="0" smtClean="0">
                <a:solidFill>
                  <a:schemeClr val="accent1"/>
                </a:solidFill>
              </a:rPr>
              <a:t>Вопрос здоровья</a:t>
            </a:r>
            <a:endParaRPr lang="en-US" sz="4000" dirty="0">
              <a:solidFill>
                <a:schemeClr val="accent1"/>
              </a:solidFill>
            </a:endParaRPr>
          </a:p>
        </p:txBody>
      </p:sp>
      <p:sp>
        <p:nvSpPr>
          <p:cNvPr id="10" name="Rectangle 9">
            <a:extLst>
              <a:ext uri="{FF2B5EF4-FFF2-40B4-BE49-F238E27FC236}">
                <a16:creationId xmlns:a16="http://schemas.microsoft.com/office/drawing/2014/main" id="{19334917-3673-4EF2-BA7C-CC83AEEEAE3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E1589AE1-C0FC-4B66-9C0D-9EB92F40F44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95C6B8AA-0EC1-CE46-9C73-746B65BCF6A5}"/>
              </a:ext>
            </a:extLst>
          </p:cNvPr>
          <p:cNvSpPr>
            <a:spLocks noGrp="1"/>
          </p:cNvSpPr>
          <p:nvPr>
            <p:ph idx="1"/>
          </p:nvPr>
        </p:nvSpPr>
        <p:spPr>
          <a:xfrm>
            <a:off x="3906982" y="1124998"/>
            <a:ext cx="7353852" cy="5463028"/>
          </a:xfrm>
        </p:spPr>
        <p:txBody>
          <a:bodyPr>
            <a:normAutofit/>
          </a:bodyPr>
          <a:lstStyle/>
          <a:p>
            <a:r>
              <a:rPr lang="ru-RU" sz="2000" dirty="0" smtClean="0"/>
              <a:t>Почему </a:t>
            </a:r>
            <a:r>
              <a:rPr lang="ru-RU" sz="2000" dirty="0"/>
              <a:t>нам нужно делать больше? Многие дети Божьи либо умирают от насилия, либо в результате насилия страдает состояние их здоровья и благополучия</a:t>
            </a:r>
            <a:r>
              <a:rPr lang="ru-RU" sz="2000" dirty="0" smtClean="0"/>
              <a:t>.</a:t>
            </a:r>
          </a:p>
          <a:p>
            <a:r>
              <a:rPr lang="ru-RU" sz="2000" dirty="0" smtClean="0"/>
              <a:t> </a:t>
            </a:r>
            <a:r>
              <a:rPr lang="ru-RU" sz="2000" dirty="0"/>
              <a:t>Органы здравоохранения сообщают нам о том, что каждый год в мире от различных форм насилия умирает 1.3 млн человек: умирают большие группы людей (как в случае с войнами или действиями банд), люди умирают от насилия, направленного на самих себя (суицид) или в результате межличностного насилия (такого, как насилие в семье) 10 Эти смерти составляют 2,5 процента смертности в мире в течение года. За первые 15 лет двадцать первого столетия лишь в результате межличностного насилия во всем мире погибло около шести миллионов человек.</a:t>
            </a:r>
            <a:endParaRPr lang="en-US" sz="2000" dirty="0"/>
          </a:p>
          <a:p>
            <a:endParaRPr lang="en-US" sz="2000" dirty="0"/>
          </a:p>
        </p:txBody>
      </p:sp>
      <p:pic>
        <p:nvPicPr>
          <p:cNvPr id="7" name="Imagem 6" descr="Uma imagem contendo desenho&#10;&#10;Descrição gerada automaticamente">
            <a:extLst>
              <a:ext uri="{FF2B5EF4-FFF2-40B4-BE49-F238E27FC236}">
                <a16:creationId xmlns:a16="http://schemas.microsoft.com/office/drawing/2014/main" id="{44680E15-7A17-4863-8515-E62769B98E21}"/>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7601940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4BED40-EAF7-4E55-AFF7-2CD840EBD3A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367CCF1-BB1E-41CF-8499-94A870C33E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3DC8B067-42FD-E646-8B6B-A9EEAD534DFE}"/>
              </a:ext>
            </a:extLst>
          </p:cNvPr>
          <p:cNvSpPr>
            <a:spLocks noGrp="1"/>
          </p:cNvSpPr>
          <p:nvPr>
            <p:ph idx="1"/>
          </p:nvPr>
        </p:nvSpPr>
        <p:spPr>
          <a:xfrm>
            <a:off x="581194" y="1896533"/>
            <a:ext cx="6309003" cy="3962266"/>
          </a:xfrm>
        </p:spPr>
        <p:txBody>
          <a:bodyPr>
            <a:normAutofit lnSpcReduction="10000"/>
          </a:bodyPr>
          <a:lstStyle/>
          <a:p>
            <a:pPr algn="ctr"/>
            <a:r>
              <a:rPr lang="ru-RU" sz="2800" dirty="0">
                <a:solidFill>
                  <a:schemeClr val="tx2"/>
                </a:solidFill>
              </a:rPr>
              <a:t>Раны пострадавших в результате проявления межличностного насилия могут быть незаметными</a:t>
            </a:r>
            <a:r>
              <a:rPr lang="ru-RU" sz="2800" dirty="0" smtClean="0">
                <a:solidFill>
                  <a:schemeClr val="tx2"/>
                </a:solidFill>
              </a:rPr>
              <a:t>,   </a:t>
            </a:r>
            <a:r>
              <a:rPr lang="ru-RU" sz="2800" dirty="0">
                <a:solidFill>
                  <a:schemeClr val="tx2"/>
                </a:solidFill>
              </a:rPr>
              <a:t>но </a:t>
            </a:r>
            <a:r>
              <a:rPr lang="ru-RU" sz="2800" dirty="0" smtClean="0">
                <a:solidFill>
                  <a:schemeClr val="tx2"/>
                </a:solidFill>
              </a:rPr>
              <a:t>люди </a:t>
            </a:r>
            <a:r>
              <a:rPr lang="ru-RU" sz="2800" dirty="0">
                <a:solidFill>
                  <a:schemeClr val="tx2"/>
                </a:solidFill>
              </a:rPr>
              <a:t>ощущают их глубоко внутри и, следовательно, эти раны могут уничтожать человека изнутри и оказывать долгосрочные </a:t>
            </a:r>
            <a:r>
              <a:rPr lang="ru-RU" sz="2800" dirty="0" smtClean="0">
                <a:solidFill>
                  <a:schemeClr val="tx2"/>
                </a:solidFill>
              </a:rPr>
              <a:t>последствия</a:t>
            </a:r>
            <a:r>
              <a:rPr lang="ru-RU" sz="2800" baseline="30000" dirty="0" smtClean="0">
                <a:solidFill>
                  <a:schemeClr val="tx2"/>
                </a:solidFill>
              </a:rPr>
              <a:t>11</a:t>
            </a:r>
            <a:endParaRPr lang="en-US" sz="2800" baseline="30000" dirty="0">
              <a:solidFill>
                <a:schemeClr val="tx2"/>
              </a:solidFill>
            </a:endParaRPr>
          </a:p>
          <a:p>
            <a:pPr algn="ctr"/>
            <a:endParaRPr lang="en-US" sz="28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id="{C6CD5012-30E5-8A45-9875-8DC27E86E989}"/>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6" name="Imagem 5" descr="Uma imagem contendo desenho&#10;&#10;Descrição gerada automaticamente">
            <a:extLst>
              <a:ext uri="{FF2B5EF4-FFF2-40B4-BE49-F238E27FC236}">
                <a16:creationId xmlns:a16="http://schemas.microsoft.com/office/drawing/2014/main" id="{1EC2ECCF-F96C-4C38-A2B2-50AA9CD8CEC7}"/>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731203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4BED40-EAF7-4E55-AFF7-2CD840EBD3A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A4B69-4C13-714D-9142-F42100103A81}"/>
              </a:ext>
            </a:extLst>
          </p:cNvPr>
          <p:cNvSpPr>
            <a:spLocks noGrp="1"/>
          </p:cNvSpPr>
          <p:nvPr>
            <p:ph type="title"/>
          </p:nvPr>
        </p:nvSpPr>
        <p:spPr>
          <a:xfrm>
            <a:off x="581193" y="1208593"/>
            <a:ext cx="6309003" cy="985967"/>
          </a:xfrm>
        </p:spPr>
        <p:txBody>
          <a:bodyPr>
            <a:normAutofit fontScale="90000"/>
          </a:bodyPr>
          <a:lstStyle/>
          <a:p>
            <a:pPr algn="ctr"/>
            <a:r>
              <a:rPr lang="ru-RU" sz="3200" b="1" dirty="0" smtClean="0">
                <a:solidFill>
                  <a:srgbClr val="C00000"/>
                </a:solidFill>
                <a:latin typeface="Avenir Next" panose="020B0503020202020204" pitchFamily="34" charset="0"/>
              </a:rPr>
              <a:t>Представление божьего характера </a:t>
            </a:r>
            <a:r>
              <a:rPr lang="en-US" sz="3200" b="1" dirty="0">
                <a:solidFill>
                  <a:schemeClr val="tx2"/>
                </a:solidFill>
                <a:latin typeface="Avenir Next" panose="020B0503020202020204" pitchFamily="34" charset="0"/>
              </a:rPr>
              <a:t/>
            </a:r>
            <a:br>
              <a:rPr lang="en-US" sz="3200" b="1" dirty="0">
                <a:solidFill>
                  <a:schemeClr val="tx2"/>
                </a:solidFill>
                <a:latin typeface="Avenir Next" panose="020B0503020202020204" pitchFamily="34" charset="0"/>
              </a:rPr>
            </a:br>
            <a:endParaRPr lang="en-US" sz="3200" dirty="0">
              <a:solidFill>
                <a:schemeClr val="tx2"/>
              </a:solidFill>
              <a:latin typeface="Avenir Next" panose="020B0503020202020204" pitchFamily="34" charset="0"/>
            </a:endParaRPr>
          </a:p>
        </p:txBody>
      </p:sp>
      <p:sp>
        <p:nvSpPr>
          <p:cNvPr id="11" name="Rectangle 10">
            <a:extLst>
              <a:ext uri="{FF2B5EF4-FFF2-40B4-BE49-F238E27FC236}">
                <a16:creationId xmlns:a16="http://schemas.microsoft.com/office/drawing/2014/main" id="{F367CCF1-BB1E-41CF-8499-94A870C33E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26C34ECC-1EAF-B447-89EC-836809E22A4E}"/>
              </a:ext>
            </a:extLst>
          </p:cNvPr>
          <p:cNvSpPr>
            <a:spLocks noGrp="1"/>
          </p:cNvSpPr>
          <p:nvPr>
            <p:ph idx="1"/>
          </p:nvPr>
        </p:nvSpPr>
        <p:spPr>
          <a:xfrm>
            <a:off x="190356" y="1866900"/>
            <a:ext cx="7107660" cy="5319298"/>
          </a:xfrm>
        </p:spPr>
        <p:txBody>
          <a:bodyPr>
            <a:normAutofit/>
          </a:bodyPr>
          <a:lstStyle/>
          <a:p>
            <a:r>
              <a:rPr lang="ru-RU" sz="2400" dirty="0">
                <a:solidFill>
                  <a:schemeClr val="tx1"/>
                </a:solidFill>
                <a:latin typeface="Calibri" charset="0"/>
                <a:ea typeface="Calibri" charset="0"/>
                <a:cs typeface="Calibri" charset="0"/>
              </a:rPr>
              <a:t>«Заповедь новую даю вам, да любите друг друга; как Я возлюбил вас, так и вы да любите друг друга. По тому узнают все, что вы Мои ученики, если будете иметь любовь между собою” (Иоанна 13:34, 35</a:t>
            </a:r>
            <a:r>
              <a:rPr lang="ru-RU" sz="2400" dirty="0" smtClean="0">
                <a:solidFill>
                  <a:schemeClr val="tx1"/>
                </a:solidFill>
                <a:latin typeface="Calibri" charset="0"/>
                <a:ea typeface="Calibri" charset="0"/>
                <a:cs typeface="Calibri" charset="0"/>
              </a:rPr>
              <a:t>).</a:t>
            </a:r>
            <a:endParaRPr lang="en-US" sz="2400" dirty="0">
              <a:solidFill>
                <a:schemeClr val="tx1"/>
              </a:solidFill>
              <a:latin typeface="Calibri" charset="0"/>
              <a:ea typeface="Calibri" charset="0"/>
              <a:cs typeface="Calibri" charset="0"/>
            </a:endParaRPr>
          </a:p>
          <a:p>
            <a:r>
              <a:rPr lang="en-US" sz="2400" dirty="0" err="1">
                <a:solidFill>
                  <a:schemeClr val="tx1"/>
                </a:solidFill>
                <a:latin typeface="Calibri" charset="0"/>
                <a:ea typeface="Calibri" charset="0"/>
                <a:cs typeface="Calibri" charset="0"/>
              </a:rPr>
              <a:t>В</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собрании</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верующих</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которые</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проповедуют</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благую</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весть</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Евангелие</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призывает</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нас</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быть</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теми</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кто</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несет</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исцеление</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и</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поддержку</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Наконец</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будьте</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все</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единомысленны</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сострадательны</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братолюбивы</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милосерды</a:t>
            </a:r>
            <a:r>
              <a:rPr lang="en-US" sz="2400" dirty="0">
                <a:solidFill>
                  <a:schemeClr val="tx1"/>
                </a:solidFill>
                <a:latin typeface="Calibri" charset="0"/>
                <a:ea typeface="Calibri" charset="0"/>
                <a:cs typeface="Calibri" charset="0"/>
              </a:rPr>
              <a:t>, </a:t>
            </a:r>
            <a:r>
              <a:rPr lang="en-US" sz="2400" dirty="0" err="1">
                <a:solidFill>
                  <a:schemeClr val="tx1"/>
                </a:solidFill>
                <a:latin typeface="Calibri" charset="0"/>
                <a:ea typeface="Calibri" charset="0"/>
                <a:cs typeface="Calibri" charset="0"/>
              </a:rPr>
              <a:t>смиренномудры</a:t>
            </a:r>
            <a:r>
              <a:rPr lang="en-US" sz="2400" dirty="0">
                <a:solidFill>
                  <a:schemeClr val="tx1"/>
                </a:solidFill>
                <a:latin typeface="Calibri" charset="0"/>
                <a:ea typeface="Calibri" charset="0"/>
                <a:cs typeface="Calibri" charset="0"/>
              </a:rPr>
              <a:t>» </a:t>
            </a:r>
            <a:br>
              <a:rPr lang="en-US" sz="2400" dirty="0">
                <a:solidFill>
                  <a:schemeClr val="tx1"/>
                </a:solidFill>
                <a:latin typeface="Calibri" charset="0"/>
                <a:ea typeface="Calibri" charset="0"/>
                <a:cs typeface="Calibri" charset="0"/>
              </a:rPr>
            </a:br>
            <a:r>
              <a:rPr lang="en-US" sz="2400" dirty="0">
                <a:solidFill>
                  <a:schemeClr val="tx1"/>
                </a:solidFill>
                <a:latin typeface="Calibri" charset="0"/>
                <a:ea typeface="Calibri" charset="0"/>
                <a:cs typeface="Calibri" charset="0"/>
              </a:rPr>
              <a:t>(1 </a:t>
            </a:r>
            <a:r>
              <a:rPr lang="en-US" sz="2400" dirty="0" err="1">
                <a:solidFill>
                  <a:schemeClr val="tx1"/>
                </a:solidFill>
                <a:latin typeface="Calibri" charset="0"/>
                <a:ea typeface="Calibri" charset="0"/>
                <a:cs typeface="Calibri" charset="0"/>
              </a:rPr>
              <a:t>Петра</a:t>
            </a:r>
            <a:r>
              <a:rPr lang="en-US" sz="2400" dirty="0">
                <a:solidFill>
                  <a:schemeClr val="tx1"/>
                </a:solidFill>
                <a:latin typeface="Calibri" charset="0"/>
                <a:ea typeface="Calibri" charset="0"/>
                <a:cs typeface="Calibri" charset="0"/>
              </a:rPr>
              <a:t> 3: 8). </a:t>
            </a:r>
          </a:p>
          <a:p>
            <a:endParaRPr lang="en-US" sz="20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id="{D20E4E13-D590-A74A-81F4-B29506DE269A}"/>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7" name="Imagem 6" descr="Uma imagem contendo desenho&#10;&#10;Descrição gerada automaticamente">
            <a:extLst>
              <a:ext uri="{FF2B5EF4-FFF2-40B4-BE49-F238E27FC236}">
                <a16:creationId xmlns:a16="http://schemas.microsoft.com/office/drawing/2014/main" id="{7225DE3C-4EB0-4F67-8966-2638539AA06D}"/>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9644848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4BED40-EAF7-4E55-AFF7-2CD840EBD3A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367CCF1-BB1E-41CF-8499-94A870C33E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43F429CD-FF87-C845-A4B9-1957861F45C2}"/>
              </a:ext>
            </a:extLst>
          </p:cNvPr>
          <p:cNvSpPr>
            <a:spLocks noGrp="1"/>
          </p:cNvSpPr>
          <p:nvPr>
            <p:ph idx="1"/>
          </p:nvPr>
        </p:nvSpPr>
        <p:spPr>
          <a:xfrm>
            <a:off x="581194" y="1390096"/>
            <a:ext cx="6309003" cy="3962266"/>
          </a:xfrm>
        </p:spPr>
        <p:txBody>
          <a:bodyPr>
            <a:normAutofit lnSpcReduction="10000"/>
          </a:bodyPr>
          <a:lstStyle/>
          <a:p>
            <a:pPr marL="0" indent="0" algn="ctr">
              <a:buNone/>
            </a:pPr>
            <a:r>
              <a:rPr lang="en-US" sz="2400" dirty="0" smtClean="0">
                <a:solidFill>
                  <a:schemeClr val="tx1"/>
                </a:solidFill>
              </a:rPr>
              <a:t>«</a:t>
            </a:r>
            <a:r>
              <a:rPr lang="en-US" sz="2400" dirty="0" err="1">
                <a:solidFill>
                  <a:schemeClr val="tx1"/>
                </a:solidFill>
              </a:rPr>
              <a:t>Вор</a:t>
            </a:r>
            <a:r>
              <a:rPr lang="en-US" sz="2400" dirty="0">
                <a:solidFill>
                  <a:schemeClr val="tx1"/>
                </a:solidFill>
              </a:rPr>
              <a:t> </a:t>
            </a:r>
            <a:r>
              <a:rPr lang="en-US" sz="2400" dirty="0" err="1">
                <a:solidFill>
                  <a:schemeClr val="tx1"/>
                </a:solidFill>
              </a:rPr>
              <a:t>приходит</a:t>
            </a:r>
            <a:r>
              <a:rPr lang="en-US" sz="2400" dirty="0">
                <a:solidFill>
                  <a:schemeClr val="tx1"/>
                </a:solidFill>
              </a:rPr>
              <a:t> </a:t>
            </a:r>
            <a:r>
              <a:rPr lang="en-US" sz="2400" dirty="0" err="1">
                <a:solidFill>
                  <a:schemeClr val="tx1"/>
                </a:solidFill>
              </a:rPr>
              <a:t>только</a:t>
            </a:r>
            <a:r>
              <a:rPr lang="en-US" sz="2400" dirty="0">
                <a:solidFill>
                  <a:schemeClr val="tx1"/>
                </a:solidFill>
              </a:rPr>
              <a:t> </a:t>
            </a:r>
            <a:r>
              <a:rPr lang="en-US" sz="2400" dirty="0" err="1">
                <a:solidFill>
                  <a:schemeClr val="tx1"/>
                </a:solidFill>
              </a:rPr>
              <a:t>для</a:t>
            </a:r>
            <a:r>
              <a:rPr lang="en-US" sz="2400" dirty="0">
                <a:solidFill>
                  <a:schemeClr val="tx1"/>
                </a:solidFill>
              </a:rPr>
              <a:t> </a:t>
            </a:r>
            <a:r>
              <a:rPr lang="en-US" sz="2400" dirty="0" err="1">
                <a:solidFill>
                  <a:schemeClr val="tx1"/>
                </a:solidFill>
              </a:rPr>
              <a:t>того</a:t>
            </a:r>
            <a:r>
              <a:rPr lang="en-US" sz="2400" dirty="0">
                <a:solidFill>
                  <a:schemeClr val="tx1"/>
                </a:solidFill>
              </a:rPr>
              <a:t>, </a:t>
            </a:r>
            <a:r>
              <a:rPr lang="en-US" sz="2400" dirty="0" err="1">
                <a:solidFill>
                  <a:schemeClr val="tx1"/>
                </a:solidFill>
              </a:rPr>
              <a:t>чтобы</a:t>
            </a:r>
            <a:r>
              <a:rPr lang="en-US" sz="2400" dirty="0">
                <a:solidFill>
                  <a:schemeClr val="tx1"/>
                </a:solidFill>
              </a:rPr>
              <a:t> </a:t>
            </a:r>
            <a:r>
              <a:rPr lang="en-US" sz="2400" dirty="0" err="1">
                <a:solidFill>
                  <a:schemeClr val="tx1"/>
                </a:solidFill>
              </a:rPr>
              <a:t>украсть</a:t>
            </a:r>
            <a:r>
              <a:rPr lang="en-US" sz="2400" dirty="0">
                <a:solidFill>
                  <a:schemeClr val="tx1"/>
                </a:solidFill>
              </a:rPr>
              <a:t>, </a:t>
            </a:r>
            <a:r>
              <a:rPr lang="en-US" sz="2400" dirty="0" err="1">
                <a:solidFill>
                  <a:schemeClr val="tx1"/>
                </a:solidFill>
              </a:rPr>
              <a:t>убить</a:t>
            </a:r>
            <a:r>
              <a:rPr lang="en-US" sz="2400" dirty="0">
                <a:solidFill>
                  <a:schemeClr val="tx1"/>
                </a:solidFill>
              </a:rPr>
              <a:t> и </a:t>
            </a:r>
            <a:r>
              <a:rPr lang="en-US" sz="2400" dirty="0" err="1">
                <a:solidFill>
                  <a:schemeClr val="tx1"/>
                </a:solidFill>
              </a:rPr>
              <a:t>погубить</a:t>
            </a:r>
            <a:r>
              <a:rPr lang="en-US" sz="2400" dirty="0">
                <a:solidFill>
                  <a:schemeClr val="tx1"/>
                </a:solidFill>
              </a:rPr>
              <a:t>. </a:t>
            </a:r>
            <a:endParaRPr lang="ru-RU" sz="2400" dirty="0" smtClean="0">
              <a:solidFill>
                <a:schemeClr val="tx1"/>
              </a:solidFill>
            </a:endParaRPr>
          </a:p>
          <a:p>
            <a:pPr marL="0" indent="0" algn="ctr">
              <a:buNone/>
            </a:pPr>
            <a:r>
              <a:rPr lang="en-US" sz="2400" dirty="0" smtClean="0">
                <a:solidFill>
                  <a:schemeClr val="tx1"/>
                </a:solidFill>
              </a:rPr>
              <a:t>Я </a:t>
            </a:r>
            <a:r>
              <a:rPr lang="en-US" sz="2400" dirty="0" err="1">
                <a:solidFill>
                  <a:schemeClr val="tx1"/>
                </a:solidFill>
              </a:rPr>
              <a:t>пришел</a:t>
            </a:r>
            <a:r>
              <a:rPr lang="en-US" sz="2400" dirty="0">
                <a:solidFill>
                  <a:schemeClr val="tx1"/>
                </a:solidFill>
              </a:rPr>
              <a:t> </a:t>
            </a:r>
            <a:r>
              <a:rPr lang="en-US" sz="2400" dirty="0" err="1">
                <a:solidFill>
                  <a:schemeClr val="tx1"/>
                </a:solidFill>
              </a:rPr>
              <a:t>для</a:t>
            </a:r>
            <a:r>
              <a:rPr lang="en-US" sz="2400" dirty="0">
                <a:solidFill>
                  <a:schemeClr val="tx1"/>
                </a:solidFill>
              </a:rPr>
              <a:t> </a:t>
            </a:r>
            <a:r>
              <a:rPr lang="en-US" sz="2400" dirty="0" err="1">
                <a:solidFill>
                  <a:schemeClr val="tx1"/>
                </a:solidFill>
              </a:rPr>
              <a:t>того</a:t>
            </a:r>
            <a:r>
              <a:rPr lang="en-US" sz="2400" dirty="0">
                <a:solidFill>
                  <a:schemeClr val="tx1"/>
                </a:solidFill>
              </a:rPr>
              <a:t>, </a:t>
            </a:r>
            <a:r>
              <a:rPr lang="en-US" sz="2400" dirty="0" err="1">
                <a:solidFill>
                  <a:schemeClr val="tx1"/>
                </a:solidFill>
              </a:rPr>
              <a:t>чтобы</a:t>
            </a:r>
            <a:r>
              <a:rPr lang="en-US" sz="2400" dirty="0">
                <a:solidFill>
                  <a:schemeClr val="tx1"/>
                </a:solidFill>
              </a:rPr>
              <a:t> </a:t>
            </a:r>
            <a:r>
              <a:rPr lang="en-US" sz="2400" dirty="0" err="1">
                <a:solidFill>
                  <a:schemeClr val="tx1"/>
                </a:solidFill>
              </a:rPr>
              <a:t>имели</a:t>
            </a:r>
            <a:r>
              <a:rPr lang="en-US" sz="2400" dirty="0">
                <a:solidFill>
                  <a:schemeClr val="tx1"/>
                </a:solidFill>
              </a:rPr>
              <a:t> </a:t>
            </a:r>
            <a:r>
              <a:rPr lang="en-US" sz="2400" dirty="0" err="1">
                <a:solidFill>
                  <a:schemeClr val="tx1"/>
                </a:solidFill>
              </a:rPr>
              <a:t>жизнь</a:t>
            </a:r>
            <a:r>
              <a:rPr lang="en-US" sz="2400" dirty="0">
                <a:solidFill>
                  <a:schemeClr val="tx1"/>
                </a:solidFill>
              </a:rPr>
              <a:t> и </a:t>
            </a:r>
            <a:r>
              <a:rPr lang="en-US" sz="2400" dirty="0" err="1">
                <a:solidFill>
                  <a:schemeClr val="tx1"/>
                </a:solidFill>
              </a:rPr>
              <a:t>имели</a:t>
            </a:r>
            <a:r>
              <a:rPr lang="en-US" sz="2400" dirty="0">
                <a:solidFill>
                  <a:schemeClr val="tx1"/>
                </a:solidFill>
              </a:rPr>
              <a:t> с </a:t>
            </a:r>
            <a:r>
              <a:rPr lang="en-US" sz="2400" dirty="0" err="1">
                <a:solidFill>
                  <a:schemeClr val="tx1"/>
                </a:solidFill>
              </a:rPr>
              <a:t>избытком</a:t>
            </a:r>
            <a:r>
              <a:rPr lang="en-US" sz="2400" dirty="0">
                <a:solidFill>
                  <a:schemeClr val="tx1"/>
                </a:solidFill>
              </a:rPr>
              <a:t>” (</a:t>
            </a:r>
            <a:r>
              <a:rPr lang="en-US" sz="2400" dirty="0" err="1">
                <a:solidFill>
                  <a:schemeClr val="tx1"/>
                </a:solidFill>
              </a:rPr>
              <a:t>Иоанна</a:t>
            </a:r>
            <a:r>
              <a:rPr lang="en-US" sz="2400" dirty="0">
                <a:solidFill>
                  <a:schemeClr val="tx1"/>
                </a:solidFill>
              </a:rPr>
              <a:t> 10:10</a:t>
            </a:r>
            <a:r>
              <a:rPr lang="en-US" sz="2400" dirty="0" smtClean="0">
                <a:solidFill>
                  <a:schemeClr val="tx1"/>
                </a:solidFill>
              </a:rPr>
              <a:t>)</a:t>
            </a:r>
            <a:r>
              <a:rPr lang="ru-RU" sz="2400" dirty="0" smtClean="0">
                <a:solidFill>
                  <a:schemeClr val="tx1"/>
                </a:solidFill>
              </a:rPr>
              <a:t>.</a:t>
            </a:r>
            <a:endParaRPr lang="en-US" sz="2400" dirty="0">
              <a:solidFill>
                <a:schemeClr val="tx2"/>
              </a:solidFill>
            </a:endParaRPr>
          </a:p>
          <a:p>
            <a:pPr marL="0" indent="0" algn="ctr">
              <a:buNone/>
            </a:pPr>
            <a:r>
              <a:rPr lang="ru-RU" sz="3600" b="1" dirty="0" smtClean="0">
                <a:solidFill>
                  <a:schemeClr val="accent1">
                    <a:lumMod val="75000"/>
                  </a:schemeClr>
                </a:solidFill>
                <a:latin typeface="Avenir Next" panose="020B0503020202020204" pitchFamily="34" charset="0"/>
              </a:rPr>
              <a:t>А что мы можем сделать, чтобы помочь людям, страдающим от насилия? </a:t>
            </a:r>
            <a:endParaRPr lang="en-US" sz="3600" b="1" dirty="0">
              <a:solidFill>
                <a:schemeClr val="accent1">
                  <a:lumMod val="75000"/>
                </a:schemeClr>
              </a:solidFill>
              <a:latin typeface="Avenir Next" panose="020B0503020202020204" pitchFamily="34" charset="0"/>
            </a:endParaRPr>
          </a:p>
          <a:p>
            <a:pPr algn="ctr"/>
            <a:endParaRPr lang="en-US" sz="24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id="{8FD92514-1C5F-5B46-9D3B-64DE5A77C965}"/>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6" name="Imagem 5" descr="Uma imagem contendo desenho&#10;&#10;Descrição gerada automaticamente">
            <a:extLst>
              <a:ext uri="{FF2B5EF4-FFF2-40B4-BE49-F238E27FC236}">
                <a16:creationId xmlns:a16="http://schemas.microsoft.com/office/drawing/2014/main" id="{4960BF4B-CE68-4976-A962-77E1410A5303}"/>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280795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a:extLst>
              <a:ext uri="{FF2B5EF4-FFF2-40B4-BE49-F238E27FC236}">
                <a16:creationId xmlns:a16="http://schemas.microsoft.com/office/drawing/2014/main" id="{7ABE4B00-EEF3-8F4C-B16B-0BF358E603A1}"/>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15236CD6-F067-8F47-A15B-AD1F9014BF1A}"/>
              </a:ext>
            </a:extLst>
          </p:cNvPr>
          <p:cNvSpPr>
            <a:spLocks noGrp="1"/>
          </p:cNvSpPr>
          <p:nvPr>
            <p:ph idx="1"/>
          </p:nvPr>
        </p:nvSpPr>
        <p:spPr>
          <a:xfrm>
            <a:off x="4382726" y="1460434"/>
            <a:ext cx="6878108" cy="3962266"/>
          </a:xfrm>
        </p:spPr>
        <p:txBody>
          <a:bodyPr>
            <a:normAutofit/>
          </a:bodyPr>
          <a:lstStyle/>
          <a:p>
            <a:r>
              <a:rPr lang="ru-RU" sz="2800" dirty="0" smtClean="0"/>
              <a:t>Существуют </a:t>
            </a:r>
            <a:r>
              <a:rPr lang="ru-RU" sz="2800" dirty="0"/>
              <a:t>научные доказательства того, что </a:t>
            </a:r>
            <a:r>
              <a:rPr lang="ru-RU" sz="2800" dirty="0" smtClean="0"/>
              <a:t>потерпевшие </a:t>
            </a:r>
            <a:r>
              <a:rPr lang="ru-RU" sz="2800" dirty="0"/>
              <a:t>вначале обращаются к своему пастору, прежде чем они расскажут кому-либо еще о том, что подвергаются насилию.</a:t>
            </a:r>
            <a:endParaRPr lang="en-US" sz="2800" dirty="0"/>
          </a:p>
        </p:txBody>
      </p:sp>
      <p:pic>
        <p:nvPicPr>
          <p:cNvPr id="10" name="Imagem 9" descr="Fundo preto com letras brancas&#10;&#10;Descrição gerada automaticamente">
            <a:extLst>
              <a:ext uri="{FF2B5EF4-FFF2-40B4-BE49-F238E27FC236}">
                <a16:creationId xmlns:a16="http://schemas.microsoft.com/office/drawing/2014/main" id="{DCF98B15-907A-4D58-AE5D-2105F56C5401}"/>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681124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6B47BF-F3D0-4678-9B20-DA45E1BCAD6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57F55D-D2A5-E041-A66D-B545623CF286}"/>
              </a:ext>
            </a:extLst>
          </p:cNvPr>
          <p:cNvSpPr>
            <a:spLocks noGrp="1"/>
          </p:cNvSpPr>
          <p:nvPr>
            <p:ph type="title"/>
          </p:nvPr>
        </p:nvSpPr>
        <p:spPr>
          <a:xfrm>
            <a:off x="581192" y="1124999"/>
            <a:ext cx="4076149" cy="4608003"/>
          </a:xfrm>
        </p:spPr>
        <p:txBody>
          <a:bodyPr anchor="ctr">
            <a:normAutofit/>
          </a:bodyPr>
          <a:lstStyle/>
          <a:p>
            <a:pPr algn="ctr"/>
            <a:r>
              <a:rPr lang="ru-RU" sz="4400" b="1" dirty="0" smtClean="0">
                <a:solidFill>
                  <a:schemeClr val="accent1"/>
                </a:solidFill>
                <a:latin typeface="Avenir Next" panose="020B0503020202020204" pitchFamily="34" charset="0"/>
              </a:rPr>
              <a:t>Различные виды насилия</a:t>
            </a:r>
            <a:r>
              <a:rPr lang="en-US" sz="4400" b="1" dirty="0">
                <a:solidFill>
                  <a:schemeClr val="accent1"/>
                </a:solidFill>
                <a:latin typeface="Avenir Next" panose="020B0503020202020204" pitchFamily="34" charset="0"/>
              </a:rPr>
              <a:t/>
            </a:r>
            <a:br>
              <a:rPr lang="en-US" sz="4400" b="1" dirty="0">
                <a:solidFill>
                  <a:schemeClr val="accent1"/>
                </a:solidFill>
                <a:latin typeface="Avenir Next" panose="020B0503020202020204" pitchFamily="34" charset="0"/>
              </a:rPr>
            </a:br>
            <a:endParaRPr lang="en-US" sz="4400" dirty="0">
              <a:solidFill>
                <a:schemeClr val="accent1"/>
              </a:solidFill>
              <a:latin typeface="Avenir Next" panose="020B0503020202020204" pitchFamily="34" charset="0"/>
            </a:endParaRPr>
          </a:p>
        </p:txBody>
      </p:sp>
      <p:sp>
        <p:nvSpPr>
          <p:cNvPr id="10" name="Rectangle 9">
            <a:extLst>
              <a:ext uri="{FF2B5EF4-FFF2-40B4-BE49-F238E27FC236}">
                <a16:creationId xmlns:a16="http://schemas.microsoft.com/office/drawing/2014/main" id="{19334917-3673-4EF2-BA7C-CC83AEEEAE3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E1589AE1-C0FC-4B66-9C0D-9EB92F40F44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A0147961-EEA0-384C-8B53-A4C6DBC11CDC}"/>
              </a:ext>
            </a:extLst>
          </p:cNvPr>
          <p:cNvSpPr>
            <a:spLocks noGrp="1"/>
          </p:cNvSpPr>
          <p:nvPr>
            <p:ph idx="1"/>
          </p:nvPr>
        </p:nvSpPr>
        <p:spPr>
          <a:xfrm>
            <a:off x="5117586" y="1378217"/>
            <a:ext cx="6143248" cy="4608003"/>
          </a:xfrm>
        </p:spPr>
        <p:txBody>
          <a:bodyPr>
            <a:normAutofit lnSpcReduction="10000"/>
          </a:bodyPr>
          <a:lstStyle/>
          <a:p>
            <a:pPr algn="ctr"/>
            <a:r>
              <a:rPr lang="ru-RU" sz="2800" dirty="0"/>
              <a:t>Хотя насилие затрагивает всех, женщины, дети и пожилые люди, по-видимому, несут основную тяжесть </a:t>
            </a:r>
            <a:r>
              <a:rPr lang="ru-RU" sz="2800" dirty="0" smtClean="0"/>
              <a:t>не смертельного </a:t>
            </a:r>
            <a:r>
              <a:rPr lang="ru-RU" sz="2800" dirty="0"/>
              <a:t>физического, сексуального и психологического насилия. Рассмотрите масштабы различных видов насилия</a:t>
            </a:r>
            <a:r>
              <a:rPr lang="ru-RU" sz="2800" dirty="0" smtClean="0"/>
              <a:t>:</a:t>
            </a:r>
            <a:r>
              <a:rPr lang="en-US" sz="2800" dirty="0">
                <a:solidFill>
                  <a:schemeClr val="tx1"/>
                </a:solidFill>
              </a:rPr>
              <a:t/>
            </a:r>
            <a:br>
              <a:rPr lang="en-US" sz="2800" dirty="0">
                <a:solidFill>
                  <a:schemeClr val="tx1"/>
                </a:solidFill>
              </a:rPr>
            </a:br>
            <a:endParaRPr lang="en-US" sz="2800" dirty="0">
              <a:solidFill>
                <a:schemeClr val="tx1"/>
              </a:solidFill>
            </a:endParaRPr>
          </a:p>
        </p:txBody>
      </p:sp>
      <p:pic>
        <p:nvPicPr>
          <p:cNvPr id="7" name="Imagem 6" descr="Uma imagem contendo desenho&#10;&#10;Descrição gerada automaticamente">
            <a:extLst>
              <a:ext uri="{FF2B5EF4-FFF2-40B4-BE49-F238E27FC236}">
                <a16:creationId xmlns:a16="http://schemas.microsoft.com/office/drawing/2014/main" id="{53D36166-9D11-4E92-B15A-9FF6C07553C1}"/>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52065494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0">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6">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a:extLst>
              <a:ext uri="{FF2B5EF4-FFF2-40B4-BE49-F238E27FC236}">
                <a16:creationId xmlns:a16="http://schemas.microsoft.com/office/drawing/2014/main" id="{730C5341-FA06-8A46-90C6-DA530F3AA00B}"/>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24DAE9E7-B81E-7A45-BD65-C3EC8C54FC14}"/>
              </a:ext>
            </a:extLst>
          </p:cNvPr>
          <p:cNvSpPr>
            <a:spLocks noGrp="1"/>
          </p:cNvSpPr>
          <p:nvPr>
            <p:ph idx="1"/>
          </p:nvPr>
        </p:nvSpPr>
        <p:spPr>
          <a:xfrm>
            <a:off x="4382726" y="1390095"/>
            <a:ext cx="6878108" cy="4616809"/>
          </a:xfrm>
        </p:spPr>
        <p:txBody>
          <a:bodyPr>
            <a:normAutofit fontScale="77500" lnSpcReduction="20000"/>
          </a:bodyPr>
          <a:lstStyle/>
          <a:p>
            <a:pPr lvl="0"/>
            <a:r>
              <a:rPr lang="ru-RU" sz="3600" b="1" baseline="30000" dirty="0" smtClean="0"/>
              <a:t>Каждый </a:t>
            </a:r>
            <a:r>
              <a:rPr lang="ru-RU" sz="3600" b="1" baseline="30000" dirty="0"/>
              <a:t>четвертый взрослый</a:t>
            </a:r>
            <a:r>
              <a:rPr lang="ru-RU" sz="3600" baseline="30000" dirty="0"/>
              <a:t> сообщает о физическом насилии в детстве.</a:t>
            </a:r>
          </a:p>
          <a:p>
            <a:pPr lvl="0"/>
            <a:r>
              <a:rPr lang="ru-RU" sz="3600" b="1" baseline="30000" dirty="0"/>
              <a:t>Каждая пятая женщина</a:t>
            </a:r>
            <a:r>
              <a:rPr lang="ru-RU" sz="3600" baseline="30000" dirty="0"/>
              <a:t> сообщает, что подверглась сексуальному насилию в детстве.</a:t>
            </a:r>
          </a:p>
          <a:p>
            <a:pPr lvl="0"/>
            <a:r>
              <a:rPr lang="ru-RU" sz="3600" b="1" baseline="30000" dirty="0"/>
              <a:t>Каждая третья женщина</a:t>
            </a:r>
            <a:r>
              <a:rPr lang="ru-RU" sz="3600" baseline="30000" dirty="0"/>
              <a:t> в какой-то момент своей </a:t>
            </a:r>
            <a:r>
              <a:rPr lang="ru-RU" sz="3600" baseline="30000" dirty="0" smtClean="0"/>
              <a:t>жизни </a:t>
            </a:r>
            <a:r>
              <a:rPr lang="ru-RU" sz="3600" baseline="30000" dirty="0"/>
              <a:t>была жертвой физического или сексуального насилия со стороны интимного партнера. </a:t>
            </a:r>
          </a:p>
          <a:p>
            <a:pPr lvl="0"/>
            <a:r>
              <a:rPr lang="ru-RU" sz="3600" b="1" baseline="30000" dirty="0"/>
              <a:t>Один из семнадцати пожилых людей</a:t>
            </a:r>
            <a:r>
              <a:rPr lang="ru-RU" sz="3600" baseline="30000" dirty="0"/>
              <a:t> сообщил о насилии по отношению к нему, проявленном в прошлом месяце. </a:t>
            </a:r>
          </a:p>
          <a:p>
            <a:pPr lvl="0"/>
            <a:r>
              <a:rPr lang="ru-RU" sz="3600" b="1" baseline="30000" dirty="0"/>
              <a:t>Женщины </a:t>
            </a:r>
            <a:r>
              <a:rPr lang="ru-RU" sz="3600" baseline="30000" dirty="0"/>
              <a:t>сообщают о более высокой степени подверженности изнасилованиям, физическому насилию и преследованию в течение жизни, чем </a:t>
            </a:r>
            <a:r>
              <a:rPr lang="ru-RU" sz="3600" baseline="30000"/>
              <a:t>мужчины</a:t>
            </a:r>
            <a:r>
              <a:rPr lang="ru-RU" sz="3600" baseline="30000" smtClean="0"/>
              <a:t>.</a:t>
            </a:r>
            <a:endParaRPr lang="ru-RU" sz="3600" baseline="30000" dirty="0"/>
          </a:p>
          <a:p>
            <a:pPr lvl="0"/>
            <a:endParaRPr lang="en-US" sz="2400" dirty="0"/>
          </a:p>
          <a:p>
            <a:endParaRPr lang="en-US" sz="2400" dirty="0"/>
          </a:p>
        </p:txBody>
      </p:sp>
      <p:pic>
        <p:nvPicPr>
          <p:cNvPr id="8" name="Imagem 7" descr="Fundo preto com letras brancas&#10;&#10;Descrição gerada automaticamente">
            <a:extLst>
              <a:ext uri="{FF2B5EF4-FFF2-40B4-BE49-F238E27FC236}">
                <a16:creationId xmlns:a16="http://schemas.microsoft.com/office/drawing/2014/main" id="{3B38C156-2454-44A1-840B-47CAFDD7F17D}"/>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738592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2CB8-A757-1B40-8526-737DA4E54D9B}"/>
              </a:ext>
            </a:extLst>
          </p:cNvPr>
          <p:cNvSpPr>
            <a:spLocks noGrp="1"/>
          </p:cNvSpPr>
          <p:nvPr>
            <p:ph type="title"/>
          </p:nvPr>
        </p:nvSpPr>
        <p:spPr>
          <a:xfrm>
            <a:off x="4515728" y="1208593"/>
            <a:ext cx="7095079" cy="1188720"/>
          </a:xfrm>
        </p:spPr>
        <p:txBody>
          <a:bodyPr>
            <a:normAutofit fontScale="90000"/>
          </a:bodyPr>
          <a:lstStyle/>
          <a:p>
            <a:pPr algn="ctr"/>
            <a:r>
              <a:rPr lang="ru-RU" sz="3200" b="1" dirty="0" smtClean="0">
                <a:latin typeface="Avenir Next" panose="020B0503020202020204" pitchFamily="34" charset="0"/>
              </a:rPr>
              <a:t>Явление широко распространенное, </a:t>
            </a:r>
            <a:br>
              <a:rPr lang="ru-RU" sz="3200" b="1" dirty="0" smtClean="0">
                <a:latin typeface="Avenir Next" panose="020B0503020202020204" pitchFamily="34" charset="0"/>
              </a:rPr>
            </a:br>
            <a:r>
              <a:rPr lang="ru-RU" sz="3200" b="1" dirty="0" smtClean="0">
                <a:latin typeface="Avenir Next" panose="020B0503020202020204" pitchFamily="34" charset="0"/>
              </a:rPr>
              <a:t>но </a:t>
            </a:r>
            <a:r>
              <a:rPr lang="ru-RU" sz="3200" b="1" dirty="0" smtClean="0">
                <a:solidFill>
                  <a:schemeClr val="tx2">
                    <a:lumMod val="75000"/>
                    <a:lumOff val="25000"/>
                  </a:schemeClr>
                </a:solidFill>
                <a:latin typeface="Avenir Next" panose="020B0503020202020204" pitchFamily="34" charset="0"/>
              </a:rPr>
              <a:t>не признанное</a:t>
            </a:r>
            <a:r>
              <a:rPr lang="en-US" sz="3200" b="1" dirty="0">
                <a:latin typeface="Avenir Next" panose="020B0503020202020204" pitchFamily="34" charset="0"/>
              </a:rPr>
              <a:t/>
            </a:r>
            <a:br>
              <a:rPr lang="en-US" sz="3200" b="1" dirty="0">
                <a:latin typeface="Avenir Next" panose="020B0503020202020204" pitchFamily="34" charset="0"/>
              </a:rPr>
            </a:br>
            <a:endParaRPr lang="en-US" sz="3200" dirty="0">
              <a:latin typeface="Avenir Next" panose="020B0503020202020204" pitchFamily="34" charset="0"/>
            </a:endParaRPr>
          </a:p>
        </p:txBody>
      </p:sp>
      <p:sp>
        <p:nvSpPr>
          <p:cNvPr id="3" name="Content Placeholder 2">
            <a:extLst>
              <a:ext uri="{FF2B5EF4-FFF2-40B4-BE49-F238E27FC236}">
                <a16:creationId xmlns:a16="http://schemas.microsoft.com/office/drawing/2014/main" id="{6E138185-AEF4-8641-8D83-146C2122C3F2}"/>
              </a:ext>
            </a:extLst>
          </p:cNvPr>
          <p:cNvSpPr>
            <a:spLocks noGrp="1"/>
          </p:cNvSpPr>
          <p:nvPr>
            <p:ph idx="1"/>
          </p:nvPr>
        </p:nvSpPr>
        <p:spPr>
          <a:xfrm>
            <a:off x="4389120" y="2087646"/>
            <a:ext cx="7221687" cy="3634486"/>
          </a:xfrm>
        </p:spPr>
        <p:txBody>
          <a:bodyPr>
            <a:normAutofit/>
          </a:bodyPr>
          <a:lstStyle/>
          <a:p>
            <a:r>
              <a:rPr lang="ru-RU" sz="2000" dirty="0" smtClean="0"/>
              <a:t>Хотя </a:t>
            </a:r>
            <a:r>
              <a:rPr lang="ru-RU" sz="2000" dirty="0"/>
              <a:t>вред от физического и сексуального насилия становится очевидным, психологическое насилие менее узнаваемо и о нем меньше говорят, и часто преуменьшают его. </a:t>
            </a:r>
            <a:endParaRPr lang="en-US" sz="2000" dirty="0" smtClean="0"/>
          </a:p>
          <a:p>
            <a:r>
              <a:rPr lang="ru-RU" sz="2000" dirty="0" smtClean="0"/>
              <a:t>К </a:t>
            </a:r>
            <a:r>
              <a:rPr lang="ru-RU" sz="2000" dirty="0"/>
              <a:t>сожалению, наиболее распространенной формой эмоционального насилия является словесное насилие</a:t>
            </a:r>
            <a:r>
              <a:rPr lang="ru-RU" sz="2000" dirty="0" smtClean="0"/>
              <a:t>,</a:t>
            </a:r>
          </a:p>
          <a:p>
            <a:pPr marL="0" indent="0">
              <a:buNone/>
            </a:pPr>
            <a:r>
              <a:rPr lang="ru-RU" sz="2000" dirty="0"/>
              <a:t> </a:t>
            </a:r>
            <a:r>
              <a:rPr lang="ru-RU" sz="2000" dirty="0" smtClean="0"/>
              <a:t>     </a:t>
            </a:r>
            <a:r>
              <a:rPr lang="ru-RU" sz="2000" dirty="0"/>
              <a:t>и оно часто остается непризнанным.</a:t>
            </a:r>
            <a:endParaRPr lang="en-US" sz="2000" dirty="0" smtClean="0"/>
          </a:p>
          <a:p>
            <a:pPr marL="0" indent="0">
              <a:buNone/>
            </a:pPr>
            <a:endParaRPr lang="en-US" sz="2000" dirty="0"/>
          </a:p>
        </p:txBody>
      </p:sp>
      <p:pic>
        <p:nvPicPr>
          <p:cNvPr id="4" name="Picture 3">
            <a:extLst>
              <a:ext uri="{FF2B5EF4-FFF2-40B4-BE49-F238E27FC236}">
                <a16:creationId xmlns:a16="http://schemas.microsoft.com/office/drawing/2014/main" id="{A6D43584-87DF-7E48-8898-1583DB51B918}"/>
              </a:ext>
            </a:extLst>
          </p:cNvPr>
          <p:cNvPicPr>
            <a:picLocks noChangeAspect="1"/>
          </p:cNvPicPr>
          <p:nvPr/>
        </p:nvPicPr>
        <p:blipFill rotWithShape="1">
          <a:blip r:embed="rId3"/>
          <a:srcRect l="57190" r="-1" b="-1"/>
          <a:stretch/>
        </p:blipFill>
        <p:spPr>
          <a:xfrm>
            <a:off x="446534" y="601201"/>
            <a:ext cx="3703320" cy="5774200"/>
          </a:xfrm>
          <a:prstGeom prst="rect">
            <a:avLst/>
          </a:prstGeom>
        </p:spPr>
      </p:pic>
      <p:pic>
        <p:nvPicPr>
          <p:cNvPr id="5" name="Imagem 4" descr="Fundo preto com letras brancas&#10;&#10;Descrição gerada automaticamente">
            <a:extLst>
              <a:ext uri="{FF2B5EF4-FFF2-40B4-BE49-F238E27FC236}">
                <a16:creationId xmlns:a16="http://schemas.microsoft.com/office/drawing/2014/main" id="{74778F6B-BB1A-44C7-8371-2D2DFEE1DA4E}"/>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281375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4BED40-EAF7-4E55-AFF7-2CD840EBD3A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044E3B-04C1-8D4B-B085-7C91115D85C6}"/>
              </a:ext>
            </a:extLst>
          </p:cNvPr>
          <p:cNvSpPr>
            <a:spLocks noGrp="1"/>
          </p:cNvSpPr>
          <p:nvPr>
            <p:ph type="title"/>
          </p:nvPr>
        </p:nvSpPr>
        <p:spPr>
          <a:xfrm>
            <a:off x="398313" y="1208593"/>
            <a:ext cx="7085699" cy="1013800"/>
          </a:xfrm>
        </p:spPr>
        <p:txBody>
          <a:bodyPr>
            <a:normAutofit fontScale="90000"/>
          </a:bodyPr>
          <a:lstStyle/>
          <a:p>
            <a:r>
              <a:rPr lang="ru-RU" sz="3200" b="1" dirty="0" smtClean="0">
                <a:latin typeface="Avenir Next" panose="020B0503020202020204" pitchFamily="34" charset="0"/>
              </a:rPr>
              <a:t>Признать </a:t>
            </a:r>
            <a:r>
              <a:rPr lang="ru-RU" sz="3200" b="1" dirty="0" smtClean="0">
                <a:solidFill>
                  <a:schemeClr val="tx2">
                    <a:lumMod val="75000"/>
                    <a:lumOff val="25000"/>
                  </a:schemeClr>
                </a:solidFill>
                <a:latin typeface="Avenir Next" panose="020B0503020202020204" pitchFamily="34" charset="0"/>
              </a:rPr>
              <a:t>эмоциональное насилие</a:t>
            </a:r>
            <a:r>
              <a:rPr lang="en-US" sz="3200" b="1" dirty="0">
                <a:latin typeface="Avenir Next" panose="020B0503020202020204" pitchFamily="34" charset="0"/>
              </a:rPr>
              <a:t/>
            </a:r>
            <a:br>
              <a:rPr lang="en-US" sz="3200" b="1" dirty="0">
                <a:latin typeface="Avenir Next" panose="020B0503020202020204" pitchFamily="34" charset="0"/>
              </a:rPr>
            </a:br>
            <a:endParaRPr lang="en-US" sz="3200" dirty="0">
              <a:solidFill>
                <a:schemeClr val="tx2"/>
              </a:solidFill>
              <a:latin typeface="Avenir Next" panose="020B0503020202020204" pitchFamily="34" charset="0"/>
            </a:endParaRPr>
          </a:p>
        </p:txBody>
      </p:sp>
      <p:sp>
        <p:nvSpPr>
          <p:cNvPr id="11" name="Rectangle 10">
            <a:extLst>
              <a:ext uri="{FF2B5EF4-FFF2-40B4-BE49-F238E27FC236}">
                <a16:creationId xmlns:a16="http://schemas.microsoft.com/office/drawing/2014/main" id="{F367CCF1-BB1E-41CF-8499-94A870C33E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215FB8E0-771E-4D47-B43D-F130486AA218}"/>
              </a:ext>
            </a:extLst>
          </p:cNvPr>
          <p:cNvSpPr>
            <a:spLocks noGrp="1"/>
          </p:cNvSpPr>
          <p:nvPr>
            <p:ph idx="1"/>
          </p:nvPr>
        </p:nvSpPr>
        <p:spPr>
          <a:xfrm>
            <a:off x="496787" y="1193147"/>
            <a:ext cx="6309003" cy="3962266"/>
          </a:xfrm>
        </p:spPr>
        <p:txBody>
          <a:bodyPr>
            <a:normAutofit/>
          </a:bodyPr>
          <a:lstStyle/>
          <a:p>
            <a:pPr marL="0" indent="0">
              <a:buNone/>
            </a:pPr>
            <a:r>
              <a:rPr lang="ru-RU" sz="2000" dirty="0" smtClean="0"/>
              <a:t>Когда мы говорим об эмоциональном насилии, то должны учитывать ряд важных вопросов.</a:t>
            </a:r>
            <a:r>
              <a:rPr lang="en-US" sz="2000" dirty="0" smtClean="0"/>
              <a:t> </a:t>
            </a:r>
            <a:endParaRPr lang="en-US" sz="2000" dirty="0"/>
          </a:p>
          <a:p>
            <a:r>
              <a:rPr lang="ru-RU" sz="2000" b="1" dirty="0" smtClean="0"/>
              <a:t>Сможете </a:t>
            </a:r>
            <a:r>
              <a:rPr lang="ru-RU" sz="2000" b="1" dirty="0"/>
              <a:t>ли вы распознать эмоциональное насилие? </a:t>
            </a:r>
            <a:r>
              <a:rPr lang="en-US" sz="2000" b="1" dirty="0" smtClean="0"/>
              <a:t> </a:t>
            </a:r>
            <a:endParaRPr lang="ru-RU" sz="2000" b="1" dirty="0"/>
          </a:p>
          <a:p>
            <a:r>
              <a:rPr lang="ru-RU" sz="2000" b="1" dirty="0" smtClean="0"/>
              <a:t>Как </a:t>
            </a:r>
            <a:r>
              <a:rPr lang="ru-RU" sz="2000" b="1" dirty="0"/>
              <a:t>бы вы ответили, если бы кто-то проявил по отношению к вам психологическое насилие?</a:t>
            </a:r>
            <a:endParaRPr lang="en-US" sz="2000" b="1" dirty="0"/>
          </a:p>
          <a:p>
            <a:r>
              <a:rPr lang="ru-RU" sz="2000" b="1" dirty="0"/>
              <a:t>Что Библия говорит об этом</a:t>
            </a:r>
            <a:r>
              <a:rPr lang="ru-RU" sz="2000" b="1" dirty="0" smtClean="0"/>
              <a:t>?</a:t>
            </a:r>
            <a:r>
              <a:rPr lang="en-US" sz="2000" b="1" dirty="0" smtClean="0"/>
              <a:t> </a:t>
            </a:r>
            <a:endParaRPr lang="en-US" sz="2000" b="1" dirty="0">
              <a:solidFill>
                <a:schemeClr val="tx2"/>
              </a:solidFill>
            </a:endParaRPr>
          </a:p>
        </p:txBody>
      </p:sp>
      <p:pic>
        <p:nvPicPr>
          <p:cNvPr id="4" name="Picture 3">
            <a:extLst>
              <a:ext uri="{FF2B5EF4-FFF2-40B4-BE49-F238E27FC236}">
                <a16:creationId xmlns:a16="http://schemas.microsoft.com/office/drawing/2014/main" id="{EAE9ACC9-1A15-5E49-B327-6317E72A03E6}"/>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7" name="Imagem 6" descr="Uma imagem contendo desenho&#10;&#10;Descrição gerada automaticamente">
            <a:extLst>
              <a:ext uri="{FF2B5EF4-FFF2-40B4-BE49-F238E27FC236}">
                <a16:creationId xmlns:a16="http://schemas.microsoft.com/office/drawing/2014/main" id="{47885F50-351E-488E-B43F-F0E044472306}"/>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901071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44E3B-04C1-8D4B-B085-7C91115D85C6}"/>
              </a:ext>
            </a:extLst>
          </p:cNvPr>
          <p:cNvSpPr>
            <a:spLocks noGrp="1"/>
          </p:cNvSpPr>
          <p:nvPr>
            <p:ph type="title"/>
          </p:nvPr>
        </p:nvSpPr>
        <p:spPr>
          <a:xfrm>
            <a:off x="581193" y="702156"/>
            <a:ext cx="6309003" cy="1013800"/>
          </a:xfrm>
        </p:spPr>
        <p:txBody>
          <a:bodyPr>
            <a:normAutofit/>
          </a:bodyPr>
          <a:lstStyle/>
          <a:p>
            <a:endParaRPr lang="en-US" dirty="0">
              <a:solidFill>
                <a:schemeClr val="tx2"/>
              </a:solidFill>
            </a:endParaRPr>
          </a:p>
        </p:txBody>
      </p:sp>
      <p:sp>
        <p:nvSpPr>
          <p:cNvPr id="3" name="Content Placeholder 2">
            <a:extLst>
              <a:ext uri="{FF2B5EF4-FFF2-40B4-BE49-F238E27FC236}">
                <a16:creationId xmlns:a16="http://schemas.microsoft.com/office/drawing/2014/main" id="{215FB8E0-771E-4D47-B43D-F130486AA218}"/>
              </a:ext>
            </a:extLst>
          </p:cNvPr>
          <p:cNvSpPr>
            <a:spLocks noGrp="1"/>
          </p:cNvSpPr>
          <p:nvPr>
            <p:ph idx="1"/>
          </p:nvPr>
        </p:nvSpPr>
        <p:spPr>
          <a:xfrm>
            <a:off x="581194" y="1896533"/>
            <a:ext cx="6309003" cy="3962266"/>
          </a:xfrm>
        </p:spPr>
        <p:txBody>
          <a:bodyPr>
            <a:normAutofit/>
          </a:bodyPr>
          <a:lstStyle/>
          <a:p>
            <a:pPr algn="ctr"/>
            <a:r>
              <a:rPr lang="ru-RU" sz="2400" dirty="0" smtClean="0"/>
              <a:t>Наиболее </a:t>
            </a:r>
            <a:r>
              <a:rPr lang="ru-RU" sz="2400" dirty="0"/>
              <a:t>частым типом психологической агрессии, используемым по отношению  как к мужчинам, так и к женщинам, является </a:t>
            </a:r>
            <a:r>
              <a:rPr lang="ru-RU" sz="2400" b="1" dirty="0"/>
              <a:t>принудительный контроль, включающий требование постоянно информировать партнера о ее или его местонахождении.</a:t>
            </a:r>
            <a:r>
              <a:rPr lang="en-US" sz="2400" b="1" dirty="0"/>
              <a:t> </a:t>
            </a:r>
          </a:p>
          <a:p>
            <a:pPr algn="ctr"/>
            <a:endParaRPr lang="en-US" sz="2400" dirty="0">
              <a:solidFill>
                <a:schemeClr val="tx2"/>
              </a:solidFill>
            </a:endParaRPr>
          </a:p>
        </p:txBody>
      </p:sp>
      <p:pic>
        <p:nvPicPr>
          <p:cNvPr id="4" name="Picture 3">
            <a:extLst>
              <a:ext uri="{FF2B5EF4-FFF2-40B4-BE49-F238E27FC236}">
                <a16:creationId xmlns:a16="http://schemas.microsoft.com/office/drawing/2014/main" id="{EAE9ACC9-1A15-5E49-B327-6317E72A03E6}"/>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5" name="Imagem 4" descr="Uma imagem contendo desenho&#10;&#10;Descrição gerada automaticamente">
            <a:extLst>
              <a:ext uri="{FF2B5EF4-FFF2-40B4-BE49-F238E27FC236}">
                <a16:creationId xmlns:a16="http://schemas.microsoft.com/office/drawing/2014/main" id="{E58D1CEF-7528-4DB5-AC50-D03B7D5315B6}"/>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754646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228E56-3DA6-604C-8329-AAA678863105}"/>
              </a:ext>
            </a:extLst>
          </p:cNvPr>
          <p:cNvSpPr>
            <a:spLocks noGrp="1"/>
          </p:cNvSpPr>
          <p:nvPr>
            <p:ph type="title"/>
          </p:nvPr>
        </p:nvSpPr>
        <p:spPr>
          <a:xfrm>
            <a:off x="4382724" y="1574352"/>
            <a:ext cx="7225075" cy="1013800"/>
          </a:xfrm>
        </p:spPr>
        <p:txBody>
          <a:bodyPr>
            <a:noAutofit/>
          </a:bodyPr>
          <a:lstStyle/>
          <a:p>
            <a:pPr algn="ctr">
              <a:lnSpc>
                <a:spcPct val="100000"/>
              </a:lnSpc>
            </a:pPr>
            <a:r>
              <a:rPr lang="bg-BG" sz="2800" b="1" dirty="0">
                <a:solidFill>
                  <a:schemeClr val="tx2"/>
                </a:solidFill>
                <a:latin typeface="Avenir Next" panose="020B0503020202020204" pitchFamily="34" charset="0"/>
              </a:rPr>
              <a:t>ПРЕОБЛАДАНИЕ </a:t>
            </a:r>
            <a:r>
              <a:rPr lang="en-US" sz="2800" b="1" dirty="0" smtClean="0">
                <a:solidFill>
                  <a:schemeClr val="tx2"/>
                </a:solidFill>
                <a:latin typeface="Avenir Next" panose="020B0503020202020204" pitchFamily="34" charset="0"/>
              </a:rPr>
              <a:t> </a:t>
            </a:r>
            <a:r>
              <a:rPr lang="ru-RU" sz="2800" b="1" dirty="0" smtClean="0">
                <a:solidFill>
                  <a:schemeClr val="tx2">
                    <a:lumMod val="75000"/>
                    <a:lumOff val="25000"/>
                  </a:schemeClr>
                </a:solidFill>
                <a:latin typeface="Avenir Next" panose="020B0503020202020204" pitchFamily="34" charset="0"/>
              </a:rPr>
              <a:t>эмоционального насилия среди христиан</a:t>
            </a:r>
            <a:r>
              <a:rPr lang="en-US" sz="2800" b="1" dirty="0">
                <a:solidFill>
                  <a:schemeClr val="tx2"/>
                </a:solidFill>
                <a:latin typeface="Avenir Next" panose="020B0503020202020204" pitchFamily="34" charset="0"/>
              </a:rPr>
              <a:t/>
            </a:r>
            <a:br>
              <a:rPr lang="en-US" sz="2800" b="1" dirty="0">
                <a:solidFill>
                  <a:schemeClr val="tx2"/>
                </a:solidFill>
                <a:latin typeface="Avenir Next" panose="020B0503020202020204" pitchFamily="34" charset="0"/>
              </a:rPr>
            </a:br>
            <a:endParaRPr lang="en-US" sz="2800" dirty="0">
              <a:solidFill>
                <a:schemeClr val="tx2"/>
              </a:solidFill>
              <a:latin typeface="Avenir Next" panose="020B0503020202020204" pitchFamily="34" charset="0"/>
            </a:endParaRPr>
          </a:p>
        </p:txBody>
      </p:sp>
      <p:sp>
        <p:nvSpPr>
          <p:cNvPr id="11" name="Rectangle 10">
            <a:extLst>
              <a:ext uri="{FF2B5EF4-FFF2-40B4-BE49-F238E27FC236}">
                <a16:creationId xmlns:a16="http://schemas.microsoft.com/office/drawing/2014/main" id="{10058680-D07C-4893-B2B7-91543F18AB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B42427A-0A1F-4A55-8705-D9179F1E0C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id="{EE54A6FE-D8CB-48A3-900B-053D4EBD3B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id="{FD099891-407C-4E43-A5BC-905C0511A461}"/>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id="{392659EA-54CC-D848-B193-7812E7938081}"/>
              </a:ext>
            </a:extLst>
          </p:cNvPr>
          <p:cNvSpPr>
            <a:spLocks noGrp="1"/>
          </p:cNvSpPr>
          <p:nvPr>
            <p:ph idx="1"/>
          </p:nvPr>
        </p:nvSpPr>
        <p:spPr>
          <a:xfrm>
            <a:off x="4382726" y="2297247"/>
            <a:ext cx="6878108" cy="3962266"/>
          </a:xfrm>
        </p:spPr>
        <p:txBody>
          <a:bodyPr>
            <a:normAutofit/>
          </a:bodyPr>
          <a:lstStyle/>
          <a:p>
            <a:r>
              <a:rPr lang="ru-RU" sz="2000" b="1" dirty="0"/>
              <a:t>в рамках исследования «Здоровье адвентистов-2 » был проведен анализ, посвященный распространенности эмоционального насилия в детстве среди </a:t>
            </a:r>
            <a:r>
              <a:rPr lang="ru-RU" sz="2000" b="1" dirty="0" smtClean="0"/>
              <a:t>10 </a:t>
            </a:r>
            <a:r>
              <a:rPr lang="ru-RU" sz="2000" b="1" dirty="0"/>
              <a:t>283 взрослых адвентистов седьмого дня, проживающих в Северной Америке и принимавших участие в </a:t>
            </a:r>
            <a:r>
              <a:rPr lang="ru-RU" sz="2000" b="1" dirty="0" smtClean="0"/>
              <a:t>исследовании</a:t>
            </a:r>
            <a:r>
              <a:rPr lang="en-US" sz="2000" baseline="30000" dirty="0"/>
              <a:t> </a:t>
            </a:r>
            <a:r>
              <a:rPr lang="en-US" sz="2000" baseline="30000" dirty="0" smtClean="0"/>
              <a:t>5</a:t>
            </a:r>
            <a:r>
              <a:rPr lang="ru-RU" sz="2000" b="1" dirty="0" smtClean="0"/>
              <a:t>. </a:t>
            </a:r>
            <a:endParaRPr lang="ru-RU" sz="2000" b="1" dirty="0"/>
          </a:p>
          <a:p>
            <a:r>
              <a:rPr lang="ru-RU" sz="2000" b="1" dirty="0"/>
              <a:t>В этом исследовании 39 процентов женщин и 35 процентов мужчин сообщили, что подвергались эмоциональному насилию со стороны своих родителей (отца или матери) в возрасте до 18 лет. </a:t>
            </a:r>
            <a:r>
              <a:rPr lang="en-US" sz="2000" dirty="0"/>
              <a:t> </a:t>
            </a:r>
            <a:endParaRPr lang="en-US" sz="2000" b="1" dirty="0"/>
          </a:p>
        </p:txBody>
      </p:sp>
      <p:pic>
        <p:nvPicPr>
          <p:cNvPr id="10" name="Imagem 9" descr="Fundo preto com letras brancas&#10;&#10;Descrição gerada automaticamente">
            <a:extLst>
              <a:ext uri="{FF2B5EF4-FFF2-40B4-BE49-F238E27FC236}">
                <a16:creationId xmlns:a16="http://schemas.microsoft.com/office/drawing/2014/main" id="{BD01368C-9C92-4FC4-8217-33BA16DA265E}"/>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772697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VTI">
  <a:themeElements>
    <a:clrScheme name="AnalogousFromRegularSeedLeftStep">
      <a:dk1>
        <a:srgbClr val="000000"/>
      </a:dk1>
      <a:lt1>
        <a:srgbClr val="FFFFFF"/>
      </a:lt1>
      <a:dk2>
        <a:srgbClr val="24413A"/>
      </a:dk2>
      <a:lt2>
        <a:srgbClr val="EFECEB"/>
      </a:lt2>
      <a:accent1>
        <a:srgbClr val="46AFCA"/>
      </a:accent1>
      <a:accent2>
        <a:srgbClr val="33B398"/>
      </a:accent2>
      <a:accent3>
        <a:srgbClr val="40B76C"/>
      </a:accent3>
      <a:accent4>
        <a:srgbClr val="3AB834"/>
      </a:accent4>
      <a:accent5>
        <a:srgbClr val="72B13D"/>
      </a:accent5>
      <a:accent6>
        <a:srgbClr val="9BAA30"/>
      </a:accent6>
      <a:hlink>
        <a:srgbClr val="C76E57"/>
      </a:hlink>
      <a:folHlink>
        <a:srgbClr val="878787"/>
      </a:folHlink>
    </a:clrScheme>
    <a:fontScheme name="Dividend">
      <a:maj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TotalTime>
  <Words>4883</Words>
  <Application>Microsoft Office PowerPoint</Application>
  <PresentationFormat>Широкоэкранный</PresentationFormat>
  <Paragraphs>183</Paragraphs>
  <Slides>23</Slides>
  <Notes>23</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23</vt:i4>
      </vt:variant>
    </vt:vector>
  </HeadingPairs>
  <TitlesOfParts>
    <vt:vector size="31" baseType="lpstr">
      <vt:lpstr>Arial</vt:lpstr>
      <vt:lpstr>Arial Nova Light</vt:lpstr>
      <vt:lpstr>Avenir Next</vt:lpstr>
      <vt:lpstr>Book Antiqua</vt:lpstr>
      <vt:lpstr>Calibri</vt:lpstr>
      <vt:lpstr>Corbel</vt:lpstr>
      <vt:lpstr>Wingdings 2</vt:lpstr>
      <vt:lpstr>DividendVTI</vt:lpstr>
      <vt:lpstr>РАНЫ, НАНЕСЕННЫЕ НАСИЛИЕМ А что мы можем  сделать,  чтобы помочь людям, страдающим от насилия?  </vt:lpstr>
      <vt:lpstr>ИСТОРИЯ</vt:lpstr>
      <vt:lpstr>Презентация PowerPoint</vt:lpstr>
      <vt:lpstr>Различные виды насилия </vt:lpstr>
      <vt:lpstr>Презентация PowerPoint</vt:lpstr>
      <vt:lpstr>Явление широко распространенное,  но не признанное </vt:lpstr>
      <vt:lpstr>Признать эмоциональное насилие </vt:lpstr>
      <vt:lpstr>Презентация PowerPoint</vt:lpstr>
      <vt:lpstr>ПРЕОБЛАДАНИЕ  эмоционального насилия среди христиан </vt:lpstr>
      <vt:lpstr>Различия между эмоциональным насилием  и конфликтом</vt:lpstr>
      <vt:lpstr>Презентация PowerPoint</vt:lpstr>
      <vt:lpstr>Как помочь человеку отреагировать, если он подвергается психологическому насилию </vt:lpstr>
      <vt:lpstr>1. Изучите тактику проявления эмоционального насилия  и научитесь отстаивать свои интересы.</vt:lpstr>
      <vt:lpstr>2. Установите здоровые границы. </vt:lpstr>
      <vt:lpstr>3. Созидайте свою  самооценку и чувство собственного достоинства</vt:lpstr>
      <vt:lpstr>4. Обратитесь за помощью к профессиональному консультанту. </vt:lpstr>
      <vt:lpstr>5. ИЩИТЕ Утешения, исцеления  и мудрости у бога </vt:lpstr>
      <vt:lpstr>МОЖЕМ ЛИ МЫ СДЕЛАТЬ БОЛЬШЕ?</vt:lpstr>
      <vt:lpstr>Презентация PowerPoint</vt:lpstr>
      <vt:lpstr>Вопрос здоровья</vt:lpstr>
      <vt:lpstr>Презентация PowerPoint</vt:lpstr>
      <vt:lpstr>Представление божьего характера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wounds of abuse Can We do More?</dc:title>
  <dc:creator>Arrais, Raquel</dc:creator>
  <cp:lastModifiedBy>Raisa Ostrovskaya</cp:lastModifiedBy>
  <cp:revision>36</cp:revision>
  <dcterms:created xsi:type="dcterms:W3CDTF">2020-04-14T13:18:25Z</dcterms:created>
  <dcterms:modified xsi:type="dcterms:W3CDTF">2020-07-09T10:07:26Z</dcterms:modified>
</cp:coreProperties>
</file>