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84" r:id="rId4"/>
    <p:sldId id="261" r:id="rId5"/>
    <p:sldId id="264" r:id="rId6"/>
    <p:sldId id="263" r:id="rId7"/>
    <p:sldId id="285" r:id="rId8"/>
    <p:sldId id="266" r:id="rId9"/>
    <p:sldId id="267" r:id="rId10"/>
    <p:sldId id="268" r:id="rId11"/>
    <p:sldId id="286" r:id="rId12"/>
    <p:sldId id="270" r:id="rId13"/>
    <p:sldId id="272" r:id="rId14"/>
    <p:sldId id="271" r:id="rId15"/>
    <p:sldId id="287" r:id="rId16"/>
    <p:sldId id="274" r:id="rId17"/>
    <p:sldId id="275" r:id="rId18"/>
    <p:sldId id="276" r:id="rId19"/>
    <p:sldId id="288" r:id="rId20"/>
    <p:sldId id="278" r:id="rId21"/>
    <p:sldId id="279" r:id="rId22"/>
    <p:sldId id="280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5AB1"/>
    <a:srgbClr val="D883FF"/>
    <a:srgbClr val="521B93"/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4"/>
    <p:restoredTop sz="81750"/>
  </p:normalViewPr>
  <p:slideViewPr>
    <p:cSldViewPr snapToGrid="0" snapToObjects="1">
      <p:cViewPr varScale="1">
        <p:scale>
          <a:sx n="60" d="100"/>
          <a:sy n="60" d="100"/>
        </p:scale>
        <p:origin x="10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7B6EF-1EEF-3A4F-A822-990B72D28CC6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DC53A-3943-E24E-A838-496FFD443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5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Вступление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Приветствую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Иисуса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Христа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04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находим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ультиматум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Барака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Судей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 9: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тобою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58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История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Некоторые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используют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различные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выделиться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массы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сделать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выйдя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замуж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иностранца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закрытых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сообществах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знают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подобные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потому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последствия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длятся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поступила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вышла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замуж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иностранца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только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удивительной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зачастую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сложной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мужа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брат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женился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односельчанке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женился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вышли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замуж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одновременно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предположить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вместе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легче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находиться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окружающих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обсуждали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разговоры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деревне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утихали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старалась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адаптироваться к жизни в своей новой семье.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обычно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случается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семье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происходила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притирка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привносит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вкусы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привычки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манеры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язык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мышления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узнать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понять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оспорить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уважать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принять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вопросом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столкнулись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религия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религия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отличалась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религии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восхищаться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Прошел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брака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новостей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Прошел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теперь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жители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деревни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говорить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строить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предположения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семье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ребенка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переживания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недостаточно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Кажется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замечания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лишь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усугубили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ситуацию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худшее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впереди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Сначала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умер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тяжелый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удар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семьи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свекровь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безутешна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нравилась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свекровь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ладили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должны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научиться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свекрови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отношениях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своими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невестками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смерть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достаточно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тяжелым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событием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семью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постигло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тяжые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трагедии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зять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собственный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любимый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умерли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Какая-то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болезнь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забрала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мужчин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семье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обрушилось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Трудно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глубокую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печали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испытали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Теперь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мужей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заботились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дающих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надежду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услышали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назвать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плохой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Голод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вынудивший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мужа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перебраться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родины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сюда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закончился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снова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хорошая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свекровь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вернуться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родину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плохая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43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Изначально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отправиться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вместе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семьей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держаться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вместе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подготовились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путешествию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попрощались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отправились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дорогу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уходила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местный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язык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отправлялась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никого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сложное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приняла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теперь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свекровь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остановилась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поняла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слишком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непосильной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задачей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дорогих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молодых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невесток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оставить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народ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уйти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нечего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предложить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направлялись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Свекровь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примут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родине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десятилетнего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отсутствия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позаботиться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только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себе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двух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молодых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женщинах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свекровь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предложила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двум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невесткам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вернуться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родную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деревню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сделать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гораздо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легче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уйти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80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Приходилось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сталкиваться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ситуацией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досталось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немало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ушли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любимые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пришлось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принимать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сложное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вынуждены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покинуть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родину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уехать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страну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Насколько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сложным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подобное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невестка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свекровь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неохотой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попрощалась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повернула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назад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героине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Присоединиться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невестке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вернуться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родственникам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сможет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снова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выйти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замуж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останется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одинокой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свекровью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никакой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определенности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Сколько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проживет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уйдет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похоронена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87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непоколебимым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ясно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сформулированным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книге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Руфь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1:16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читаем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принуждай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оставить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тебя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возвратиться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тебя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пойдешь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66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История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делает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шоке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Служанки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разорвал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одежды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возложил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себя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вретище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пепел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причитает и плачет на улицах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ужасная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представления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происходит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любимым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дядей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 очень любила его и была ему за многое благодарна. Воспоминания о том, как она росла, пронеслись чередой перед ее глазами.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помнила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произошло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умерли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родители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помнила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любящего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дяди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заботился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сильно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любил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сделал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крыша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головой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девочка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защищал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воспитал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твердно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такая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голове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промелькнули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воспоминания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забрали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могла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присоединиться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царском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дворце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Улыбка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появилась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лице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вспомнила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готовили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встрече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царем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течение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царицей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состоялся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удивительный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праздник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дворце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царские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обязанности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разделили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дорогим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сердцу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дядей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могла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столько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времени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сколько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хотелось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состоянии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встревожила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порывом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одежду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финансовые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затруднения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радостью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помогла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вскоре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пошли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хуже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дядя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отказался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принять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одежду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понятия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узнать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60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могла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насколько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плохими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новости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теперь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принадлежала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царской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семье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принимала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активного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политике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дядя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осведомлен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происходящем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Немногим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ранее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благодаря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вмешательству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помощи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спасена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мужа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ставки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намного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выше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дядя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прислал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информацию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включая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письменную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публикацию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указа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затрагивающего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принадлежащих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иудеям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Дядя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уговаривал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увидеться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царем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попросить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пощады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народа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настоящему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времени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осведомлена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протоколе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поведения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царском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дворце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из-за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предыдущего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заговора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убийства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царя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сейчас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введены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жесткие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безопасности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приблизившийся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царю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убит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только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царь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проявит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милосердия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подняв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скипетр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слишком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рисковано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думала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сможет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сделать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просил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дядя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удивил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дядю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убежден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ситуация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причиной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позволил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оказаться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сейчас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находилась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вмешается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сейчас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бороться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народ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привести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гибели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помочь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иудеям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56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Бывало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вы занимали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какую-то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руководящую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должность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 лидером 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вам нужно 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принять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сложное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вступиться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кого-то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голоса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полагался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надеясь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вашу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помощь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поступили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промолчали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что-то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почувствовали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поступили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серьезно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подумала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словами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дяди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17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отправила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книге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Эсфирь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4:16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говорится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собери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Иудеев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находящихся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Сузах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поститесь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ешьте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пейте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дня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днем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ночью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служанками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моими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поститься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царю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услышали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четыре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Библии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рассказывающие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женщинах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теперь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послушаем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рассказ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мужчине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55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История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</a:t>
            </a: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Некоторые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могут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дальновидные руководители. Они видят гораздо большую картину, чем остальные и соответственно ей строят свою жизнь, а также готовят к будущему своих последователей.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лидеров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ясно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старался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подготовить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команду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произойти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переживать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трудные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времена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пострадался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подготовить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сложным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дням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дням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несущим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опустошение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ужас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09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нравятся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люблю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слушать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особенно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реальной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услышим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несколько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людях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попавших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сложные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жизненные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ситуации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Каждому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пришлось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принять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изменило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сталкивались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разными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обстоятельствами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разных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местах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​​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разное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принять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серьезное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по-другому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только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лично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целых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народов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Слушайте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внимательно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Через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обращаться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Святой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Откройте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сердце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разум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услышать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обращенную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столкнетесь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необходимостью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принятия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303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течение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долгих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месяцев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нескольких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пытался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помочь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понять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безуспешно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Наступил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последний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вечер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должен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провести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вместе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членами своей команды.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лучше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совместного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ужина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каким-то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событием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наступило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ежегодного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праздника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обычно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члены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семьи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собираются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вместе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праздничного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постарался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запомнили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вечер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изменил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некоторые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ритуалы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связанные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праздником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ужина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отправились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прогулку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полезно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немного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пройтись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советую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вечер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испытают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ожидают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Ведь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только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праздничный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ужин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немного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отличался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происходит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обычно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равно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побыть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вместе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лидера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радостью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вместе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снова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могли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понять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ввиду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оставят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Слово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употребил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означало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покинуть, отвернуться, поколебать веру в кого-то, преткнуться в своей вере относительно него, они устыдятся его и оставят его.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насколько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морально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опустошены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должен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надежду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запомнят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поможет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подняться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Что-то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простое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значимое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76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Приходилось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подбирать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слова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кому-то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что-то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этот человек находился на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перепутье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своей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хотели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07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слова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читаем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Евангелии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Матфея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26:31, 32: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говорит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Иисус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воскресении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предварю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Галилее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Иисус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произносил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слова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Задолго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грех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пришел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предоставить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греха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трудно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трудно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неправильно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понимать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оскорблять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проявлять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неуважение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ненавидеть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разделен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Отцом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равно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кто-то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возьмется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выполнять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миссию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139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Заключение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встретились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Ревеккой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Деворой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Руфью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Эсфирью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Иисусом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проходили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через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критические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события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кризиса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страдали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лично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народ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оказал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влияние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человечество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героям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принять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был переломный, судьбоносный момент. Решение, которое они приняли, можно суммировать в двух словах: я пойду.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16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принять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призывает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супругу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супруге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попросить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прощения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прошлом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обидели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ответите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призыв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призывает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соседям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Пригласить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Выслушать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Рассказать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изменил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вашу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ответите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 призывает вас помогать тем, кто находится на улицах. Дать им еду, одежду, работу, сесть рядом и выслушать их историю. Рассказать им о том, как много Иисус значит для вас. Что вы ответите?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призывает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отправиться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страну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проповедовать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Евангелие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жизнью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ответите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72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говорит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Святой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призывает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ответите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призыв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любовь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Иисуса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поможет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скажем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вместе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!”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54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История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красива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замужем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большинство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молодых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размышляла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Выйдет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замуж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останется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родителями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выйдет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замуж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спутником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красивым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Богатым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Хотелось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мужские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качества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списке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обычным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девушки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выходили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замуж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дальнего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родственника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никого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дальних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родственников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некоторые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переехали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слишком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далеко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навещали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ежедневных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обязанностей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заключалась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ходить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водой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семьи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Обычно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ходила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водой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вместе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девушкам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деревни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пошла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Подойдя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колодцу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увидела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иностранца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приехал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издалека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деревне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незнакомца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нетрудно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заметить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Рядом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отдыхали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верблюды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подсказка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странник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95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понятия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благодаря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навсегда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изменится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мысли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внезапно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оборвались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незнакомец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обратился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просьбой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последовали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вопросы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хотел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гостеприимство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пошло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дальше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напоила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верблюдов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сложная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задача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радостью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готова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сделать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подозревала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поступок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знаком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просил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заметила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незнакомец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пристально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наблюдал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что-то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вынимает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сумки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сюрприз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подарил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золотое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кольцо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браслета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ой девушке не понравятся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подарки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?!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спросил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Чья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дочь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твоего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отца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комната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переночевать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вопрос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вежливо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назвав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сказав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действительно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разместить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верблюдов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упомянул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Авраама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побежала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быстро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могла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рассказала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семье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случилось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брат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пошел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привести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незнакомца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позаботились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накормили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верблюдов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приготовили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приближенных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освежиться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сообщил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визита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хотел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господина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Семья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выдать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дочь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замуж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Теперь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наконец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расслабиться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услышала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вопросы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выходит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замуж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свадьбу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потрясение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произошло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утром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заявил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хочет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ехать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обратно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немедленно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семья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хотела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выделить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десять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дней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прощание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хотел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уехать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немедленно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девушка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05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Приходилось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когда-нибудь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принимать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быстро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полностью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изменит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вашу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нравится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подумать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оценить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плюсы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минусы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познакомиться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обстоятельствами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увидит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когда-нибудь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снова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родителей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брата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уверен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хотела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попрощаться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своими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деревенскими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друзьями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устроить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вечеринку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выходила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замуж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событием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42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находим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книге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Бытие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24:58.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призвали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Ревекку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сказали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пойдешь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42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История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тяжелое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Двадцать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деспотического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иностранного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правления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вооруженные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угнетателей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намного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превосходили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Двадцать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период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угнетения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выросло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поколени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привыкают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окружающим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обстоятельствам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конце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концов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жестоких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правителей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свергают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мира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ничего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происходило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двадцать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пришло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откровение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получила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ясное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послание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должна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дальше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радостная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освобождению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народа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ужасного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гнета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сразу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действовать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Божьему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откровению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должна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послание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собирался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вывести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рабства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потрясающий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хотела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произошло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скорее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собирался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заманить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вражеские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равнину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реки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собирается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сделать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идеальной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ловушкой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угнетателей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надеялись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тяжелую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военную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технику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дождя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местность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становилась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непроходимой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избранного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возглавить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восстание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означало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молния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совершенно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ясно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Вражескую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армию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заманят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местных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погодных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условий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застрянут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пошлет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дождь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молнию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легко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одержать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победу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освободить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нацию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угнетателя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известным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уважаемым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судьей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постоянно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приходили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разрешить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споры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просьбу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выполнили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сразу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наверняка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волнение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глазах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значит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должно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произойти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что-то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05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ожидала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получатель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сообщения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отреагирует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точно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Варак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(Молния)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пришел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услышал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послание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совсем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ответил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ультиматумом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Странным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ультиматумом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Библии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читали, что на битву отправлялись только мужчины.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участвовать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событии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сфера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ответственности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судьей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пророчицей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обязанностей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ультиматум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звучал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пойдешь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пойдешь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пойду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Наверное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могла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поверить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своим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ушам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Вместо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услышать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фантастический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готов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сделаю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сказала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!»,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фактически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сказал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ему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интересно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70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Бывало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полностью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погружены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радостью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смотрите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вдруг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происходит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происходит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что-то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требующее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полного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изменения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ваших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взглядов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ситуации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DC53A-3943-E24E-A838-496FFD4433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17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55E7-FD0B-A342-96DF-2C588A4A1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8661"/>
            <a:ext cx="9144000" cy="1858617"/>
          </a:xfrm>
        </p:spPr>
        <p:txBody>
          <a:bodyPr anchor="b"/>
          <a:lstStyle>
            <a:lvl1pPr algn="ctr">
              <a:defRPr sz="6000"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87A07-DEEE-4C4F-97A7-D2898A011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6982" y="2508734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1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37FB-76AA-7143-BDA2-B208E52A0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55BE2-3E93-0F41-88F0-94F63A766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/>
            </a:lvl1pPr>
            <a:lvl2pPr>
              <a:defRPr sz="3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81986-734E-E14F-8EB8-2A672ACF6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C7CBF-FB75-374C-9CA6-00E2C006121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69A36-55F5-1B4A-8920-14022435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7B91C-A082-EC42-A4B7-67747B467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838E0-D5FE-3A46-B5EA-301BB79E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7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3788C-79D1-E341-9762-E77BD729E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B361F-6A66-194D-A24A-4373D0DE3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037D0-B219-FA4E-8E0D-DD0CA9A58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C7CBF-FB75-374C-9CA6-00E2C006121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8B7F6-83F7-0B4B-97C5-FB3DA244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72C0E-EED4-1244-9722-6A3127B52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838E0-D5FE-3A46-B5EA-301BB79E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2546A-C327-9D4F-B2CE-AD2FF37F9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66981-37B4-4442-B355-B08360248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E677E-E0EE-D046-A36D-840ABED59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0B5BF5-A380-4B46-B8BD-32CA7C294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C7CBF-FB75-374C-9CA6-00E2C006121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F6DDB-362B-2F44-8438-5F64A775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78F28-A1FB-FA47-A999-DF5636606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838E0-D5FE-3A46-B5EA-301BB79E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44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DF517C-6854-FF42-8CF8-488C3B8B3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DFF62-09FC-2F42-AEE2-30D0BD967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D60CA-F330-DC4D-B6D9-2918D4EC2E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C7CBF-FB75-374C-9CA6-00E2C006121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7DA51-B52C-084F-8E8F-00E006FCF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B7A0C-ABC0-9641-958A-36516A3E4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838E0-D5FE-3A46-B5EA-301BB79E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2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2FCE1-10C5-B248-8BE1-BC55D2A4E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784" y="547392"/>
            <a:ext cx="7268307" cy="108328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Я пойду</a:t>
            </a:r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1B1456-D544-CC41-A02E-D5A669181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014" y="1583912"/>
            <a:ext cx="7268307" cy="1898914"/>
          </a:xfrm>
        </p:spPr>
        <p:txBody>
          <a:bodyPr>
            <a:normAutofit/>
          </a:bodyPr>
          <a:lstStyle/>
          <a:p>
            <a:r>
              <a:rPr lang="ru-RU" sz="1400" b="0" dirty="0" err="1" smtClean="0">
                <a:solidFill>
                  <a:schemeClr val="tx1"/>
                </a:solidFill>
                <a:latin typeface="Avenir Next" panose="020B0503020202020204" pitchFamily="34" charset="0"/>
              </a:rPr>
              <a:t>Даниэла</a:t>
            </a:r>
            <a:r>
              <a:rPr lang="ru-RU" sz="1400" b="0" dirty="0" smtClean="0">
                <a:solidFill>
                  <a:schemeClr val="tx1"/>
                </a:solidFill>
                <a:latin typeface="Avenir Next" panose="020B0503020202020204" pitchFamily="34" charset="0"/>
              </a:rPr>
              <a:t> Шуберт</a:t>
            </a:r>
            <a:endParaRPr lang="en-US" sz="1400" b="0" dirty="0">
              <a:solidFill>
                <a:schemeClr val="tx1"/>
              </a:solidFill>
              <a:latin typeface="Avenir Next" panose="020B0503020202020204" pitchFamily="34" charset="0"/>
            </a:endParaRPr>
          </a:p>
          <a:p>
            <a:r>
              <a:rPr lang="ru-RU" sz="1400" b="0" dirty="0" smtClean="0">
                <a:solidFill>
                  <a:schemeClr val="tx1"/>
                </a:solidFill>
                <a:latin typeface="Avenir Next" panose="020B0503020202020204" pitchFamily="34" charset="0"/>
              </a:rPr>
              <a:t>Южный Тихоокеанский дивизион</a:t>
            </a:r>
            <a:endParaRPr lang="en-US" sz="1400" b="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F2D9F1-74B8-484C-A7E2-F46A95FFFCBA}"/>
              </a:ext>
            </a:extLst>
          </p:cNvPr>
          <p:cNvSpPr txBox="1"/>
          <p:nvPr/>
        </p:nvSpPr>
        <p:spPr>
          <a:xfrm>
            <a:off x="1306085" y="6135328"/>
            <a:ext cx="39901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Avenir Next" panose="020B0503020202020204" pitchFamily="34" charset="0"/>
              </a:rPr>
              <a:t>Отдел женского служения</a:t>
            </a:r>
            <a:br>
              <a:rPr lang="ru-RU" sz="1400" dirty="0" smtClean="0">
                <a:latin typeface="Avenir Next" panose="020B0503020202020204" pitchFamily="34" charset="0"/>
              </a:rPr>
            </a:br>
            <a:r>
              <a:rPr lang="ru-RU" sz="1400" dirty="0" smtClean="0">
                <a:latin typeface="Avenir Next" panose="020B0503020202020204" pitchFamily="34" charset="0"/>
              </a:rPr>
              <a:t> Генеральной Конференции</a:t>
            </a:r>
            <a:endParaRPr lang="en-US" sz="1400" dirty="0">
              <a:latin typeface="Avenir Next" panose="020B0503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935AB1"/>
                </a:solidFill>
                <a:latin typeface="Avenir Next" panose="020B0503020202020204" pitchFamily="34" charset="0"/>
              </a:rPr>
              <a:t>М</a:t>
            </a:r>
            <a:r>
              <a:rPr lang="ru-RU" sz="1400" b="1" dirty="0" smtClean="0">
                <a:solidFill>
                  <a:srgbClr val="935AB1"/>
                </a:solidFill>
                <a:latin typeface="Avenir Next" panose="020B0503020202020204" pitchFamily="34" charset="0"/>
              </a:rPr>
              <a:t>еждународный женский день молитвы</a:t>
            </a:r>
            <a:endParaRPr lang="en-US" sz="1400" b="1" dirty="0">
              <a:solidFill>
                <a:srgbClr val="935AB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2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FC795-3E74-E648-A335-9825B9542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29" y="1120877"/>
            <a:ext cx="8968037" cy="47828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dirty="0" smtClean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 algn="ctr">
              <a:buNone/>
            </a:pPr>
            <a:r>
              <a:rPr lang="ru-RU" sz="3600" dirty="0">
                <a:solidFill>
                  <a:schemeClr val="bg1"/>
                </a:solidFill>
                <a:latin typeface="Avenir Next" panose="020B0503020202020204" pitchFamily="34" charset="0"/>
              </a:rPr>
              <a:t>« Она </a:t>
            </a:r>
            <a:r>
              <a:rPr lang="ru-RU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сказала ему: </a:t>
            </a:r>
            <a:br>
              <a:rPr lang="ru-RU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Пойти </a:t>
            </a:r>
            <a: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пойду</a:t>
            </a:r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пойду с тобою»</a:t>
            </a:r>
            <a:br>
              <a:rPr lang="ru-RU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—</a:t>
            </a:r>
            <a:r>
              <a:rPr lang="ru-RU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Суд.</a:t>
            </a:r>
            <a:r>
              <a:rPr lang="en-US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4:9</a:t>
            </a:r>
            <a:endParaRPr lang="en-US" sz="36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/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3E5D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9111D55-E198-6443-A4B2-716ABBC03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79" y="4823045"/>
            <a:ext cx="10438007" cy="156032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latin typeface="Avenir Next" panose="020B0503020202020204" pitchFamily="34" charset="0"/>
                <a:cs typeface="+mj-cs"/>
              </a:rPr>
              <a:t>История 3</a:t>
            </a:r>
            <a:br>
              <a:rPr lang="ru-RU" sz="4000" b="1" dirty="0" smtClean="0">
                <a:latin typeface="Avenir Next" panose="020B0503020202020204" pitchFamily="34" charset="0"/>
                <a:cs typeface="+mj-cs"/>
              </a:rPr>
            </a:br>
            <a:r>
              <a:rPr lang="ru-RU" sz="2800" dirty="0" smtClean="0">
                <a:latin typeface="Avenir Next" panose="020B0503020202020204" pitchFamily="34" charset="0"/>
              </a:rPr>
              <a:t>Она отличалась от всех остальных, потому что </a:t>
            </a:r>
            <a:br>
              <a:rPr lang="ru-RU" sz="2800" dirty="0" smtClean="0">
                <a:latin typeface="Avenir Next" panose="020B0503020202020204" pitchFamily="34" charset="0"/>
              </a:rPr>
            </a:br>
            <a:r>
              <a:rPr lang="ru-RU" sz="2800" dirty="0" smtClean="0">
                <a:latin typeface="Avenir Next" panose="020B0503020202020204" pitchFamily="34" charset="0"/>
              </a:rPr>
              <a:t>вышла замуж за иностранца</a:t>
            </a:r>
            <a:r>
              <a:rPr lang="en-US" sz="2800" dirty="0" smtClean="0">
                <a:latin typeface="Avenir Next" panose="020B0503020202020204" pitchFamily="34" charset="0"/>
              </a:rPr>
              <a:t>.</a:t>
            </a:r>
            <a:r>
              <a:rPr lang="en-US" sz="2800" dirty="0">
                <a:latin typeface="Avenir Next" panose="020B0503020202020204" pitchFamily="34" charset="0"/>
              </a:rPr>
              <a:t/>
            </a:r>
            <a:br>
              <a:rPr lang="en-US" sz="2800" dirty="0">
                <a:latin typeface="Avenir Next" panose="020B0503020202020204" pitchFamily="34" charset="0"/>
              </a:rPr>
            </a:br>
            <a:endParaRPr lang="en-US" sz="4000" dirty="0">
              <a:latin typeface="Avenir Next" panose="020B0503020202020204" pitchFamily="34" charset="0"/>
              <a:cs typeface="+mj-cs"/>
            </a:endParaRPr>
          </a:p>
        </p:txBody>
      </p:sp>
      <p:pic>
        <p:nvPicPr>
          <p:cNvPr id="4" name="Content Placeholder 4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5AB3AF86-9111-9F40-ADEC-DA174603A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" b="6779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5FE2E6-C46F-6748-8FD0-002515986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793" y="1253331"/>
            <a:ext cx="8789276" cy="435133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А что</a:t>
            </a:r>
            <a:r>
              <a:rPr lang="en-US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будет с ней</a:t>
            </a:r>
            <a:r>
              <a:rPr lang="en-US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Каким будет ее</a:t>
            </a:r>
            <a:r>
              <a:rPr lang="en-US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будущее,</a:t>
            </a:r>
            <a:r>
              <a:rPr lang="en-US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если она окажется в чужой стране?</a:t>
            </a:r>
            <a:endParaRPr lang="en-US" sz="32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586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AF616-EF16-6042-A8EB-0C3FA5F65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0" y="1825624"/>
            <a:ext cx="4478215" cy="4588427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Приходилось ли вам сталкиваться с ситуацией, когда нужно было принять</a:t>
            </a:r>
            <a:r>
              <a:rPr lang="en-US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сложное решение, в тот момент, когда вы скорбели об ушедших близких</a:t>
            </a:r>
            <a:r>
              <a:rPr lang="en-US" b="1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?</a:t>
            </a:r>
            <a:endParaRPr lang="en-US" b="1" dirty="0">
              <a:solidFill>
                <a:schemeClr val="bg1"/>
              </a:solidFill>
              <a:latin typeface="Avenir Next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93DCE-5EB7-6942-963B-3DE17C25594C}"/>
              </a:ext>
            </a:extLst>
          </p:cNvPr>
          <p:cNvSpPr txBox="1"/>
          <p:nvPr/>
        </p:nvSpPr>
        <p:spPr>
          <a:xfrm>
            <a:off x="657907" y="3031798"/>
            <a:ext cx="43844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Принятие решения</a:t>
            </a:r>
            <a:endParaRPr lang="en-US" sz="4400" dirty="0">
              <a:solidFill>
                <a:schemeClr val="bg1"/>
              </a:solidFill>
              <a:latin typeface="Avenir Next" panose="020B05030202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ru-RU" sz="4400" b="1" dirty="0" smtClean="0">
                <a:solidFill>
                  <a:srgbClr val="935AB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во время горя и скорби</a:t>
            </a:r>
            <a:endParaRPr lang="en-US" sz="4400" b="1" dirty="0">
              <a:solidFill>
                <a:srgbClr val="935AB1"/>
              </a:solidFill>
              <a:latin typeface="Avenir Next" panose="020B0503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070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FC795-3E74-E648-A335-9825B9542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6062" y="869394"/>
            <a:ext cx="8778766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Но</a:t>
            </a:r>
            <a:r>
              <a:rPr lang="en-US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Руфь</a:t>
            </a:r>
            <a:r>
              <a:rPr lang="en-US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ответила:</a:t>
            </a:r>
            <a:r>
              <a:rPr lang="en-US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endParaRPr lang="en-US" sz="32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200" dirty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«</a:t>
            </a: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Не принуждай меня оставить тебя </a:t>
            </a:r>
            <a:b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и возвратиться от тебя, но куда ты пойдешь, туда и</a:t>
            </a:r>
            <a:r>
              <a:rPr lang="ru-RU" sz="32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я пойду»</a:t>
            </a:r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.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  <a:latin typeface="Avenir Next" panose="020B0503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—</a:t>
            </a: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Руфь</a:t>
            </a:r>
            <a:r>
              <a:rPr lang="en-US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1:16</a:t>
            </a:r>
            <a:endParaRPr lang="en-US" sz="32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3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/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3E5D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6FDC9B-0322-BF4C-A210-D247AA574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2738"/>
            <a:ext cx="12433792" cy="13689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 smtClean="0">
                <a:latin typeface="Avenir Next" panose="020B0503020202020204" pitchFamily="34" charset="0"/>
                <a:cs typeface="+mj-cs"/>
              </a:rPr>
              <a:t>История</a:t>
            </a:r>
            <a:r>
              <a:rPr lang="en-US" sz="3600" b="1" dirty="0" smtClean="0">
                <a:latin typeface="Avenir Next" panose="020B0503020202020204" pitchFamily="34" charset="0"/>
                <a:cs typeface="+mj-cs"/>
              </a:rPr>
              <a:t> </a:t>
            </a:r>
            <a:r>
              <a:rPr lang="en-US" sz="3600" b="1" dirty="0">
                <a:latin typeface="Avenir Next" panose="020B0503020202020204" pitchFamily="34" charset="0"/>
                <a:cs typeface="+mj-cs"/>
              </a:rPr>
              <a:t>4</a:t>
            </a:r>
            <a:r>
              <a:rPr lang="en-US" sz="3600" dirty="0">
                <a:latin typeface="Avenir Next" panose="020B0503020202020204" pitchFamily="34" charset="0"/>
                <a:cs typeface="+mj-cs"/>
              </a:rPr>
              <a:t/>
            </a:r>
            <a:br>
              <a:rPr lang="en-US" sz="3600" dirty="0">
                <a:latin typeface="Avenir Next" panose="020B0503020202020204" pitchFamily="34" charset="0"/>
                <a:cs typeface="+mj-cs"/>
              </a:rPr>
            </a:br>
            <a:r>
              <a:rPr lang="ru-RU" sz="3600" dirty="0" smtClean="0">
                <a:latin typeface="Avenir Next" panose="020B0503020202020204" pitchFamily="34" charset="0"/>
                <a:cs typeface="+mj-cs"/>
              </a:rPr>
              <a:t>«Что он делает?»</a:t>
            </a:r>
            <a:r>
              <a:rPr lang="en-US" sz="2800" dirty="0" smtClean="0">
                <a:latin typeface="Avenir Next" panose="020B0503020202020204" pitchFamily="34" charset="0"/>
              </a:rPr>
              <a:t> </a:t>
            </a:r>
            <a:r>
              <a:rPr lang="en-US" sz="2800" dirty="0">
                <a:latin typeface="Avenir Next" panose="020B0503020202020204" pitchFamily="34" charset="0"/>
              </a:rPr>
              <a:t/>
            </a:r>
            <a:br>
              <a:rPr lang="en-US" sz="2800" dirty="0">
                <a:latin typeface="Avenir Next" panose="020B0503020202020204" pitchFamily="34" charset="0"/>
              </a:rPr>
            </a:br>
            <a:r>
              <a:rPr lang="ru-RU" sz="2800" dirty="0" smtClean="0">
                <a:latin typeface="Avenir Next" panose="020B0503020202020204" pitchFamily="34" charset="0"/>
              </a:rPr>
              <a:t>Она была просто в шоке</a:t>
            </a:r>
            <a:r>
              <a:rPr lang="en-US" sz="2800" dirty="0" smtClean="0">
                <a:latin typeface="Avenir Next" panose="020B0503020202020204" pitchFamily="34" charset="0"/>
              </a:rPr>
              <a:t>!</a:t>
            </a:r>
            <a:r>
              <a:rPr lang="en-US" sz="2800" dirty="0">
                <a:latin typeface="Avenir Next" panose="020B0503020202020204" pitchFamily="34" charset="0"/>
              </a:rPr>
              <a:t/>
            </a:r>
            <a:br>
              <a:rPr lang="en-US" sz="2800" dirty="0">
                <a:latin typeface="Avenir Next" panose="020B0503020202020204" pitchFamily="34" charset="0"/>
              </a:rPr>
            </a:br>
            <a:endParaRPr lang="en-US" sz="3600" dirty="0">
              <a:latin typeface="Avenir Next" panose="020B0503020202020204" pitchFamily="34" charset="0"/>
              <a:cs typeface="+mj-cs"/>
            </a:endParaRPr>
          </a:p>
        </p:txBody>
      </p:sp>
      <p:pic>
        <p:nvPicPr>
          <p:cNvPr id="4" name="Content Placeholder 4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D3023CEB-3CCB-ED49-8714-989825AD1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" b="6779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4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5FE2E6-C46F-6748-8FD0-002515986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688"/>
            <a:ext cx="8789276" cy="4351338"/>
          </a:xfrm>
        </p:spPr>
        <p:txBody>
          <a:bodyPr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Она и </a:t>
            </a:r>
            <a:r>
              <a:rPr lang="ru-RU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представить не могла, насколько плохими </a:t>
            </a: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были новости.</a:t>
            </a:r>
            <a:endParaRPr lang="en-US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0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AF616-EF16-6042-A8EB-0C3FA5F65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51819"/>
            <a:ext cx="4084077" cy="438027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ru-RU" sz="2800" dirty="0">
                <a:solidFill>
                  <a:schemeClr val="bg1"/>
                </a:solidFill>
                <a:latin typeface="Avenir Next" panose="020B0503020202020204" pitchFamily="34" charset="0"/>
              </a:rPr>
              <a:t>Бывало ли так, </a:t>
            </a:r>
            <a:r>
              <a:rPr lang="ru-RU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когда вы занимали какую-то </a:t>
            </a:r>
            <a:r>
              <a:rPr lang="ru-RU" sz="2800" dirty="0">
                <a:solidFill>
                  <a:schemeClr val="bg1"/>
                </a:solidFill>
                <a:latin typeface="Avenir Next" panose="020B0503020202020204" pitchFamily="34" charset="0"/>
              </a:rPr>
              <a:t>руководящую должность или </a:t>
            </a:r>
            <a:r>
              <a:rPr lang="ru-RU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были </a:t>
            </a:r>
            <a:r>
              <a:rPr lang="ru-RU" sz="2800" dirty="0">
                <a:solidFill>
                  <a:schemeClr val="bg1"/>
                </a:solidFill>
                <a:latin typeface="Avenir Next" panose="020B0503020202020204" pitchFamily="34" charset="0"/>
              </a:rPr>
              <a:t>лидером, </a:t>
            </a:r>
            <a:r>
              <a:rPr lang="ru-RU" sz="2800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вам нужно было </a:t>
            </a:r>
            <a:r>
              <a:rPr lang="ru-RU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принять сложное решение, вступиться за кого-то, кто не имел права </a:t>
            </a:r>
            <a:r>
              <a:rPr lang="ru-RU" sz="2800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голоса</a:t>
            </a:r>
            <a:r>
              <a:rPr lang="en-US" sz="2800" b="1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?</a:t>
            </a:r>
            <a:endParaRPr lang="en-US" sz="2800" b="1" dirty="0">
              <a:solidFill>
                <a:schemeClr val="bg1"/>
              </a:solidFill>
              <a:latin typeface="Avenir Next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93DCE-5EB7-6942-963B-3DE17C25594C}"/>
              </a:ext>
            </a:extLst>
          </p:cNvPr>
          <p:cNvSpPr txBox="1"/>
          <p:nvPr/>
        </p:nvSpPr>
        <p:spPr>
          <a:xfrm>
            <a:off x="657907" y="3031798"/>
            <a:ext cx="43844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Вступиться</a:t>
            </a:r>
            <a:r>
              <a:rPr lang="en-US" sz="4400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 </a:t>
            </a:r>
            <a:endParaRPr lang="en-US" sz="4400" dirty="0">
              <a:solidFill>
                <a:schemeClr val="bg1"/>
              </a:solidFill>
              <a:latin typeface="Avenir Next" panose="020B05030202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ru-RU" sz="4400" b="1" dirty="0">
                <a:solidFill>
                  <a:srgbClr val="935AB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з</a:t>
            </a:r>
            <a:r>
              <a:rPr lang="ru-RU" sz="4400" b="1" dirty="0" smtClean="0">
                <a:solidFill>
                  <a:srgbClr val="935AB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а других людей</a:t>
            </a:r>
            <a:endParaRPr lang="en-US" sz="4400" b="1" dirty="0">
              <a:solidFill>
                <a:srgbClr val="935AB1"/>
              </a:solidFill>
              <a:latin typeface="Avenir Next" panose="020B0503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2601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FC795-3E74-E648-A335-9825B9542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2680" y="633422"/>
            <a:ext cx="9408455" cy="413339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60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«Пойди</a:t>
            </a:r>
            <a:r>
              <a:rPr lang="ru-RU" dirty="0">
                <a:solidFill>
                  <a:schemeClr val="bg1"/>
                </a:solidFill>
                <a:latin typeface="Avenir Next" panose="020B0503020202020204" pitchFamily="34" charset="0"/>
              </a:rPr>
              <a:t>, собери всех Иудеев, находящихся в Сузах, </a:t>
            </a: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Avenir Next" panose="020B0503020202020204" pitchFamily="34" charset="0"/>
              </a:rPr>
              <a:t>поститесь ради меня, и не ешьте и не пейте три дня, ни днем ни ночью, и я с служанками моими буду также поститься. И потом </a:t>
            </a: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пойду</a:t>
            </a:r>
            <a:r>
              <a:rPr lang="mr-IN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…</a:t>
            </a: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»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162D26-3A6F-9E4B-9E0D-E2A2D98CA049}"/>
              </a:ext>
            </a:extLst>
          </p:cNvPr>
          <p:cNvSpPr txBox="1"/>
          <p:nvPr/>
        </p:nvSpPr>
        <p:spPr>
          <a:xfrm>
            <a:off x="3231775" y="3966603"/>
            <a:ext cx="451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—</a:t>
            </a:r>
            <a:r>
              <a:rPr lang="ru-RU" sz="2800" b="1" dirty="0" err="1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Есф</a:t>
            </a:r>
            <a:r>
              <a:rPr lang="ru-RU" sz="2800" b="1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.</a:t>
            </a:r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4:16</a:t>
            </a:r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1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/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3E5D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95B52C3-C5F9-BC40-A95F-19D626786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200" y="4867292"/>
            <a:ext cx="9966960" cy="156032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 smtClean="0">
                <a:latin typeface="Avenir Next" panose="020B0503020202020204" pitchFamily="34" charset="0"/>
                <a:cs typeface="+mj-cs"/>
              </a:rPr>
              <a:t>История</a:t>
            </a:r>
            <a:r>
              <a:rPr lang="en-US" sz="3600" b="1" dirty="0" smtClean="0">
                <a:latin typeface="Avenir Next" panose="020B0503020202020204" pitchFamily="34" charset="0"/>
                <a:cs typeface="+mj-cs"/>
              </a:rPr>
              <a:t> </a:t>
            </a:r>
            <a:r>
              <a:rPr lang="en-US" sz="3600" b="1" dirty="0">
                <a:latin typeface="Avenir Next" panose="020B0503020202020204" pitchFamily="34" charset="0"/>
                <a:cs typeface="+mj-cs"/>
              </a:rPr>
              <a:t>5</a:t>
            </a:r>
            <a:r>
              <a:rPr lang="en-US" dirty="0">
                <a:latin typeface="Avenir Next" panose="020B0503020202020204" pitchFamily="34" charset="0"/>
                <a:cs typeface="+mj-cs"/>
              </a:rPr>
              <a:t/>
            </a:r>
            <a:br>
              <a:rPr lang="en-US" dirty="0">
                <a:latin typeface="Avenir Next" panose="020B0503020202020204" pitchFamily="34" charset="0"/>
                <a:cs typeface="+mj-cs"/>
              </a:rPr>
            </a:br>
            <a:r>
              <a:rPr lang="ru-RU" sz="2800" dirty="0" smtClean="0">
                <a:latin typeface="Avenir Next" panose="020B0503020202020204" pitchFamily="34" charset="0"/>
              </a:rPr>
              <a:t>Он мог видеть будущее.</a:t>
            </a:r>
            <a:r>
              <a:rPr lang="en-US" sz="2800" dirty="0" smtClean="0">
                <a:latin typeface="Avenir Next" panose="020B0503020202020204" pitchFamily="34" charset="0"/>
              </a:rPr>
              <a:t> </a:t>
            </a:r>
            <a:r>
              <a:rPr lang="en-US" sz="2800" dirty="0">
                <a:latin typeface="Avenir Next" panose="020B0503020202020204" pitchFamily="34" charset="0"/>
              </a:rPr>
              <a:t/>
            </a:r>
            <a:br>
              <a:rPr lang="en-US" sz="2800" dirty="0">
                <a:latin typeface="Avenir Next" panose="020B0503020202020204" pitchFamily="34" charset="0"/>
              </a:rPr>
            </a:br>
            <a:r>
              <a:rPr lang="ru-RU" sz="2800" dirty="0" smtClean="0">
                <a:latin typeface="Avenir Next" panose="020B0503020202020204" pitchFamily="34" charset="0"/>
              </a:rPr>
              <a:t>Он был дальновидным руководителем.</a:t>
            </a:r>
            <a:r>
              <a:rPr lang="en-US" sz="2800" dirty="0" smtClean="0">
                <a:latin typeface="Avenir Next" panose="020B0503020202020204" pitchFamily="34" charset="0"/>
              </a:rPr>
              <a:t> </a:t>
            </a:r>
            <a:r>
              <a:rPr lang="en-US" sz="2800" dirty="0">
                <a:latin typeface="Avenir Next" panose="020B0503020202020204" pitchFamily="34" charset="0"/>
              </a:rPr>
              <a:t/>
            </a:r>
            <a:br>
              <a:rPr lang="en-US" sz="2800" dirty="0">
                <a:latin typeface="Avenir Next" panose="020B0503020202020204" pitchFamily="34" charset="0"/>
              </a:rPr>
            </a:br>
            <a:endParaRPr lang="en-US" dirty="0">
              <a:latin typeface="Avenir Next" panose="020B0503020202020204" pitchFamily="34" charset="0"/>
              <a:cs typeface="+mj-cs"/>
            </a:endParaRPr>
          </a:p>
        </p:txBody>
      </p:sp>
      <p:pic>
        <p:nvPicPr>
          <p:cNvPr id="4" name="Content Placeholder 4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3B62903D-F0C3-C344-B983-00CEF4E18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" b="6779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5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70B3-D4D6-9645-8574-42B8C98F6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61" y="3190387"/>
            <a:ext cx="4507524" cy="1325563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Открыто</a:t>
            </a:r>
            <a:endParaRPr lang="en-US" sz="8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FBBDB-69E5-DA43-8765-C30EC25BF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849" y="1800132"/>
            <a:ext cx="4636476" cy="4182575"/>
          </a:xfrm>
        </p:spPr>
        <p:txBody>
          <a:bodyPr anchor="ctr">
            <a:normAutofit lnSpcReduction="100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ru-RU" sz="2800" dirty="0" smtClean="0">
                <a:latin typeface="Avenir Next" panose="020B0503020202020204" pitchFamily="34" charset="0"/>
              </a:rPr>
              <a:t>Откройте свое</a:t>
            </a:r>
            <a:r>
              <a:rPr lang="en-US" sz="2800" dirty="0" smtClean="0">
                <a:latin typeface="Avenir Next" panose="020B0503020202020204" pitchFamily="34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сердце</a:t>
            </a:r>
            <a:r>
              <a:rPr lang="en-US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ru-RU" sz="2800" dirty="0" smtClean="0">
                <a:latin typeface="Avenir Next" panose="020B0503020202020204" pitchFamily="34" charset="0"/>
              </a:rPr>
              <a:t>и</a:t>
            </a:r>
            <a:r>
              <a:rPr lang="en-US" sz="2800" dirty="0" smtClean="0">
                <a:latin typeface="Avenir Next" panose="020B0503020202020204" pitchFamily="34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разум,</a:t>
            </a:r>
            <a:r>
              <a:rPr lang="en-US" sz="2800" dirty="0" smtClean="0">
                <a:latin typeface="Avenir Next" panose="020B0503020202020204" pitchFamily="34" charset="0"/>
              </a:rPr>
              <a:t> </a:t>
            </a:r>
            <a:r>
              <a:rPr lang="ru-RU" sz="2800" dirty="0" smtClean="0">
                <a:latin typeface="Avenir Next" panose="020B0503020202020204" pitchFamily="34" charset="0"/>
              </a:rPr>
              <a:t>чтобы услышать Его весть, обращенную к вам, в то время, когда вы </a:t>
            </a:r>
            <a:r>
              <a:rPr lang="ru-RU" sz="2800" b="1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столкнетесь с</a:t>
            </a:r>
            <a:r>
              <a:rPr lang="en-US" sz="2800" dirty="0" smtClean="0">
                <a:latin typeface="Avenir Next" panose="020B0503020202020204" pitchFamily="34" charset="0"/>
              </a:rPr>
              <a:t> </a:t>
            </a:r>
            <a:r>
              <a:rPr lang="ru-RU" sz="2800" dirty="0" smtClean="0">
                <a:latin typeface="Avenir Next" panose="020B0503020202020204" pitchFamily="34" charset="0"/>
              </a:rPr>
              <a:t>необходимостью принятия решений.</a:t>
            </a:r>
            <a:endParaRPr lang="en-US" sz="28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89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5FE2E6-C46F-6748-8FD0-002515986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83887"/>
            <a:ext cx="8946930" cy="4351338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200" dirty="0">
                <a:solidFill>
                  <a:schemeClr val="bg1"/>
                </a:solidFill>
                <a:latin typeface="Avenir Next" panose="020B0503020202020204" pitchFamily="34" charset="0"/>
              </a:rPr>
              <a:t>В течение долгих месяцев, а то и нескольких лет, он пытался помочь им </a:t>
            </a:r>
            <a:r>
              <a:rPr lang="ru-RU" sz="3200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понять</a:t>
            </a:r>
            <a:r>
              <a:rPr lang="ru-RU" sz="32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и </a:t>
            </a:r>
            <a:r>
              <a:rPr lang="ru-RU" sz="3200" b="1" dirty="0">
                <a:solidFill>
                  <a:schemeClr val="bg1"/>
                </a:solidFill>
                <a:latin typeface="Avenir Next" panose="020B0503020202020204" pitchFamily="34" charset="0"/>
              </a:rPr>
              <a:t>подготовить</a:t>
            </a:r>
            <a:r>
              <a:rPr lang="ru-RU" sz="32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их </a:t>
            </a:r>
            <a:b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к наступающим </a:t>
            </a:r>
            <a:r>
              <a:rPr lang="ru-RU" sz="3200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тяжелым</a:t>
            </a: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дням.</a:t>
            </a:r>
            <a:endParaRPr lang="en-US" sz="32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652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AF616-EF16-6042-A8EB-0C3FA5F65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6249" y="1552694"/>
            <a:ext cx="4929351" cy="4789113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dirty="0" err="1">
                <a:solidFill>
                  <a:schemeClr val="bg1"/>
                </a:solidFill>
              </a:rPr>
              <a:t>Приходилось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ли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вам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подбирать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слова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чтобы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сказать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кому-то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что-то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важное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smtClean="0">
                <a:solidFill>
                  <a:schemeClr val="bg1"/>
                </a:solidFill>
              </a:rPr>
              <a:t>когда этот человек находился на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перепуть</a:t>
            </a:r>
            <a:r>
              <a:rPr lang="ru-RU" sz="3200" b="1" dirty="0">
                <a:solidFill>
                  <a:schemeClr val="bg1"/>
                </a:solidFill>
              </a:rPr>
              <a:t>е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своей </a:t>
            </a:r>
            <a:r>
              <a:rPr lang="en-US" sz="3200" b="1" dirty="0" err="1" smtClean="0">
                <a:solidFill>
                  <a:schemeClr val="bg1"/>
                </a:solidFill>
              </a:rPr>
              <a:t>жизни</a:t>
            </a:r>
            <a:r>
              <a:rPr lang="en-US" sz="3200" b="1" dirty="0">
                <a:solidFill>
                  <a:schemeClr val="bg1"/>
                </a:solidFill>
              </a:rPr>
              <a:t>? </a:t>
            </a:r>
            <a:endParaRPr lang="en-US" sz="3200" b="1" dirty="0">
              <a:solidFill>
                <a:schemeClr val="bg1"/>
              </a:solidFill>
              <a:latin typeface="Avenir Next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93DCE-5EB7-6942-963B-3DE17C25594C}"/>
              </a:ext>
            </a:extLst>
          </p:cNvPr>
          <p:cNvSpPr txBox="1"/>
          <p:nvPr/>
        </p:nvSpPr>
        <p:spPr>
          <a:xfrm>
            <a:off x="657907" y="3031798"/>
            <a:ext cx="4384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Просто</a:t>
            </a:r>
            <a:endParaRPr lang="en-US" sz="6000" dirty="0">
              <a:solidFill>
                <a:schemeClr val="bg1"/>
              </a:solidFill>
              <a:latin typeface="Avenir Next" panose="020B05030202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ru-RU" sz="6000" b="1" dirty="0" smtClean="0">
                <a:solidFill>
                  <a:srgbClr val="935AB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скажите</a:t>
            </a:r>
            <a:endParaRPr lang="en-US" sz="6000" b="1" dirty="0">
              <a:solidFill>
                <a:srgbClr val="935AB1"/>
              </a:solidFill>
              <a:latin typeface="Avenir Next" panose="020B0503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9902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FC795-3E74-E648-A335-9825B9542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4173" y="1007005"/>
            <a:ext cx="877876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Тогда говорит им</a:t>
            </a:r>
            <a:r>
              <a:rPr lang="en-US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Иисус</a:t>
            </a:r>
            <a:r>
              <a:rPr lang="en-US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venir Next" panose="020B0503020202020204" pitchFamily="34" charset="0"/>
              </a:rPr>
              <a:t>. . .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«</a:t>
            </a:r>
            <a:r>
              <a:rPr lang="mr-IN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…</a:t>
            </a:r>
            <a:r>
              <a:rPr lang="ru-RU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по воскресении же Моем</a:t>
            </a:r>
            <a:endParaRPr lang="en-US" sz="36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п</a:t>
            </a:r>
            <a: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редварю </a:t>
            </a:r>
            <a:r>
              <a:rPr lang="ru-RU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вас в Галилее»</a:t>
            </a:r>
            <a:endParaRPr lang="en-US" sz="36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—</a:t>
            </a:r>
            <a:r>
              <a:rPr lang="ru-RU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Мф.</a:t>
            </a:r>
            <a:r>
              <a:rPr lang="en-US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26:31</a:t>
            </a:r>
            <a:r>
              <a:rPr lang="en-US" sz="3600" dirty="0">
                <a:solidFill>
                  <a:schemeClr val="bg1"/>
                </a:solidFill>
                <a:latin typeface="Avenir Next" panose="020B0503020202020204" pitchFamily="34" charset="0"/>
              </a:rPr>
              <a:t>, </a:t>
            </a:r>
            <a:r>
              <a:rPr lang="en-US" sz="36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32</a:t>
            </a:r>
            <a:endParaRPr lang="en-US" sz="3600" dirty="0">
              <a:solidFill>
                <a:schemeClr val="bg1"/>
              </a:solidFill>
              <a:effectLst/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24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5FE2E6-C46F-6748-8FD0-002515986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3166" y="865454"/>
            <a:ext cx="8789276" cy="3809784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800" dirty="0">
                <a:solidFill>
                  <a:schemeClr val="bg1"/>
                </a:solidFill>
                <a:latin typeface="Avenir Next" panose="020B0503020202020204" pitchFamily="34" charset="0"/>
              </a:rPr>
              <a:t>Во время кризиса, от которого страдали </a:t>
            </a:r>
            <a:r>
              <a:rPr lang="ru-RU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они лично</a:t>
            </a:r>
            <a:r>
              <a:rPr lang="ru-RU" sz="2800" dirty="0">
                <a:solidFill>
                  <a:schemeClr val="bg1"/>
                </a:solidFill>
                <a:latin typeface="Avenir Next" panose="020B0503020202020204" pitchFamily="34" charset="0"/>
              </a:rPr>
              <a:t> или </a:t>
            </a:r>
            <a:r>
              <a:rPr lang="ru-RU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целый народ</a:t>
            </a:r>
            <a:r>
              <a:rPr lang="ru-RU" sz="2800" dirty="0">
                <a:solidFill>
                  <a:schemeClr val="bg1"/>
                </a:solidFill>
                <a:latin typeface="Avenir Next" panose="020B0503020202020204" pitchFamily="34" charset="0"/>
              </a:rPr>
              <a:t>, </a:t>
            </a:r>
            <a:r>
              <a:rPr lang="ru-RU" sz="2800" dirty="0">
                <a:solidFill>
                  <a:srgbClr val="FFC000"/>
                </a:solidFill>
                <a:latin typeface="Avenir Next" panose="020B0503020202020204" pitchFamily="34" charset="0"/>
              </a:rPr>
              <a:t>а один из </a:t>
            </a:r>
            <a:r>
              <a:rPr lang="ru-RU" sz="2800" dirty="0" smtClean="0">
                <a:solidFill>
                  <a:srgbClr val="FFC000"/>
                </a:solidFill>
                <a:latin typeface="Avenir Next" panose="020B0503020202020204" pitchFamily="34" charset="0"/>
              </a:rPr>
              <a:t>них </a:t>
            </a:r>
            <a:r>
              <a:rPr lang="ru-RU" sz="2800" dirty="0" smtClean="0">
                <a:solidFill>
                  <a:srgbClr val="FFC000"/>
                </a:solidFill>
                <a:latin typeface="Avenir Next" panose="020B0503020202020204" pitchFamily="34" charset="0"/>
              </a:rPr>
              <a:t>оказал </a:t>
            </a:r>
            <a:r>
              <a:rPr lang="ru-RU" sz="2800" dirty="0">
                <a:solidFill>
                  <a:srgbClr val="FFC000"/>
                </a:solidFill>
                <a:latin typeface="Avenir Next" panose="020B0503020202020204" pitchFamily="34" charset="0"/>
              </a:rPr>
              <a:t>влияние на все человечество</a:t>
            </a:r>
            <a:r>
              <a:rPr lang="ru-RU" sz="2800" dirty="0">
                <a:solidFill>
                  <a:schemeClr val="bg1"/>
                </a:solidFill>
                <a:latin typeface="Avenir Next" panose="020B0503020202020204" pitchFamily="34" charset="0"/>
              </a:rPr>
              <a:t>, </a:t>
            </a:r>
            <a:r>
              <a:rPr lang="ru-RU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нашим героям </a:t>
            </a:r>
            <a:r>
              <a:rPr lang="ru-RU" sz="2800" dirty="0">
                <a:solidFill>
                  <a:schemeClr val="bg1"/>
                </a:solidFill>
                <a:latin typeface="Avenir Next" panose="020B0503020202020204" pitchFamily="34" charset="0"/>
              </a:rPr>
              <a:t>нужно было принять решение. И каждый раз это был переломный, судьбоносный момент. </a:t>
            </a:r>
            <a:endParaRPr lang="en-US" sz="28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50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AF616-EF16-6042-A8EB-0C3FA5F65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065" y="1678142"/>
            <a:ext cx="4744064" cy="466725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Решение, которое они приняли, можно суммировать в двух </a:t>
            </a:r>
            <a:r>
              <a:rPr lang="ru-RU" dirty="0" smtClean="0">
                <a:solidFill>
                  <a:schemeClr val="bg1"/>
                </a:solidFill>
              </a:rPr>
              <a:t>словах.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93DCE-5EB7-6942-963B-3DE17C25594C}"/>
              </a:ext>
            </a:extLst>
          </p:cNvPr>
          <p:cNvSpPr txBox="1"/>
          <p:nvPr/>
        </p:nvSpPr>
        <p:spPr>
          <a:xfrm>
            <a:off x="657907" y="3031798"/>
            <a:ext cx="43844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935AB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Переломное решение</a:t>
            </a:r>
            <a:endParaRPr lang="en-US" sz="4400" b="1" dirty="0">
              <a:solidFill>
                <a:srgbClr val="935AB1"/>
              </a:solidFill>
              <a:latin typeface="Avenir Next" panose="020B0503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4430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FC795-3E74-E648-A335-9825B9542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3331"/>
            <a:ext cx="8778766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4000" dirty="0" smtClean="0">
                <a:solidFill>
                  <a:schemeClr val="bg1"/>
                </a:solidFill>
              </a:rPr>
              <a:t>Бог призывает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вас</a:t>
            </a:r>
            <a:r>
              <a:rPr lang="en-U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sz="4000" b="1" dirty="0">
              <a:solidFill>
                <a:schemeClr val="accent4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000" dirty="0" smtClean="0">
                <a:solidFill>
                  <a:schemeClr val="bg1"/>
                </a:solidFill>
              </a:rPr>
              <a:t>Как вы ответите на этот призыв</a:t>
            </a:r>
            <a:r>
              <a:rPr lang="en-US" sz="4000" b="1" dirty="0" smtClean="0">
                <a:solidFill>
                  <a:schemeClr val="bg1"/>
                </a:solidFill>
              </a:rPr>
              <a:t>?</a:t>
            </a:r>
            <a:endParaRPr lang="en-US" sz="4000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Aharoni" panose="02010803020104030203" pitchFamily="2" charset="-79"/>
              </a:rPr>
              <a:t>«Я пойду</a:t>
            </a:r>
            <a:r>
              <a:rPr lang="en-US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  <a:r>
              <a:rPr lang="ru-RU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Aharoni" panose="02010803020104030203" pitchFamily="2" charset="-79"/>
              </a:rPr>
              <a:t>»</a:t>
            </a:r>
            <a:endParaRPr lang="en-US" sz="4400" b="1" dirty="0">
              <a:solidFill>
                <a:schemeClr val="accent4">
                  <a:lumMod val="60000"/>
                  <a:lumOff val="40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1962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/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3E5D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1729DFD-F1B4-7F48-BE90-4B4F84F5A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616568"/>
            <a:ext cx="9966960" cy="15603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latin typeface="Avenir Next" panose="020B0503020202020204" pitchFamily="34" charset="0"/>
                <a:cs typeface="+mj-cs"/>
              </a:rPr>
              <a:t>ИСТОРИЯ</a:t>
            </a:r>
            <a:r>
              <a:rPr lang="en-US" b="1" dirty="0" smtClean="0">
                <a:latin typeface="Avenir Next" panose="020B0503020202020204" pitchFamily="34" charset="0"/>
                <a:cs typeface="+mj-cs"/>
              </a:rPr>
              <a:t> </a:t>
            </a:r>
            <a:r>
              <a:rPr lang="en-US" b="1" dirty="0">
                <a:latin typeface="Avenir Next" panose="020B0503020202020204" pitchFamily="34" charset="0"/>
                <a:cs typeface="+mj-cs"/>
              </a:rPr>
              <a:t>1</a:t>
            </a:r>
            <a:r>
              <a:rPr lang="en-US" sz="3200" dirty="0">
                <a:latin typeface="Avenir Next" panose="020B0503020202020204" pitchFamily="34" charset="0"/>
                <a:cs typeface="+mj-cs"/>
              </a:rPr>
              <a:t/>
            </a:r>
            <a:br>
              <a:rPr lang="en-US" sz="3200" dirty="0">
                <a:latin typeface="Avenir Next" panose="020B0503020202020204" pitchFamily="34" charset="0"/>
                <a:cs typeface="+mj-cs"/>
              </a:rPr>
            </a:br>
            <a:r>
              <a:rPr lang="ru-RU" sz="3200" dirty="0" smtClean="0">
                <a:latin typeface="Avenir Next" panose="020B0503020202020204" pitchFamily="34" charset="0"/>
                <a:cs typeface="+mj-cs"/>
              </a:rPr>
              <a:t>Она была красива, молода и не замужем</a:t>
            </a:r>
            <a:r>
              <a:rPr lang="en-US" sz="3200" dirty="0" smtClean="0">
                <a:latin typeface="Avenir Next" panose="020B0503020202020204" pitchFamily="34" charset="0"/>
                <a:cs typeface="+mj-cs"/>
              </a:rPr>
              <a:t>.</a:t>
            </a:r>
            <a:r>
              <a:rPr lang="en-US" sz="3200" dirty="0">
                <a:latin typeface="Avenir Next" panose="020B0503020202020204" pitchFamily="34" charset="0"/>
                <a:cs typeface="+mj-cs"/>
              </a:rPr>
              <a:t/>
            </a:r>
            <a:br>
              <a:rPr lang="en-US" sz="3200" dirty="0">
                <a:latin typeface="Avenir Next" panose="020B0503020202020204" pitchFamily="34" charset="0"/>
                <a:cs typeface="+mj-cs"/>
              </a:rPr>
            </a:br>
            <a:endParaRPr lang="en-US" sz="3200" dirty="0">
              <a:latin typeface="Avenir Next" panose="020B0503020202020204" pitchFamily="34" charset="0"/>
              <a:cs typeface="+mj-cs"/>
            </a:endParaRPr>
          </a:p>
        </p:txBody>
      </p:sp>
      <p:pic>
        <p:nvPicPr>
          <p:cNvPr id="5" name="Content Placeholder 4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CABCA6C7-0883-5F47-822B-29A8CABF0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" b="6779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0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5FE2E6-C46F-6748-8FD0-002515986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689" y="824472"/>
            <a:ext cx="8789276" cy="4351338"/>
          </a:xfrm>
        </p:spPr>
        <p:txBody>
          <a:bodyPr anchor="t"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Она и понятия не имела о том, </a:t>
            </a:r>
            <a:b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что, </a:t>
            </a: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благодаря этому </a:t>
            </a: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человеку, </a:t>
            </a: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ее жизнь </a:t>
            </a:r>
            <a:r>
              <a:rPr lang="ru-RU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навсегда</a:t>
            </a:r>
            <a:endParaRPr lang="en-US" b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Avenir Next" panose="020B0503020202020204" pitchFamily="34" charset="0"/>
              </a:rPr>
              <a:t>и</a:t>
            </a:r>
            <a:r>
              <a:rPr lang="ru-RU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зменится</a:t>
            </a: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в этот самый день</a:t>
            </a:r>
            <a:r>
              <a:rPr lang="en-US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.</a:t>
            </a:r>
            <a:endParaRPr lang="en-US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126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AF616-EF16-6042-A8EB-0C3FA5F65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528" y="2105843"/>
            <a:ext cx="4478215" cy="371976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800" dirty="0">
                <a:solidFill>
                  <a:schemeClr val="bg1"/>
                </a:solidFill>
                <a:latin typeface="Avenir Next" panose="020B0503020202020204" pitchFamily="34" charset="0"/>
              </a:rPr>
              <a:t>Приходилось ли вам когда-нибудь принимать решение очень быстро, и при этом вы знали, что </a:t>
            </a:r>
            <a:r>
              <a:rPr lang="ru-RU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это</a:t>
            </a:r>
            <a:r>
              <a:rPr lang="ru-RU" sz="28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решение полностью изменит вашу </a:t>
            </a:r>
            <a:r>
              <a:rPr lang="ru-RU" sz="2800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жизнь</a:t>
            </a:r>
            <a:r>
              <a:rPr lang="en-US" sz="2800" b="1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?</a:t>
            </a:r>
            <a:endParaRPr lang="en-US" sz="2800" b="1" dirty="0">
              <a:solidFill>
                <a:schemeClr val="bg1"/>
              </a:solidFill>
              <a:latin typeface="Avenir Next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93DCE-5EB7-6942-963B-3DE17C25594C}"/>
              </a:ext>
            </a:extLst>
          </p:cNvPr>
          <p:cNvSpPr txBox="1"/>
          <p:nvPr/>
        </p:nvSpPr>
        <p:spPr>
          <a:xfrm>
            <a:off x="657907" y="3031798"/>
            <a:ext cx="4384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Быстрое принятие</a:t>
            </a:r>
            <a:r>
              <a:rPr lang="en-US" sz="4800" b="1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ru-RU" sz="4800" dirty="0" smtClean="0">
                <a:solidFill>
                  <a:srgbClr val="935AB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решения</a:t>
            </a:r>
            <a:endParaRPr lang="en-US" sz="4800" dirty="0">
              <a:solidFill>
                <a:srgbClr val="935AB1"/>
              </a:solidFill>
              <a:latin typeface="Avenir Next" panose="020B0503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966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FC795-3E74-E648-A335-9825B9542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2282" y="1037349"/>
            <a:ext cx="8778766" cy="351990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«И призвали</a:t>
            </a:r>
            <a:r>
              <a:rPr lang="en-US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ru-RU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Ревекку</a:t>
            </a: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и сказали ей: </a:t>
            </a:r>
            <a:b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пойдешь ли с этим человеком? </a:t>
            </a:r>
            <a:b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Она сказала:</a:t>
            </a:r>
            <a:r>
              <a:rPr lang="en-US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Пойду»</a:t>
            </a:r>
            <a:r>
              <a:rPr lang="en-US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. </a:t>
            </a:r>
            <a:endParaRPr lang="en-US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—</a:t>
            </a: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Быт.</a:t>
            </a:r>
            <a:r>
              <a:rPr lang="en-US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24:58</a:t>
            </a:r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85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/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3E5D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6A06940-8A1D-E849-BD52-E2D6E3AB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4085626"/>
            <a:ext cx="10810568" cy="156032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Avenir Next" panose="020B0503020202020204" pitchFamily="34" charset="0"/>
                <a:cs typeface="+mj-cs"/>
              </a:rPr>
              <a:t/>
            </a:r>
            <a:br>
              <a:rPr lang="en-US" sz="3600" b="1" dirty="0">
                <a:latin typeface="Avenir Next" panose="020B0503020202020204" pitchFamily="34" charset="0"/>
                <a:cs typeface="+mj-cs"/>
              </a:rPr>
            </a:br>
            <a:r>
              <a:rPr lang="ru-RU" sz="3600" b="1" dirty="0" smtClean="0">
                <a:latin typeface="Avenir Next" panose="020B0503020202020204" pitchFamily="34" charset="0"/>
                <a:cs typeface="+mj-cs"/>
              </a:rPr>
              <a:t>ИСТОРИЯ </a:t>
            </a:r>
            <a:r>
              <a:rPr lang="en-US" sz="3600" b="1" dirty="0" smtClean="0">
                <a:latin typeface="Avenir Next" panose="020B0503020202020204" pitchFamily="34" charset="0"/>
                <a:cs typeface="+mj-cs"/>
              </a:rPr>
              <a:t>2</a:t>
            </a:r>
            <a:r>
              <a:rPr lang="en-US" sz="3600" b="1" dirty="0">
                <a:latin typeface="Avenir Next" panose="020B0503020202020204" pitchFamily="34" charset="0"/>
                <a:cs typeface="+mj-cs"/>
              </a:rPr>
              <a:t/>
            </a:r>
            <a:br>
              <a:rPr lang="en-US" sz="3600" b="1" dirty="0">
                <a:latin typeface="Avenir Next" panose="020B0503020202020204" pitchFamily="34" charset="0"/>
                <a:cs typeface="+mj-cs"/>
              </a:rPr>
            </a:br>
            <a:r>
              <a:rPr lang="ru-RU" sz="3200" dirty="0" smtClean="0">
                <a:latin typeface="Avenir Next" panose="020B0503020202020204" pitchFamily="34" charset="0"/>
              </a:rPr>
              <a:t>Она получила ясное послание от Бога</a:t>
            </a:r>
            <a:endParaRPr lang="en-US" sz="3600" dirty="0">
              <a:latin typeface="Avenir Next" panose="020B0503020202020204" pitchFamily="34" charset="0"/>
              <a:cs typeface="+mj-cs"/>
            </a:endParaRPr>
          </a:p>
        </p:txBody>
      </p:sp>
      <p:pic>
        <p:nvPicPr>
          <p:cNvPr id="4" name="Content Placeholder 4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A146034F-0FE8-524D-9343-CFFCCE2FC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" b="6779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1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15541BB-AAE9-CE49-AB06-9AB766524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8946931" cy="1325563"/>
          </a:xfrm>
        </p:spPr>
        <p:txBody>
          <a:bodyPr>
            <a:norm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5FE2E6-C46F-6748-8FD0-002515986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2843"/>
            <a:ext cx="8789276" cy="435133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Ей нужно было</a:t>
            </a:r>
            <a:r>
              <a:rPr lang="en-US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передать</a:t>
            </a:r>
            <a:endParaRPr lang="en-US" sz="3200" b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 algn="ctr">
              <a:buNone/>
            </a:pPr>
            <a:r>
              <a:rPr lang="ru-RU" sz="3200" dirty="0">
                <a:solidFill>
                  <a:schemeClr val="bg1"/>
                </a:solidFill>
                <a:latin typeface="Avenir Next" panose="020B0503020202020204" pitchFamily="34" charset="0"/>
              </a:rPr>
              <a:t>в</a:t>
            </a: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есть от Бога,</a:t>
            </a:r>
            <a:endParaRPr lang="en-US" sz="32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Но она</a:t>
            </a:r>
            <a:r>
              <a:rPr lang="en-US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не ожидала, что</a:t>
            </a:r>
            <a:endParaRPr lang="en-US" sz="3200" b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 algn="ctr">
              <a:buNone/>
            </a:pPr>
            <a:r>
              <a:rPr lang="ru-RU" sz="3200" dirty="0">
                <a:solidFill>
                  <a:schemeClr val="bg1"/>
                </a:solidFill>
                <a:latin typeface="Avenir Next" panose="020B0503020202020204" pitchFamily="34" charset="0"/>
              </a:rPr>
              <a:t>п</a:t>
            </a:r>
            <a:r>
              <a:rPr lang="ru-RU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олучатель этой вести совсем не</a:t>
            </a:r>
            <a:endParaRPr lang="en-US" sz="32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обрадуется и даже </a:t>
            </a:r>
            <a:br>
              <a:rPr lang="ru-RU" sz="3200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не заинтересуется ею.</a:t>
            </a:r>
            <a:endParaRPr lang="en-US" sz="32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52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AF616-EF16-6042-A8EB-0C3FA5F65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112" y="1970906"/>
            <a:ext cx="4478215" cy="4252912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Бывало ли у вас так, что</a:t>
            </a:r>
            <a:r>
              <a:rPr lang="en-US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…</a:t>
            </a:r>
            <a:r>
              <a:rPr lang="ru-RU" b="1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происходящее событие требует от вас полного изменения </a:t>
            </a:r>
            <a:r>
              <a:rPr lang="ru-RU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ваших взглядов</a:t>
            </a:r>
            <a:r>
              <a:rPr lang="en-US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?</a:t>
            </a:r>
            <a:endParaRPr lang="en-US" dirty="0">
              <a:solidFill>
                <a:schemeClr val="bg1"/>
              </a:solidFill>
              <a:latin typeface="Avenir Next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93DCE-5EB7-6942-963B-3DE17C25594C}"/>
              </a:ext>
            </a:extLst>
          </p:cNvPr>
          <p:cNvSpPr txBox="1"/>
          <p:nvPr/>
        </p:nvSpPr>
        <p:spPr>
          <a:xfrm>
            <a:off x="657907" y="3031798"/>
            <a:ext cx="43844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Т</a:t>
            </a:r>
            <a:r>
              <a:rPr lang="ru-RU" sz="4800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ребование</a:t>
            </a:r>
            <a:r>
              <a:rPr lang="en-US" sz="4800" dirty="0" smtClean="0">
                <a:solidFill>
                  <a:schemeClr val="bg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 </a:t>
            </a:r>
            <a:r>
              <a:rPr lang="ru-RU" sz="4800" b="1" dirty="0" smtClean="0">
                <a:solidFill>
                  <a:srgbClr val="935AB1"/>
                </a:solidFill>
                <a:latin typeface="Avenir Next" panose="020B0503020202020204" pitchFamily="34" charset="0"/>
                <a:cs typeface="Aharoni" panose="02010803020104030203" pitchFamily="2" charset="-79"/>
              </a:rPr>
              <a:t>перемен</a:t>
            </a:r>
            <a:endParaRPr lang="en-US" sz="4800" b="1" dirty="0">
              <a:solidFill>
                <a:srgbClr val="935AB1"/>
              </a:solidFill>
              <a:latin typeface="Avenir Next" panose="020B0503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5225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 Will Go-IDOP" id="{73B412CE-BC7E-6544-84A4-A88F39E91281}" vid="{19ADF58F-892F-8C4E-9406-28A52346C4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2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3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4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5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6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4250</Words>
  <Application>Microsoft Office PowerPoint</Application>
  <PresentationFormat>Широкоэкранный</PresentationFormat>
  <Paragraphs>223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Aharoni</vt:lpstr>
      <vt:lpstr>Arial</vt:lpstr>
      <vt:lpstr>Avenir Next</vt:lpstr>
      <vt:lpstr>Book Antiqua</vt:lpstr>
      <vt:lpstr>Calibri</vt:lpstr>
      <vt:lpstr>Mangal</vt:lpstr>
      <vt:lpstr>Trebuchet MS</vt:lpstr>
      <vt:lpstr>Office Theme</vt:lpstr>
      <vt:lpstr>Я пойду</vt:lpstr>
      <vt:lpstr>Открыто</vt:lpstr>
      <vt:lpstr>ИСТОРИЯ 1 Она была красива, молода и не замужем. </vt:lpstr>
      <vt:lpstr>Презентация PowerPoint</vt:lpstr>
      <vt:lpstr>Презентация PowerPoint</vt:lpstr>
      <vt:lpstr>Презентация PowerPoint</vt:lpstr>
      <vt:lpstr> ИСТОРИЯ 2 Она получила ясное послание от Бога</vt:lpstr>
      <vt:lpstr> </vt:lpstr>
      <vt:lpstr>Презентация PowerPoint</vt:lpstr>
      <vt:lpstr>Презентация PowerPoint</vt:lpstr>
      <vt:lpstr>История 3 Она отличалась от всех остальных, потому что  вышла замуж за иностранца. </vt:lpstr>
      <vt:lpstr>Презентация PowerPoint</vt:lpstr>
      <vt:lpstr>Презентация PowerPoint</vt:lpstr>
      <vt:lpstr>Презентация PowerPoint</vt:lpstr>
      <vt:lpstr>История 4 «Что он делает?»  Она была просто в шоке! </vt:lpstr>
      <vt:lpstr>Презентация PowerPoint</vt:lpstr>
      <vt:lpstr>Презентация PowerPoint</vt:lpstr>
      <vt:lpstr>Презентация PowerPoint</vt:lpstr>
      <vt:lpstr>История 5 Он мог видеть будущее.  Он был дальновидным руководителем.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WILL GO</dc:title>
  <dc:subject/>
  <dc:creator>Arrais, Raquel</dc:creator>
  <cp:keywords/>
  <dc:description/>
  <cp:lastModifiedBy>Raisa Ostrovskaya</cp:lastModifiedBy>
  <cp:revision>31</cp:revision>
  <dcterms:created xsi:type="dcterms:W3CDTF">2020-10-03T20:35:28Z</dcterms:created>
  <dcterms:modified xsi:type="dcterms:W3CDTF">2021-02-02T08:44:59Z</dcterms:modified>
  <cp:category/>
</cp:coreProperties>
</file>