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39"/>
    <p:restoredTop sz="63047"/>
  </p:normalViewPr>
  <p:slideViewPr>
    <p:cSldViewPr snapToGrid="0" snapToObjects="1">
      <p:cViewPr varScale="1">
        <p:scale>
          <a:sx n="46" d="100"/>
          <a:sy n="46" d="100"/>
        </p:scale>
        <p:origin x="12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C12BD-ECA0-5045-8EC3-ABBC873AB73E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8B049-FAD7-A546-98DC-54B995A1B6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035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Автор </a:t>
            </a:r>
            <a:r>
              <a:rPr lang="mr-IN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Здравко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Стефанович, преподаватель библейских исследований богословского</a:t>
            </a:r>
            <a:r>
              <a:rPr lang="ru-RU" sz="1200" b="0" i="1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факультета колледжа </a:t>
            </a:r>
            <a:r>
              <a:rPr lang="ru-RU" sz="1200" b="0" i="1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Валла</a:t>
            </a:r>
            <a:r>
              <a:rPr lang="ru-RU" sz="1200" b="0" i="1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Валла</a:t>
            </a:r>
            <a:r>
              <a:rPr lang="ru-RU" sz="1200" b="0" i="1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8B049-FAD7-A546-98DC-54B995A1B64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51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Соломона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Храме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Израилев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подобного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вверху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внизу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Царств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8:23).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Подобным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Иосафат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столкнувшись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серьезной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угрозой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отцов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владычествуешь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царствами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крепость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устоит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!» (2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20: 6).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Аввакум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слышал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убоялся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3: 2).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верующим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угрожали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преследования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Владыко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сотворивший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землю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4:24).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библейские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герои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ежедневных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Наоборот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начинали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прославления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милость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речь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заходит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учат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главное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8B049-FAD7-A546-98DC-54B995A1B64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888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измениться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самому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изменил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утверждение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содержится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6:10).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Конструкция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дополнительно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усиливается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аминь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13),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обычно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завершают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библейские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аминь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аминь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подтверждает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молящегося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исполнению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аминь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выражение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готовности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подчиниться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8B049-FAD7-A546-98DC-54B995A1B6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987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Истинная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пытаться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наме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Скорее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нацелена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побудить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подчиняться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Гефсимании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26:39).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Псалмопевец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признается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языке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совершенно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138: 4).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заканчивает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просьбой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Испытай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узнай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испытай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узнай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помышления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опасном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направь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стихи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23, 24).</a:t>
            </a: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8B049-FAD7-A546-98DC-54B995A1B64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359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Христианская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зародилась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атмосфере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лидеры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члены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ежедневно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руководства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1: 4; 2: 4, 42).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период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мощным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орудием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христиан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сталкивались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противодействием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преследованием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постепенно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изменялась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формируясь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согласно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замыслу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Павле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Анании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9:11).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Павел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апостолом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миссионером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язычников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Через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мудрость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понимание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Христиане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молятся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открытым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разумом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оставляя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Амос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Ищите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...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Саваоф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помилует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остаток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Иосифов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Амос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5:14, 15).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Иоиля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Раздирайте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одежды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сжалится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Иоиль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2:13, 14).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8B049-FAD7-A546-98DC-54B995A1B6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9911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 примеры учат нас тому, что наши молитвы не изменяют Бога, вместо этого меняемся мы сами и становимся готовы принять Его волю для своей жизни.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множества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описан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узнать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четыре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8B049-FAD7-A546-98DC-54B995A1B64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526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о-первых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лучший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Во-вторых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близок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называть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Отцом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Папочкой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Папой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В-третьих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праведность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повседневных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в-четвертых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подготовить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dirty="0" smtClean="0">
                <a:effectLst/>
              </a:rPr>
              <a:t> </a:t>
            </a:r>
            <a:endParaRPr lang="ru-RU" dirty="0" smtClean="0">
              <a:effectLst/>
            </a:endParaRP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8B049-FAD7-A546-98DC-54B995A1B64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822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обращались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особенными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просьбами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наиболее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запомнившихся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прозвучала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завершил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11:1),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просьба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оставалась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внимания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немедленно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приступил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обучению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учеников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образцовой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широко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известной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Отче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 </a:t>
            </a: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8B049-FAD7-A546-98DC-54B995A1B6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538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Обучение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практике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учеников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читал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лекции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произносил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проповеди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учеников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помолимся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происходит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библейских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отрывках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содержатся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реальные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настоящие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найдете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длинных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бесед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скорее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содержит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множество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наполненных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исходящих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сердец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8B049-FAD7-A546-98DC-54B995A1B6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70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личная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просьба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произнесенная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святилище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Силоме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подумайте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избавлении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чрева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рыбы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Кармил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(3-я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Царств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прекрасным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величии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Соломона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посвящении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Храма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(3-я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Царств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иллюстрацией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инаугурационной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8B049-FAD7-A546-98DC-54B995A1B6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637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узнать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ходатайственной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Даниила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находящемся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Вавилоне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9).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Прекрасным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посвящения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Гефсимании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Матфея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26),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готовностью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подчинился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Верхней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горнице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Иоанна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17)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лучшая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единство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последователей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8B049-FAD7-A546-98DC-54B995A1B6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79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Совершенно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очевидно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естественное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непосредственное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выражение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чувств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обращенных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8B049-FAD7-A546-98DC-54B995A1B64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875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Великий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близкий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современников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трансцендентным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существом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восседающим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престоле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вышине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иначе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всемогущего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называл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Отче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встречается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устах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интимным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лучше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переводить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папочка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папа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ребенок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разговаривает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отцом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простотой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уверенностью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библейские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высокие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Царств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8:27).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обитает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молящегося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верующего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смиренно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вселенной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верой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пребывать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8B049-FAD7-A546-98DC-54B995A1B6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878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Давида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восхваляет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величественно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превыше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чьи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звезды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помнит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творениях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Давид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почувствовал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несчастным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воскликнул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червь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22: 6),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далеко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19).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обращаться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Конечно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Фактически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 из драматичных моментов в жизни Иисуса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произошел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Гефсиманском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Отче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...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пронеси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чашу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мимо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Марка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14:36) 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Апостол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Павел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молятся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взывая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Отче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8:15;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4: 6).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верующим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Ефесе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преклонил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колени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Отцом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именуется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всякое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отечество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даст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богатству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крепко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утвердиться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внутреннем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3: 14-17).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8B049-FAD7-A546-98DC-54B995A1B64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127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Главное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первом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месте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Нагорной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проповеди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прежде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остальное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нуждаются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6:33).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проповедовал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Отцу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касается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прежде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прихода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исполнения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идут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сформировал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43: 7).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Поскольку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принадлежит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отдавать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принадлежит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Помолившись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сосредоточился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повседневной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потребности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дарами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протяжении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молящийся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обычно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начинает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хвалы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воздаяния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представляет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8B049-FAD7-A546-98DC-54B995A1B6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848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57C3F-0FB2-4B2E-BA6A-FEEEFF1A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83AE9-1CC1-4572-A6E5-E97F80E47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4DE7C-68AB-403D-B9D8-7398C29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2/9/2021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03E50-6613-4D86-AA22-43B14E72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69AB5-A56D-471F-9236-EFA981E2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21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2744C-12E6-455B-B646-2EA92DE0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D71C4D-C062-4EEE-9A9A-31ADCC5C8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DC97-C26E-407A-9E29-68C52D54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E9353-B771-47FF-975E-72337414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5A858-B8B2-4364-A7D0-B2E8FAE0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085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6BABE-D80C-4F54-A03C-E1F9EBCA8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85191-EF5B-48BE-AB5D-B7BA4C3D0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387A-1231-4FE3-8574-D4331A34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21559-4901-4AD3-ABE7-DF023545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C18E-B751-4E7B-9CD8-1BF44DAB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244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22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02F68-BF19-468D-B422-54B6D18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BF7D7-84D4-4A39-B44E-9B029EEB1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29709-D243-41E8-89FA-62FA7AEB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B99C0-DC2A-4133-A10D-D43A1E0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22EFD-A17E-47F5-8AC9-EFD6D813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222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668D-BFBE-4765-A294-8303931B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3C212-F55F-4D0D-BFA7-F00A33CAA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4BDD7-2575-4E82-887D-DCAF9EB15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AECC8-3C3A-4A5D-AB7A-1F99E502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2/9/2021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7609B-ACA4-4323-9340-C7DB166D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09EA3-C5C7-4AC6-956A-DB9A3B4F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865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9FFA7-D3EA-4CB8-A471-94235AD6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360D2-88E8-43C8-92D1-67AB23BBE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2/9/2021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226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5ADD3-88C8-4B01-8CC6-808C0E41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634E6A-1390-4101-B78E-7592313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2/9/2021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C7B90-4C99-4653-872A-3572A02D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3516-4D31-49D2-9488-33C734A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0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D8488-CF25-431B-A87A-AAF141BD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2/9/2021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F58E5-C92D-4C64-B867-0576B1EA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16797-ABEC-4FE0-AFDE-36107B96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63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8F2B0-990D-418E-9D10-2464E986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81131-AFFD-4339-9F30-D408B510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C47F4-7968-4698-8BD3-A583099F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2BC6F-3996-4B2B-B8F2-DD3A82CC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2/9/2021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32E66-581A-4CF2-A40A-4E24FAAC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1C89-C625-4618-81A2-FB34E4DA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899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486F-443A-4F2D-AB1F-8B1F4C4D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A21213-E7FB-406A-B8CD-735AAC7AD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41A03-500E-49F7-8D99-A1EAFE4D3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523D-69E9-4EAE-A610-B3A237B7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2/9/2021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B852F-4134-4AB5-BA87-483B1E1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4C5CB-918E-4A09-8222-D36E37B6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D3FE42E8-8B57-452D-A122-4DCE9AC771EF}" type="datetime1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44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5" r:id="rId6"/>
    <p:sldLayoutId id="2147483720" r:id="rId7"/>
    <p:sldLayoutId id="2147483721" r:id="rId8"/>
    <p:sldLayoutId id="2147483722" r:id="rId9"/>
    <p:sldLayoutId id="2147483724" r:id="rId10"/>
    <p:sldLayoutId id="214748372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FB2D26E-FBAE-45B8-B0F6-80E4ABDEC3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442A66-721F-4552-A3AD-3A2215F0C1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54102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7EA5288-5BEB-4C44-949A-ED209FE219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85800" y="685800"/>
            <a:ext cx="4076700" cy="5486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E4ADF0-C625-7F46-9C1B-9408A8256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9" y="709535"/>
            <a:ext cx="2959101" cy="250813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b="1" smtClean="0"/>
              <a:t>Научи нас</a:t>
            </a:r>
            <a:br>
              <a:rPr lang="ru-RU" sz="3200" b="1" smtClean="0"/>
            </a:br>
            <a:r>
              <a:rPr lang="ru-RU" sz="3200" b="1" smtClean="0">
                <a:solidFill>
                  <a:srgbClr val="002060"/>
                </a:solidFill>
                <a:latin typeface="Avenir Next" panose="020B0503020202020204" pitchFamily="34" charset="0"/>
              </a:rPr>
              <a:t>молиться</a:t>
            </a:r>
            <a:endParaRPr lang="en-US" sz="3200" b="1" dirty="0">
              <a:solidFill>
                <a:srgbClr val="002060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9F1FC9-EF20-0E43-B465-0D6A3B16F9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586158"/>
            <a:ext cx="2705100" cy="1371601"/>
          </a:xfrm>
        </p:spPr>
        <p:txBody>
          <a:bodyPr>
            <a:normAutofit fontScale="70000" lnSpcReduction="20000"/>
          </a:bodyPr>
          <a:lstStyle/>
          <a:p>
            <a:r>
              <a:rPr lang="ru-RU" sz="2800" dirty="0"/>
              <a:t>Как наиболее эффективно использовать время для </a:t>
            </a:r>
            <a:r>
              <a:rPr lang="ru-RU" sz="2800" dirty="0" smtClean="0"/>
              <a:t>молитвы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CCA70D-77F2-4DB1-AE94-F9F03E5926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96" r="16995" b="-1"/>
          <a:stretch/>
        </p:blipFill>
        <p:spPr>
          <a:xfrm>
            <a:off x="5410200" y="10"/>
            <a:ext cx="6781800" cy="68579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BF06A19-CF4B-E041-A157-713F226200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96" r="16995" b="-1"/>
          <a:stretch/>
        </p:blipFill>
        <p:spPr>
          <a:xfrm>
            <a:off x="5272088" y="10"/>
            <a:ext cx="6919912" cy="685799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3B34436-3212-A946-AD90-ED02EAD40E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96" r="16995" b="-1"/>
          <a:stretch/>
        </p:blipFill>
        <p:spPr>
          <a:xfrm>
            <a:off x="5272088" y="14298"/>
            <a:ext cx="6919912" cy="6857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1A95D1-554A-BB44-9604-1923DAF10B20}"/>
              </a:ext>
            </a:extLst>
          </p:cNvPr>
          <p:cNvSpPr txBox="1"/>
          <p:nvPr/>
        </p:nvSpPr>
        <p:spPr>
          <a:xfrm>
            <a:off x="1244600" y="5283200"/>
            <a:ext cx="3086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 smtClean="0"/>
              <a:t>Здравко</a:t>
            </a:r>
            <a:r>
              <a:rPr lang="ru-RU" sz="1600" dirty="0" smtClean="0"/>
              <a:t> Стефанович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21476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771E30-A604-493B-BC4C-1AA7665919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3EDF91-3802-4360-909F-A0509363D4F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-1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view of a mountain&#10;&#10;Description automatically generated">
            <a:extLst>
              <a:ext uri="{FF2B5EF4-FFF2-40B4-BE49-F238E27FC236}">
                <a16:creationId xmlns:a16="http://schemas.microsoft.com/office/drawing/2014/main" id="{419BB947-3387-7D45-AA19-BF4107ADDE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713" r="14031" b="-2"/>
          <a:stretch/>
        </p:blipFill>
        <p:spPr>
          <a:xfrm>
            <a:off x="685800" y="685800"/>
            <a:ext cx="3390900" cy="54864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485FB-7EA2-F94E-81CC-421B508E7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126" y="1231361"/>
            <a:ext cx="6165978" cy="4471451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Это </a:t>
            </a:r>
            <a:r>
              <a:rPr lang="ru-RU" sz="2800" dirty="0"/>
              <a:t>не значит, что библейские герои не молились о своих ежедневных нуждах. Наоборот, они часто молились о них. Но начинали молитву с прославления Бога, благодаря Его за милость и силу, а затем уже говорили о своих нуждах. </a:t>
            </a:r>
          </a:p>
          <a:p>
            <a:endParaRPr lang="en-US" sz="2800" dirty="0"/>
          </a:p>
          <a:p>
            <a:r>
              <a:rPr lang="ru-RU" sz="2800" dirty="0"/>
              <a:t>Когда речь </a:t>
            </a:r>
            <a:r>
              <a:rPr lang="ru-RU" sz="2800" dirty="0" smtClean="0"/>
              <a:t>заходит </a:t>
            </a:r>
            <a:r>
              <a:rPr lang="ru-RU" sz="2800" dirty="0"/>
              <a:t>о молитве, Иисус и Библия учат нас ставить главное на первое место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28866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2">
            <a:extLst>
              <a:ext uri="{FF2B5EF4-FFF2-40B4-BE49-F238E27FC236}">
                <a16:creationId xmlns:a16="http://schemas.microsoft.com/office/drawing/2014/main" id="{8EBD63AD-33A9-4D22-9A5B-438B663EC9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2BAD9CC4-644A-42E5-A6A6-082517FA63B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095998" y="0"/>
            <a:ext cx="6096001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91E1D4-E4D3-DB4E-8680-099BC9C57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1170" y="896259"/>
            <a:ext cx="4821675" cy="117543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dirty="0"/>
              <a:t>4</a:t>
            </a:r>
            <a:r>
              <a:rPr lang="en-US" sz="2800" b="1" dirty="0">
                <a:solidFill>
                  <a:srgbClr val="002060"/>
                </a:solidFill>
              </a:rPr>
              <a:t>. </a:t>
            </a:r>
            <a:r>
              <a:rPr lang="ru-RU" sz="2800" b="1" dirty="0" smtClean="0">
                <a:solidFill>
                  <a:srgbClr val="002060"/>
                </a:solidFill>
              </a:rPr>
              <a:t>НЕ ДЛЯ ТОГО, Чтобы измениться самому,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 а чтобы меня изменил Бог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BD928B5-ADB5-D84B-8509-387A4F8405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601" r="5919" b="-2"/>
          <a:stretch/>
        </p:blipFill>
        <p:spPr>
          <a:xfrm>
            <a:off x="685801" y="685800"/>
            <a:ext cx="4724400" cy="54864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C5E50-4806-E74C-A271-78A608D5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1185" y="2302937"/>
            <a:ext cx="4821675" cy="259768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Когда </a:t>
            </a:r>
            <a:r>
              <a:rPr lang="ru-RU" sz="2800" dirty="0"/>
              <a:t>мы говорим «аминь» Богу - это выражение нашей готовности подчиниться и принять Его волю.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74438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B11D716-C386-4458-B509-DF66B4C0B9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1BE3E3-58C1-4A81-90ED-54387D0F1B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-1"/>
            <a:ext cx="67818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3E2CA-CA90-0148-84E5-F9715803B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" y="800100"/>
            <a:ext cx="6481761" cy="552926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Истинная </a:t>
            </a:r>
            <a:r>
              <a:rPr lang="ru-RU" dirty="0"/>
              <a:t>цель молитвы - не пытаться изменить Божье намерение или Его планы в отношении нас или тех, за кого мы молимся. Скорее, молитва нацелена на том, чтобы изменить нас и побудить подчиняться Его воле. Вот почему Иисус молился в </a:t>
            </a:r>
            <a:r>
              <a:rPr lang="ru-RU" dirty="0" err="1"/>
              <a:t>Гефсимании</a:t>
            </a:r>
            <a:r>
              <a:rPr lang="ru-RU" dirty="0"/>
              <a:t> так: «Не как Я хочу, но как Ты» (Мф. 26:39).</a:t>
            </a:r>
            <a:endParaRPr lang="en-US" dirty="0"/>
          </a:p>
          <a:p>
            <a:endParaRPr lang="en-US" dirty="0"/>
          </a:p>
          <a:p>
            <a:r>
              <a:rPr lang="ru-RU" dirty="0"/>
              <a:t>Псалмопевец признается в начале своей молитвы, что «Еще нет слова на языке моем, Ты, Господи, уже знаешь </a:t>
            </a:r>
            <a:r>
              <a:rPr lang="ru-RU" dirty="0" smtClean="0"/>
              <a:t>его </a:t>
            </a:r>
            <a:r>
              <a:rPr lang="ru-RU" dirty="0"/>
              <a:t>совершенно » (</a:t>
            </a:r>
            <a:r>
              <a:rPr lang="ru-RU" dirty="0" err="1"/>
              <a:t>Пс</a:t>
            </a:r>
            <a:r>
              <a:rPr lang="ru-RU" dirty="0"/>
              <a:t>. 138: 4). Он заканчивает свою молитву просьбой: «Испытай меня, Боже, и узнай сердце мое; испытай меня и узнай помышления мои. И зри, не на опасном ли я пути, и направь меня на путь вечный» (стихи 23, 24).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D7350E-421D-4A4F-8A6B-4A8E6E64B4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773" r="10091" b="-2"/>
          <a:stretch/>
        </p:blipFill>
        <p:spPr>
          <a:xfrm>
            <a:off x="7467600" y="685800"/>
            <a:ext cx="4038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929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C6771E30-A604-493B-BC4C-1AA7665919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913EDF91-3802-4360-909F-A0509363D4F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-1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B6EB33-E205-6D4F-86F3-FA582FE463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373" r="29371" b="-2"/>
          <a:stretch/>
        </p:blipFill>
        <p:spPr>
          <a:xfrm>
            <a:off x="685800" y="685800"/>
            <a:ext cx="3390900" cy="54864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E6904-AB70-604B-BC6B-984C4FD91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126" y="1817153"/>
            <a:ext cx="6165978" cy="4471451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Христианская </a:t>
            </a:r>
            <a:r>
              <a:rPr lang="ru-RU" sz="2800" dirty="0"/>
              <a:t>церковь зародилась в атмосфере молитвы. Ее лидеры и члены Церкви ежедневно искали Божьего руководства (Деяния 1: 4; 2: 4, 42). В этот период молитва была самым мощным орудием, которое было у христиан, когда они сталкивались с противодействием и преследованием. </a:t>
            </a:r>
            <a:r>
              <a:rPr lang="en-US" sz="2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22855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771E30-A604-493B-BC4C-1AA7665919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3EDF91-3802-4360-909F-A0509363D4F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-1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452A3F-3CD7-2A4B-8D8F-5CA8CCB2B9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373" r="29371" b="-2"/>
          <a:stretch/>
        </p:blipFill>
        <p:spPr>
          <a:xfrm>
            <a:off x="685800" y="685800"/>
            <a:ext cx="3390900" cy="54864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B7DD4-C217-6B4C-8D01-7A03A3A2E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126" y="1817153"/>
            <a:ext cx="6165978" cy="447145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Эти </a:t>
            </a:r>
            <a:r>
              <a:rPr lang="ru-RU" sz="2800" dirty="0"/>
              <a:t>примеры учат нас тому, что наши молитвы не изменяют Бога, вместо этого меняемся мы сами и становимся готовы принять Его волю для своей жизни. Из молитвы Иисуса, и из множества других молитв, </a:t>
            </a:r>
            <a:r>
              <a:rPr lang="ru-RU" sz="2800" dirty="0" smtClean="0"/>
              <a:t>описанных </a:t>
            </a:r>
            <a:r>
              <a:rPr lang="ru-RU" sz="2800" dirty="0"/>
              <a:t>в Библии, можно узнать четыре принципа молитвы: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03478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771E30-A604-493B-BC4C-1AA7665919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3EDF91-3802-4360-909F-A0509363D4F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-1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222ED0-D227-AD4E-934F-6F1BD6E95B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373" r="29371" b="-2"/>
          <a:stretch/>
        </p:blipFill>
        <p:spPr>
          <a:xfrm>
            <a:off x="685800" y="685800"/>
            <a:ext cx="3390900" cy="54864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B9058-9EAC-9F40-ADF6-BC7DF1E8D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126" y="713232"/>
            <a:ext cx="6351624" cy="562663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ru-RU" sz="2800" dirty="0" smtClean="0"/>
              <a:t>Во-первых</a:t>
            </a:r>
            <a:r>
              <a:rPr lang="ru-RU" sz="2800" dirty="0"/>
              <a:t>, лучший способ научиться молиться – это молиться. </a:t>
            </a:r>
            <a:endParaRPr lang="en-US" sz="2800" dirty="0"/>
          </a:p>
          <a:p>
            <a:pPr>
              <a:lnSpc>
                <a:spcPct val="110000"/>
              </a:lnSpc>
            </a:pPr>
            <a:r>
              <a:rPr lang="ru-RU" sz="2800" dirty="0" smtClean="0"/>
              <a:t>Во-вторых</a:t>
            </a:r>
            <a:r>
              <a:rPr lang="ru-RU" sz="2800" dirty="0"/>
              <a:t>, Бог, которому мы молимся, велик, но настолько близок к нам, что мы можем называть Его Отцом, </a:t>
            </a:r>
            <a:r>
              <a:rPr lang="ru-RU" sz="2800" dirty="0" smtClean="0"/>
              <a:t>Папочкой </a:t>
            </a:r>
            <a:r>
              <a:rPr lang="ru-RU" sz="2800" dirty="0"/>
              <a:t>или Папой так, как это делал Иисус. </a:t>
            </a:r>
            <a:endParaRPr lang="ru-RU" sz="2800" dirty="0" smtClean="0"/>
          </a:p>
          <a:p>
            <a:pPr>
              <a:lnSpc>
                <a:spcPct val="110000"/>
              </a:lnSpc>
            </a:pPr>
            <a:r>
              <a:rPr lang="ru-RU" sz="2800" dirty="0" smtClean="0"/>
              <a:t>В-третьих</a:t>
            </a:r>
            <a:r>
              <a:rPr lang="ru-RU" sz="2800" dirty="0"/>
              <a:t>, когда мы молимся, мы должны ставить Царство Божье и Его праведность выше своих повседневных забот. </a:t>
            </a:r>
            <a:endParaRPr lang="ru-RU" sz="2800" dirty="0" smtClean="0"/>
          </a:p>
          <a:p>
            <a:pPr>
              <a:lnSpc>
                <a:spcPct val="110000"/>
              </a:lnSpc>
            </a:pPr>
            <a:r>
              <a:rPr lang="ru-RU" sz="2800" dirty="0" smtClean="0"/>
              <a:t>И</a:t>
            </a:r>
            <a:r>
              <a:rPr lang="ru-RU" sz="2800" dirty="0"/>
              <a:t>, в-четвертых, цель нашей молитвы - подготовить нас к принятию Божьей воли для нас, а не изменить Бога или Его планы в отношении нас. </a:t>
            </a:r>
            <a:endParaRPr lang="en-US" sz="2800" dirty="0"/>
          </a:p>
          <a:p>
            <a:pPr>
              <a:lnSpc>
                <a:spcPct val="11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02543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D88A92C-0BD1-4D13-9480-9CA5056B10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50E0BE-0A13-43E4-9007-A06960852F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85800" y="685801"/>
            <a:ext cx="6118275" cy="54864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DFC48-52B4-B042-A8E1-72AA36DCE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919" y="1578120"/>
            <a:ext cx="5586035" cy="43437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Когда </a:t>
            </a:r>
            <a:r>
              <a:rPr lang="ru-RU" sz="2800" dirty="0"/>
              <a:t>Иисус жил на земле, Он служил многим нуждам людей. Иногда ученики обращались к Нему с особенными просьбами. Одна из наиболее запомнившихся прозвучала, как только Иисус завершил молитву. </a:t>
            </a:r>
            <a:endParaRPr lang="ru-RU" sz="2800" dirty="0" smtClean="0"/>
          </a:p>
          <a:p>
            <a:pPr marL="0" indent="0" algn="ctr">
              <a:buNone/>
            </a:pPr>
            <a:r>
              <a:rPr lang="ru-RU" sz="2800" b="1" dirty="0" smtClean="0"/>
              <a:t>«</a:t>
            </a:r>
            <a:r>
              <a:rPr lang="ru-RU" sz="2800" b="1" dirty="0"/>
              <a:t>Господи, научи нас молиться»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 smtClean="0"/>
              <a:t>(</a:t>
            </a:r>
            <a:r>
              <a:rPr lang="ru-RU" sz="2800" dirty="0" err="1"/>
              <a:t>Лк</a:t>
            </a:r>
            <a:r>
              <a:rPr lang="ru-RU" sz="2800" dirty="0"/>
              <a:t>. 11:1), - сказали они. </a:t>
            </a:r>
          </a:p>
        </p:txBody>
      </p:sp>
      <p:pic>
        <p:nvPicPr>
          <p:cNvPr id="4" name="Picture 3" descr="A view of a mountain&#10;&#10;Description automatically generated">
            <a:extLst>
              <a:ext uri="{FF2B5EF4-FFF2-40B4-BE49-F238E27FC236}">
                <a16:creationId xmlns:a16="http://schemas.microsoft.com/office/drawing/2014/main" id="{9DC708F9-4D05-DF42-87FB-76E5A32BC4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349" r="11667" b="-1"/>
          <a:stretch/>
        </p:blipFill>
        <p:spPr>
          <a:xfrm>
            <a:off x="7467600" y="10"/>
            <a:ext cx="4724400" cy="68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38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4D88A92C-0BD1-4D13-9480-9CA5056B10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F850E0BE-0A13-43E4-9007-A06960852F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85800" y="685801"/>
            <a:ext cx="6118275" cy="54864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949D06-E998-3E4B-9197-D1187D500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389" y="914881"/>
            <a:ext cx="5212188" cy="964407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>
                <a:solidFill>
                  <a:srgbClr val="002060"/>
                </a:solidFill>
              </a:rPr>
              <a:t>1. </a:t>
            </a:r>
            <a:r>
              <a:rPr lang="ru-RU" sz="3000" b="1" dirty="0" smtClean="0">
                <a:solidFill>
                  <a:srgbClr val="002060"/>
                </a:solidFill>
              </a:rPr>
              <a:t>Обучение на практике</a:t>
            </a:r>
            <a:endParaRPr lang="en-US" sz="30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F2CC2-F45E-A64F-90A1-AFE1BFD8A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176" y="2218010"/>
            <a:ext cx="5118965" cy="3754499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/>
              <a:t>Во многих других библейских отрывках содержатся реальные, настоящие молитвы. Вы не найдете длинных бесед на эту тему. Библия, скорее, содержит множество наполненных духом молитв, исходящих из сердец и уст верных Богу людей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4" name="Picture 3" descr="A view of a mountain&#10;&#10;Description automatically generated">
            <a:extLst>
              <a:ext uri="{FF2B5EF4-FFF2-40B4-BE49-F238E27FC236}">
                <a16:creationId xmlns:a16="http://schemas.microsoft.com/office/drawing/2014/main" id="{276DE50D-68F7-1D46-A4D2-49DFE95E6E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349" r="11667" b="-1"/>
          <a:stretch/>
        </p:blipFill>
        <p:spPr>
          <a:xfrm>
            <a:off x="7467600" y="10"/>
            <a:ext cx="4724400" cy="68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482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6771E30-A604-493B-BC4C-1AA7665919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13EDF91-3802-4360-909F-A0509363D4F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-1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CFF362-8C49-A040-A0FD-F7815DB5C0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713" r="14031" b="-2"/>
          <a:stretch/>
        </p:blipFill>
        <p:spPr>
          <a:xfrm>
            <a:off x="685800" y="685800"/>
            <a:ext cx="3390900" cy="54864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1927B-8FDD-844D-8BE2-81F47729F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4913" y="571501"/>
            <a:ext cx="6515191" cy="5717104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/>
              <a:t>Молитва – личная просьба к Богу - это молитва, произнесенная </a:t>
            </a:r>
            <a:r>
              <a:rPr lang="ru-RU" sz="2800" b="1" dirty="0"/>
              <a:t>Анной</a:t>
            </a:r>
            <a:r>
              <a:rPr lang="ru-RU" sz="2800" dirty="0"/>
              <a:t> в святилище в </a:t>
            </a:r>
            <a:r>
              <a:rPr lang="ru-RU" sz="2800" dirty="0" err="1"/>
              <a:t>Силоме</a:t>
            </a:r>
            <a:r>
              <a:rPr lang="ru-RU" sz="2800" dirty="0"/>
              <a:t> (1 </a:t>
            </a:r>
            <a:r>
              <a:rPr lang="ru-RU" sz="2800" dirty="0" err="1"/>
              <a:t>Цар</a:t>
            </a:r>
            <a:r>
              <a:rPr lang="ru-RU" sz="2800" dirty="0"/>
              <a:t>. 1). </a:t>
            </a:r>
            <a:endParaRPr lang="en-US" sz="2800" dirty="0"/>
          </a:p>
          <a:p>
            <a:r>
              <a:rPr lang="ru-RU" sz="2800" dirty="0" smtClean="0"/>
              <a:t>Или </a:t>
            </a:r>
            <a:r>
              <a:rPr lang="ru-RU" sz="2800" dirty="0"/>
              <a:t>подумайте о </a:t>
            </a:r>
            <a:r>
              <a:rPr lang="ru-RU" sz="2800" b="1" dirty="0"/>
              <a:t>молитве Ионы </a:t>
            </a:r>
            <a:r>
              <a:rPr lang="ru-RU" sz="2800" dirty="0"/>
              <a:t>об избавлении из чрева большой рыбы (Иона 2). </a:t>
            </a:r>
            <a:endParaRPr lang="en-US" sz="2800" dirty="0"/>
          </a:p>
          <a:p>
            <a:r>
              <a:rPr lang="ru-RU" sz="2800" b="1" dirty="0" smtClean="0"/>
              <a:t>Молитва </a:t>
            </a:r>
            <a:r>
              <a:rPr lang="ru-RU" sz="2800" b="1" dirty="0"/>
              <a:t>пророка Илии</a:t>
            </a:r>
            <a:r>
              <a:rPr lang="ru-RU" sz="2800" dirty="0" smtClean="0"/>
              <a:t> на </a:t>
            </a:r>
            <a:r>
              <a:rPr lang="ru-RU" sz="2800" dirty="0"/>
              <a:t>горе </a:t>
            </a:r>
            <a:r>
              <a:rPr lang="ru-RU" sz="2800" dirty="0" err="1"/>
              <a:t>Кармил</a:t>
            </a:r>
            <a:r>
              <a:rPr lang="ru-RU" sz="2800" dirty="0"/>
              <a:t> (3-я Царств 18) является прекрасным примером молитвы о величии Бога.</a:t>
            </a:r>
            <a:endParaRPr lang="en-US" sz="2800" dirty="0"/>
          </a:p>
          <a:p>
            <a:r>
              <a:rPr lang="ru-RU" sz="2800" b="1" dirty="0" smtClean="0"/>
              <a:t>Молитва </a:t>
            </a:r>
            <a:r>
              <a:rPr lang="ru-RU" sz="2800" b="1" dirty="0"/>
              <a:t>царя Соломона при посвящении Храма </a:t>
            </a:r>
            <a:r>
              <a:rPr lang="ru-RU" sz="2800" dirty="0"/>
              <a:t>(3-я Царств 8) является иллюстрацией инаугурационной молитвы о святом месте.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4330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C6771E30-A604-493B-BC4C-1AA7665919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913EDF91-3802-4360-909F-A0509363D4F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-1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C372F6-72C5-FE4C-A799-1CA81BF59B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373" r="29371" b="-2"/>
          <a:stretch/>
        </p:blipFill>
        <p:spPr>
          <a:xfrm>
            <a:off x="685800" y="685800"/>
            <a:ext cx="3390900" cy="54864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F4D48-1A4F-6942-AF67-31B735878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455" y="685801"/>
            <a:ext cx="6334649" cy="5602804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/>
              <a:t>Мы </a:t>
            </a:r>
            <a:r>
              <a:rPr lang="ru-RU" sz="2800" dirty="0"/>
              <a:t>можем многое узнать о </a:t>
            </a:r>
            <a:r>
              <a:rPr lang="ru-RU" sz="2800" dirty="0" err="1"/>
              <a:t>ходатайственной</a:t>
            </a:r>
            <a:r>
              <a:rPr lang="ru-RU" sz="2800" dirty="0"/>
              <a:t> молитве из </a:t>
            </a:r>
            <a:r>
              <a:rPr lang="ru-RU" sz="2800" b="1" dirty="0"/>
              <a:t>молитвы Даниила </a:t>
            </a:r>
            <a:r>
              <a:rPr lang="ru-RU" sz="2800" dirty="0"/>
              <a:t>о своем народе, находящемся в Вавилоне (Дан. 9). </a:t>
            </a:r>
            <a:r>
              <a:rPr lang="en-US" sz="2800" dirty="0" smtClean="0"/>
              <a:t> </a:t>
            </a:r>
          </a:p>
          <a:p>
            <a:r>
              <a:rPr lang="ru-RU" sz="2800" dirty="0" smtClean="0"/>
              <a:t>Прекрасным </a:t>
            </a:r>
            <a:r>
              <a:rPr lang="ru-RU" sz="2800" dirty="0"/>
              <a:t>примером молитвы посвящения является </a:t>
            </a:r>
            <a:r>
              <a:rPr lang="ru-RU" sz="2800" b="1" dirty="0"/>
              <a:t>молитва Христа </a:t>
            </a:r>
            <a:r>
              <a:rPr lang="ru-RU" sz="2800" dirty="0"/>
              <a:t>в </a:t>
            </a:r>
            <a:r>
              <a:rPr lang="ru-RU" sz="2800" dirty="0" err="1"/>
              <a:t>Гефсимании</a:t>
            </a:r>
            <a:r>
              <a:rPr lang="ru-RU" sz="2800" dirty="0"/>
              <a:t> (Матфея 26), когда Он с такой готовностью подчинился воле Своего Отца. Более того, молитва Иисуса в Верхней горнице (Иоанна 17) - лучшая молитва за единство среди последователей Христа.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65162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3129AE00-6D8C-41D7-8B33-B44A25E0D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F9E793DA-F1DD-4288-A72D-1AFC134DB2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85800" y="685801"/>
            <a:ext cx="7467601" cy="54864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8AFC8-7AD6-074D-84BF-1866DB8BB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4651" y="2135939"/>
            <a:ext cx="6239050" cy="350192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800" dirty="0" smtClean="0"/>
              <a:t>Совершенно </a:t>
            </a:r>
            <a:r>
              <a:rPr lang="ru-RU" sz="2800" dirty="0"/>
              <a:t>очевидно, что молитва - это естественное, непосредственное выражение наших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чувств</a:t>
            </a:r>
            <a:r>
              <a:rPr lang="ru-RU" sz="2800" dirty="0"/>
              <a:t>, обращенных к Богу.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3D46E5-76BB-FC41-95A6-A3CAF987D7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675" r="13992" b="-2"/>
          <a:stretch/>
        </p:blipFill>
        <p:spPr>
          <a:xfrm>
            <a:off x="8153400" y="685800"/>
            <a:ext cx="3397211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498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D88A92C-0BD1-4D13-9480-9CA5056B10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50E0BE-0A13-43E4-9007-A06960852F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85800" y="685801"/>
            <a:ext cx="6118275" cy="54864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352856-3521-8F4B-A3A6-BBF792398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389" y="1043470"/>
            <a:ext cx="5212188" cy="964407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>
                <a:solidFill>
                  <a:srgbClr val="002060"/>
                </a:solidFill>
              </a:rPr>
              <a:t>2. </a:t>
            </a:r>
            <a:r>
              <a:rPr lang="ru-RU" sz="3000" b="1" dirty="0" smtClean="0">
                <a:solidFill>
                  <a:srgbClr val="002060"/>
                </a:solidFill>
              </a:rPr>
              <a:t>Великий и близкий</a:t>
            </a:r>
            <a:endParaRPr lang="en-US" sz="30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726A9-CF06-0B43-9852-0E641F3EC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040" y="2589487"/>
            <a:ext cx="5118965" cy="249686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Молиться </a:t>
            </a:r>
            <a:r>
              <a:rPr lang="ru-RU" sz="2800" dirty="0"/>
              <a:t>означает смиренно открыть свое сердце Царю вселенной, чтобы Он верой мог пребывать в нем.</a:t>
            </a:r>
            <a:endParaRPr lang="en-US" sz="2800" dirty="0"/>
          </a:p>
        </p:txBody>
      </p:sp>
      <p:pic>
        <p:nvPicPr>
          <p:cNvPr id="4" name="Picture 3" descr="A view of a mountain&#10;&#10;Description automatically generated">
            <a:extLst>
              <a:ext uri="{FF2B5EF4-FFF2-40B4-BE49-F238E27FC236}">
                <a16:creationId xmlns:a16="http://schemas.microsoft.com/office/drawing/2014/main" id="{6D8D7425-ACDB-6E40-8B34-0482597A14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349" r="11667" b="-1"/>
          <a:stretch/>
        </p:blipFill>
        <p:spPr>
          <a:xfrm>
            <a:off x="7467600" y="10"/>
            <a:ext cx="4724400" cy="68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00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129AE00-6D8C-41D7-8B33-B44A25E0D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E793DA-F1DD-4288-A72D-1AFC134DB2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85800" y="685801"/>
            <a:ext cx="7467601" cy="54864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F78A6-6167-B643-B969-3047E36B5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4651" y="1750173"/>
            <a:ext cx="6239050" cy="3501926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/>
              <a:t>Апостол </a:t>
            </a:r>
            <a:r>
              <a:rPr lang="ru-RU" sz="2800" dirty="0"/>
              <a:t>Павел говорит нам, что мы дети Божьи, которые молятся Духом Его, взывая «</a:t>
            </a:r>
            <a:r>
              <a:rPr lang="ru-RU" sz="2800" dirty="0" err="1"/>
              <a:t>Авва</a:t>
            </a:r>
            <a:r>
              <a:rPr lang="ru-RU" sz="2800" dirty="0"/>
              <a:t>, Отче» (Рим. 8:15; </a:t>
            </a:r>
            <a:r>
              <a:rPr lang="ru-RU" sz="2800" dirty="0" err="1"/>
              <a:t>Гал</a:t>
            </a:r>
            <a:r>
              <a:rPr lang="ru-RU" sz="2800" dirty="0"/>
              <a:t>. 4: 6). Он также сказал верующим в </a:t>
            </a:r>
            <a:r>
              <a:rPr lang="ru-RU" sz="2800" dirty="0" err="1"/>
              <a:t>Ефесе</a:t>
            </a:r>
            <a:r>
              <a:rPr lang="ru-RU" sz="2800" dirty="0"/>
              <a:t>, что преклонил колени перед Отцом, от Которого именуется всякое отечество на небесах и на земле; </a:t>
            </a:r>
          </a:p>
          <a:p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F86B1D-E189-504D-A35B-395614BB35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675" r="13992" b="-2"/>
          <a:stretch/>
        </p:blipFill>
        <p:spPr>
          <a:xfrm>
            <a:off x="8153400" y="685800"/>
            <a:ext cx="3397211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827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D88A92C-0BD1-4D13-9480-9CA5056B10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50E0BE-0A13-43E4-9007-A06960852F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685800" y="685801"/>
            <a:ext cx="6118275" cy="54864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6293A0-208E-6345-B4D1-B7E093A63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389" y="914881"/>
            <a:ext cx="5212188" cy="964407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>
                <a:solidFill>
                  <a:srgbClr val="002060"/>
                </a:solidFill>
              </a:rPr>
              <a:t>3. </a:t>
            </a:r>
            <a:r>
              <a:rPr lang="ru-RU" sz="3000" b="1" dirty="0" smtClean="0">
                <a:solidFill>
                  <a:srgbClr val="002060"/>
                </a:solidFill>
              </a:rPr>
              <a:t>ГЛАВНОЕ НА ПЕРВОМ МЕСТЕ</a:t>
            </a:r>
            <a:endParaRPr lang="en-US" sz="30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A8690-8588-2143-B2C6-A30F3ACBC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315" y="2232298"/>
            <a:ext cx="5586035" cy="375449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 </a:t>
            </a:r>
            <a:r>
              <a:rPr lang="ru-RU" sz="2800" dirty="0"/>
              <a:t>Нагорной проповеди Иисус учил людей искать прежде всего Царства Божьего и правды Его, а все остальное, в чем они нуждаются, также будет дано им (Мф. 6:33). </a:t>
            </a:r>
            <a:endParaRPr lang="en-US" sz="2800" dirty="0"/>
          </a:p>
        </p:txBody>
      </p:sp>
      <p:pic>
        <p:nvPicPr>
          <p:cNvPr id="4" name="Picture 3" descr="A view of a mountain&#10;&#10;Description automatically generated">
            <a:extLst>
              <a:ext uri="{FF2B5EF4-FFF2-40B4-BE49-F238E27FC236}">
                <a16:creationId xmlns:a16="http://schemas.microsoft.com/office/drawing/2014/main" id="{D9E060F7-99CE-4F4B-B0B0-78B25C8AD8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349" r="11667" b="-1"/>
          <a:stretch/>
        </p:blipFill>
        <p:spPr>
          <a:xfrm>
            <a:off x="7467600" y="10"/>
            <a:ext cx="4724400" cy="68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076508"/>
      </p:ext>
    </p:extLst>
  </p:cSld>
  <p:clrMapOvr>
    <a:masterClrMapping/>
  </p:clrMapOvr>
</p:sld>
</file>

<file path=ppt/theme/theme1.xml><?xml version="1.0" encoding="utf-8"?>
<a:theme xmlns:a="http://schemas.openxmlformats.org/drawingml/2006/main" name="ClassicFrameVTI">
  <a:themeElements>
    <a:clrScheme name="AnalogousFromRegularSeedLeftStep">
      <a:dk1>
        <a:srgbClr val="000000"/>
      </a:dk1>
      <a:lt1>
        <a:srgbClr val="FFFFFF"/>
      </a:lt1>
      <a:dk2>
        <a:srgbClr val="243641"/>
      </a:dk2>
      <a:lt2>
        <a:srgbClr val="E2E4E8"/>
      </a:lt2>
      <a:accent1>
        <a:srgbClr val="CD9824"/>
      </a:accent1>
      <a:accent2>
        <a:srgbClr val="D54B17"/>
      </a:accent2>
      <a:accent3>
        <a:srgbClr val="E72944"/>
      </a:accent3>
      <a:accent4>
        <a:srgbClr val="D51782"/>
      </a:accent4>
      <a:accent5>
        <a:srgbClr val="E729E2"/>
      </a:accent5>
      <a:accent6>
        <a:srgbClr val="9023D7"/>
      </a:accent6>
      <a:hlink>
        <a:srgbClr val="5A7CC8"/>
      </a:hlink>
      <a:folHlink>
        <a:srgbClr val="7F7F7F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2537</Words>
  <Application>Microsoft Office PowerPoint</Application>
  <PresentationFormat>Широкоэкранный</PresentationFormat>
  <Paragraphs>104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Avenir Next</vt:lpstr>
      <vt:lpstr>Calibri</vt:lpstr>
      <vt:lpstr>Gill Sans MT</vt:lpstr>
      <vt:lpstr>Goudy Old Style</vt:lpstr>
      <vt:lpstr>Mangal</vt:lpstr>
      <vt:lpstr>ClassicFrameVTI</vt:lpstr>
      <vt:lpstr>Научи нас молиться</vt:lpstr>
      <vt:lpstr>Презентация PowerPoint</vt:lpstr>
      <vt:lpstr>1. Обучение на практике</vt:lpstr>
      <vt:lpstr>Презентация PowerPoint</vt:lpstr>
      <vt:lpstr>Презентация PowerPoint</vt:lpstr>
      <vt:lpstr>Презентация PowerPoint</vt:lpstr>
      <vt:lpstr>2. Великий и близкий</vt:lpstr>
      <vt:lpstr>Презентация PowerPoint</vt:lpstr>
      <vt:lpstr>3. ГЛАВНОЕ НА ПЕРВОМ МЕСТЕ</vt:lpstr>
      <vt:lpstr>Презентация PowerPoint</vt:lpstr>
      <vt:lpstr>4. НЕ ДЛЯ ТОГО, Чтобы измениться самому,  а чтобы меня изменил Бог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 US TO PRAY</dc:title>
  <dc:subject/>
  <dc:creator>Arrais, Raquel</dc:creator>
  <cp:keywords/>
  <dc:description/>
  <cp:lastModifiedBy>Raisa Ostrovskaya</cp:lastModifiedBy>
  <cp:revision>18</cp:revision>
  <dcterms:created xsi:type="dcterms:W3CDTF">2020-09-26T22:30:23Z</dcterms:created>
  <dcterms:modified xsi:type="dcterms:W3CDTF">2021-02-09T08:03:21Z</dcterms:modified>
  <cp:category/>
</cp:coreProperties>
</file>