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91B"/>
    <a:srgbClr val="FF7E79"/>
    <a:srgbClr val="FF9300"/>
    <a:srgbClr val="121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3"/>
    <p:restoredTop sz="71784"/>
  </p:normalViewPr>
  <p:slideViewPr>
    <p:cSldViewPr snapToGrid="0" snapToObjects="1">
      <p:cViewPr varScale="1">
        <p:scale>
          <a:sx n="61" d="100"/>
          <a:sy n="61" d="100"/>
        </p:scale>
        <p:origin x="558" y="60"/>
      </p:cViewPr>
      <p:guideLst/>
    </p:cSldViewPr>
  </p:slideViewPr>
  <p:notesTextViewPr>
    <p:cViewPr>
      <p:scale>
        <a:sx n="1" d="1"/>
        <a:sy n="1" d="1"/>
      </p:scale>
      <p:origin x="0" y="0"/>
    </p:cViewPr>
  </p:notesText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D72FA-CAF8-1E44-8E36-0F72953B6D3D}"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9324F-69F8-8540-A5F8-5BA70CE284CC}" type="slidenum">
              <a:rPr lang="en-US" smtClean="0"/>
              <a:t>‹#›</a:t>
            </a:fld>
            <a:endParaRPr lang="en-US"/>
          </a:p>
        </p:txBody>
      </p:sp>
    </p:spTree>
    <p:extLst>
      <p:ext uri="{BB962C8B-B14F-4D97-AF65-F5344CB8AC3E}">
        <p14:creationId xmlns:p14="http://schemas.microsoft.com/office/powerpoint/2010/main" val="36541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Пойдите и посмотрите на Спасителя мира.</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Отрывок из Писания</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Ин.</a:t>
            </a:r>
            <a:r>
              <a:rPr lang="en-US" sz="1200" kern="1200" dirty="0">
                <a:solidFill>
                  <a:schemeClr val="tx1"/>
                </a:solidFill>
                <a:effectLst/>
                <a:latin typeface="+mn-lt"/>
                <a:ea typeface="+mn-ea"/>
                <a:cs typeface="+mn-cs"/>
              </a:rPr>
              <a:t> 4:28-30, 39-42</a:t>
            </a:r>
          </a:p>
        </p:txBody>
      </p:sp>
      <p:sp>
        <p:nvSpPr>
          <p:cNvPr id="4" name="Slide Number Placeholder 3"/>
          <p:cNvSpPr>
            <a:spLocks noGrp="1"/>
          </p:cNvSpPr>
          <p:nvPr>
            <p:ph type="sldNum" sz="quarter" idx="5"/>
          </p:nvPr>
        </p:nvSpPr>
        <p:spPr/>
        <p:txBody>
          <a:bodyPr/>
          <a:lstStyle/>
          <a:p>
            <a:fld id="{95C9324F-69F8-8540-A5F8-5BA70CE284CC}" type="slidenum">
              <a:rPr lang="en-US" smtClean="0"/>
              <a:t>1</a:t>
            </a:fld>
            <a:endParaRPr lang="en-US"/>
          </a:p>
        </p:txBody>
      </p:sp>
    </p:spTree>
    <p:extLst>
      <p:ext uri="{BB962C8B-B14F-4D97-AF65-F5344CB8AC3E}">
        <p14:creationId xmlns:p14="http://schemas.microsoft.com/office/powerpoint/2010/main" val="103162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В дополнение к тому, что наши несовершенные жизни являются оправданием для того, чтобы не идти и не проповедовать миру, недостаток знаний или умений также является оправданием. «Я не знаю, как проводить уроки по изучению Библии!», «Я человек скромный, я стесняюсь говорить с людьми!», «Я не так хорошо знаю Библию!», «Я слишком стар для этого», «Я слишком молод для этого!». Кто из нас слышал или произносил подобный фразы? Мы используем свои ограничения в качестве ограничения своего участия в служении.</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Вот все, что нам нужно знать об Иисусе: Он знает о нас все и все еще любит нас. Значение имеет не то, сколько мы знаем,  а то, насколько наши знания влияют на нашу жизнь.</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Нам не нужно знать все об Иисусе, нам только нужно сделать так, чтобы о Нем узнали другие люди.</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«Пойдите, посмотрите Человека не Он ли Христос» (ст. 29).</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Для того, чтобы проповедовать нашему миру, нам не нужно </a:t>
            </a:r>
            <a:r>
              <a:rPr lang="ru-RU" sz="1200" b="1" kern="1200" dirty="0">
                <a:solidFill>
                  <a:schemeClr val="tx1"/>
                </a:solidFill>
                <a:effectLst/>
                <a:latin typeface="+mn-lt"/>
                <a:ea typeface="+mn-ea"/>
                <a:cs typeface="+mn-cs"/>
              </a:rPr>
              <a:t>знать все.</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10</a:t>
            </a:fld>
            <a:endParaRPr lang="en-US"/>
          </a:p>
        </p:txBody>
      </p:sp>
    </p:spTree>
    <p:extLst>
      <p:ext uri="{BB962C8B-B14F-4D97-AF65-F5344CB8AC3E}">
        <p14:creationId xmlns:p14="http://schemas.microsoft.com/office/powerpoint/2010/main" val="378878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kern="1200" dirty="0">
                <a:solidFill>
                  <a:schemeClr val="tx1"/>
                </a:solidFill>
                <a:effectLst/>
                <a:latin typeface="+mn-lt"/>
                <a:ea typeface="+mn-ea"/>
                <a:cs typeface="+mn-cs"/>
              </a:rPr>
              <a:t>3. Для того, чтобы проповедовать, нам не нужно . . . отправляться в дальние страны</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Влияние вести и присутствие Иисуса побудило </a:t>
            </a:r>
            <a:r>
              <a:rPr lang="ru-RU" sz="1200" kern="1200" dirty="0" err="1">
                <a:solidFill>
                  <a:schemeClr val="tx1"/>
                </a:solidFill>
                <a:effectLst/>
                <a:latin typeface="+mn-lt"/>
                <a:ea typeface="+mn-ea"/>
                <a:cs typeface="+mn-cs"/>
              </a:rPr>
              <a:t>самарянку</a:t>
            </a:r>
            <a:r>
              <a:rPr lang="ru-RU" sz="1200" kern="1200" dirty="0">
                <a:solidFill>
                  <a:schemeClr val="tx1"/>
                </a:solidFill>
                <a:effectLst/>
                <a:latin typeface="+mn-lt"/>
                <a:ea typeface="+mn-ea"/>
                <a:cs typeface="+mn-cs"/>
              </a:rPr>
              <a:t> оставить свое бремя у Его ног. Она оставила кувшин с водой и сразу же вернулась домой. Бежала ли она туда в страхе? Нет! Она бежала, ощущая свободу. Она бежала домой, в свое селение, свободная от бремени и приглашала людей пойти с ней к колодцу.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Сначала она рассказала об Иисусе дома, </a:t>
            </a:r>
            <a:r>
              <a:rPr lang="ru-RU" sz="1200" kern="1200" dirty="0" err="1">
                <a:solidFill>
                  <a:schemeClr val="tx1"/>
                </a:solidFill>
                <a:effectLst/>
                <a:latin typeface="+mn-lt"/>
                <a:ea typeface="+mn-ea"/>
                <a:cs typeface="+mn-cs"/>
              </a:rPr>
              <a:t>прийдя</a:t>
            </a:r>
            <a:r>
              <a:rPr lang="ru-RU" sz="1200" kern="1200" dirty="0">
                <a:solidFill>
                  <a:schemeClr val="tx1"/>
                </a:solidFill>
                <a:effectLst/>
                <a:latin typeface="+mn-lt"/>
                <a:ea typeface="+mn-ea"/>
                <a:cs typeface="+mn-cs"/>
              </a:rPr>
              <a:t> к своему «мужу». Затем рассказала об Иисусе своим соседям. В конце концов, засвидетельствовала всему городу.</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Больше всего </a:t>
            </a:r>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переживала о том, как привести людей к Иисусу. А ученики больше всего переживал о том, как принести хлеб Иисусу, Хлебу Жизни.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«Они вышли из города и пошли к Нему. Между тем ученики просили Его, говоря: Равви! Ешь». (ст. 30, 31).</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11</a:t>
            </a:fld>
            <a:endParaRPr lang="en-US"/>
          </a:p>
        </p:txBody>
      </p:sp>
    </p:spTree>
    <p:extLst>
      <p:ext uri="{BB962C8B-B14F-4D97-AF65-F5344CB8AC3E}">
        <p14:creationId xmlns:p14="http://schemas.microsoft.com/office/powerpoint/2010/main" val="414720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Братья и сестры, величайший центр влияния для каждого из нас – это наше общение с членами семьи и соседями. Они наблюдают за нами. Они знают нас. Мы проповедуем своей жизнью. Они могут понять, что если у Иисуса есть власть изменить нашу сложную и запутанную жизнь, Он также сможет изменить их сложные и запутанные жизни.</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Самая большая сложность для нас, когда нам нужно отправиться на неохваченную евангелием территорию, состоит в том же оправдании, которое мы используем, чтобы избежать участия в служении местной общины. «Двери не открываются», «Здесь слишком много людей с черствым сердцем», «Здесь живут мирские, светские люди». Эти препятствия представляются барьерами для проповеди Евангелия.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Но нам нужно позволить Иисусу использовать нашу измененную жизнь, чтобы изменить жизни членов нашей семьи, друзей и соседей.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многие Самаряне из города того уверовали в Него по слову женщины, свидетельствовавшей» (ст. 39).</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Для того, чтобы проповедовать нашему миру, нам не нужно </a:t>
            </a:r>
            <a:r>
              <a:rPr lang="ru-RU" sz="1200" b="1" kern="1200" dirty="0">
                <a:solidFill>
                  <a:schemeClr val="tx1"/>
                </a:solidFill>
                <a:effectLst/>
                <a:latin typeface="+mn-lt"/>
                <a:ea typeface="+mn-ea"/>
                <a:cs typeface="+mn-cs"/>
              </a:rPr>
              <a:t>отправляться в дальние страны.</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12</a:t>
            </a:fld>
            <a:endParaRPr lang="en-US"/>
          </a:p>
        </p:txBody>
      </p:sp>
    </p:spTree>
    <p:extLst>
      <p:ext uri="{BB962C8B-B14F-4D97-AF65-F5344CB8AC3E}">
        <p14:creationId xmlns:p14="http://schemas.microsoft.com/office/powerpoint/2010/main" val="172223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Мы узнали о том, что мы МОЖЕМ пойти и проповедовать миру, и нам не нужно быть идеальными, не нужно знать все и не нужно ехать куда-то в дальние страны. История </a:t>
            </a:r>
            <a:r>
              <a:rPr lang="ru-RU" sz="1200" kern="1200" dirty="0" err="1">
                <a:solidFill>
                  <a:schemeClr val="tx1"/>
                </a:solidFill>
                <a:effectLst/>
                <a:latin typeface="+mn-lt"/>
                <a:ea typeface="+mn-ea"/>
                <a:cs typeface="+mn-cs"/>
              </a:rPr>
              <a:t>самарянки</a:t>
            </a:r>
            <a:r>
              <a:rPr lang="ru-RU" sz="1200" kern="1200" dirty="0">
                <a:solidFill>
                  <a:schemeClr val="tx1"/>
                </a:solidFill>
                <a:effectLst/>
                <a:latin typeface="+mn-lt"/>
                <a:ea typeface="+mn-ea"/>
                <a:cs typeface="+mn-cs"/>
              </a:rPr>
              <a:t> также показывает нам, что мы можем изменить существующую ситуацию посредством того, КАК мы приглашаем людей пойти и посмотреть на Спасителя. Нам нужно расставить приоритеты, поделиться своим свидетельством и сосредоточиться на Иисусе, а не на себе.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КАК МЫ ИДЕМ</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13</a:t>
            </a:fld>
            <a:endParaRPr lang="en-US"/>
          </a:p>
        </p:txBody>
      </p:sp>
    </p:spTree>
    <p:extLst>
      <p:ext uri="{BB962C8B-B14F-4D97-AF65-F5344CB8AC3E}">
        <p14:creationId xmlns:p14="http://schemas.microsoft.com/office/powerpoint/2010/main" val="295678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kern="1200" dirty="0">
                <a:solidFill>
                  <a:schemeClr val="tx1"/>
                </a:solidFill>
                <a:effectLst/>
                <a:latin typeface="+mn-lt"/>
                <a:ea typeface="+mn-ea"/>
                <a:cs typeface="+mn-cs"/>
              </a:rPr>
              <a:t>1. Чтобы изменить существующую ситуацию, нам нужно</a:t>
            </a:r>
            <a:r>
              <a:rPr lang="pt-BR" sz="1200" b="1" kern="1200" dirty="0">
                <a:solidFill>
                  <a:schemeClr val="tx1"/>
                </a:solidFill>
                <a:effectLst/>
                <a:latin typeface="+mn-lt"/>
                <a:ea typeface="+mn-ea"/>
                <a:cs typeface="+mn-cs"/>
              </a:rPr>
              <a:t> . . . </a:t>
            </a:r>
            <a:r>
              <a:rPr lang="ru-RU" sz="1200" b="1" kern="1200" dirty="0">
                <a:solidFill>
                  <a:schemeClr val="tx1"/>
                </a:solidFill>
                <a:effectLst/>
                <a:latin typeface="+mn-lt"/>
                <a:ea typeface="+mn-ea"/>
                <a:cs typeface="+mn-cs"/>
              </a:rPr>
              <a:t>расставить приоритеты</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Встреча с Иисусом настолько повлияла на </a:t>
            </a:r>
            <a:r>
              <a:rPr lang="ru-RU" sz="1200" kern="1200" dirty="0" err="1">
                <a:solidFill>
                  <a:schemeClr val="tx1"/>
                </a:solidFill>
                <a:effectLst/>
                <a:latin typeface="+mn-lt"/>
                <a:ea typeface="+mn-ea"/>
                <a:cs typeface="+mn-cs"/>
              </a:rPr>
              <a:t>самарянку</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 у нее кардинально изменилась система ценностей</a:t>
            </a:r>
            <a:r>
              <a:rPr lang="pt-BR"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Изменился список </a:t>
            </a:r>
            <a:r>
              <a:rPr lang="ru-RU" sz="1200" kern="1200" dirty="0" err="1">
                <a:solidFill>
                  <a:schemeClr val="tx1"/>
                </a:solidFill>
                <a:effectLst/>
                <a:latin typeface="+mn-lt"/>
                <a:ea typeface="+mn-ea"/>
                <a:cs typeface="+mn-cs"/>
              </a:rPr>
              <a:t>приориретов</a:t>
            </a:r>
            <a:r>
              <a:rPr lang="ru-RU" sz="1200" kern="1200" dirty="0">
                <a:solidFill>
                  <a:schemeClr val="tx1"/>
                </a:solidFill>
                <a:effectLst/>
                <a:latin typeface="+mn-lt"/>
                <a:ea typeface="+mn-ea"/>
                <a:cs typeface="+mn-cs"/>
              </a:rPr>
              <a:t>. Несмотря на то, что ей очень нужна была вода для выполнения различных домашних дел, она ей не потребовалась, потому что домашняя работа стала не так важна, как проповедь благой вести. Кувшин, который она оставила у колодца,  - прекрасная иллюстрация того, что произошло в сердце этой женщины.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Когда мы оставляем свое бремя у ног Иисуса, </a:t>
            </a:r>
            <a:r>
              <a:rPr lang="ru-RU" sz="1200" b="1" kern="1200" dirty="0">
                <a:solidFill>
                  <a:schemeClr val="tx1"/>
                </a:solidFill>
                <a:effectLst/>
                <a:latin typeface="+mn-lt"/>
                <a:ea typeface="+mn-ea"/>
                <a:cs typeface="+mn-cs"/>
              </a:rPr>
              <a:t>наш список приоритетов изменяется – мы больше не носим бремена, а несем благую весть.</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14</a:t>
            </a:fld>
            <a:endParaRPr lang="en-US"/>
          </a:p>
        </p:txBody>
      </p:sp>
    </p:spTree>
    <p:extLst>
      <p:ext uri="{BB962C8B-B14F-4D97-AF65-F5344CB8AC3E}">
        <p14:creationId xmlns:p14="http://schemas.microsoft.com/office/powerpoint/2010/main" val="379732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Эта женщина стала пользоваться списком приоритетов Иисуса. Для Него </a:t>
            </a:r>
            <a:r>
              <a:rPr lang="ru-RU" sz="1200" b="1" kern="1200" dirty="0">
                <a:solidFill>
                  <a:schemeClr val="tx1"/>
                </a:solidFill>
                <a:effectLst/>
                <a:latin typeface="+mn-lt"/>
                <a:ea typeface="+mn-ea"/>
                <a:cs typeface="+mn-cs"/>
              </a:rPr>
              <a:t>жатва в людских сердцах</a:t>
            </a:r>
            <a:r>
              <a:rPr lang="ru-RU" sz="1200" kern="1200" dirty="0">
                <a:solidFill>
                  <a:schemeClr val="tx1"/>
                </a:solidFill>
                <a:effectLst/>
                <a:latin typeface="+mn-lt"/>
                <a:ea typeface="+mn-ea"/>
                <a:cs typeface="+mn-cs"/>
              </a:rPr>
              <a:t> была важнее еды и питья. Для </a:t>
            </a:r>
            <a:r>
              <a:rPr lang="ru-RU" sz="1200" kern="1200" dirty="0" err="1">
                <a:solidFill>
                  <a:schemeClr val="tx1"/>
                </a:solidFill>
                <a:effectLst/>
                <a:latin typeface="+mn-lt"/>
                <a:ea typeface="+mn-ea"/>
                <a:cs typeface="+mn-cs"/>
              </a:rPr>
              <a:t>самарянки</a:t>
            </a:r>
            <a:r>
              <a:rPr lang="ru-RU" sz="1200" kern="1200" dirty="0">
                <a:solidFill>
                  <a:schemeClr val="tx1"/>
                </a:solidFill>
                <a:effectLst/>
                <a:latin typeface="+mn-lt"/>
                <a:ea typeface="+mn-ea"/>
                <a:cs typeface="+mn-cs"/>
              </a:rPr>
              <a:t> спасение душ было более важным, чем набрать воды в колодце или пойти съесть свой обед.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Если для нас служение важнее всех других сфер жизни, то служение станет частью каждой сферы нашей жизни.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«Тогда женщина оставила водонос свой и пошла в город» (ст. 28).</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Чтобы проповедовать нашему миру, нам нужно </a:t>
            </a:r>
            <a:r>
              <a:rPr lang="ru-RU" sz="1200" b="1" kern="1200" dirty="0">
                <a:solidFill>
                  <a:schemeClr val="tx1"/>
                </a:solidFill>
                <a:effectLst/>
                <a:latin typeface="+mn-lt"/>
                <a:ea typeface="+mn-ea"/>
                <a:cs typeface="+mn-cs"/>
              </a:rPr>
              <a:t>расставить приоритеты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15</a:t>
            </a:fld>
            <a:endParaRPr lang="en-US"/>
          </a:p>
        </p:txBody>
      </p:sp>
    </p:spTree>
    <p:extLst>
      <p:ext uri="{BB962C8B-B14F-4D97-AF65-F5344CB8AC3E}">
        <p14:creationId xmlns:p14="http://schemas.microsoft.com/office/powerpoint/2010/main" val="83797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kern="1200" dirty="0">
                <a:solidFill>
                  <a:schemeClr val="tx1"/>
                </a:solidFill>
                <a:effectLst/>
                <a:latin typeface="+mn-lt"/>
                <a:ea typeface="+mn-ea"/>
                <a:cs typeface="+mn-cs"/>
              </a:rPr>
              <a:t>2. Чтобы изменить существующую ситуацию, нам нужно</a:t>
            </a:r>
            <a:r>
              <a:rPr lang="pt-BR" sz="1200" b="1" kern="1200" dirty="0">
                <a:solidFill>
                  <a:schemeClr val="tx1"/>
                </a:solidFill>
                <a:effectLst/>
                <a:latin typeface="+mn-lt"/>
                <a:ea typeface="+mn-ea"/>
                <a:cs typeface="+mn-cs"/>
              </a:rPr>
              <a:t> . . . </a:t>
            </a:r>
            <a:r>
              <a:rPr lang="ru-RU" sz="1200" b="1" kern="1200" dirty="0">
                <a:solidFill>
                  <a:schemeClr val="tx1"/>
                </a:solidFill>
                <a:effectLst/>
                <a:latin typeface="+mn-lt"/>
                <a:ea typeface="+mn-ea"/>
                <a:cs typeface="+mn-cs"/>
              </a:rPr>
              <a:t>поделиться своим свидетельством</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b="1" kern="1200" dirty="0" err="1">
                <a:solidFill>
                  <a:schemeClr val="tx1"/>
                </a:solidFill>
                <a:effectLst/>
                <a:latin typeface="+mn-lt"/>
                <a:ea typeface="+mn-ea"/>
                <a:cs typeface="+mn-cs"/>
              </a:rPr>
              <a:t>Самарянка</a:t>
            </a:r>
            <a:r>
              <a:rPr lang="ru-RU" sz="1200" b="1" kern="1200" dirty="0">
                <a:solidFill>
                  <a:schemeClr val="tx1"/>
                </a:solidFill>
                <a:effectLst/>
                <a:latin typeface="+mn-lt"/>
                <a:ea typeface="+mn-ea"/>
                <a:cs typeface="+mn-cs"/>
              </a:rPr>
              <a:t> не произносила проповедь, она представила свои аргументы:</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«Он сказал мне все, что я сделала».</a:t>
            </a:r>
            <a:r>
              <a:rPr lang="ru-RU" sz="1200" kern="1200" dirty="0">
                <a:solidFill>
                  <a:schemeClr val="tx1"/>
                </a:solidFill>
                <a:effectLst/>
                <a:latin typeface="+mn-lt"/>
                <a:ea typeface="+mn-ea"/>
                <a:cs typeface="+mn-cs"/>
              </a:rPr>
              <a:t> Здесь присутствует следующая логика: жители этого города осуждали ее образ жизни. И хотя Иисус знал все, что она когда-либо сделала, Он все равно любил ее. Ее свидетельство было простым, но очень сильным.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Те, кто знал эту </a:t>
            </a:r>
            <a:r>
              <a:rPr lang="ru-RU" sz="1200" kern="1200" dirty="0" err="1">
                <a:solidFill>
                  <a:schemeClr val="tx1"/>
                </a:solidFill>
                <a:effectLst/>
                <a:latin typeface="+mn-lt"/>
                <a:ea typeface="+mn-ea"/>
                <a:cs typeface="+mn-cs"/>
              </a:rPr>
              <a:t>самарянку</a:t>
            </a:r>
            <a:r>
              <a:rPr lang="ru-RU" sz="1200" kern="1200" dirty="0">
                <a:solidFill>
                  <a:schemeClr val="tx1"/>
                </a:solidFill>
                <a:effectLst/>
                <a:latin typeface="+mn-lt"/>
                <a:ea typeface="+mn-ea"/>
                <a:cs typeface="+mn-cs"/>
              </a:rPr>
              <a:t> не могли отрицать, что она изменилась у них на глазах. Раньше она не могла смотреть людям в лицо из-за того, что стыдилась своей жизни, а теперь ее глаза сияли надеждой, зажегшей огонь в ее сердце.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Несмотря на то, что она пришла от колодца </a:t>
            </a:r>
            <a:r>
              <a:rPr lang="ru-RU" sz="1200" b="1" kern="1200" dirty="0">
                <a:solidFill>
                  <a:schemeClr val="tx1"/>
                </a:solidFill>
                <a:effectLst/>
                <a:latin typeface="+mn-lt"/>
                <a:ea typeface="+mn-ea"/>
                <a:cs typeface="+mn-cs"/>
              </a:rPr>
              <a:t>с пустыми руками, ее сердце было преисполнено радостью!</a:t>
            </a:r>
            <a:r>
              <a:rPr lang="ru-RU" sz="1200" kern="1200" dirty="0">
                <a:solidFill>
                  <a:schemeClr val="tx1"/>
                </a:solidFill>
                <a:effectLst/>
                <a:latin typeface="+mn-lt"/>
                <a:ea typeface="+mn-ea"/>
                <a:cs typeface="+mn-cs"/>
              </a:rPr>
              <a:t> Предложив ей живую воду, Иисус предложил ей Свою благодать. Каждый житель города видел, что она действительно изменилась.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16</a:t>
            </a:fld>
            <a:endParaRPr lang="en-US"/>
          </a:p>
        </p:txBody>
      </p:sp>
    </p:spTree>
    <p:extLst>
      <p:ext uri="{BB962C8B-B14F-4D97-AF65-F5344CB8AC3E}">
        <p14:creationId xmlns:p14="http://schemas.microsoft.com/office/powerpoint/2010/main" val="115699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Невозможно не заметить, когда благодать Христа касается жизни человека. Если сила Божья изменила вашу жизнь, вам нужно рассказывать людям об этой истине! Вам нужно позволить людям увидеть, как Христос изменил вашу жизнь. Людям нужно знать, что Иисус принимает их и им тоже предлагает Свою благодать.</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Когда, услышав благую весть, человек обращается к Богу, он сам становится евангелистом.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«Уже не по твоим речам веруем, ибо сами слышали и узнали . . .» (ст. 42).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Чтобы проповедовать нашему миру, нам нужно </a:t>
            </a:r>
            <a:r>
              <a:rPr lang="ru-RU" sz="1200" b="1" kern="1200" dirty="0">
                <a:solidFill>
                  <a:schemeClr val="tx1"/>
                </a:solidFill>
                <a:effectLst/>
                <a:latin typeface="+mn-lt"/>
                <a:ea typeface="+mn-ea"/>
                <a:cs typeface="+mn-cs"/>
              </a:rPr>
              <a:t>поделиться своим свидетельством</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17</a:t>
            </a:fld>
            <a:endParaRPr lang="en-US"/>
          </a:p>
        </p:txBody>
      </p:sp>
    </p:spTree>
    <p:extLst>
      <p:ext uri="{BB962C8B-B14F-4D97-AF65-F5344CB8AC3E}">
        <p14:creationId xmlns:p14="http://schemas.microsoft.com/office/powerpoint/2010/main" val="227069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a:t>
            </a:r>
            <a:r>
              <a:rPr lang="ru-RU" sz="1200" b="1" kern="1200" dirty="0">
                <a:solidFill>
                  <a:schemeClr val="tx1"/>
                </a:solidFill>
                <a:effectLst/>
                <a:latin typeface="+mn-lt"/>
                <a:ea typeface="+mn-ea"/>
                <a:cs typeface="+mn-cs"/>
              </a:rPr>
              <a:t>Чтобы изменить существующую ситуацию, нам нужно. . . сосредоточиться на Иисусе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не сказала людям такие слова: «Я только что пережила самый замечательный опыт в своей жизни». Она просто сказала: «Пойдите, посмотрите Человека». Это один из лучших способов представления личного свидетельства. Ее свидетельство пробудило любопытство, а в центре ее вести была личность Иисуса.</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18</a:t>
            </a:fld>
            <a:endParaRPr lang="en-US"/>
          </a:p>
        </p:txBody>
      </p:sp>
    </p:spTree>
    <p:extLst>
      <p:ext uri="{BB962C8B-B14F-4D97-AF65-F5344CB8AC3E}">
        <p14:creationId xmlns:p14="http://schemas.microsoft.com/office/powerpoint/2010/main" val="248955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Наша миссия – показать Спасителя мира. Когда мы используем для этого свое свидетельство или различные материалы и стратегии, чтобы привлечь внимание людей, в центре нашей вести находится Христос. Мы должны говорить о Его жизни, смерти и воскресении, Его служении и скором возвращении, чтобы взять нас домой.</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Мы сами должны смотреть на Иисуса и сосредоточиться на Его Слове перед тем, как предложить другим людям прийти и посмотреть на Него.</a:t>
            </a:r>
            <a:r>
              <a:rPr lang="ru-RU" sz="1200" kern="1200" dirty="0">
                <a:solidFill>
                  <a:schemeClr val="tx1"/>
                </a:solidFill>
                <a:effectLst/>
                <a:latin typeface="+mn-lt"/>
                <a:ea typeface="+mn-ea"/>
                <a:cs typeface="+mn-cs"/>
              </a:rPr>
              <a:t> Мы должны жить по Слову Божьему.</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ещё большее число уверовали по Его слову». (ст. 41).</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Чтобы проповедовать нашему миру, нам нужно </a:t>
            </a:r>
            <a:r>
              <a:rPr lang="ru-RU" sz="1200" b="1" kern="1200" dirty="0">
                <a:solidFill>
                  <a:schemeClr val="tx1"/>
                </a:solidFill>
                <a:effectLst/>
                <a:latin typeface="+mn-lt"/>
                <a:ea typeface="+mn-ea"/>
                <a:cs typeface="+mn-cs"/>
              </a:rPr>
              <a:t>сосредоточиться на Иисусе</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19</a:t>
            </a:fld>
            <a:endParaRPr lang="en-US"/>
          </a:p>
        </p:txBody>
      </p:sp>
    </p:spTree>
    <p:extLst>
      <p:ext uri="{BB962C8B-B14F-4D97-AF65-F5344CB8AC3E}">
        <p14:creationId xmlns:p14="http://schemas.microsoft.com/office/powerpoint/2010/main" val="378269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ВСТУПЛЕНИЕ</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первой главе Евангелия от Иоанна говорится</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 когда двое учеников Иоанна Крестителя услышали его слова</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Вот Агнец Божий</a:t>
            </a:r>
            <a:r>
              <a:rPr lang="pt-BR"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(Ин.</a:t>
            </a:r>
            <a:r>
              <a:rPr lang="pt-BR" sz="1200" kern="1200" dirty="0">
                <a:solidFill>
                  <a:schemeClr val="tx1"/>
                </a:solidFill>
                <a:effectLst/>
                <a:latin typeface="+mn-lt"/>
                <a:ea typeface="+mn-ea"/>
                <a:cs typeface="+mn-cs"/>
              </a:rPr>
              <a:t> 1:36), </a:t>
            </a:r>
            <a:r>
              <a:rPr lang="ru-RU" sz="1200" kern="1200" dirty="0">
                <a:solidFill>
                  <a:schemeClr val="tx1"/>
                </a:solidFill>
                <a:effectLst/>
                <a:latin typeface="+mn-lt"/>
                <a:ea typeface="+mn-ea"/>
                <a:cs typeface="+mn-cs"/>
              </a:rPr>
              <a:t>они последовали за человеком, на которого указал Иоанн. Когда Иисус обернулся и увидел, что за ним идут двое мужчин, Он спросил: «Что вам надобно?»</a:t>
            </a:r>
            <a:r>
              <a:rPr lang="pt-BR"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a:t>
            </a:r>
            <a:r>
              <a:rPr lang="pt-BR" sz="1200" kern="1200" dirty="0">
                <a:solidFill>
                  <a:schemeClr val="tx1"/>
                </a:solidFill>
                <a:effectLst/>
                <a:latin typeface="+mn-lt"/>
                <a:ea typeface="+mn-ea"/>
                <a:cs typeface="+mn-cs"/>
              </a:rPr>
              <a:t>. 38).</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Что же им было нужно? Попросили ли они Его произнести самую лучшую евангельскую проповедь или провести библейский урок? Может быть</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они попросили Его показать им удостоверение служителя или диплом богословской семинарии</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или даже Его родословную</a:t>
            </a:r>
            <a:r>
              <a:rPr lang="pt-BR"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Нет!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Они хотели познакомиться с Ним, поэтому ответили так: «Где живешь?» (ст.</a:t>
            </a:r>
            <a:r>
              <a:rPr lang="pt-BR" sz="1200" kern="1200" dirty="0">
                <a:solidFill>
                  <a:schemeClr val="tx1"/>
                </a:solidFill>
                <a:effectLst/>
                <a:latin typeface="+mn-lt"/>
                <a:ea typeface="+mn-ea"/>
                <a:cs typeface="+mn-cs"/>
              </a:rPr>
              <a:t> 38). </a:t>
            </a:r>
            <a:r>
              <a:rPr lang="ru-RU" sz="1200" kern="1200" dirty="0">
                <a:solidFill>
                  <a:schemeClr val="tx1"/>
                </a:solidFill>
                <a:effectLst/>
                <a:latin typeface="+mn-lt"/>
                <a:ea typeface="+mn-ea"/>
                <a:cs typeface="+mn-cs"/>
              </a:rPr>
              <a:t>Ученики поняли, что самый лучший способ узнать человека – провести с ним время, задавать вопросы, услышать истории, находиться рядом с ним в его окружении. </a:t>
            </a:r>
            <a:endParaRPr lang="en-US"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a:t>
            </a:fld>
            <a:endParaRPr lang="en-US"/>
          </a:p>
        </p:txBody>
      </p:sp>
    </p:spTree>
    <p:extLst>
      <p:ext uri="{BB962C8B-B14F-4D97-AF65-F5344CB8AC3E}">
        <p14:creationId xmlns:p14="http://schemas.microsoft.com/office/powerpoint/2010/main" val="79318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Действенная вера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Эллен Уайт пишет об опыте и служении </a:t>
            </a:r>
            <a:r>
              <a:rPr lang="ru-RU" sz="1200" kern="1200" dirty="0" err="1">
                <a:solidFill>
                  <a:schemeClr val="tx1"/>
                </a:solidFill>
                <a:effectLst/>
                <a:latin typeface="+mn-lt"/>
                <a:ea typeface="+mn-ea"/>
                <a:cs typeface="+mn-cs"/>
              </a:rPr>
              <a:t>самарянки</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«Как только </a:t>
            </a:r>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поняла, что нашла Спасителя, она привела к Нему других, оказавшись более деятельной миссионеркой, чем ученики Иисуса. Они же просто были уверены, что в Самарии нет никаких надежд на успех Христова служения. Они думали о том почетном труде, который предстояло им совершать в будущем, и не видели, что вокруг них уже созрел урожай. Но, благодаря усилиям женщины, к которой они отнеслись с презрением, весь город пришел послушать Спасителя. Едва приобщившись к истине, она немедленно отправилась просвещать своих земляков.</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20</a:t>
            </a:fld>
            <a:endParaRPr lang="en-US"/>
          </a:p>
        </p:txBody>
      </p:sp>
    </p:spTree>
    <p:extLst>
      <p:ext uri="{BB962C8B-B14F-4D97-AF65-F5344CB8AC3E}">
        <p14:creationId xmlns:p14="http://schemas.microsoft.com/office/powerpoint/2010/main" val="309984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«На примере </a:t>
            </a:r>
            <a:r>
              <a:rPr lang="ru-RU" sz="1200" kern="1200" dirty="0" err="1">
                <a:solidFill>
                  <a:schemeClr val="tx1"/>
                </a:solidFill>
                <a:effectLst/>
                <a:latin typeface="+mn-lt"/>
                <a:ea typeface="+mn-ea"/>
                <a:cs typeface="+mn-cs"/>
              </a:rPr>
              <a:t>самарянки</a:t>
            </a:r>
            <a:r>
              <a:rPr lang="ru-RU" sz="1200" kern="1200" dirty="0">
                <a:solidFill>
                  <a:schemeClr val="tx1"/>
                </a:solidFill>
                <a:effectLst/>
                <a:latin typeface="+mn-lt"/>
                <a:ea typeface="+mn-ea"/>
                <a:cs typeface="+mn-cs"/>
              </a:rPr>
              <a:t> видно, как влияет на людей действенная вера во Христа. Каждый истинный ученик становится миссионером для Царства Божьего. Всякий, пьющий живую воду, сам становится источником жизни. Тот, кто получил, начинает отдавать. Христова благодать в душе человека подобна роднику в пустыне: бьет ключом, чтобы освежать всех и пробуждать в гибнущих душах страстное желание испить воды жизни».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(Эллен Уайт, Желание веков, с. 195.1,2).</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наши дни Бог продолжает использовать женщин для служения, женщин, которые хотят проповедовать этому миру. Повсеместно люди обретают Христа благодаря служению женщин, которые поднимаются и говорят: «Пойдите, посмотрите Человека, который сказал мне все, что я сделала и все еще любит меня».</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Послушайте историю о женщине, которая показала, какое влияние может оказать женщина, когда Бог наделяет ее всем необходимым для евангельской работы. Она сказала: «Я пойду проповедовать миру, который меня окружает» и благодаря этому она изменила существующую ситуацию в Южной Америке.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21</a:t>
            </a:fld>
            <a:endParaRPr lang="en-US"/>
          </a:p>
        </p:txBody>
      </p:sp>
    </p:spTree>
    <p:extLst>
      <p:ext uri="{BB962C8B-B14F-4D97-AF65-F5344CB8AC3E}">
        <p14:creationId xmlns:p14="http://schemas.microsoft.com/office/powerpoint/2010/main" val="135800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Анна Кристина </a:t>
            </a:r>
            <a:r>
              <a:rPr lang="ru-RU" sz="1200" kern="1200" dirty="0" err="1">
                <a:solidFill>
                  <a:schemeClr val="tx1"/>
                </a:solidFill>
                <a:effectLst/>
                <a:latin typeface="+mn-lt"/>
                <a:ea typeface="+mn-ea"/>
                <a:cs typeface="+mn-cs"/>
              </a:rPr>
              <a:t>Карлсон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родилась в Швейцарии в 1870 г. и вместе с семьей иммигрировала в Соединенные Штаты, когда ей было шестнадцать лет.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Она вышла замуж за Фернандо </a:t>
            </a:r>
            <a:r>
              <a:rPr lang="ru-RU" sz="1200" kern="1200" dirty="0" err="1">
                <a:solidFill>
                  <a:schemeClr val="tx1"/>
                </a:solidFill>
                <a:effectLst/>
                <a:latin typeface="+mn-lt"/>
                <a:ea typeface="+mn-ea"/>
                <a:cs typeface="+mn-cs"/>
              </a:rPr>
              <a:t>Шталя</a:t>
            </a:r>
            <a:r>
              <a:rPr lang="ru-RU" sz="1200" kern="1200" dirty="0">
                <a:solidFill>
                  <a:schemeClr val="tx1"/>
                </a:solidFill>
                <a:effectLst/>
                <a:latin typeface="+mn-lt"/>
                <a:ea typeface="+mn-ea"/>
                <a:cs typeface="+mn-cs"/>
              </a:rPr>
              <a:t> в 1892 г., а в </a:t>
            </a:r>
            <a:r>
              <a:rPr lang="ru-RU" sz="1200" kern="1200" dirty="0" err="1">
                <a:solidFill>
                  <a:schemeClr val="tx1"/>
                </a:solidFill>
                <a:effectLst/>
                <a:latin typeface="+mn-lt"/>
                <a:ea typeface="+mn-ea"/>
                <a:cs typeface="+mn-cs"/>
              </a:rPr>
              <a:t>следущем</a:t>
            </a:r>
            <a:r>
              <a:rPr lang="ru-RU" sz="1200" kern="1200" dirty="0">
                <a:solidFill>
                  <a:schemeClr val="tx1"/>
                </a:solidFill>
                <a:effectLst/>
                <a:latin typeface="+mn-lt"/>
                <a:ea typeface="+mn-ea"/>
                <a:cs typeface="+mn-cs"/>
              </a:rPr>
              <a:t> году они прочли книгу Эллен Уайт «Великая борьба», которую приобрели у одного миссионера. Он также проводил с ними изучение Библии. Благодаря влиянию этого человека, супруги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начали соблюдать субботу, а Фернандо бросил курить.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Когда Фернандо уволили с работы, они с Анной поняли, что хотят трудиться там, где </a:t>
            </a:r>
            <a:r>
              <a:rPr lang="ru-RU" sz="1200" kern="1200" dirty="0" err="1">
                <a:solidFill>
                  <a:schemeClr val="tx1"/>
                </a:solidFill>
                <a:effectLst/>
                <a:latin typeface="+mn-lt"/>
                <a:ea typeface="+mn-ea"/>
                <a:cs typeface="+mn-cs"/>
              </a:rPr>
              <a:t>смогуть</a:t>
            </a:r>
            <a:r>
              <a:rPr lang="ru-RU" sz="1200" kern="1200" dirty="0">
                <a:solidFill>
                  <a:schemeClr val="tx1"/>
                </a:solidFill>
                <a:effectLst/>
                <a:latin typeface="+mn-lt"/>
                <a:ea typeface="+mn-ea"/>
                <a:cs typeface="+mn-cs"/>
              </a:rPr>
              <a:t> рассказать людям об Иисусе. Изменений, произошедших в их жизни было достаточно для того, чтобы сказать другим людям: «Пойдите, посмотрите на Спасителя мира. Он спас нас и может спасти вас». Они начали молиться, прося Бога помочь им исполнить свою мечту. С верой они сделали шаг вперед и вместе поступили в школу медсестер.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1909  году, когда они работали медсестрами в штате Огайо, то услышали, призыв пастора Джозефа </a:t>
            </a:r>
            <a:r>
              <a:rPr lang="ru-RU" sz="1200" kern="1200" dirty="0" err="1">
                <a:solidFill>
                  <a:schemeClr val="tx1"/>
                </a:solidFill>
                <a:effectLst/>
                <a:latin typeface="+mn-lt"/>
                <a:ea typeface="+mn-ea"/>
                <a:cs typeface="+mn-cs"/>
              </a:rPr>
              <a:t>Вестфала</a:t>
            </a:r>
            <a:r>
              <a:rPr lang="ru-RU" sz="1200" kern="1200" dirty="0">
                <a:solidFill>
                  <a:schemeClr val="tx1"/>
                </a:solidFill>
                <a:effectLst/>
                <a:latin typeface="+mn-lt"/>
                <a:ea typeface="+mn-ea"/>
                <a:cs typeface="+mn-cs"/>
              </a:rPr>
              <a:t>, руководителя Церкви в Южной Америке, который приглашал людей на миссионерское служение на этом континенте. Это был ответ на их молитву! Они отправятся туда как медсестры-евангелисты! Чета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отправилась на корабле в Перу, чтобы проповедовать Евангелие, хотя они ни слова не знали на испанском языке.</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22</a:t>
            </a:fld>
            <a:endParaRPr lang="en-US"/>
          </a:p>
        </p:txBody>
      </p:sp>
    </p:spTree>
    <p:extLst>
      <p:ext uri="{BB962C8B-B14F-4D97-AF65-F5344CB8AC3E}">
        <p14:creationId xmlns:p14="http://schemas.microsoft.com/office/powerpoint/2010/main" val="335026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Анна с мужем оказывали медицинскую помощь местным жителям и организовывали школы и церкви. Они давали советы по сельскохозяйственным работам и улучшению санитарных условий. Они получили от государства помощь для индейцев. Они были посредниками в межплеменных конфликтах и помогали другим миссионерам и работникам благотворительных организаций. Во время своего служения в Южной Америке они сделали очень много. Десятки тысяч людей пришли ко Христу благодаря их служению. Адвентисты и не адвентисты до сих пор помнят о служении Анны и ее мужа Фернандо.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Даже сегодня, 110 лет спустя после их приезда в Перу, община «Хребет Анд» все еще поет песни о семье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В Перу и Боливии многие родители называют детей Анна и Фернандо. В честь Анны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называют церкви, школы и миссии, например, есть Клиника Анны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в Икитосе, Перу и Центр всемирной миссии им. </a:t>
            </a:r>
            <a:r>
              <a:rPr lang="ru-RU" sz="1200" kern="1200" dirty="0" err="1">
                <a:solidFill>
                  <a:schemeClr val="tx1"/>
                </a:solidFill>
                <a:effectLst/>
                <a:latin typeface="+mn-lt"/>
                <a:ea typeface="+mn-ea"/>
                <a:cs typeface="+mn-cs"/>
              </a:rPr>
              <a:t>Шталь</a:t>
            </a:r>
            <a:r>
              <a:rPr lang="ru-RU" sz="1200" kern="1200" dirty="0">
                <a:solidFill>
                  <a:schemeClr val="tx1"/>
                </a:solidFill>
                <a:effectLst/>
                <a:latin typeface="+mn-lt"/>
                <a:ea typeface="+mn-ea"/>
                <a:cs typeface="+mn-cs"/>
              </a:rPr>
              <a:t> в университете Ла </a:t>
            </a:r>
            <a:r>
              <a:rPr lang="ru-RU" sz="1200" kern="1200" dirty="0" err="1">
                <a:solidFill>
                  <a:schemeClr val="tx1"/>
                </a:solidFill>
                <a:effectLst/>
                <a:latin typeface="+mn-lt"/>
                <a:ea typeface="+mn-ea"/>
                <a:cs typeface="+mn-cs"/>
              </a:rPr>
              <a:t>Сиерра</a:t>
            </a:r>
            <a:r>
              <a:rPr lang="ru-RU" sz="1200" kern="1200" dirty="0">
                <a:solidFill>
                  <a:schemeClr val="tx1"/>
                </a:solidFill>
                <a:effectLst/>
                <a:latin typeface="+mn-lt"/>
                <a:ea typeface="+mn-ea"/>
                <a:cs typeface="+mn-cs"/>
              </a:rPr>
              <a:t>, штат Калифорния. Об Анне пишут книги, ее история жива, она вдохновляет многие поколения женщин идти и проповедовать этому миру.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23</a:t>
            </a:fld>
            <a:endParaRPr lang="en-US"/>
          </a:p>
        </p:txBody>
      </p:sp>
    </p:spTree>
    <p:extLst>
      <p:ext uri="{BB962C8B-B14F-4D97-AF65-F5344CB8AC3E}">
        <p14:creationId xmlns:p14="http://schemas.microsoft.com/office/powerpoint/2010/main" val="305400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Многие женщины каждый день изменяют жизни членов своей семьи и церкви. Они меняют районы, города, регионы и даже страны благодаря своей работе и влиянию. </a:t>
            </a:r>
            <a:r>
              <a:rPr lang="ru-RU" sz="1200" b="1" kern="1200" dirty="0">
                <a:solidFill>
                  <a:schemeClr val="tx1"/>
                </a:solidFill>
                <a:effectLst/>
                <a:latin typeface="+mn-lt"/>
                <a:ea typeface="+mn-ea"/>
                <a:cs typeface="+mn-cs"/>
              </a:rPr>
              <a:t>Когда мы приглашаем других людей пойти посмотреть на Спасителя мира, мы изменяем мир.</a:t>
            </a: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95C9324F-69F8-8540-A5F8-5BA70CE284CC}" type="slidenum">
              <a:rPr lang="en-US" smtClean="0"/>
              <a:t>24</a:t>
            </a:fld>
            <a:endParaRPr lang="en-US"/>
          </a:p>
        </p:txBody>
      </p:sp>
    </p:spTree>
    <p:extLst>
      <p:ext uri="{BB962C8B-B14F-4D97-AF65-F5344CB8AC3E}">
        <p14:creationId xmlns:p14="http://schemas.microsoft.com/office/powerpoint/2010/main" val="25852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Мы призваны идти и проповедовать нашему миру</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Вне зависимости от того, кто мы, мы МОЖЕМ приглашать людей пойти посмотреть на Спасителя мира. То, КАК мы рассказываем об Иисусе другим людям становится эффективным благодаря нашему личному опыту общения с Ним. </a:t>
            </a:r>
          </a:p>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Мы с вами призваны идти и проповедовать. Не позволяйте своему несовершенству, нехватке знаний или навыков или ограничениям остановить вас. Сделайте миссию главным приоритетом, свидетельствуйте о своем опыте, сосредоточьтесь на Иисусе и будьте живым напоминанием об Иисусе, куда бы вы ни пошли! Без сомнений, когда вы это сделаете, люди поверят в Иисуса, благодаря тому, что вы изменились!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25</a:t>
            </a:fld>
            <a:endParaRPr lang="en-US"/>
          </a:p>
        </p:txBody>
      </p:sp>
    </p:spTree>
    <p:extLst>
      <p:ext uri="{BB962C8B-B14F-4D97-AF65-F5344CB8AC3E}">
        <p14:creationId xmlns:p14="http://schemas.microsoft.com/office/powerpoint/2010/main" val="288651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Хотите ли вы, женщины и мужчины, уйти из этого святого собрания сегодня, говоря те же слова, что произнесла </a:t>
            </a:r>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a:t>
            </a:r>
            <a:r>
              <a:rPr lang="pt-BR" sz="1200" b="1" i="1" kern="1200" dirty="0" err="1">
                <a:solidFill>
                  <a:schemeClr val="tx1"/>
                </a:solidFill>
                <a:effectLst/>
                <a:latin typeface="+mn-lt"/>
                <a:ea typeface="+mn-ea"/>
                <a:cs typeface="+mn-cs"/>
              </a:rPr>
              <a:t>пойдите</a:t>
            </a:r>
            <a:r>
              <a:rPr lang="pt-BR" sz="1200" b="1" i="1" kern="1200" dirty="0">
                <a:solidFill>
                  <a:schemeClr val="tx1"/>
                </a:solidFill>
                <a:effectLst/>
                <a:latin typeface="+mn-lt"/>
                <a:ea typeface="+mn-ea"/>
                <a:cs typeface="+mn-cs"/>
              </a:rPr>
              <a:t>, </a:t>
            </a:r>
            <a:r>
              <a:rPr lang="pt-BR" sz="1200" b="1" i="1" kern="1200" dirty="0" err="1">
                <a:solidFill>
                  <a:schemeClr val="tx1"/>
                </a:solidFill>
                <a:effectLst/>
                <a:latin typeface="+mn-lt"/>
                <a:ea typeface="+mn-ea"/>
                <a:cs typeface="+mn-cs"/>
              </a:rPr>
              <a:t>посмотрите</a:t>
            </a:r>
            <a:r>
              <a:rPr lang="pt-BR" sz="1200" b="1"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Человека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Который</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сказал</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мне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все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я</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сделал</a:t>
            </a:r>
            <a:r>
              <a:rPr lang="ru-RU" sz="1200" i="1" kern="1200" dirty="0">
                <a:solidFill>
                  <a:schemeClr val="tx1"/>
                </a:solidFill>
                <a:effectLst/>
                <a:latin typeface="+mn-lt"/>
                <a:ea typeface="+mn-ea"/>
                <a:cs typeface="+mn-cs"/>
              </a:rPr>
              <a:t>а» </a:t>
            </a:r>
            <a:r>
              <a:rPr lang="ru-RU" sz="1200" b="1"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ст. 29).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Стремитесь ли вы познакомить с Иисусом членов своей семьи, друзей и соседей, благодаря тому, что Он сделал для вас? Будет ли у ваших близких возможность сказать: «</a:t>
            </a:r>
            <a:r>
              <a:rPr lang="ru-RU" sz="1200" i="1" kern="1200" dirty="0">
                <a:solidFill>
                  <a:schemeClr val="tx1"/>
                </a:solidFill>
                <a:effectLst/>
                <a:latin typeface="+mn-lt"/>
                <a:ea typeface="+mn-ea"/>
                <a:cs typeface="+mn-cs"/>
              </a:rPr>
              <a:t>…</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ибо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сами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слышали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узнали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Он</a:t>
            </a:r>
            <a:r>
              <a:rPr lang="pt-BR" sz="1200" i="1" kern="1200" dirty="0">
                <a:solidFill>
                  <a:schemeClr val="tx1"/>
                </a:solidFill>
                <a:effectLst/>
                <a:latin typeface="+mn-lt"/>
                <a:ea typeface="+mn-ea"/>
                <a:cs typeface="+mn-cs"/>
              </a:rPr>
              <a:t> — </a:t>
            </a:r>
            <a:r>
              <a:rPr lang="pt-BR" sz="1200" i="1" kern="1200" dirty="0" err="1">
                <a:solidFill>
                  <a:schemeClr val="tx1"/>
                </a:solidFill>
                <a:effectLst/>
                <a:latin typeface="+mn-lt"/>
                <a:ea typeface="+mn-ea"/>
                <a:cs typeface="+mn-cs"/>
              </a:rPr>
              <a:t>истинно</a:t>
            </a:r>
            <a:r>
              <a:rPr lang="pt-BR" sz="1200" i="1" kern="1200" dirty="0">
                <a:solidFill>
                  <a:schemeClr val="tx1"/>
                </a:solidFill>
                <a:effectLst/>
                <a:latin typeface="+mn-lt"/>
                <a:ea typeface="+mn-ea"/>
                <a:cs typeface="+mn-cs"/>
              </a:rPr>
              <a:t> </a:t>
            </a:r>
            <a:r>
              <a:rPr lang="pt-BR" sz="1200" b="1" i="1" kern="1200" dirty="0" err="1">
                <a:solidFill>
                  <a:schemeClr val="tx1"/>
                </a:solidFill>
                <a:effectLst/>
                <a:latin typeface="+mn-lt"/>
                <a:ea typeface="+mn-ea"/>
                <a:cs typeface="+mn-cs"/>
              </a:rPr>
              <a:t>Спаситель</a:t>
            </a:r>
            <a:r>
              <a:rPr lang="pt-BR" sz="1200" b="1" i="1" kern="1200" dirty="0">
                <a:solidFill>
                  <a:schemeClr val="tx1"/>
                </a:solidFill>
                <a:effectLst/>
                <a:latin typeface="+mn-lt"/>
                <a:ea typeface="+mn-ea"/>
                <a:cs typeface="+mn-cs"/>
              </a:rPr>
              <a:t> </a:t>
            </a:r>
            <a:r>
              <a:rPr lang="pt-BR" sz="1200" b="1" i="1" kern="1200" dirty="0" err="1">
                <a:solidFill>
                  <a:schemeClr val="tx1"/>
                </a:solidFill>
                <a:effectLst/>
                <a:latin typeface="+mn-lt"/>
                <a:ea typeface="+mn-ea"/>
                <a:cs typeface="+mn-cs"/>
              </a:rPr>
              <a:t>мира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Христос</a:t>
            </a:r>
            <a:r>
              <a:rPr lang="ru-RU" sz="1200" i="1" kern="1200" dirty="0">
                <a:solidFill>
                  <a:schemeClr val="tx1"/>
                </a:solidFill>
                <a:effectLst/>
                <a:latin typeface="+mn-lt"/>
                <a:ea typeface="+mn-ea"/>
                <a:cs typeface="+mn-cs"/>
              </a:rPr>
              <a:t>»</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(ст. 42)?</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26</a:t>
            </a:fld>
            <a:endParaRPr lang="en-US"/>
          </a:p>
        </p:txBody>
      </p:sp>
    </p:spTree>
    <p:extLst>
      <p:ext uri="{BB962C8B-B14F-4D97-AF65-F5344CB8AC3E}">
        <p14:creationId xmlns:p14="http://schemas.microsoft.com/office/powerpoint/2010/main" val="34681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Давайте встанем и помолимся о том</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чтобы Бог дал нам возможность и мужество ответить</a:t>
            </a:r>
            <a:r>
              <a:rPr lang="pt-BR" sz="1200" kern="1200" dirty="0">
                <a:solidFill>
                  <a:schemeClr val="tx1"/>
                </a:solidFill>
                <a:effectLst/>
                <a:latin typeface="+mn-lt"/>
                <a:ea typeface="+mn-ea"/>
                <a:cs typeface="+mn-cs"/>
              </a:rPr>
              <a:t>: </a:t>
            </a:r>
            <a:r>
              <a:rPr lang="pt-BR" sz="1200" b="1" kern="1200" dirty="0">
                <a:solidFill>
                  <a:schemeClr val="tx1"/>
                </a:solidFill>
                <a:effectLst/>
                <a:latin typeface="+mn-lt"/>
                <a:ea typeface="+mn-ea"/>
                <a:cs typeface="+mn-cs"/>
              </a:rPr>
              <a:t>«</a:t>
            </a:r>
            <a:r>
              <a:rPr lang="ru-RU" sz="1200" b="1" kern="1200" dirty="0">
                <a:solidFill>
                  <a:schemeClr val="tx1"/>
                </a:solidFill>
                <a:effectLst/>
                <a:latin typeface="+mn-lt"/>
                <a:ea typeface="+mn-ea"/>
                <a:cs typeface="+mn-cs"/>
              </a:rPr>
              <a:t>Вот я</a:t>
            </a:r>
            <a:r>
              <a:rPr lang="pt-BR" sz="1200" b="1"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пошли меня</a:t>
            </a:r>
            <a:r>
              <a:rPr lang="pt-BR" sz="1200" b="1" kern="1200" dirty="0">
                <a:solidFill>
                  <a:schemeClr val="tx1"/>
                </a:solidFill>
                <a:effectLst/>
                <a:latin typeface="+mn-lt"/>
                <a:ea typeface="+mn-ea"/>
                <a:cs typeface="+mn-cs"/>
              </a:rPr>
              <a:t>.</a:t>
            </a:r>
            <a:r>
              <a:rPr lang="ru-RU" sz="1200" b="1" kern="1200" dirty="0">
                <a:solidFill>
                  <a:schemeClr val="tx1"/>
                </a:solidFill>
                <a:effectLst/>
                <a:latin typeface="+mn-lt"/>
                <a:ea typeface="+mn-ea"/>
                <a:cs typeface="+mn-cs"/>
              </a:rPr>
              <a:t> Я пойду проповедовать миру, который меня окружает».</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27</a:t>
            </a:fld>
            <a:endParaRPr lang="en-US"/>
          </a:p>
        </p:txBody>
      </p:sp>
    </p:spTree>
    <p:extLst>
      <p:ext uri="{BB962C8B-B14F-4D97-AF65-F5344CB8AC3E}">
        <p14:creationId xmlns:p14="http://schemas.microsoft.com/office/powerpoint/2010/main" val="16204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Он ответил: «Пойдите и увидите» (ст.</a:t>
            </a:r>
            <a:r>
              <a:rPr lang="pt-BR" sz="1200" kern="1200" dirty="0">
                <a:solidFill>
                  <a:schemeClr val="tx1"/>
                </a:solidFill>
                <a:effectLst/>
                <a:latin typeface="+mn-lt"/>
                <a:ea typeface="+mn-ea"/>
                <a:cs typeface="+mn-cs"/>
              </a:rPr>
              <a:t> 39). </a:t>
            </a:r>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Эта встреча изменила учеников. Андрей сразу же позвал своего брата на встречу с Мессией. Он не давал Симону никаких указаний и не отправил его искать Иисуса в одиночку. Андрей сам привел Симона к Иисусу.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следующем отрывке</a:t>
            </a:r>
            <a:r>
              <a:rPr lang="pt-BR" sz="1200" kern="1200" dirty="0">
                <a:solidFill>
                  <a:schemeClr val="tx1"/>
                </a:solidFill>
                <a:effectLst/>
                <a:latin typeface="+mn-lt"/>
                <a:ea typeface="+mn-ea"/>
                <a:cs typeface="+mn-cs"/>
              </a:rPr>
              <a:t> 1 </a:t>
            </a:r>
            <a:r>
              <a:rPr lang="ru-RU" sz="1200" kern="1200" dirty="0">
                <a:solidFill>
                  <a:schemeClr val="tx1"/>
                </a:solidFill>
                <a:effectLst/>
                <a:latin typeface="+mn-lt"/>
                <a:ea typeface="+mn-ea"/>
                <a:cs typeface="+mn-cs"/>
              </a:rPr>
              <a:t>главы Евангелия от Иоанна говорится о том</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как Филипп встретил Иисуса. Филипп сразу же находит своего друга </a:t>
            </a:r>
            <a:r>
              <a:rPr lang="ru-RU" sz="1200" kern="1200" dirty="0" err="1">
                <a:solidFill>
                  <a:schemeClr val="tx1"/>
                </a:solidFill>
                <a:effectLst/>
                <a:latin typeface="+mn-lt"/>
                <a:ea typeface="+mn-ea"/>
                <a:cs typeface="+mn-cs"/>
              </a:rPr>
              <a:t>Нафанаила</a:t>
            </a:r>
            <a:r>
              <a:rPr lang="ru-RU" sz="1200" kern="1200" dirty="0">
                <a:solidFill>
                  <a:schemeClr val="tx1"/>
                </a:solidFill>
                <a:effectLst/>
                <a:latin typeface="+mn-lt"/>
                <a:ea typeface="+mn-ea"/>
                <a:cs typeface="+mn-cs"/>
              </a:rPr>
              <a:t> и говорит ему: «Мы нашли [Мессию] </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Иисуса из Назарета»</a:t>
            </a:r>
            <a:r>
              <a:rPr lang="pt-BR"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a:t>
            </a:r>
            <a:r>
              <a:rPr lang="pt-BR" sz="1200" kern="1200" dirty="0">
                <a:solidFill>
                  <a:schemeClr val="tx1"/>
                </a:solidFill>
                <a:effectLst/>
                <a:latin typeface="+mn-lt"/>
                <a:ea typeface="+mn-ea"/>
                <a:cs typeface="+mn-cs"/>
              </a:rPr>
              <a:t>. 45). </a:t>
            </a:r>
            <a:r>
              <a:rPr lang="ru-RU" sz="1200" kern="1200" dirty="0">
                <a:solidFill>
                  <a:schemeClr val="tx1"/>
                </a:solidFill>
                <a:effectLst/>
                <a:latin typeface="+mn-lt"/>
                <a:ea typeface="+mn-ea"/>
                <a:cs typeface="+mn-cs"/>
              </a:rPr>
              <a:t>Затем Филипп приводит </a:t>
            </a:r>
            <a:r>
              <a:rPr lang="ru-RU" sz="1200" kern="1200" dirty="0" err="1">
                <a:solidFill>
                  <a:schemeClr val="tx1"/>
                </a:solidFill>
                <a:effectLst/>
                <a:latin typeface="+mn-lt"/>
                <a:ea typeface="+mn-ea"/>
                <a:cs typeface="+mn-cs"/>
              </a:rPr>
              <a:t>Нафанаила</a:t>
            </a:r>
            <a:r>
              <a:rPr lang="ru-RU" sz="1200" kern="1200" dirty="0">
                <a:solidFill>
                  <a:schemeClr val="tx1"/>
                </a:solidFill>
                <a:effectLst/>
                <a:latin typeface="+mn-lt"/>
                <a:ea typeface="+mn-ea"/>
                <a:cs typeface="+mn-cs"/>
              </a:rPr>
              <a:t> к Иисусу</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сказав своему другу</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пойди и посмотри</a:t>
            </a:r>
            <a:r>
              <a:rPr lang="pt-BR"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a:t>
            </a:r>
            <a:r>
              <a:rPr lang="pt-BR" sz="1200" kern="1200" dirty="0">
                <a:solidFill>
                  <a:schemeClr val="tx1"/>
                </a:solidFill>
                <a:effectLst/>
                <a:latin typeface="+mn-lt"/>
                <a:ea typeface="+mn-ea"/>
                <a:cs typeface="+mn-cs"/>
              </a:rPr>
              <a:t>. 46).</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a:t>
            </a:r>
            <a:r>
              <a:rPr lang="pt-BR" sz="1200" kern="1200" dirty="0">
                <a:solidFill>
                  <a:schemeClr val="tx1"/>
                </a:solidFill>
                <a:effectLst/>
                <a:latin typeface="+mn-lt"/>
                <a:ea typeface="+mn-ea"/>
                <a:cs typeface="+mn-cs"/>
              </a:rPr>
              <a:t> 4 </a:t>
            </a:r>
            <a:r>
              <a:rPr lang="ru-RU" sz="1200" kern="1200" dirty="0">
                <a:solidFill>
                  <a:schemeClr val="tx1"/>
                </a:solidFill>
                <a:effectLst/>
                <a:latin typeface="+mn-lt"/>
                <a:ea typeface="+mn-ea"/>
                <a:cs typeface="+mn-cs"/>
              </a:rPr>
              <a:t>главе Евангелия от Иоанна записана история о женщине из Самарии</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которая встретила Иисуса у колодца</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 ее жизнь тоже изменилась после этой встречи</a:t>
            </a:r>
            <a:r>
              <a:rPr lang="pt-BR"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Несмотря на то, что она была необразованной, живущей во грехе и только что познакомилась с Истиной, она побежала, чтобы рассказать своим знакомым и пригласить их пойти, посмотреть на человека, с которым встретилась. Затем она привела их к Иисусу, Спасителю мира. </a:t>
            </a:r>
            <a:endParaRPr lang="en-US" sz="1200" kern="1200" dirty="0">
              <a:solidFill>
                <a:schemeClr val="tx1"/>
              </a:solidFill>
              <a:effectLst/>
              <a:latin typeface="+mn-lt"/>
              <a:ea typeface="+mn-ea"/>
              <a:cs typeface="+mn-cs"/>
            </a:endParaRPr>
          </a:p>
          <a:p>
            <a:endParaRPr lang="ru-RU" sz="1200" kern="1200" noProof="0" dirty="0">
              <a:solidFill>
                <a:schemeClr val="tx1"/>
              </a:solidFill>
              <a:effectLst/>
              <a:latin typeface="+mn-lt"/>
              <a:ea typeface="+mn-ea"/>
              <a:cs typeface="+mn-cs"/>
            </a:endParaRPr>
          </a:p>
          <a:p>
            <a:endParaRPr lang="en-US" sz="1200" kern="1200" noProof="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3</a:t>
            </a:fld>
            <a:endParaRPr lang="en-US"/>
          </a:p>
        </p:txBody>
      </p:sp>
    </p:spTree>
    <p:extLst>
      <p:ext uri="{BB962C8B-B14F-4D97-AF65-F5344CB8AC3E}">
        <p14:creationId xmlns:p14="http://schemas.microsoft.com/office/powerpoint/2010/main" val="341695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Сегодня</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когда мы говорим о женщинах и благодарим их за служение</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мы извлечем уроки из истории о женщине </a:t>
            </a:r>
            <a:r>
              <a:rPr lang="ru-RU" sz="1200" kern="1200" dirty="0" err="1">
                <a:solidFill>
                  <a:schemeClr val="tx1"/>
                </a:solidFill>
                <a:effectLst/>
                <a:latin typeface="+mn-lt"/>
                <a:ea typeface="+mn-ea"/>
                <a:cs typeface="+mn-cs"/>
              </a:rPr>
              <a:t>самарянке</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удивительной женщине</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имя которой даже не записано в Писании</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Мы узнаем</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 каждый из нас</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мужчина</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женщина и ребенок</a:t>
            </a:r>
            <a:r>
              <a:rPr lang="pt-BR" sz="1200" kern="1200" dirty="0">
                <a:solidFill>
                  <a:schemeClr val="tx1"/>
                </a:solidFill>
                <a:effectLst/>
                <a:latin typeface="+mn-lt"/>
                <a:ea typeface="+mn-ea"/>
                <a:cs typeface="+mn-cs"/>
              </a:rPr>
              <a:t> – </a:t>
            </a:r>
            <a:r>
              <a:rPr lang="ru-RU" sz="1200" kern="1200" dirty="0">
                <a:solidFill>
                  <a:schemeClr val="tx1"/>
                </a:solidFill>
                <a:effectLst/>
                <a:latin typeface="+mn-lt"/>
                <a:ea typeface="+mn-ea"/>
                <a:cs typeface="+mn-cs"/>
              </a:rPr>
              <a:t>могут сделать то</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 сделала </a:t>
            </a:r>
            <a:r>
              <a:rPr lang="ru-RU" sz="1200" kern="1200" dirty="0" err="1">
                <a:solidFill>
                  <a:schemeClr val="tx1"/>
                </a:solidFill>
                <a:effectLst/>
                <a:latin typeface="+mn-lt"/>
                <a:ea typeface="+mn-ea"/>
                <a:cs typeface="+mn-cs"/>
              </a:rPr>
              <a:t>самарянка</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 сделал Филипп</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Андрей и Иисус</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Неважно</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где мы живем</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мы можем пригласить членов своей семьи</a:t>
            </a:r>
            <a:r>
              <a:rPr lang="pt-BR"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друзей и соседей </a:t>
            </a:r>
            <a:r>
              <a:rPr lang="ru-RU" sz="1200" b="1" kern="1200" dirty="0">
                <a:solidFill>
                  <a:schemeClr val="tx1"/>
                </a:solidFill>
                <a:effectLst/>
                <a:latin typeface="+mn-lt"/>
                <a:ea typeface="+mn-ea"/>
                <a:cs typeface="+mn-cs"/>
              </a:rPr>
              <a:t>ПОЙТИ И ПОСМОТРЕТЬ</a:t>
            </a:r>
            <a:r>
              <a:rPr lang="ru-RU" sz="1200" kern="1200" dirty="0">
                <a:solidFill>
                  <a:schemeClr val="tx1"/>
                </a:solidFill>
                <a:effectLst/>
                <a:latin typeface="+mn-lt"/>
                <a:ea typeface="+mn-ea"/>
                <a:cs typeface="+mn-cs"/>
              </a:rPr>
              <a:t> на Иисуса</a:t>
            </a:r>
            <a:r>
              <a:rPr lang="pt-B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4</a:t>
            </a:fld>
            <a:endParaRPr lang="en-US"/>
          </a:p>
        </p:txBody>
      </p:sp>
    </p:spTree>
    <p:extLst>
      <p:ext uri="{BB962C8B-B14F-4D97-AF65-F5344CB8AC3E}">
        <p14:creationId xmlns:p14="http://schemas.microsoft.com/office/powerpoint/2010/main" val="412795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ЖЕНЩИНА У КОЛОДЦА</a:t>
            </a:r>
            <a:endParaRPr lang="en-US"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Это знакомая нам история, мы прочтем лишь отрывок 4 главы Евангелия от Иоанна. Я прочту тексты с 28 по 30 и с 39 по 42.</a:t>
            </a:r>
            <a:endParaRPr lang="en-US"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a:t>
            </a:r>
            <a:r>
              <a:rPr lang="pt-BR" sz="1200" i="1" kern="1200" dirty="0">
                <a:solidFill>
                  <a:schemeClr val="tx1"/>
                </a:solidFill>
                <a:effectLst/>
                <a:latin typeface="+mn-lt"/>
                <a:ea typeface="+mn-ea"/>
                <a:cs typeface="+mn-cs"/>
              </a:rPr>
              <a:t>28 </a:t>
            </a:r>
            <a:r>
              <a:rPr lang="pt-BR" sz="1200" i="1" kern="1200" dirty="0" err="1">
                <a:solidFill>
                  <a:schemeClr val="tx1"/>
                </a:solidFill>
                <a:effectLst/>
                <a:latin typeface="+mn-lt"/>
                <a:ea typeface="+mn-ea"/>
                <a:cs typeface="+mn-cs"/>
              </a:rPr>
              <a:t>Тогда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женщина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оставила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водонос</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свой</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пошла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город</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говорит</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людям</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pt-BR" sz="1200" i="1" kern="1200" dirty="0">
                <a:solidFill>
                  <a:schemeClr val="tx1"/>
                </a:solidFill>
                <a:effectLst/>
                <a:latin typeface="+mn-lt"/>
                <a:ea typeface="+mn-ea"/>
                <a:cs typeface="+mn-cs"/>
              </a:rPr>
              <a:t>29 </a:t>
            </a:r>
            <a:r>
              <a:rPr lang="pt-BR" sz="1200" i="1" kern="1200" dirty="0" err="1">
                <a:solidFill>
                  <a:schemeClr val="tx1"/>
                </a:solidFill>
                <a:effectLst/>
                <a:latin typeface="+mn-lt"/>
                <a:ea typeface="+mn-ea"/>
                <a:cs typeface="+mn-cs"/>
              </a:rPr>
              <a:t>пойдите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посмотрите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Человека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Который</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сказал</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мне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все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я</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сделала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Он</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Христос</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pt-BR" sz="1200" i="1" kern="1200" dirty="0">
                <a:solidFill>
                  <a:schemeClr val="tx1"/>
                </a:solidFill>
                <a:effectLst/>
                <a:latin typeface="+mn-lt"/>
                <a:ea typeface="+mn-ea"/>
                <a:cs typeface="+mn-cs"/>
              </a:rPr>
              <a:t>30 </a:t>
            </a:r>
            <a:r>
              <a:rPr lang="pt-BR" sz="1200" i="1" kern="1200" dirty="0" err="1">
                <a:solidFill>
                  <a:schemeClr val="tx1"/>
                </a:solidFill>
                <a:effectLst/>
                <a:latin typeface="+mn-lt"/>
                <a:ea typeface="+mn-ea"/>
                <a:cs typeface="+mn-cs"/>
              </a:rPr>
              <a:t>Они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вышли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из</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города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пошли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к</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Нему</a:t>
            </a:r>
            <a:r>
              <a:rPr lang="ru-RU" sz="1200" i="1" kern="1200" dirty="0">
                <a:solidFill>
                  <a:schemeClr val="tx1"/>
                </a:solidFill>
                <a:effectLst/>
                <a:latin typeface="+mn-lt"/>
                <a:ea typeface="+mn-ea"/>
                <a:cs typeface="+mn-cs"/>
              </a:rPr>
              <a:t>»</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a:t>
            </a:r>
            <a:r>
              <a:rPr lang="pt-BR" sz="1200" i="1" kern="1200" dirty="0">
                <a:solidFill>
                  <a:schemeClr val="tx1"/>
                </a:solidFill>
                <a:effectLst/>
                <a:latin typeface="+mn-lt"/>
                <a:ea typeface="+mn-ea"/>
                <a:cs typeface="+mn-cs"/>
              </a:rPr>
              <a:t>39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многие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Самаряне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из</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города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того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уверовали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Него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слову</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женщины</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свидетельствовавшей</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Он</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сказал</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ей</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все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она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сделала</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pt-BR" sz="1200" i="1" kern="1200" dirty="0">
                <a:solidFill>
                  <a:schemeClr val="tx1"/>
                </a:solidFill>
                <a:effectLst/>
                <a:latin typeface="+mn-lt"/>
                <a:ea typeface="+mn-ea"/>
                <a:cs typeface="+mn-cs"/>
              </a:rPr>
              <a:t>40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потому</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когда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пришли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к</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Нему</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Самаряне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просили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Его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побыть</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у</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них</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Он</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пробыл</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там</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два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дня</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pt-BR" sz="1200" i="1" kern="1200" dirty="0">
                <a:solidFill>
                  <a:schemeClr val="tx1"/>
                </a:solidFill>
                <a:effectLst/>
                <a:latin typeface="+mn-lt"/>
                <a:ea typeface="+mn-ea"/>
                <a:cs typeface="+mn-cs"/>
              </a:rPr>
              <a:t>41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ещё</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большее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число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уверовали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Его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слову</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pt-BR" sz="1200" i="1" kern="1200" dirty="0">
                <a:solidFill>
                  <a:schemeClr val="tx1"/>
                </a:solidFill>
                <a:effectLst/>
                <a:latin typeface="+mn-lt"/>
                <a:ea typeface="+mn-ea"/>
                <a:cs typeface="+mn-cs"/>
              </a:rPr>
              <a:t>42 </a:t>
            </a:r>
            <a:r>
              <a:rPr lang="pt-BR" sz="1200" i="1" kern="1200" dirty="0" err="1">
                <a:solidFill>
                  <a:schemeClr val="tx1"/>
                </a:solidFill>
                <a:effectLst/>
                <a:latin typeface="+mn-lt"/>
                <a:ea typeface="+mn-ea"/>
                <a:cs typeface="+mn-cs"/>
              </a:rPr>
              <a:t>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женщине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той</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говорили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уже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не</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по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твоим</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речам</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веруем</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ибо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сами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слышали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узнали</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что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Он</a:t>
            </a:r>
            <a:r>
              <a:rPr lang="pt-BR" sz="1200" i="1" kern="1200" dirty="0">
                <a:solidFill>
                  <a:schemeClr val="tx1"/>
                </a:solidFill>
                <a:effectLst/>
                <a:latin typeface="+mn-lt"/>
                <a:ea typeface="+mn-ea"/>
                <a:cs typeface="+mn-cs"/>
              </a:rPr>
              <a:t> — </a:t>
            </a:r>
            <a:r>
              <a:rPr lang="pt-BR" sz="1200" i="1" kern="1200" dirty="0" err="1">
                <a:solidFill>
                  <a:schemeClr val="tx1"/>
                </a:solidFill>
                <a:effectLst/>
                <a:latin typeface="+mn-lt"/>
                <a:ea typeface="+mn-ea"/>
                <a:cs typeface="+mn-cs"/>
              </a:rPr>
              <a:t>истинно</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Спаситель</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мира</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Христос</a:t>
            </a:r>
            <a:r>
              <a:rPr lang="ru-RU" sz="1200" i="1" kern="1200" dirty="0">
                <a:solidFill>
                  <a:schemeClr val="tx1"/>
                </a:solidFill>
                <a:effectLst/>
                <a:latin typeface="+mn-lt"/>
                <a:ea typeface="+mn-ea"/>
                <a:cs typeface="+mn-cs"/>
              </a:rPr>
              <a:t>»</a:t>
            </a:r>
            <a:r>
              <a:rPr lang="pt-B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5</a:t>
            </a:fld>
            <a:endParaRPr lang="en-US"/>
          </a:p>
        </p:txBody>
      </p:sp>
    </p:spTree>
    <p:extLst>
      <p:ext uri="{BB962C8B-B14F-4D97-AF65-F5344CB8AC3E}">
        <p14:creationId xmlns:p14="http://schemas.microsoft.com/office/powerpoint/2010/main" val="278923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отправилась за водой к колодцу Иакова в полдень. Она думала, что будет там одна, но </a:t>
            </a:r>
            <a:r>
              <a:rPr lang="ru-RU" sz="1200" kern="1200" dirty="0" err="1">
                <a:solidFill>
                  <a:schemeClr val="tx1"/>
                </a:solidFill>
                <a:effectLst/>
                <a:latin typeface="+mn-lt"/>
                <a:ea typeface="+mn-ea"/>
                <a:cs typeface="+mn-cs"/>
              </a:rPr>
              <a:t>прийдя</a:t>
            </a:r>
            <a:r>
              <a:rPr lang="ru-RU" sz="1200" kern="1200" dirty="0">
                <a:solidFill>
                  <a:schemeClr val="tx1"/>
                </a:solidFill>
                <a:effectLst/>
                <a:latin typeface="+mn-lt"/>
                <a:ea typeface="+mn-ea"/>
                <a:cs typeface="+mn-cs"/>
              </a:rPr>
              <a:t>, увидела человека, сидящего у колодца. Обычно ее дни проходили </a:t>
            </a:r>
            <a:r>
              <a:rPr lang="ru-RU" sz="1200" kern="1200" dirty="0" err="1">
                <a:solidFill>
                  <a:schemeClr val="tx1"/>
                </a:solidFill>
                <a:effectLst/>
                <a:latin typeface="+mn-lt"/>
                <a:ea typeface="+mn-ea"/>
                <a:cs typeface="+mn-cs"/>
              </a:rPr>
              <a:t>впосле</a:t>
            </a:r>
            <a:r>
              <a:rPr lang="ru-RU" sz="1200" kern="1200" dirty="0">
                <a:solidFill>
                  <a:schemeClr val="tx1"/>
                </a:solidFill>
                <a:effectLst/>
                <a:latin typeface="+mn-lt"/>
                <a:ea typeface="+mn-ea"/>
                <a:cs typeface="+mn-cs"/>
              </a:rPr>
              <a:t> предсказуемо. Но этот поход за водой стал особенным. И человек этот не был обычным человеком. Этот день выбился из череды обычных дней. С момента встречи с Иисусом эта женщина уже не была прежней.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И мы изменяемся, когда подобно </a:t>
            </a:r>
            <a:r>
              <a:rPr lang="ru-RU" sz="1200" kern="1200" dirty="0" err="1">
                <a:solidFill>
                  <a:schemeClr val="tx1"/>
                </a:solidFill>
                <a:effectLst/>
                <a:latin typeface="+mn-lt"/>
                <a:ea typeface="+mn-ea"/>
                <a:cs typeface="+mn-cs"/>
              </a:rPr>
              <a:t>самарянке</a:t>
            </a:r>
            <a:r>
              <a:rPr lang="ru-RU" sz="1200" kern="1200" dirty="0">
                <a:solidFill>
                  <a:schemeClr val="tx1"/>
                </a:solidFill>
                <a:effectLst/>
                <a:latin typeface="+mn-lt"/>
                <a:ea typeface="+mn-ea"/>
                <a:cs typeface="+mn-cs"/>
              </a:rPr>
              <a:t>, встречаемся с Иисусом. Когда Он отправляет нас исполнить миссию «Пойди, позови мужа твоего» (Ин. 4:16) или «Пойди, расскажи членам своей семьи, своим друзьям и всем, кого ты встретишь», мы можем поступить так, как </a:t>
            </a:r>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Мы можем рассказать людям о том, как Иисус изменил нас.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МЫ МОЖЕМ ПОЙТИ</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Кто-то может спросить: «Я? Как я могу это сделать?» Другой возразит: «Я ведь не изучал богословие». Третий скажет: «Я не могу уехать куда-то, чтобы стать миссионером». Многие про себя подумают: «В моей жизни так много проблем, что мне нечего рассказать людям». Немногие могут признаться: «Я недостаточно посвященный человек». Некоторые даже могут отказаться: «Я не верю в то, что Бог призвал меня к исполнению миссии».</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История о женщине у колодца говорит нам о том, что для проповеди благой вести об Иисусе не нужно быть идеальными, не нужно знать все и не нужно отправляться в дальние страны. </a:t>
            </a:r>
            <a:endParaRPr lang="en-US"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6</a:t>
            </a:fld>
            <a:endParaRPr lang="en-US"/>
          </a:p>
        </p:txBody>
      </p:sp>
    </p:spTree>
    <p:extLst>
      <p:ext uri="{BB962C8B-B14F-4D97-AF65-F5344CB8AC3E}">
        <p14:creationId xmlns:p14="http://schemas.microsoft.com/office/powerpoint/2010/main" val="260121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ru-RU" sz="1200" b="1" kern="1200" dirty="0">
                <a:solidFill>
                  <a:schemeClr val="tx1"/>
                </a:solidFill>
                <a:effectLst/>
                <a:latin typeface="+mn-lt"/>
                <a:ea typeface="+mn-ea"/>
                <a:cs typeface="+mn-cs"/>
              </a:rPr>
              <a:t>Для того, чтобы проповедовать, нам не нужно . . . БЫТЬ СОВЕРШЕННЫМИ</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не была идеальной. Тот факт, что она приходила за водой тогда, когда не могла встретиться у колодца с другими женщинами, говорит нам о том, что она была далека от идеала. Слова Иисуса о ее семейной жизни показывают, что она не соблюдала закон Божий. Но величайшим доказательством пустоты в ее сердце был вопль ее жаждущей души</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«Господин! дай мне этой воды, чтобы мне не иметь жажды и не приходить сюда черпать» (ст. 15)</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7</a:t>
            </a:fld>
            <a:endParaRPr lang="en-US"/>
          </a:p>
        </p:txBody>
      </p:sp>
    </p:spTree>
    <p:extLst>
      <p:ext uri="{BB962C8B-B14F-4D97-AF65-F5344CB8AC3E}">
        <p14:creationId xmlns:p14="http://schemas.microsoft.com/office/powerpoint/2010/main" val="119598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a:solidFill>
                  <a:schemeClr val="tx1"/>
                </a:solidFill>
                <a:effectLst/>
                <a:latin typeface="+mn-lt"/>
                <a:ea typeface="+mn-ea"/>
                <a:cs typeface="+mn-cs"/>
              </a:rPr>
              <a:t>Самарянка</a:t>
            </a:r>
            <a:r>
              <a:rPr lang="ru-RU" sz="1200" kern="1200" dirty="0">
                <a:solidFill>
                  <a:schemeClr val="tx1"/>
                </a:solidFill>
                <a:effectLst/>
                <a:latin typeface="+mn-lt"/>
                <a:ea typeface="+mn-ea"/>
                <a:cs typeface="+mn-cs"/>
              </a:rPr>
              <a:t> жила во грехе. Ее сердце было охвачено виной. Совесть ее осуждала. Косые взгляды других людей наносили раны ее душе. Отправиться к колодцу тогда, когда там находились другие женщины, означало не просто испытать стыд, но еще и унижение. День за днем она размышляла о смысле своей жизни. Ее жажду нельзя было утолить водой. Она жаждала любви, мира, свободы, радостной жизни!</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Если бы нам пришлось выбирать человека для миссионерского служения, человека, который бы поехал туда, где еще не проповедано Евангелие, мы бы не выбрали эту женщину. Даже она сама не подумала бы о том, чтобы присоединиться к членам своей общины для участия в евангельском проекте. Однако, она начала рассказывать о своем опыте сразу после встречи с Иисусом. Люди, которым она рассказывала, еще не знали Иисуса, они были знакомы только с ней. Ее жизнь не стала идеальной, но когда она встретила совершенного человека, то изменилась и стала другой.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Ее неидеальная жизнь не стала оправданием, а, наоборот, стала самой сутью ее вести.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«Пойдите, посмотрите Человека, Который сказал мне все, что я сделала» (ст. 29).</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Для того, чтобы проповедовать нашему миру, нам не нужно </a:t>
            </a:r>
            <a:r>
              <a:rPr lang="ru-RU" sz="1200" b="1" kern="1200" dirty="0">
                <a:solidFill>
                  <a:schemeClr val="tx1"/>
                </a:solidFill>
                <a:effectLst/>
                <a:latin typeface="+mn-lt"/>
                <a:ea typeface="+mn-ea"/>
                <a:cs typeface="+mn-cs"/>
              </a:rPr>
              <a:t>быть идеальными</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8</a:t>
            </a:fld>
            <a:endParaRPr lang="en-US"/>
          </a:p>
        </p:txBody>
      </p:sp>
    </p:spTree>
    <p:extLst>
      <p:ext uri="{BB962C8B-B14F-4D97-AF65-F5344CB8AC3E}">
        <p14:creationId xmlns:p14="http://schemas.microsoft.com/office/powerpoint/2010/main" val="25945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kern="1200" dirty="0">
                <a:solidFill>
                  <a:schemeClr val="tx1"/>
                </a:solidFill>
                <a:effectLst/>
                <a:latin typeface="+mn-lt"/>
                <a:ea typeface="+mn-ea"/>
                <a:cs typeface="+mn-cs"/>
              </a:rPr>
              <a:t>2. Для того, чтобы проповедовать, нам не нужно. . . знать все</a:t>
            </a:r>
            <a:endParaRPr lang="en-US"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r>
              <a:rPr lang="ru-RU" sz="1200" b="1" kern="1200" dirty="0" err="1">
                <a:solidFill>
                  <a:schemeClr val="tx1"/>
                </a:solidFill>
                <a:effectLst/>
                <a:latin typeface="+mn-lt"/>
                <a:ea typeface="+mn-ea"/>
                <a:cs typeface="+mn-cs"/>
              </a:rPr>
              <a:t>Самарянка</a:t>
            </a:r>
            <a:r>
              <a:rPr lang="ru-RU" sz="1200" b="1" kern="1200" dirty="0">
                <a:solidFill>
                  <a:schemeClr val="tx1"/>
                </a:solidFill>
                <a:effectLst/>
                <a:latin typeface="+mn-lt"/>
                <a:ea typeface="+mn-ea"/>
                <a:cs typeface="+mn-cs"/>
              </a:rPr>
              <a:t> не знала всего, что нужно о религии. </a:t>
            </a:r>
            <a:r>
              <a:rPr lang="ru-RU" sz="1200" kern="1200" dirty="0">
                <a:solidFill>
                  <a:schemeClr val="tx1"/>
                </a:solidFill>
                <a:effectLst/>
                <a:latin typeface="+mn-lt"/>
                <a:ea typeface="+mn-ea"/>
                <a:cs typeface="+mn-cs"/>
              </a:rPr>
              <a:t>Она только что встретилась с Равви и у нее были вопросы по Библии. Она не знала, как правильно поклоняться Богу. И несмотря на то, что она ожидала пришествия Мессии, она не была готова к сегодняшней встрече с Ним. </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«Знаю, что придёт Мессия, то есть Христос; когда Он придёт, то возвестит нам все». (ст. 25).</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9</a:t>
            </a:fld>
            <a:endParaRPr lang="en-US"/>
          </a:p>
        </p:txBody>
      </p:sp>
    </p:spTree>
    <p:extLst>
      <p:ext uri="{BB962C8B-B14F-4D97-AF65-F5344CB8AC3E}">
        <p14:creationId xmlns:p14="http://schemas.microsoft.com/office/powerpoint/2010/main" val="22447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D745-2671-8A42-AB79-745AE7AB2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F190DC-D780-D449-B28D-5A4B389A6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F65EEF-47BA-FC4D-A5AB-FAC9B47265BE}"/>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5" name="Footer Placeholder 4">
            <a:extLst>
              <a:ext uri="{FF2B5EF4-FFF2-40B4-BE49-F238E27FC236}">
                <a16:creationId xmlns:a16="http://schemas.microsoft.com/office/drawing/2014/main" id="{DD3EC0A8-24EC-6F48-A869-E4809CDBD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28D62-5792-C14A-A07A-5FCFBD6F40D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03341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A471-8553-F749-A6B8-6441719EF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F2565E-BB4F-1D44-99B0-4BFC45583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A736-F125-AA46-9FCD-5ACA91D201DF}"/>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5" name="Footer Placeholder 4">
            <a:extLst>
              <a:ext uri="{FF2B5EF4-FFF2-40B4-BE49-F238E27FC236}">
                <a16:creationId xmlns:a16="http://schemas.microsoft.com/office/drawing/2014/main" id="{EB07A7EA-EE23-2943-A442-8A4340A49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8A90D-1586-204C-A859-E1EF3972993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198926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1660B-8DD6-6F4C-A116-0BE3367C1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1C7C96-41CA-1745-B19D-A9F3E6D1E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CFABE-AF7B-3B4B-A425-A72BC9C04898}"/>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5" name="Footer Placeholder 4">
            <a:extLst>
              <a:ext uri="{FF2B5EF4-FFF2-40B4-BE49-F238E27FC236}">
                <a16:creationId xmlns:a16="http://schemas.microsoft.com/office/drawing/2014/main" id="{83B30F6F-7EC0-6A48-8E23-53CE6A0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E6178-E0C9-7049-96ED-C9DB678BB11E}"/>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84108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A75E-609E-D845-A25B-B1CBD37FA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2F5AF-DFF2-164A-A647-51A67D351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FB11C-FC80-C242-A303-ED5A449EFA54}"/>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5" name="Footer Placeholder 4">
            <a:extLst>
              <a:ext uri="{FF2B5EF4-FFF2-40B4-BE49-F238E27FC236}">
                <a16:creationId xmlns:a16="http://schemas.microsoft.com/office/drawing/2014/main" id="{85F1DCA3-AF5D-064D-AC98-A0A30975B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9C8DB-CEAE-E847-94B1-8C86AA42A29C}"/>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275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590B-EDD5-5942-B7BB-12556753B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2E7A1-65F4-2F4D-B333-A232BF045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89E16-B04D-484A-ACBB-17EF4074F46B}"/>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5" name="Footer Placeholder 4">
            <a:extLst>
              <a:ext uri="{FF2B5EF4-FFF2-40B4-BE49-F238E27FC236}">
                <a16:creationId xmlns:a16="http://schemas.microsoft.com/office/drawing/2014/main" id="{D73832CE-621D-8542-9CE7-4D9DEECC5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142FE-1FA0-0B42-A64F-89F2B3D1EDDB}"/>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65338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5CF8-9980-A146-BDF1-B68B208C0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E13FD-E1E0-6E47-9827-794336DF0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706CB-D15B-D343-B7A6-B44DC9EEF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D42D2-F224-544E-B291-B91664156F33}"/>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6" name="Footer Placeholder 5">
            <a:extLst>
              <a:ext uri="{FF2B5EF4-FFF2-40B4-BE49-F238E27FC236}">
                <a16:creationId xmlns:a16="http://schemas.microsoft.com/office/drawing/2014/main" id="{469C0156-420C-904E-B972-203E9238B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23176-092B-254F-A9D6-055529B3E207}"/>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5091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15D1-3249-D64D-992F-E1C9AB7FE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96AC2-4EDC-0F41-991C-34669C65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24F39-FAA1-0949-81CC-82E5ABD42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6C4E1-1827-C248-A688-5D90E42B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690FB-6C5B-5E4B-8688-C858A56EB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8A0B1-9DE9-664F-97C5-F9049E4EBB88}"/>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8" name="Footer Placeholder 7">
            <a:extLst>
              <a:ext uri="{FF2B5EF4-FFF2-40B4-BE49-F238E27FC236}">
                <a16:creationId xmlns:a16="http://schemas.microsoft.com/office/drawing/2014/main" id="{3129B64B-9A5B-3F49-A06A-8FD93620A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9526-CF7C-1441-AE2F-70F3DCD42CA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42432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99E4-09F1-C644-8A9F-0E960DF9F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75B14-8198-2F42-B1EF-A700B877967D}"/>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4" name="Footer Placeholder 3">
            <a:extLst>
              <a:ext uri="{FF2B5EF4-FFF2-40B4-BE49-F238E27FC236}">
                <a16:creationId xmlns:a16="http://schemas.microsoft.com/office/drawing/2014/main" id="{850CA824-71C6-504B-8B7E-03C9F237A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EB0D32-23F5-434D-BB20-60EF940D6432}"/>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81474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AF0E-B70B-4F42-B06A-CC75F71597B3}"/>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3" name="Footer Placeholder 2">
            <a:extLst>
              <a:ext uri="{FF2B5EF4-FFF2-40B4-BE49-F238E27FC236}">
                <a16:creationId xmlns:a16="http://schemas.microsoft.com/office/drawing/2014/main" id="{AB6B49B3-C61B-F94E-8C50-FDAD89BB3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379ADD-52DE-3C4B-B5C1-00CD4D1C5DC8}"/>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07211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1605-6D3E-1949-A4E6-29E100B4B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CF29B-291F-FB41-95F2-0B17DD113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DB337-DDDE-F34A-A009-639019A30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54A67-D0DE-6944-8E5D-0CA651324B2B}"/>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6" name="Footer Placeholder 5">
            <a:extLst>
              <a:ext uri="{FF2B5EF4-FFF2-40B4-BE49-F238E27FC236}">
                <a16:creationId xmlns:a16="http://schemas.microsoft.com/office/drawing/2014/main" id="{2D484B20-87EF-5042-A6A9-3C3C1491F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81AFB-0FE4-304E-BC29-1AB65285E68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46650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9A3D-EAC3-184A-97A3-0FD635212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3B53D-3C7A-7848-AFF0-697F2E037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171B59-EBF1-0346-8C65-913FA146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A4E8F-6F77-3E47-B6A6-EC24B07FE342}"/>
              </a:ext>
            </a:extLst>
          </p:cNvPr>
          <p:cNvSpPr>
            <a:spLocks noGrp="1"/>
          </p:cNvSpPr>
          <p:nvPr>
            <p:ph type="dt" sz="half" idx="10"/>
          </p:nvPr>
        </p:nvSpPr>
        <p:spPr/>
        <p:txBody>
          <a:bodyPr/>
          <a:lstStyle/>
          <a:p>
            <a:fld id="{66D421B8-0B90-6C42-A994-E0E9473A4721}" type="datetimeFigureOut">
              <a:rPr lang="en-US" smtClean="0"/>
              <a:t>5/7/2021</a:t>
            </a:fld>
            <a:endParaRPr lang="en-US"/>
          </a:p>
        </p:txBody>
      </p:sp>
      <p:sp>
        <p:nvSpPr>
          <p:cNvPr id="6" name="Footer Placeholder 5">
            <a:extLst>
              <a:ext uri="{FF2B5EF4-FFF2-40B4-BE49-F238E27FC236}">
                <a16:creationId xmlns:a16="http://schemas.microsoft.com/office/drawing/2014/main" id="{E0CFC3D8-7A11-6F41-A7B7-B15E4D682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627CD-5A3E-164A-9E1D-38CFA5958BB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72092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CF3F4-14B7-C843-B21F-DD952662A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C1ACE-B73A-6540-A3C6-8DF3E0DBB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157E4-64C3-AC4B-9231-264B373B4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421B8-0B90-6C42-A994-E0E9473A4721}" type="datetimeFigureOut">
              <a:rPr lang="en-US" smtClean="0"/>
              <a:t>5/7/2021</a:t>
            </a:fld>
            <a:endParaRPr lang="en-US"/>
          </a:p>
        </p:txBody>
      </p:sp>
      <p:sp>
        <p:nvSpPr>
          <p:cNvPr id="5" name="Footer Placeholder 4">
            <a:extLst>
              <a:ext uri="{FF2B5EF4-FFF2-40B4-BE49-F238E27FC236}">
                <a16:creationId xmlns:a16="http://schemas.microsoft.com/office/drawing/2014/main" id="{D16C2727-ABF0-3344-B2EF-3A5108F72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4E79D7-0F69-FB4E-BF50-BE0E77361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862F-09E0-FD4A-9F1F-C857E22EBE38}" type="slidenum">
              <a:rPr lang="en-US" smtClean="0"/>
              <a:t>‹#›</a:t>
            </a:fld>
            <a:endParaRPr lang="en-US"/>
          </a:p>
        </p:txBody>
      </p:sp>
    </p:spTree>
    <p:extLst>
      <p:ext uri="{BB962C8B-B14F-4D97-AF65-F5344CB8AC3E}">
        <p14:creationId xmlns:p14="http://schemas.microsoft.com/office/powerpoint/2010/main" val="15939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a16="http://schemas.microsoft.com/office/drawing/2014/main" id="{84688B42-7E76-FC41-A95E-8C0A711B8F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 y="0"/>
            <a:ext cx="12191999" cy="685800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87E87-3AA9-0947-84A8-C5FE2E5EBAEA}"/>
              </a:ext>
            </a:extLst>
          </p:cNvPr>
          <p:cNvSpPr>
            <a:spLocks noGrp="1"/>
          </p:cNvSpPr>
          <p:nvPr>
            <p:ph type="ctrTitle"/>
          </p:nvPr>
        </p:nvSpPr>
        <p:spPr>
          <a:xfrm>
            <a:off x="1097279" y="-294016"/>
            <a:ext cx="7332345" cy="3574778"/>
          </a:xfrm>
          <a:effectLst>
            <a:outerShdw blurRad="50800" dist="38100" dir="2700000" algn="tl" rotWithShape="0">
              <a:prstClr val="black">
                <a:alpha val="40000"/>
              </a:prstClr>
            </a:outerShdw>
          </a:effectLst>
        </p:spPr>
        <p:txBody>
          <a:bodyPr>
            <a:normAutofit/>
          </a:bodyPr>
          <a:lstStyle/>
          <a:p>
            <a:r>
              <a:rPr lang="ru-RU" sz="7200" b="1" dirty="0">
                <a:solidFill>
                  <a:srgbClr val="FFFFFF"/>
                </a:solidFill>
                <a:latin typeface="Ink Free" panose="020F0502020204030204" pitchFamily="34" charset="0"/>
                <a:cs typeface="Ink Free" panose="020F0502020204030204" pitchFamily="34" charset="0"/>
              </a:rPr>
              <a:t>Пойдите </a:t>
            </a:r>
            <a:br>
              <a:rPr lang="ru-RU" sz="7200" b="1" dirty="0">
                <a:solidFill>
                  <a:srgbClr val="FFFFFF"/>
                </a:solidFill>
                <a:latin typeface="Ink Free" panose="020F0502020204030204" pitchFamily="34" charset="0"/>
                <a:cs typeface="Ink Free" panose="020F0502020204030204" pitchFamily="34" charset="0"/>
              </a:rPr>
            </a:br>
            <a:r>
              <a:rPr lang="ru-RU" sz="7200" b="1" dirty="0">
                <a:solidFill>
                  <a:srgbClr val="FFFFFF"/>
                </a:solidFill>
                <a:latin typeface="Ink Free" panose="020F0502020204030204" pitchFamily="34" charset="0"/>
                <a:cs typeface="Ink Free" panose="020F0502020204030204" pitchFamily="34" charset="0"/>
              </a:rPr>
              <a:t>и посмотрите</a:t>
            </a:r>
            <a:r>
              <a:rPr lang="en-US" sz="5200" b="1" dirty="0">
                <a:solidFill>
                  <a:srgbClr val="FFFFFF"/>
                </a:solidFill>
              </a:rPr>
              <a:t/>
            </a:r>
            <a:br>
              <a:rPr lang="en-US" sz="5200" b="1" dirty="0">
                <a:solidFill>
                  <a:srgbClr val="FFFFFF"/>
                </a:solidFill>
              </a:rPr>
            </a:br>
            <a:r>
              <a:rPr lang="ru-RU" sz="4000" b="1" dirty="0">
                <a:solidFill>
                  <a:srgbClr val="121F65"/>
                </a:solidFill>
                <a:latin typeface="Avenir Next" panose="020B0503020202020204" pitchFamily="34" charset="0"/>
              </a:rPr>
              <a:t>на Спасителя мира</a:t>
            </a:r>
            <a:r>
              <a:rPr lang="en-US" sz="5200" dirty="0">
                <a:solidFill>
                  <a:srgbClr val="FFFFFF"/>
                </a:solidFill>
              </a:rPr>
              <a:t/>
            </a:r>
            <a:br>
              <a:rPr lang="en-US" sz="5200" dirty="0">
                <a:solidFill>
                  <a:srgbClr val="FFFFFF"/>
                </a:solidFill>
              </a:rPr>
            </a:br>
            <a:endParaRPr lang="en-US" sz="5200" dirty="0">
              <a:solidFill>
                <a:srgbClr val="FFFFFF"/>
              </a:solidFill>
            </a:endParaRPr>
          </a:p>
        </p:txBody>
      </p:sp>
      <p:sp>
        <p:nvSpPr>
          <p:cNvPr id="3" name="Subtitle 2">
            <a:extLst>
              <a:ext uri="{FF2B5EF4-FFF2-40B4-BE49-F238E27FC236}">
                <a16:creationId xmlns:a16="http://schemas.microsoft.com/office/drawing/2014/main" id="{103F6AB9-70DC-384C-85AF-676625CFFA36}"/>
              </a:ext>
            </a:extLst>
          </p:cNvPr>
          <p:cNvSpPr>
            <a:spLocks noGrp="1"/>
          </p:cNvSpPr>
          <p:nvPr>
            <p:ph type="subTitle" idx="1"/>
          </p:nvPr>
        </p:nvSpPr>
        <p:spPr>
          <a:xfrm>
            <a:off x="6553200" y="5983976"/>
            <a:ext cx="4017818" cy="818612"/>
          </a:xfrm>
          <a:effectLst>
            <a:outerShdw blurRad="50800" dist="38100" dir="2700000" algn="tl" rotWithShape="0">
              <a:prstClr val="black">
                <a:alpha val="40000"/>
              </a:prstClr>
            </a:outerShdw>
          </a:effectLst>
        </p:spPr>
        <p:txBody>
          <a:bodyPr>
            <a:normAutofit fontScale="92500" lnSpcReduction="20000"/>
          </a:bodyPr>
          <a:lstStyle/>
          <a:p>
            <a:pPr>
              <a:lnSpc>
                <a:spcPct val="100000"/>
              </a:lnSpc>
            </a:pPr>
            <a:r>
              <a:rPr lang="ru-RU" sz="1200" dirty="0">
                <a:solidFill>
                  <a:srgbClr val="FFFFFF"/>
                </a:solidFill>
                <a:latin typeface="Avenir Next" panose="020B0503020202020204" pitchFamily="34" charset="0"/>
              </a:rPr>
              <a:t>Проповедь подготовлена </a:t>
            </a:r>
            <a:br>
              <a:rPr lang="ru-RU" sz="1200" dirty="0">
                <a:solidFill>
                  <a:srgbClr val="FFFFFF"/>
                </a:solidFill>
                <a:latin typeface="Avenir Next" panose="020B0503020202020204" pitchFamily="34" charset="0"/>
              </a:rPr>
            </a:br>
            <a:r>
              <a:rPr lang="ru-RU" sz="1200" dirty="0">
                <a:solidFill>
                  <a:srgbClr val="FFFFFF"/>
                </a:solidFill>
                <a:latin typeface="Avenir Next" panose="020B0503020202020204" pitchFamily="34" charset="0"/>
              </a:rPr>
              <a:t>Отделом женского служения</a:t>
            </a:r>
            <a:br>
              <a:rPr lang="ru-RU" sz="1200" dirty="0">
                <a:solidFill>
                  <a:srgbClr val="FFFFFF"/>
                </a:solidFill>
                <a:latin typeface="Avenir Next" panose="020B0503020202020204" pitchFamily="34" charset="0"/>
              </a:rPr>
            </a:br>
            <a:r>
              <a:rPr lang="ru-RU" sz="1200" dirty="0">
                <a:solidFill>
                  <a:srgbClr val="FFFFFF"/>
                </a:solidFill>
                <a:latin typeface="Avenir Next" panose="020B0503020202020204" pitchFamily="34" charset="0"/>
              </a:rPr>
              <a:t>Южноамериканского дивизиона</a:t>
            </a:r>
            <a:endParaRPr lang="en-US" sz="1200" dirty="0">
              <a:solidFill>
                <a:srgbClr val="FFFFFF"/>
              </a:solidFill>
              <a:latin typeface="Avenir Next" panose="020B0503020202020204" pitchFamily="34" charset="0"/>
            </a:endParaRPr>
          </a:p>
          <a:p>
            <a:pPr>
              <a:lnSpc>
                <a:spcPct val="100000"/>
              </a:lnSpc>
            </a:pPr>
            <a:r>
              <a:rPr lang="ru-RU" sz="1200" dirty="0">
                <a:solidFill>
                  <a:srgbClr val="FFFFFF"/>
                </a:solidFill>
                <a:latin typeface="Avenir Next" panose="020B0503020202020204" pitchFamily="34" charset="0"/>
              </a:rPr>
              <a:t>Автор пастор Дави Фрэнка</a:t>
            </a:r>
            <a:endParaRPr lang="en-US" sz="1200" dirty="0">
              <a:solidFill>
                <a:srgbClr val="FFFFFF"/>
              </a:solidFill>
              <a:latin typeface="Avenir Next" panose="020B0503020202020204" pitchFamily="34" charset="0"/>
            </a:endParaRPr>
          </a:p>
          <a:p>
            <a:pPr>
              <a:lnSpc>
                <a:spcPct val="100000"/>
              </a:lnSpc>
            </a:pPr>
            <a:endParaRPr lang="en-US" sz="1200" dirty="0">
              <a:solidFill>
                <a:srgbClr val="FFFFFF"/>
              </a:solidFill>
              <a:latin typeface="Avenir Next" panose="020B0503020202020204" pitchFamily="34" charset="0"/>
            </a:endParaRPr>
          </a:p>
        </p:txBody>
      </p:sp>
      <p:pic>
        <p:nvPicPr>
          <p:cNvPr id="9" name="Picture 8">
            <a:extLst>
              <a:ext uri="{FF2B5EF4-FFF2-40B4-BE49-F238E27FC236}">
                <a16:creationId xmlns:a16="http://schemas.microsoft.com/office/drawing/2014/main" id="{71B3A0B9-B96F-0C4B-BFB8-4B1DD35892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7813" y="5543569"/>
            <a:ext cx="543621" cy="380280"/>
          </a:xfrm>
          <a:prstGeom prst="rect">
            <a:avLst/>
          </a:prstGeom>
        </p:spPr>
      </p:pic>
    </p:spTree>
    <p:extLst>
      <p:ext uri="{BB962C8B-B14F-4D97-AF65-F5344CB8AC3E}">
        <p14:creationId xmlns:p14="http://schemas.microsoft.com/office/powerpoint/2010/main" val="373064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7EBCCBF-A1E3-C442-9F2F-07CE7F5F1D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9F7A4E7-9322-1040-AD85-46FACEF8AB8C}"/>
              </a:ext>
            </a:extLst>
          </p:cNvPr>
          <p:cNvSpPr>
            <a:spLocks noGrp="1"/>
          </p:cNvSpPr>
          <p:nvPr>
            <p:ph idx="1"/>
          </p:nvPr>
        </p:nvSpPr>
        <p:spPr>
          <a:xfrm>
            <a:off x="471058" y="3283531"/>
            <a:ext cx="9337962" cy="2686480"/>
          </a:xfrm>
        </p:spPr>
        <p:txBody>
          <a:bodyPr anchor="ctr">
            <a:noAutofit/>
          </a:bodyPr>
          <a:lstStyle/>
          <a:p>
            <a:pPr marL="0" indent="0">
              <a:lnSpc>
                <a:spcPct val="100000"/>
              </a:lnSpc>
              <a:spcBef>
                <a:spcPts val="0"/>
              </a:spcBef>
              <a:buNone/>
            </a:pPr>
            <a:r>
              <a:rPr lang="ru-RU" sz="2600" dirty="0"/>
              <a:t>Нам не нужно </a:t>
            </a:r>
            <a:r>
              <a:rPr lang="ru-RU" sz="2600" b="1" dirty="0"/>
              <a:t>знать все об Иисусе</a:t>
            </a:r>
            <a:r>
              <a:rPr lang="ru-RU" sz="2600" dirty="0"/>
              <a:t>, нам только нужно сделать так, </a:t>
            </a:r>
            <a:r>
              <a:rPr lang="ru-RU" sz="2600" b="1" dirty="0"/>
              <a:t>чтобы о Нем узнали</a:t>
            </a:r>
            <a:r>
              <a:rPr lang="ru-RU" sz="2600" dirty="0"/>
              <a:t> другие люди.</a:t>
            </a:r>
          </a:p>
          <a:p>
            <a:pPr marL="0" indent="0">
              <a:lnSpc>
                <a:spcPct val="100000"/>
              </a:lnSpc>
              <a:spcBef>
                <a:spcPts val="0"/>
              </a:spcBef>
              <a:buNone/>
            </a:pPr>
            <a:endParaRPr lang="en-US" sz="2600" dirty="0"/>
          </a:p>
          <a:p>
            <a:pPr marL="0" indent="0">
              <a:lnSpc>
                <a:spcPct val="100000"/>
              </a:lnSpc>
              <a:spcBef>
                <a:spcPts val="0"/>
              </a:spcBef>
              <a:buNone/>
            </a:pPr>
            <a:r>
              <a:rPr lang="ru-RU" sz="2600" dirty="0">
                <a:solidFill>
                  <a:srgbClr val="C00000"/>
                </a:solidFill>
              </a:rPr>
              <a:t>«Пойдите, посмотрите Человека, не Он ли Христос</a:t>
            </a:r>
            <a:r>
              <a:rPr lang="en-US" sz="2600" dirty="0">
                <a:solidFill>
                  <a:srgbClr val="C00000"/>
                </a:solidFill>
              </a:rPr>
              <a:t>?” </a:t>
            </a:r>
            <a:r>
              <a:rPr lang="ru-RU" sz="2600" dirty="0">
                <a:solidFill>
                  <a:srgbClr val="C00000"/>
                </a:solidFill>
              </a:rPr>
              <a:t> </a:t>
            </a:r>
            <a:r>
              <a:rPr lang="en-US" sz="2600" dirty="0">
                <a:solidFill>
                  <a:srgbClr val="C00000"/>
                </a:solidFill>
              </a:rPr>
              <a:t>(</a:t>
            </a:r>
            <a:r>
              <a:rPr lang="ru-RU" sz="2600" dirty="0" err="1">
                <a:solidFill>
                  <a:srgbClr val="C00000"/>
                </a:solidFill>
              </a:rPr>
              <a:t>ст</a:t>
            </a:r>
            <a:r>
              <a:rPr lang="en-US" sz="2600" dirty="0">
                <a:solidFill>
                  <a:srgbClr val="C00000"/>
                </a:solidFill>
              </a:rPr>
              <a:t>. 29).</a:t>
            </a:r>
          </a:p>
          <a:p>
            <a:pPr marL="0" indent="0">
              <a:buNone/>
            </a:pPr>
            <a:endParaRPr lang="en-US" sz="2600" dirty="0"/>
          </a:p>
          <a:p>
            <a:pPr marL="0" indent="0" algn="ctr">
              <a:lnSpc>
                <a:spcPct val="100000"/>
              </a:lnSpc>
              <a:buNone/>
            </a:pPr>
            <a:r>
              <a:rPr lang="ru-RU" sz="2600" dirty="0">
                <a:latin typeface="Avenir Next" panose="020B0503020202020204" pitchFamily="34" charset="0"/>
              </a:rPr>
              <a:t>Для того, чтобы проповедовать нашему миру</a:t>
            </a:r>
            <a:r>
              <a:rPr lang="en-US" sz="2600" dirty="0">
                <a:latin typeface="Avenir Next" panose="020B0503020202020204" pitchFamily="34" charset="0"/>
              </a:rPr>
              <a:t>, </a:t>
            </a:r>
          </a:p>
          <a:p>
            <a:pPr marL="0" indent="0" algn="ctr">
              <a:lnSpc>
                <a:spcPct val="100000"/>
              </a:lnSpc>
              <a:buNone/>
            </a:pPr>
            <a:r>
              <a:rPr lang="ru-RU" sz="2600" b="1" dirty="0">
                <a:solidFill>
                  <a:srgbClr val="C00000"/>
                </a:solidFill>
                <a:latin typeface="Avenir Next" panose="020B0503020202020204" pitchFamily="34" charset="0"/>
              </a:rPr>
              <a:t>НАМ НЕ НУЖНО</a:t>
            </a:r>
            <a:r>
              <a:rPr lang="en-US" sz="2600" b="1" dirty="0">
                <a:solidFill>
                  <a:srgbClr val="C00000"/>
                </a:solidFill>
                <a:latin typeface="Avenir Next" panose="020B0503020202020204" pitchFamily="34" charset="0"/>
              </a:rPr>
              <a:t> </a:t>
            </a:r>
            <a:r>
              <a:rPr lang="ru-RU" sz="2600" b="1" dirty="0">
                <a:latin typeface="Avenir Next" panose="020B0503020202020204" pitchFamily="34" charset="0"/>
              </a:rPr>
              <a:t>ЗНАТЬ ВСЕ</a:t>
            </a:r>
            <a:r>
              <a:rPr lang="en-US" sz="2600" b="1" dirty="0">
                <a:latin typeface="Avenir Next" panose="020B0503020202020204" pitchFamily="34" charset="0"/>
              </a:rPr>
              <a:t>.</a:t>
            </a:r>
          </a:p>
          <a:p>
            <a:pPr marL="0" indent="0">
              <a:buNone/>
            </a:pPr>
            <a:endParaRPr lang="en-US" sz="2600" dirty="0"/>
          </a:p>
        </p:txBody>
      </p:sp>
    </p:spTree>
    <p:extLst>
      <p:ext uri="{BB962C8B-B14F-4D97-AF65-F5344CB8AC3E}">
        <p14:creationId xmlns:p14="http://schemas.microsoft.com/office/powerpoint/2010/main" val="29127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3E75238F-9B61-D648-8218-57C3E1ED0EA2}"/>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D1B4C934-988E-F742-AD7D-E6209EBE9131}"/>
              </a:ext>
            </a:extLst>
          </p:cNvPr>
          <p:cNvSpPr>
            <a:spLocks noGrp="1"/>
          </p:cNvSpPr>
          <p:nvPr>
            <p:ph type="title"/>
          </p:nvPr>
        </p:nvSpPr>
        <p:spPr>
          <a:xfrm>
            <a:off x="442911" y="1514345"/>
            <a:ext cx="9401459" cy="2064464"/>
          </a:xfrm>
        </p:spPr>
        <p:txBody>
          <a:bodyPr anchor="b">
            <a:normAutofit/>
          </a:bodyPr>
          <a:lstStyle/>
          <a:p>
            <a:pPr algn="ctr">
              <a:lnSpc>
                <a:spcPct val="100000"/>
              </a:lnSpc>
            </a:pPr>
            <a:r>
              <a:rPr lang="en-US" sz="3100" b="1" dirty="0">
                <a:solidFill>
                  <a:srgbClr val="C00000"/>
                </a:solidFill>
                <a:latin typeface="Avenir Next" panose="020B0503020202020204" pitchFamily="34" charset="0"/>
              </a:rPr>
              <a:t>3. </a:t>
            </a:r>
            <a:r>
              <a:rPr lang="ru-RU" sz="3100" b="1" dirty="0">
                <a:solidFill>
                  <a:srgbClr val="C00000"/>
                </a:solidFill>
                <a:latin typeface="Avenir Next" panose="020B0503020202020204" pitchFamily="34" charset="0"/>
              </a:rPr>
              <a:t>Для того, чтобы проповедовать</a:t>
            </a:r>
            <a:r>
              <a:rPr lang="en-US" sz="3100" b="1" dirty="0">
                <a:solidFill>
                  <a:srgbClr val="C00000"/>
                </a:solidFill>
                <a:latin typeface="Avenir Next" panose="020B0503020202020204" pitchFamily="34" charset="0"/>
              </a:rPr>
              <a:t>, </a:t>
            </a:r>
            <a:br>
              <a:rPr lang="en-US" sz="3100" b="1" dirty="0">
                <a:solidFill>
                  <a:srgbClr val="C00000"/>
                </a:solidFill>
                <a:latin typeface="Avenir Next" panose="020B0503020202020204" pitchFamily="34" charset="0"/>
              </a:rPr>
            </a:br>
            <a:r>
              <a:rPr lang="ru-RU" sz="3100" b="1" dirty="0">
                <a:latin typeface="Book Antiqua" panose="02040602050305030304" pitchFamily="18" charset="0"/>
              </a:rPr>
              <a:t>НАМ НЕ НУЖНО</a:t>
            </a:r>
            <a:r>
              <a:rPr lang="en-US" sz="3100" b="1" dirty="0">
                <a:latin typeface="Book Antiqua" panose="02040602050305030304" pitchFamily="18" charset="0"/>
              </a:rPr>
              <a:t>. . . </a:t>
            </a:r>
            <a:r>
              <a:rPr lang="ru-RU" sz="3100" b="1" dirty="0">
                <a:latin typeface="Book Antiqua" panose="02040602050305030304" pitchFamily="18" charset="0"/>
              </a:rPr>
              <a:t>ОТПРАВЛЯТЬСЯ </a:t>
            </a:r>
            <a:br>
              <a:rPr lang="ru-RU" sz="3100" b="1" dirty="0">
                <a:latin typeface="Book Antiqua" panose="02040602050305030304" pitchFamily="18" charset="0"/>
              </a:rPr>
            </a:br>
            <a:r>
              <a:rPr lang="ru-RU" sz="3100" b="1" dirty="0">
                <a:latin typeface="Book Antiqua" panose="02040602050305030304" pitchFamily="18" charset="0"/>
              </a:rPr>
              <a:t>В ДАЛЬНИЕ СТРАНЫ</a:t>
            </a:r>
            <a:endParaRPr lang="en-US" sz="3100" dirty="0"/>
          </a:p>
        </p:txBody>
      </p:sp>
      <p:sp>
        <p:nvSpPr>
          <p:cNvPr id="3" name="Content Placeholder 2">
            <a:extLst>
              <a:ext uri="{FF2B5EF4-FFF2-40B4-BE49-F238E27FC236}">
                <a16:creationId xmlns:a16="http://schemas.microsoft.com/office/drawing/2014/main" id="{A980AAA4-4C89-7845-A2F3-10EBE4362221}"/>
              </a:ext>
            </a:extLst>
          </p:cNvPr>
          <p:cNvSpPr>
            <a:spLocks noGrp="1"/>
          </p:cNvSpPr>
          <p:nvPr>
            <p:ph idx="1"/>
          </p:nvPr>
        </p:nvSpPr>
        <p:spPr>
          <a:xfrm>
            <a:off x="1448774" y="3673815"/>
            <a:ext cx="8252722" cy="2593922"/>
          </a:xfrm>
        </p:spPr>
        <p:txBody>
          <a:bodyPr>
            <a:normAutofit/>
          </a:bodyPr>
          <a:lstStyle/>
          <a:p>
            <a:pPr>
              <a:lnSpc>
                <a:spcPct val="110000"/>
              </a:lnSpc>
            </a:pPr>
            <a:r>
              <a:rPr lang="ru-RU" sz="2400" dirty="0"/>
              <a:t>Влияние вести и присутствие Иисуса побудило </a:t>
            </a:r>
            <a:r>
              <a:rPr lang="ru-RU" sz="2400" dirty="0" err="1"/>
              <a:t>самарянку</a:t>
            </a:r>
            <a:r>
              <a:rPr lang="ru-RU" sz="2400" dirty="0"/>
              <a:t> оставить свое бремя у Его ног. Она оставила кувшин с водой и сразу же вернулась домой. </a:t>
            </a:r>
            <a:r>
              <a:rPr lang="ru-RU" sz="2400" b="1" dirty="0"/>
              <a:t>Бежала ли она туда в страхе? Нет! Она бежала, ощущая свободу.</a:t>
            </a:r>
            <a:r>
              <a:rPr lang="ru-RU" sz="2400" dirty="0"/>
              <a:t> Она бежала </a:t>
            </a:r>
            <a:r>
              <a:rPr lang="ru-RU" sz="2400" dirty="0" smtClean="0"/>
              <a:t>домой,      </a:t>
            </a:r>
            <a:r>
              <a:rPr lang="ru-RU" sz="2400" dirty="0"/>
              <a:t>в свое селение, свободная от бремени и приглашала людей пойти с ней к колодцу. </a:t>
            </a:r>
          </a:p>
          <a:p>
            <a:pPr>
              <a:lnSpc>
                <a:spcPct val="110000"/>
              </a:lnSpc>
            </a:pPr>
            <a:endParaRPr lang="ru-RU" sz="2400" dirty="0"/>
          </a:p>
          <a:p>
            <a:pPr marL="0" indent="0">
              <a:lnSpc>
                <a:spcPct val="110000"/>
              </a:lnSpc>
              <a:buNone/>
            </a:pPr>
            <a:endParaRPr lang="en-US" sz="2400" dirty="0"/>
          </a:p>
        </p:txBody>
      </p:sp>
    </p:spTree>
    <p:extLst>
      <p:ext uri="{BB962C8B-B14F-4D97-AF65-F5344CB8AC3E}">
        <p14:creationId xmlns:p14="http://schemas.microsoft.com/office/powerpoint/2010/main" val="153319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648C7DA-01EB-FA4B-A498-574DF7B1B2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C00C1C3-0CAF-F245-8D63-F96D53E26E3E}"/>
              </a:ext>
            </a:extLst>
          </p:cNvPr>
          <p:cNvSpPr>
            <a:spLocks noGrp="1"/>
          </p:cNvSpPr>
          <p:nvPr>
            <p:ph idx="1"/>
          </p:nvPr>
        </p:nvSpPr>
        <p:spPr>
          <a:xfrm>
            <a:off x="1302328" y="2438399"/>
            <a:ext cx="8146472" cy="3545464"/>
          </a:xfrm>
        </p:spPr>
        <p:txBody>
          <a:bodyPr anchor="ctr">
            <a:normAutofit fontScale="92500" lnSpcReduction="20000"/>
          </a:bodyPr>
          <a:lstStyle/>
          <a:p>
            <a:pPr marL="0" indent="0">
              <a:lnSpc>
                <a:spcPct val="100000"/>
              </a:lnSpc>
              <a:buNone/>
            </a:pPr>
            <a:r>
              <a:rPr lang="ru-RU" sz="2600" dirty="0"/>
              <a:t>Но нам нужно позволить Иисусу </a:t>
            </a:r>
            <a:r>
              <a:rPr lang="ru-RU" sz="2600" b="1" dirty="0"/>
              <a:t>использовать нашу измененную жизнь, чтобы изменить жизни</a:t>
            </a:r>
            <a:r>
              <a:rPr lang="ru-RU" sz="2600" dirty="0"/>
              <a:t> членов нашей семьи, друзей и соседей.</a:t>
            </a:r>
            <a:endParaRPr lang="en-US" sz="2600" dirty="0"/>
          </a:p>
          <a:p>
            <a:pPr marL="0" indent="0" algn="ctr">
              <a:lnSpc>
                <a:spcPct val="100000"/>
              </a:lnSpc>
              <a:buNone/>
            </a:pPr>
            <a:r>
              <a:rPr lang="en-US" sz="2600" dirty="0">
                <a:solidFill>
                  <a:srgbClr val="C00000"/>
                </a:solidFill>
              </a:rPr>
              <a:t> </a:t>
            </a:r>
            <a:r>
              <a:rPr lang="ru-RU" sz="2600" dirty="0">
                <a:solidFill>
                  <a:srgbClr val="C00000"/>
                </a:solidFill>
              </a:rPr>
              <a:t>«И многие самаряне из города того уверовали в Него по слову женщины свидетельствовавшей» (</a:t>
            </a:r>
            <a:r>
              <a:rPr lang="ru-RU" sz="2600" dirty="0" err="1">
                <a:solidFill>
                  <a:srgbClr val="C00000"/>
                </a:solidFill>
              </a:rPr>
              <a:t>ст</a:t>
            </a:r>
            <a:r>
              <a:rPr lang="en-US" sz="2600" dirty="0">
                <a:solidFill>
                  <a:srgbClr val="C00000"/>
                </a:solidFill>
              </a:rPr>
              <a:t>. 39</a:t>
            </a:r>
            <a:r>
              <a:rPr lang="ru-RU" sz="2600" dirty="0">
                <a:solidFill>
                  <a:srgbClr val="C00000"/>
                </a:solidFill>
              </a:rPr>
              <a:t>)</a:t>
            </a:r>
            <a:r>
              <a:rPr lang="en-US" sz="2600" dirty="0">
                <a:solidFill>
                  <a:srgbClr val="C00000"/>
                </a:solidFill>
              </a:rPr>
              <a:t>.</a:t>
            </a:r>
          </a:p>
          <a:p>
            <a:pPr marL="0" indent="0">
              <a:lnSpc>
                <a:spcPct val="100000"/>
              </a:lnSpc>
              <a:buNone/>
            </a:pPr>
            <a:endParaRPr lang="en-US" sz="2600" dirty="0">
              <a:solidFill>
                <a:srgbClr val="C00000"/>
              </a:solidFill>
            </a:endParaRPr>
          </a:p>
          <a:p>
            <a:pPr marL="0" indent="0" algn="ctr">
              <a:lnSpc>
                <a:spcPct val="100000"/>
              </a:lnSpc>
              <a:buNone/>
            </a:pPr>
            <a:r>
              <a:rPr lang="ru-RU" sz="2600" dirty="0">
                <a:latin typeface="Avenir Next" panose="020B0503020202020204" pitchFamily="34" charset="0"/>
              </a:rPr>
              <a:t>ЧТОБЫ ПРОПОВЕДОВАТЬ НАШЕМУ МИРУ</a:t>
            </a:r>
            <a:r>
              <a:rPr lang="en-US" sz="2600" dirty="0">
                <a:latin typeface="Avenir Next" panose="020B0503020202020204" pitchFamily="34" charset="0"/>
              </a:rPr>
              <a:t>, </a:t>
            </a:r>
          </a:p>
          <a:p>
            <a:pPr marL="0" indent="0" algn="ctr">
              <a:lnSpc>
                <a:spcPct val="100000"/>
              </a:lnSpc>
              <a:buNone/>
            </a:pPr>
            <a:r>
              <a:rPr lang="ru-RU" sz="2600" b="1" dirty="0">
                <a:solidFill>
                  <a:srgbClr val="C00000"/>
                </a:solidFill>
                <a:latin typeface="Avenir Next" panose="020B0503020202020204" pitchFamily="34" charset="0"/>
              </a:rPr>
              <a:t>НАМ НЕ НУЖНО</a:t>
            </a:r>
            <a:r>
              <a:rPr lang="en-US" sz="2600" b="1" dirty="0">
                <a:solidFill>
                  <a:srgbClr val="C00000"/>
                </a:solidFill>
                <a:latin typeface="Avenir Next" panose="020B0503020202020204" pitchFamily="34" charset="0"/>
              </a:rPr>
              <a:t> </a:t>
            </a:r>
            <a:r>
              <a:rPr lang="ru-RU" sz="2600" b="1" dirty="0">
                <a:latin typeface="Avenir Next" panose="020B0503020202020204" pitchFamily="34" charset="0"/>
              </a:rPr>
              <a:t>ОТПРАВЛЯТЬСЯ </a:t>
            </a:r>
            <a:br>
              <a:rPr lang="ru-RU" sz="2600" b="1" dirty="0">
                <a:latin typeface="Avenir Next" panose="020B0503020202020204" pitchFamily="34" charset="0"/>
              </a:rPr>
            </a:br>
            <a:r>
              <a:rPr lang="ru-RU" sz="2600" b="1" dirty="0">
                <a:latin typeface="Avenir Next" panose="020B0503020202020204" pitchFamily="34" charset="0"/>
              </a:rPr>
              <a:t>В ДАЛЬНИЕ СТРАНЫ</a:t>
            </a:r>
            <a:r>
              <a:rPr lang="en-US" sz="2600" b="1" dirty="0">
                <a:latin typeface="Avenir Next" panose="020B0503020202020204" pitchFamily="34" charset="0"/>
              </a:rPr>
              <a:t>.</a:t>
            </a:r>
            <a:endParaRPr lang="en-US" sz="2600" dirty="0">
              <a:latin typeface="Avenir Next" panose="020B0503020202020204" pitchFamily="34" charset="0"/>
            </a:endParaRPr>
          </a:p>
          <a:p>
            <a:pPr marL="0" indent="0">
              <a:lnSpc>
                <a:spcPct val="100000"/>
              </a:lnSpc>
              <a:buNone/>
            </a:pPr>
            <a:endParaRPr lang="en-US" sz="2600" dirty="0"/>
          </a:p>
        </p:txBody>
      </p:sp>
    </p:spTree>
    <p:extLst>
      <p:ext uri="{BB962C8B-B14F-4D97-AF65-F5344CB8AC3E}">
        <p14:creationId xmlns:p14="http://schemas.microsoft.com/office/powerpoint/2010/main" val="308677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BFED2C85-DCB6-424C-9D2F-14FFC0B7C4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0"/>
            <a:ext cx="12191980" cy="6954981"/>
          </a:xfrm>
          <a:prstGeom prst="rect">
            <a:avLst/>
          </a:prstGeom>
        </p:spPr>
      </p:pic>
      <p:sp>
        <p:nvSpPr>
          <p:cNvPr id="13"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47E3E6-CFC4-2143-AF55-6F69833ADF05}"/>
              </a:ext>
            </a:extLst>
          </p:cNvPr>
          <p:cNvSpPr>
            <a:spLocks noGrp="1"/>
          </p:cNvSpPr>
          <p:nvPr>
            <p:ph idx="1"/>
          </p:nvPr>
        </p:nvSpPr>
        <p:spPr>
          <a:xfrm>
            <a:off x="7578437" y="389941"/>
            <a:ext cx="4198916" cy="5622930"/>
          </a:xfrm>
        </p:spPr>
        <p:txBody>
          <a:bodyPr>
            <a:normAutofit fontScale="77500" lnSpcReduction="20000"/>
          </a:bodyPr>
          <a:lstStyle/>
          <a:p>
            <a:pPr marL="0" indent="0" algn="ctr">
              <a:lnSpc>
                <a:spcPct val="110000"/>
              </a:lnSpc>
              <a:buNone/>
            </a:pPr>
            <a:r>
              <a:rPr lang="ru-RU" sz="2400" dirty="0"/>
              <a:t>Мы узнали о том, что мы </a:t>
            </a:r>
            <a:r>
              <a:rPr lang="ru-RU" sz="2400" b="1" dirty="0">
                <a:solidFill>
                  <a:srgbClr val="C00000"/>
                </a:solidFill>
              </a:rPr>
              <a:t>МОЖЕМ</a:t>
            </a:r>
            <a:r>
              <a:rPr lang="ru-RU" sz="2400" dirty="0"/>
              <a:t> пойти и проповедовать миру, и </a:t>
            </a:r>
            <a:r>
              <a:rPr lang="ru-RU" sz="2400" b="1" dirty="0"/>
              <a:t>нам не нужно быть идеальными, не нужно знать все и не нужно ехать куда-то в дальние страны.</a:t>
            </a:r>
            <a:r>
              <a:rPr lang="ru-RU" sz="2400" dirty="0"/>
              <a:t> </a:t>
            </a:r>
          </a:p>
          <a:p>
            <a:pPr marL="0" indent="0" algn="ctr">
              <a:lnSpc>
                <a:spcPct val="110000"/>
              </a:lnSpc>
              <a:buNone/>
            </a:pPr>
            <a:r>
              <a:rPr lang="ru-RU" sz="2400" dirty="0"/>
              <a:t>История </a:t>
            </a:r>
            <a:r>
              <a:rPr lang="ru-RU" sz="2400" dirty="0" err="1"/>
              <a:t>самарянки</a:t>
            </a:r>
            <a:r>
              <a:rPr lang="ru-RU" sz="2400" dirty="0"/>
              <a:t> также показывает нам, что мы можем изменить существующую ситуацию посредством того, </a:t>
            </a:r>
            <a:r>
              <a:rPr lang="ru-RU" sz="2400" b="1" dirty="0">
                <a:solidFill>
                  <a:srgbClr val="C00000"/>
                </a:solidFill>
              </a:rPr>
              <a:t>КАК </a:t>
            </a:r>
            <a:r>
              <a:rPr lang="ru-RU" sz="2400" dirty="0"/>
              <a:t>мы приглашаем </a:t>
            </a:r>
            <a:endParaRPr lang="ru-RU" sz="2400" dirty="0" smtClean="0"/>
          </a:p>
          <a:p>
            <a:pPr marL="0" indent="0" algn="ctr">
              <a:lnSpc>
                <a:spcPct val="110000"/>
              </a:lnSpc>
              <a:buNone/>
            </a:pPr>
            <a:r>
              <a:rPr lang="ru-RU" sz="2400" dirty="0" smtClean="0"/>
              <a:t>Нам </a:t>
            </a:r>
            <a:r>
              <a:rPr lang="ru-RU" sz="2400" dirty="0"/>
              <a:t>нужно </a:t>
            </a:r>
            <a:r>
              <a:rPr lang="ru-RU" sz="2400" b="1" dirty="0"/>
              <a:t>расставить приоритеты, поделиться своим свидетельством и сосредоточиться на Иисусе</a:t>
            </a:r>
            <a:r>
              <a:rPr lang="ru-RU" sz="2400" dirty="0"/>
              <a:t>, а не на себе. </a:t>
            </a:r>
          </a:p>
          <a:p>
            <a:pPr marL="0" indent="0" algn="ctr">
              <a:lnSpc>
                <a:spcPct val="110000"/>
              </a:lnSpc>
              <a:buNone/>
            </a:pPr>
            <a:endParaRPr lang="en-US" sz="2400" dirty="0"/>
          </a:p>
          <a:p>
            <a:pPr marL="0" indent="0">
              <a:buNone/>
            </a:pPr>
            <a:endParaRPr lang="en-US" sz="1800" dirty="0"/>
          </a:p>
          <a:p>
            <a:pPr marL="0" indent="0">
              <a:spcBef>
                <a:spcPts val="0"/>
              </a:spcBef>
              <a:buNone/>
              <a:defRPr/>
            </a:pPr>
            <a:endParaRPr lang="en-US" sz="1800" b="1" dirty="0"/>
          </a:p>
          <a:p>
            <a:pPr marL="0" indent="0">
              <a:spcBef>
                <a:spcPts val="0"/>
              </a:spcBef>
              <a:buNone/>
              <a:defRPr/>
            </a:pPr>
            <a:endParaRPr lang="en-US" sz="1800" b="1" dirty="0"/>
          </a:p>
          <a:p>
            <a:pPr marL="0" indent="0">
              <a:spcBef>
                <a:spcPts val="0"/>
              </a:spcBef>
              <a:buNone/>
              <a:defRPr/>
            </a:pPr>
            <a:endParaRPr lang="en-US" sz="1800" b="1" dirty="0"/>
          </a:p>
          <a:p>
            <a:pPr marL="0" indent="0" algn="ctr">
              <a:spcBef>
                <a:spcPts val="0"/>
              </a:spcBef>
              <a:buNone/>
              <a:defRPr/>
            </a:pPr>
            <a:r>
              <a:rPr lang="ru-RU" sz="3500" b="1" spc="600" dirty="0">
                <a:solidFill>
                  <a:srgbClr val="C00000"/>
                </a:solidFill>
              </a:rPr>
              <a:t>КАК МЫ ИДЕМ</a:t>
            </a:r>
            <a:endParaRPr lang="en-US" sz="1800" dirty="0"/>
          </a:p>
        </p:txBody>
      </p:sp>
    </p:spTree>
    <p:extLst>
      <p:ext uri="{BB962C8B-B14F-4D97-AF65-F5344CB8AC3E}">
        <p14:creationId xmlns:p14="http://schemas.microsoft.com/office/powerpoint/2010/main" val="127707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E571B7A9-C09E-1249-9BF0-58DE6C7E0E55}"/>
              </a:ext>
            </a:extLst>
          </p:cNvPr>
          <p:cNvPicPr>
            <a:picLocks noChangeAspect="1"/>
          </p:cNvPicPr>
          <p:nvPr/>
        </p:nvPicPr>
        <p:blipFill rotWithShape="1">
          <a:blip r:embed="rId3"/>
          <a:srcRect b="2598"/>
          <a:stretch/>
        </p:blipFill>
        <p:spPr>
          <a:xfrm>
            <a:off x="20" y="-96982"/>
            <a:ext cx="12191980" cy="6954982"/>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5F72D97D-4805-5B48-AABA-9FAB86CC3805}"/>
              </a:ext>
            </a:extLst>
          </p:cNvPr>
          <p:cNvSpPr>
            <a:spLocks noGrp="1"/>
          </p:cNvSpPr>
          <p:nvPr>
            <p:ph type="title"/>
          </p:nvPr>
        </p:nvSpPr>
        <p:spPr>
          <a:xfrm>
            <a:off x="214313" y="1071563"/>
            <a:ext cx="9701212" cy="2060137"/>
          </a:xfrm>
        </p:spPr>
        <p:txBody>
          <a:bodyPr anchor="b">
            <a:noAutofit/>
          </a:bodyPr>
          <a:lstStyle/>
          <a:p>
            <a:pPr algn="ctr">
              <a:lnSpc>
                <a:spcPct val="100000"/>
              </a:lnSpc>
            </a:pPr>
            <a:r>
              <a:rPr lang="en-US" sz="2800" dirty="0">
                <a:latin typeface="Avenir Next" panose="020B0503020202020204" pitchFamily="34" charset="0"/>
              </a:rPr>
              <a:t/>
            </a:r>
            <a:br>
              <a:rPr lang="en-US" sz="2800" dirty="0">
                <a:latin typeface="Avenir Next" panose="020B0503020202020204" pitchFamily="34" charset="0"/>
              </a:rPr>
            </a:br>
            <a:r>
              <a:rPr lang="en-US" sz="2800" b="1" dirty="0">
                <a:latin typeface="Avenir Next" panose="020B0503020202020204" pitchFamily="34" charset="0"/>
              </a:rPr>
              <a:t>1. </a:t>
            </a:r>
            <a:r>
              <a:rPr lang="ru-RU" sz="2800" b="1" dirty="0">
                <a:latin typeface="Avenir Next" panose="020B0503020202020204" pitchFamily="34" charset="0"/>
              </a:rPr>
              <a:t>ЧТОБЫ ИЗМЕНИТЬ СУЩЕСТВУЮЩУЮ СИТУАЦИЮ, </a:t>
            </a:r>
            <a:r>
              <a:rPr lang="pt-BR" sz="2800" b="1" dirty="0">
                <a:latin typeface="Avenir Next" panose="020B0503020202020204" pitchFamily="34" charset="0"/>
              </a:rPr>
              <a:t/>
            </a:r>
            <a:br>
              <a:rPr lang="pt-BR" sz="2800" b="1" dirty="0">
                <a:latin typeface="Avenir Next" panose="020B0503020202020204" pitchFamily="34" charset="0"/>
              </a:rPr>
            </a:br>
            <a:r>
              <a:rPr lang="ru-RU" sz="2800" b="1" dirty="0">
                <a:solidFill>
                  <a:schemeClr val="accent2">
                    <a:lumMod val="75000"/>
                  </a:schemeClr>
                </a:solidFill>
                <a:latin typeface="Avenir Next" panose="020B0503020202020204" pitchFamily="34" charset="0"/>
              </a:rPr>
              <a:t>НАМ НУЖНО</a:t>
            </a:r>
            <a:r>
              <a:rPr lang="pt-BR" sz="2800" b="1" dirty="0">
                <a:solidFill>
                  <a:schemeClr val="accent2">
                    <a:lumMod val="75000"/>
                  </a:schemeClr>
                </a:solidFill>
                <a:latin typeface="Avenir Next" panose="020B0503020202020204" pitchFamily="34" charset="0"/>
              </a:rPr>
              <a:t> . . . </a:t>
            </a:r>
            <a:r>
              <a:rPr lang="ru-RU" sz="2800" b="1" dirty="0">
                <a:solidFill>
                  <a:schemeClr val="accent2">
                    <a:lumMod val="75000"/>
                  </a:schemeClr>
                </a:solidFill>
                <a:latin typeface="Avenir Next" panose="020B0503020202020204" pitchFamily="34" charset="0"/>
              </a:rPr>
              <a:t>РАССТАВИТЬ ПРИОРИТЕТЫ</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C3A2EEE-C4B3-2442-88F5-642A9AF21CBE}"/>
              </a:ext>
            </a:extLst>
          </p:cNvPr>
          <p:cNvSpPr>
            <a:spLocks noGrp="1"/>
          </p:cNvSpPr>
          <p:nvPr>
            <p:ph idx="1"/>
          </p:nvPr>
        </p:nvSpPr>
        <p:spPr>
          <a:xfrm>
            <a:off x="2229832" y="3311905"/>
            <a:ext cx="7098890" cy="1872345"/>
          </a:xfrm>
        </p:spPr>
        <p:txBody>
          <a:bodyPr>
            <a:normAutofit/>
          </a:bodyPr>
          <a:lstStyle/>
          <a:p>
            <a:pPr>
              <a:lnSpc>
                <a:spcPct val="100000"/>
              </a:lnSpc>
            </a:pPr>
            <a:r>
              <a:rPr lang="ru-RU" dirty="0"/>
              <a:t>Когда мы оставляем свое бремя у ног Иисуса, </a:t>
            </a:r>
            <a:r>
              <a:rPr lang="ru-RU" b="1" dirty="0"/>
              <a:t>наш список приоритетов изменяется – мы больше не носим бремена, а несем благую весть</a:t>
            </a:r>
            <a:r>
              <a:rPr lang="ru-RU" dirty="0"/>
              <a:t>.</a:t>
            </a:r>
          </a:p>
          <a:p>
            <a:pPr marL="0" indent="0">
              <a:lnSpc>
                <a:spcPct val="100000"/>
              </a:lnSpc>
              <a:buNone/>
            </a:pPr>
            <a:endParaRPr lang="en-US" dirty="0"/>
          </a:p>
        </p:txBody>
      </p:sp>
    </p:spTree>
    <p:extLst>
      <p:ext uri="{BB962C8B-B14F-4D97-AF65-F5344CB8AC3E}">
        <p14:creationId xmlns:p14="http://schemas.microsoft.com/office/powerpoint/2010/main" val="153323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388299A3-C141-3E4A-B58B-CA2C2A2B1C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6D298B-19C1-E94C-AA20-CD285A2E354B}"/>
              </a:ext>
            </a:extLst>
          </p:cNvPr>
          <p:cNvSpPr>
            <a:spLocks noGrp="1"/>
          </p:cNvSpPr>
          <p:nvPr>
            <p:ph idx="1"/>
          </p:nvPr>
        </p:nvSpPr>
        <p:spPr>
          <a:xfrm>
            <a:off x="7647709" y="526473"/>
            <a:ext cx="4031673" cy="5583382"/>
          </a:xfrm>
        </p:spPr>
        <p:txBody>
          <a:bodyPr>
            <a:normAutofit lnSpcReduction="10000"/>
          </a:bodyPr>
          <a:lstStyle/>
          <a:p>
            <a:pPr marL="0" indent="0" algn="ctr">
              <a:lnSpc>
                <a:spcPct val="100000"/>
              </a:lnSpc>
              <a:buNone/>
            </a:pPr>
            <a:r>
              <a:rPr lang="ru-RU" sz="2400" dirty="0"/>
              <a:t>Если для нас служение </a:t>
            </a:r>
            <a:r>
              <a:rPr lang="ru-RU" sz="2400" b="1" dirty="0"/>
              <a:t>важнее всех других сфер жизни</a:t>
            </a:r>
            <a:r>
              <a:rPr lang="ru-RU" sz="2400" dirty="0"/>
              <a:t>, то служение станет </a:t>
            </a:r>
            <a:r>
              <a:rPr lang="ru-RU" sz="2400" b="1" dirty="0"/>
              <a:t>частью каждой сферы нашей жизни</a:t>
            </a:r>
            <a:r>
              <a:rPr lang="ru-RU" sz="2400" dirty="0"/>
              <a:t>. </a:t>
            </a:r>
            <a:endParaRPr lang="en-US" sz="2400" dirty="0"/>
          </a:p>
          <a:p>
            <a:pPr marL="0" indent="0" algn="ctr">
              <a:lnSpc>
                <a:spcPct val="100000"/>
              </a:lnSpc>
              <a:buNone/>
            </a:pPr>
            <a:endParaRPr lang="en-US" sz="2400" dirty="0"/>
          </a:p>
          <a:p>
            <a:pPr marL="0" indent="0" algn="ctr">
              <a:lnSpc>
                <a:spcPct val="100000"/>
              </a:lnSpc>
              <a:buNone/>
            </a:pPr>
            <a:r>
              <a:rPr lang="ru-RU" sz="2400" dirty="0">
                <a:solidFill>
                  <a:srgbClr val="C00000"/>
                </a:solidFill>
              </a:rPr>
              <a:t>«Тогда женщина оставила водонос свой и пошла в город»</a:t>
            </a:r>
            <a:r>
              <a:rPr lang="en-US" sz="2400" dirty="0">
                <a:solidFill>
                  <a:srgbClr val="C00000"/>
                </a:solidFill>
              </a:rPr>
              <a:t> (</a:t>
            </a:r>
            <a:r>
              <a:rPr lang="ru-RU" sz="2400" dirty="0" err="1">
                <a:solidFill>
                  <a:srgbClr val="C00000"/>
                </a:solidFill>
              </a:rPr>
              <a:t>ст</a:t>
            </a:r>
            <a:r>
              <a:rPr lang="en-US" sz="2400" dirty="0">
                <a:solidFill>
                  <a:srgbClr val="C00000"/>
                </a:solidFill>
              </a:rPr>
              <a:t>. 28).</a:t>
            </a:r>
          </a:p>
          <a:p>
            <a:pPr marL="0" indent="0" algn="ctr">
              <a:lnSpc>
                <a:spcPct val="100000"/>
              </a:lnSpc>
              <a:buNone/>
            </a:pPr>
            <a:endParaRPr lang="en-US" sz="2400" dirty="0"/>
          </a:p>
          <a:p>
            <a:pPr marL="0" indent="0" algn="ctr">
              <a:lnSpc>
                <a:spcPct val="100000"/>
              </a:lnSpc>
              <a:buNone/>
            </a:pPr>
            <a:r>
              <a:rPr lang="ru-RU" sz="2400" dirty="0">
                <a:latin typeface="Avenir Next" panose="020B0503020202020204" pitchFamily="34" charset="0"/>
              </a:rPr>
              <a:t>Чтобы проповедовать нашему миру, </a:t>
            </a:r>
            <a:br>
              <a:rPr lang="ru-RU" sz="2400" dirty="0">
                <a:latin typeface="Avenir Next" panose="020B0503020202020204" pitchFamily="34" charset="0"/>
              </a:rPr>
            </a:br>
            <a:r>
              <a:rPr lang="ru-RU" sz="2400" b="1" dirty="0">
                <a:latin typeface="Avenir Next" panose="020B0503020202020204" pitchFamily="34" charset="0"/>
              </a:rPr>
              <a:t>НАМ НУЖНО</a:t>
            </a:r>
            <a:endParaRPr lang="en-US" sz="2400" b="1" dirty="0">
              <a:latin typeface="Avenir Next" panose="020B0503020202020204" pitchFamily="34" charset="0"/>
            </a:endParaRPr>
          </a:p>
          <a:p>
            <a:pPr marL="0" indent="0" algn="ctr">
              <a:lnSpc>
                <a:spcPct val="100000"/>
              </a:lnSpc>
              <a:buNone/>
            </a:pPr>
            <a:r>
              <a:rPr lang="en-US" sz="2400" b="1" dirty="0">
                <a:latin typeface="Avenir Next" panose="020B0503020202020204" pitchFamily="34" charset="0"/>
              </a:rPr>
              <a:t> </a:t>
            </a:r>
            <a:r>
              <a:rPr lang="ru-RU" sz="2400" b="1" dirty="0">
                <a:solidFill>
                  <a:srgbClr val="121F65"/>
                </a:solidFill>
                <a:latin typeface="Avenir Next" panose="020B0503020202020204" pitchFamily="34" charset="0"/>
              </a:rPr>
              <a:t>РАССТАВИТЬ ПРИОРИТЕТЫ</a:t>
            </a:r>
            <a:r>
              <a:rPr lang="en-US" sz="2400" b="1" dirty="0">
                <a:solidFill>
                  <a:srgbClr val="121F65"/>
                </a:solidFill>
                <a:latin typeface="Avenir Next" panose="020B0503020202020204" pitchFamily="34" charset="0"/>
              </a:rPr>
              <a:t>.</a:t>
            </a:r>
            <a:endParaRPr lang="en-US" sz="2400" dirty="0">
              <a:solidFill>
                <a:srgbClr val="121F65"/>
              </a:solidFill>
              <a:latin typeface="Avenir Next" panose="020B0503020202020204" pitchFamily="34" charset="0"/>
            </a:endParaRPr>
          </a:p>
          <a:p>
            <a:pPr marL="0" indent="0">
              <a:lnSpc>
                <a:spcPct val="100000"/>
              </a:lnSpc>
              <a:buNone/>
            </a:pPr>
            <a:endParaRPr lang="en-US" sz="2400" dirty="0"/>
          </a:p>
        </p:txBody>
      </p:sp>
    </p:spTree>
    <p:extLst>
      <p:ext uri="{BB962C8B-B14F-4D97-AF65-F5344CB8AC3E}">
        <p14:creationId xmlns:p14="http://schemas.microsoft.com/office/powerpoint/2010/main" val="402633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84151EC0-98C3-A048-B6B1-55C59AA436A9}"/>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099E0DE9-B6E2-8E4A-812E-9213F2B0D255}"/>
              </a:ext>
            </a:extLst>
          </p:cNvPr>
          <p:cNvSpPr>
            <a:spLocks noGrp="1"/>
          </p:cNvSpPr>
          <p:nvPr>
            <p:ph type="title"/>
          </p:nvPr>
        </p:nvSpPr>
        <p:spPr>
          <a:xfrm>
            <a:off x="2220695" y="1553823"/>
            <a:ext cx="7200392" cy="1549595"/>
          </a:xfrm>
        </p:spPr>
        <p:txBody>
          <a:bodyPr anchor="b">
            <a:noAutofit/>
          </a:bodyPr>
          <a:lstStyle/>
          <a:p>
            <a:pPr algn="ctr">
              <a:lnSpc>
                <a:spcPct val="100000"/>
              </a:lnSpc>
            </a:pPr>
            <a:r>
              <a:rPr lang="en-US" sz="2800" b="1" dirty="0">
                <a:latin typeface="Avenir Next" panose="020B0503020202020204" pitchFamily="34" charset="0"/>
              </a:rPr>
              <a:t>2. </a:t>
            </a:r>
            <a:r>
              <a:rPr lang="ru-RU" sz="2800" b="1" dirty="0">
                <a:latin typeface="Avenir Next" panose="020B0503020202020204" pitchFamily="34" charset="0"/>
              </a:rPr>
              <a:t>ЧТОБЫ ИЗМЕНИТЬ СУЩЕСТВУЮЩУЮ СИТУАЦИЮ, НАМ НУЖНО . . . </a:t>
            </a:r>
            <a:r>
              <a:rPr lang="ru-RU" sz="2800" b="1" dirty="0">
                <a:solidFill>
                  <a:schemeClr val="accent2">
                    <a:lumMod val="75000"/>
                  </a:schemeClr>
                </a:solidFill>
                <a:latin typeface="Avenir Next" panose="020B0503020202020204" pitchFamily="34" charset="0"/>
              </a:rPr>
              <a:t>ПОДЕЛИТЬСЯ СВОИМ СВИДЕТЕЛЬСТВОМ</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4AC6984-33A9-3541-8A7E-2418B2D22EF7}"/>
              </a:ext>
            </a:extLst>
          </p:cNvPr>
          <p:cNvSpPr>
            <a:spLocks noGrp="1"/>
          </p:cNvSpPr>
          <p:nvPr>
            <p:ph idx="1"/>
          </p:nvPr>
        </p:nvSpPr>
        <p:spPr>
          <a:xfrm>
            <a:off x="1385456" y="3311905"/>
            <a:ext cx="8686800" cy="2423877"/>
          </a:xfrm>
        </p:spPr>
        <p:txBody>
          <a:bodyPr>
            <a:normAutofit lnSpcReduction="10000"/>
          </a:bodyPr>
          <a:lstStyle/>
          <a:p>
            <a:pPr>
              <a:lnSpc>
                <a:spcPct val="100000"/>
              </a:lnSpc>
            </a:pPr>
            <a:r>
              <a:rPr lang="ru-RU" b="1" dirty="0" err="1"/>
              <a:t>Самарянка</a:t>
            </a:r>
            <a:r>
              <a:rPr lang="ru-RU" b="1" dirty="0"/>
              <a:t> не произносила проповедь, она представила свои аргументы: «Он сказал мне все, что я сделала». </a:t>
            </a:r>
            <a:r>
              <a:rPr lang="ru-RU" dirty="0"/>
              <a:t>Здесь присутствует следующая логика: жители этого города осуждали ее образ жизни. И хотя Иисус знал все, что она когда-либо сделала, Он все равно любил ее.</a:t>
            </a:r>
            <a:endParaRPr lang="en-US" dirty="0"/>
          </a:p>
        </p:txBody>
      </p:sp>
    </p:spTree>
    <p:extLst>
      <p:ext uri="{BB962C8B-B14F-4D97-AF65-F5344CB8AC3E}">
        <p14:creationId xmlns:p14="http://schemas.microsoft.com/office/powerpoint/2010/main" val="9813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72182601-EC6D-A843-8443-4A73E9D8AD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74616-EA6F-124D-BE5C-D070DBC92562}"/>
              </a:ext>
            </a:extLst>
          </p:cNvPr>
          <p:cNvSpPr>
            <a:spLocks noGrp="1"/>
          </p:cNvSpPr>
          <p:nvPr>
            <p:ph idx="1"/>
          </p:nvPr>
        </p:nvSpPr>
        <p:spPr>
          <a:xfrm>
            <a:off x="7672175" y="678871"/>
            <a:ext cx="4022052" cy="4398479"/>
          </a:xfrm>
        </p:spPr>
        <p:txBody>
          <a:bodyPr>
            <a:noAutofit/>
          </a:bodyPr>
          <a:lstStyle/>
          <a:p>
            <a:pPr marL="0" indent="0" algn="ctr">
              <a:buNone/>
            </a:pPr>
            <a:r>
              <a:rPr lang="ru-RU" sz="2600" dirty="0"/>
              <a:t>Когда, услышав благую весть, человек </a:t>
            </a:r>
            <a:r>
              <a:rPr lang="ru-RU" sz="2600" b="1" dirty="0"/>
              <a:t>обращается к Богу</a:t>
            </a:r>
            <a:r>
              <a:rPr lang="ru-RU" sz="2600" dirty="0"/>
              <a:t>, он сам становится </a:t>
            </a:r>
            <a:r>
              <a:rPr lang="ru-RU" sz="2600" b="1" dirty="0"/>
              <a:t>евангелистом</a:t>
            </a:r>
            <a:r>
              <a:rPr lang="ru-RU" sz="2600" dirty="0"/>
              <a:t>. </a:t>
            </a:r>
            <a:endParaRPr lang="en-US" sz="2600" dirty="0"/>
          </a:p>
          <a:p>
            <a:pPr marL="0" indent="0" algn="ctr">
              <a:buNone/>
            </a:pPr>
            <a:r>
              <a:rPr lang="ru-RU" sz="2600" dirty="0">
                <a:solidFill>
                  <a:srgbClr val="C00000"/>
                </a:solidFill>
              </a:rPr>
              <a:t>«Уже не по твоим речам веруем, ибо сами слышали и узнали…»</a:t>
            </a:r>
            <a:r>
              <a:rPr lang="en-US" sz="2600" dirty="0">
                <a:solidFill>
                  <a:srgbClr val="C00000"/>
                </a:solidFill>
              </a:rPr>
              <a:t> (</a:t>
            </a:r>
            <a:r>
              <a:rPr lang="ru-RU" sz="2600" dirty="0" err="1">
                <a:solidFill>
                  <a:srgbClr val="C00000"/>
                </a:solidFill>
              </a:rPr>
              <a:t>ст</a:t>
            </a:r>
            <a:r>
              <a:rPr lang="en-US" sz="2600" dirty="0">
                <a:solidFill>
                  <a:srgbClr val="C00000"/>
                </a:solidFill>
              </a:rPr>
              <a:t>. 42). </a:t>
            </a:r>
          </a:p>
          <a:p>
            <a:pPr marL="0" indent="0" algn="ctr">
              <a:buNone/>
            </a:pPr>
            <a:endParaRPr lang="en-US" sz="2600" dirty="0"/>
          </a:p>
          <a:p>
            <a:pPr marL="0" indent="0" algn="ctr">
              <a:lnSpc>
                <a:spcPct val="100000"/>
              </a:lnSpc>
              <a:buNone/>
            </a:pPr>
            <a:r>
              <a:rPr lang="ru-RU" sz="2600" dirty="0">
                <a:latin typeface="Avenir Next" panose="020B0503020202020204" pitchFamily="34" charset="0"/>
              </a:rPr>
              <a:t>Чтобы проповедовать нашему миру</a:t>
            </a:r>
            <a:r>
              <a:rPr lang="en-US" sz="2600" dirty="0">
                <a:latin typeface="Avenir Next" panose="020B0503020202020204" pitchFamily="34" charset="0"/>
              </a:rPr>
              <a:t>, </a:t>
            </a:r>
            <a:r>
              <a:rPr lang="ru-RU" sz="2600" b="1" dirty="0">
                <a:latin typeface="Avenir Next" panose="020B0503020202020204" pitchFamily="34" charset="0"/>
              </a:rPr>
              <a:t>нам нужно</a:t>
            </a:r>
            <a:r>
              <a:rPr lang="en-US" sz="2600" b="1" dirty="0">
                <a:solidFill>
                  <a:srgbClr val="121F65"/>
                </a:solidFill>
                <a:latin typeface="Avenir Next" panose="020B0503020202020204" pitchFamily="34" charset="0"/>
              </a:rPr>
              <a:t> </a:t>
            </a:r>
            <a:r>
              <a:rPr lang="ru-RU" sz="2600" b="1" dirty="0">
                <a:solidFill>
                  <a:srgbClr val="121F65"/>
                </a:solidFill>
                <a:latin typeface="Avenir Next" panose="020B0503020202020204" pitchFamily="34" charset="0"/>
              </a:rPr>
              <a:t>поделиться своим свидетельством</a:t>
            </a:r>
            <a:r>
              <a:rPr lang="en-US" sz="2600" b="1" dirty="0">
                <a:solidFill>
                  <a:srgbClr val="121F65"/>
                </a:solidFill>
                <a:latin typeface="Avenir Next" panose="020B0503020202020204" pitchFamily="34" charset="0"/>
              </a:rPr>
              <a:t>.</a:t>
            </a:r>
            <a:endParaRPr lang="en-US" sz="2600" dirty="0">
              <a:solidFill>
                <a:srgbClr val="121F65"/>
              </a:solidFill>
              <a:latin typeface="Avenir Next" panose="020B0503020202020204" pitchFamily="34" charset="0"/>
            </a:endParaRPr>
          </a:p>
          <a:p>
            <a:pPr marL="0" indent="0" algn="ctr">
              <a:buNone/>
            </a:pPr>
            <a:endParaRPr lang="en-US" sz="2600" dirty="0"/>
          </a:p>
        </p:txBody>
      </p:sp>
    </p:spTree>
    <p:extLst>
      <p:ext uri="{BB962C8B-B14F-4D97-AF65-F5344CB8AC3E}">
        <p14:creationId xmlns:p14="http://schemas.microsoft.com/office/powerpoint/2010/main" val="121308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777BBD-C42C-46C6-8D2D-BD2F9613D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29A95481-18B2-0A40-B435-2A93DBC7FB0C}"/>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0CACF805-F2BC-734C-9750-602702C675A8}"/>
              </a:ext>
            </a:extLst>
          </p:cNvPr>
          <p:cNvSpPr>
            <a:spLocks noGrp="1"/>
          </p:cNvSpPr>
          <p:nvPr>
            <p:ph type="title"/>
          </p:nvPr>
        </p:nvSpPr>
        <p:spPr>
          <a:xfrm>
            <a:off x="400051" y="1396655"/>
            <a:ext cx="9487506" cy="1868697"/>
          </a:xfrm>
        </p:spPr>
        <p:txBody>
          <a:bodyPr anchor="b">
            <a:normAutofit/>
          </a:bodyPr>
          <a:lstStyle/>
          <a:p>
            <a:pPr algn="ctr">
              <a:lnSpc>
                <a:spcPct val="100000"/>
              </a:lnSpc>
            </a:pPr>
            <a:r>
              <a:rPr lang="en-US" sz="3100" b="1" dirty="0">
                <a:latin typeface="Avenir Next" panose="020B0503020202020204" pitchFamily="34" charset="0"/>
              </a:rPr>
              <a:t>3. </a:t>
            </a:r>
            <a:r>
              <a:rPr lang="ru-RU" sz="3100" b="1" dirty="0">
                <a:latin typeface="Avenir Next" panose="020B0503020202020204" pitchFamily="34" charset="0"/>
              </a:rPr>
              <a:t>Чтобы изменить существующую ситуацию</a:t>
            </a:r>
            <a:r>
              <a:rPr lang="en-US" sz="3100" b="1" dirty="0">
                <a:latin typeface="Avenir Next" panose="020B0503020202020204" pitchFamily="34" charset="0"/>
              </a:rPr>
              <a:t>, </a:t>
            </a:r>
            <a:br>
              <a:rPr lang="en-US" sz="3100" b="1" dirty="0">
                <a:latin typeface="Avenir Next" panose="020B0503020202020204" pitchFamily="34" charset="0"/>
              </a:rPr>
            </a:br>
            <a:r>
              <a:rPr lang="ru-RU" sz="3100" b="1" dirty="0">
                <a:solidFill>
                  <a:schemeClr val="accent2">
                    <a:lumMod val="75000"/>
                  </a:schemeClr>
                </a:solidFill>
                <a:latin typeface="Avenir Next" panose="020B0503020202020204" pitchFamily="34" charset="0"/>
              </a:rPr>
              <a:t>НАМ НУЖНО</a:t>
            </a:r>
            <a:r>
              <a:rPr lang="en-US" sz="3100" b="1" dirty="0">
                <a:solidFill>
                  <a:schemeClr val="accent2">
                    <a:lumMod val="75000"/>
                  </a:schemeClr>
                </a:solidFill>
                <a:latin typeface="Avenir Next" panose="020B0503020202020204" pitchFamily="34" charset="0"/>
              </a:rPr>
              <a:t> . . . </a:t>
            </a:r>
            <a:r>
              <a:rPr lang="ru-RU" sz="3100" b="1" dirty="0">
                <a:solidFill>
                  <a:schemeClr val="accent2">
                    <a:lumMod val="75000"/>
                  </a:schemeClr>
                </a:solidFill>
                <a:latin typeface="Avenir Next" panose="020B0503020202020204" pitchFamily="34" charset="0"/>
              </a:rPr>
              <a:t>СОСРЕДОТОЧИТЬСЯ НА ИИСУСЕ</a:t>
            </a:r>
            <a:r>
              <a:rPr lang="en-US" sz="3100" dirty="0">
                <a:latin typeface="Avenir Next" panose="020B0503020202020204" pitchFamily="34" charset="0"/>
              </a:rPr>
              <a:t/>
            </a:r>
            <a:br>
              <a:rPr lang="en-US" sz="3100" dirty="0">
                <a:latin typeface="Avenir Next" panose="020B0503020202020204" pitchFamily="34" charset="0"/>
              </a:rPr>
            </a:b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1B0C338-4D2E-034C-B149-624A428F270F}"/>
              </a:ext>
            </a:extLst>
          </p:cNvPr>
          <p:cNvSpPr>
            <a:spLocks noGrp="1"/>
          </p:cNvSpPr>
          <p:nvPr>
            <p:ph idx="1"/>
          </p:nvPr>
        </p:nvSpPr>
        <p:spPr>
          <a:xfrm>
            <a:off x="1634835" y="3370973"/>
            <a:ext cx="8252721" cy="2888301"/>
          </a:xfrm>
        </p:spPr>
        <p:txBody>
          <a:bodyPr>
            <a:normAutofit lnSpcReduction="10000"/>
          </a:bodyPr>
          <a:lstStyle/>
          <a:p>
            <a:pPr>
              <a:lnSpc>
                <a:spcPct val="100000"/>
              </a:lnSpc>
            </a:pPr>
            <a:r>
              <a:rPr lang="ru-RU" b="1" dirty="0" err="1"/>
              <a:t>Самарянка</a:t>
            </a:r>
            <a:r>
              <a:rPr lang="ru-RU" b="1" dirty="0"/>
              <a:t> не сказала людям такие слова: «Я только что пережила самый замечательный опыт в своей жизни». Она просто сказала: «Пойдите, посмотрите Человека». </a:t>
            </a:r>
            <a:r>
              <a:rPr lang="ru-RU" dirty="0"/>
              <a:t>Это один из лучших способов представления личного свидетельства</a:t>
            </a:r>
            <a:r>
              <a:rPr lang="ru-RU" dirty="0" smtClean="0"/>
              <a:t>.  </a:t>
            </a:r>
            <a:r>
              <a:rPr lang="ru-RU" dirty="0"/>
              <a:t>Ее свидетельство пробудило любопытство, а в центре ее вести была личность Иисуса.</a:t>
            </a:r>
            <a:r>
              <a:rPr lang="en-US" b="1" dirty="0"/>
              <a:t> </a:t>
            </a:r>
            <a:endParaRPr lang="en-US" dirty="0"/>
          </a:p>
          <a:p>
            <a:pPr>
              <a:lnSpc>
                <a:spcPct val="100000"/>
              </a:lnSpc>
            </a:pPr>
            <a:endParaRPr lang="en-US" dirty="0"/>
          </a:p>
        </p:txBody>
      </p:sp>
    </p:spTree>
    <p:extLst>
      <p:ext uri="{BB962C8B-B14F-4D97-AF65-F5344CB8AC3E}">
        <p14:creationId xmlns:p14="http://schemas.microsoft.com/office/powerpoint/2010/main" val="41148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1CD73245-25D7-9E43-9B30-C2C852DFC9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B9667B-DB44-C243-98E0-32445554C17D}"/>
              </a:ext>
            </a:extLst>
          </p:cNvPr>
          <p:cNvSpPr>
            <a:spLocks noGrp="1"/>
          </p:cNvSpPr>
          <p:nvPr>
            <p:ph idx="1"/>
          </p:nvPr>
        </p:nvSpPr>
        <p:spPr>
          <a:xfrm>
            <a:off x="7680014" y="665013"/>
            <a:ext cx="4075081" cy="5250873"/>
          </a:xfrm>
        </p:spPr>
        <p:txBody>
          <a:bodyPr>
            <a:normAutofit fontScale="85000" lnSpcReduction="20000"/>
          </a:bodyPr>
          <a:lstStyle/>
          <a:p>
            <a:pPr marL="0" indent="0" algn="ctr">
              <a:buNone/>
            </a:pPr>
            <a:r>
              <a:rPr lang="ru-RU" sz="2600" b="1" dirty="0"/>
              <a:t>Мы сами должны смотреть на Иисуса и сосредоточиться на Его Слове перед тем, как предложить другим людям прийти и посмотреть на Него. </a:t>
            </a:r>
            <a:r>
              <a:rPr lang="ru-RU" sz="2600" dirty="0"/>
              <a:t>Мы должны жить по Слову Божьему.</a:t>
            </a:r>
            <a:r>
              <a:rPr lang="en-US" sz="2600" dirty="0"/>
              <a:t> </a:t>
            </a:r>
            <a:endParaRPr lang="en-US" sz="2600" b="1" dirty="0"/>
          </a:p>
          <a:p>
            <a:pPr marL="0" indent="0" algn="ctr">
              <a:buNone/>
            </a:pPr>
            <a:endParaRPr lang="en-US" sz="2600" dirty="0"/>
          </a:p>
          <a:p>
            <a:pPr marL="0" indent="0" algn="ctr">
              <a:buNone/>
            </a:pPr>
            <a:r>
              <a:rPr lang="ru-RU" sz="2600" dirty="0">
                <a:solidFill>
                  <a:srgbClr val="C00000"/>
                </a:solidFill>
              </a:rPr>
              <a:t>«И еще большее число уверовали по Его слову»</a:t>
            </a:r>
            <a:r>
              <a:rPr lang="en-US" sz="2600" dirty="0">
                <a:solidFill>
                  <a:srgbClr val="C00000"/>
                </a:solidFill>
              </a:rPr>
              <a:t> </a:t>
            </a:r>
            <a:r>
              <a:rPr lang="ru-RU" sz="2600" dirty="0">
                <a:solidFill>
                  <a:srgbClr val="C00000"/>
                </a:solidFill>
              </a:rPr>
              <a:t/>
            </a:r>
            <a:br>
              <a:rPr lang="ru-RU" sz="2600" dirty="0">
                <a:solidFill>
                  <a:srgbClr val="C00000"/>
                </a:solidFill>
              </a:rPr>
            </a:br>
            <a:r>
              <a:rPr lang="en-US" sz="2600" dirty="0">
                <a:solidFill>
                  <a:srgbClr val="C00000"/>
                </a:solidFill>
              </a:rPr>
              <a:t>(</a:t>
            </a:r>
            <a:r>
              <a:rPr lang="ru-RU" sz="2600" dirty="0" err="1">
                <a:solidFill>
                  <a:srgbClr val="C00000"/>
                </a:solidFill>
              </a:rPr>
              <a:t>ст</a:t>
            </a:r>
            <a:r>
              <a:rPr lang="en-US" sz="2600" dirty="0">
                <a:solidFill>
                  <a:srgbClr val="C00000"/>
                </a:solidFill>
              </a:rPr>
              <a:t>. 41).</a:t>
            </a:r>
          </a:p>
          <a:p>
            <a:pPr marL="0" indent="0" algn="ctr">
              <a:buNone/>
            </a:pPr>
            <a:endParaRPr lang="en-US" sz="2600" dirty="0"/>
          </a:p>
          <a:p>
            <a:pPr marL="0" indent="0" algn="ctr">
              <a:buNone/>
            </a:pPr>
            <a:r>
              <a:rPr lang="ru-RU" sz="2600" dirty="0">
                <a:latin typeface="Avenir Next" panose="020B0503020202020204" pitchFamily="34" charset="0"/>
              </a:rPr>
              <a:t>Чтобы проповедовать нашему миру</a:t>
            </a:r>
            <a:r>
              <a:rPr lang="en-US" sz="2600" dirty="0">
                <a:latin typeface="Avenir Next" panose="020B0503020202020204" pitchFamily="34" charset="0"/>
              </a:rPr>
              <a:t>, </a:t>
            </a:r>
          </a:p>
          <a:p>
            <a:pPr marL="0" indent="0" algn="ctr">
              <a:buNone/>
            </a:pPr>
            <a:r>
              <a:rPr lang="ru-RU" sz="2600" b="1" dirty="0">
                <a:latin typeface="Avenir Next" panose="020B0503020202020204" pitchFamily="34" charset="0"/>
              </a:rPr>
              <a:t>Нам нужно</a:t>
            </a:r>
            <a:endParaRPr lang="en-US" sz="2600" b="1" dirty="0">
              <a:latin typeface="Avenir Next" panose="020B0503020202020204" pitchFamily="34" charset="0"/>
            </a:endParaRPr>
          </a:p>
          <a:p>
            <a:pPr marL="0" indent="0" algn="ctr">
              <a:buNone/>
            </a:pPr>
            <a:r>
              <a:rPr lang="ru-RU" sz="2600" b="1" dirty="0">
                <a:solidFill>
                  <a:srgbClr val="121F65"/>
                </a:solidFill>
                <a:latin typeface="Avenir Next" panose="020B0503020202020204" pitchFamily="34" charset="0"/>
              </a:rPr>
              <a:t>Сосредоточиться </a:t>
            </a:r>
            <a:br>
              <a:rPr lang="ru-RU" sz="2600" b="1" dirty="0">
                <a:solidFill>
                  <a:srgbClr val="121F65"/>
                </a:solidFill>
                <a:latin typeface="Avenir Next" panose="020B0503020202020204" pitchFamily="34" charset="0"/>
              </a:rPr>
            </a:br>
            <a:r>
              <a:rPr lang="ru-RU" sz="2600" b="1" dirty="0">
                <a:solidFill>
                  <a:srgbClr val="121F65"/>
                </a:solidFill>
                <a:latin typeface="Avenir Next" panose="020B0503020202020204" pitchFamily="34" charset="0"/>
              </a:rPr>
              <a:t>на Иисусе.</a:t>
            </a:r>
            <a:endParaRPr lang="en-US" sz="2600" dirty="0">
              <a:solidFill>
                <a:srgbClr val="121F65"/>
              </a:solidFill>
              <a:latin typeface="Avenir Next" panose="020B0503020202020204" pitchFamily="34" charset="0"/>
            </a:endParaRPr>
          </a:p>
          <a:p>
            <a:pPr marL="0" indent="0" algn="ctr">
              <a:buNone/>
            </a:pPr>
            <a:endParaRPr lang="en-US" sz="2600" dirty="0"/>
          </a:p>
        </p:txBody>
      </p:sp>
    </p:spTree>
    <p:extLst>
      <p:ext uri="{BB962C8B-B14F-4D97-AF65-F5344CB8AC3E}">
        <p14:creationId xmlns:p14="http://schemas.microsoft.com/office/powerpoint/2010/main" val="17095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40B6DD7-EC3C-714E-B778-F1D9245AC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190A725-5357-CD48-9E8F-1EDC2BE84EDB}"/>
              </a:ext>
            </a:extLst>
          </p:cNvPr>
          <p:cNvSpPr>
            <a:spLocks noGrp="1"/>
          </p:cNvSpPr>
          <p:nvPr>
            <p:ph type="title"/>
          </p:nvPr>
        </p:nvSpPr>
        <p:spPr>
          <a:xfrm>
            <a:off x="598610" y="2288025"/>
            <a:ext cx="4204137" cy="1342754"/>
          </a:xfrm>
        </p:spPr>
        <p:txBody>
          <a:bodyPr>
            <a:normAutofit/>
          </a:bodyPr>
          <a:lstStyle/>
          <a:p>
            <a:pPr algn="ctr">
              <a:lnSpc>
                <a:spcPct val="100000"/>
              </a:lnSpc>
            </a:pPr>
            <a:r>
              <a:rPr lang="ru-RU" sz="2800" b="1" dirty="0">
                <a:solidFill>
                  <a:srgbClr val="C00000"/>
                </a:solidFill>
                <a:latin typeface="Avenir Next" panose="020B0503020202020204" pitchFamily="34" charset="0"/>
                <a:cs typeface="Cavolini" panose="03000502040302020204" pitchFamily="66" charset="0"/>
              </a:rPr>
              <a:t>«ГДЕ ЖИВЕШЬ</a:t>
            </a:r>
            <a:r>
              <a:rPr lang="pt-BR" sz="2800" b="1" dirty="0">
                <a:solidFill>
                  <a:srgbClr val="C00000"/>
                </a:solidFill>
                <a:latin typeface="Avenir Next" panose="020B0503020202020204" pitchFamily="34" charset="0"/>
                <a:cs typeface="Cavolini" panose="03000502040302020204" pitchFamily="66" charset="0"/>
              </a:rPr>
              <a:t>?</a:t>
            </a:r>
            <a:r>
              <a:rPr lang="ru-RU" sz="2800" b="1" dirty="0">
                <a:solidFill>
                  <a:srgbClr val="C00000"/>
                </a:solidFill>
                <a:latin typeface="Avenir Next" panose="020B0503020202020204" pitchFamily="34" charset="0"/>
                <a:cs typeface="Cavolini" panose="03000502040302020204" pitchFamily="66" charset="0"/>
              </a:rPr>
              <a:t>»</a:t>
            </a:r>
            <a:endParaRPr lang="en-US" sz="2800" b="1" dirty="0">
              <a:solidFill>
                <a:srgbClr val="C00000"/>
              </a:solidFill>
              <a:latin typeface="Avenir Next" panose="020B0503020202020204" pitchFamily="34" charset="0"/>
              <a:cs typeface="Cavolini" panose="03000502040302020204" pitchFamily="66" charset="0"/>
            </a:endParaRPr>
          </a:p>
        </p:txBody>
      </p:sp>
      <p:cxnSp>
        <p:nvCxnSpPr>
          <p:cNvPr id="20"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1D414A-BF38-7C4B-A092-D2BBE5B8A917}"/>
              </a:ext>
            </a:extLst>
          </p:cNvPr>
          <p:cNvSpPr>
            <a:spLocks noGrp="1"/>
          </p:cNvSpPr>
          <p:nvPr>
            <p:ph idx="1"/>
          </p:nvPr>
        </p:nvSpPr>
        <p:spPr>
          <a:xfrm>
            <a:off x="525516" y="3630779"/>
            <a:ext cx="9283502" cy="2905399"/>
          </a:xfrm>
        </p:spPr>
        <p:txBody>
          <a:bodyPr anchor="ctr">
            <a:noAutofit/>
          </a:bodyPr>
          <a:lstStyle/>
          <a:p>
            <a:pPr marL="0" indent="0">
              <a:lnSpc>
                <a:spcPct val="110000"/>
              </a:lnSpc>
              <a:buNone/>
            </a:pPr>
            <a:r>
              <a:rPr lang="ru-RU" sz="2200" dirty="0"/>
              <a:t>Что же им было нужно? Попросили ли они Его произнести самую лучшую евангельскую проповедь или провести библейский урок? Может быть, они попросили Его показать им удостоверение служителя или диплом богословской семинарии, или даже Его родословную? Нет! </a:t>
            </a:r>
          </a:p>
          <a:p>
            <a:pPr marL="0" indent="0">
              <a:lnSpc>
                <a:spcPct val="110000"/>
              </a:lnSpc>
              <a:buNone/>
            </a:pPr>
            <a:r>
              <a:rPr lang="ru-RU" sz="2200" b="1" dirty="0"/>
              <a:t>Они хотели познакомиться с Ним, поэтому ответили так: «Где живешь?» (ст. 38). Ученики поняли, что самый лучший способ узнать человека – провести с ним время, задавать вопросы, услышать истории, находиться рядом с ним в его окружении. </a:t>
            </a:r>
          </a:p>
          <a:p>
            <a:pPr>
              <a:lnSpc>
                <a:spcPct val="110000"/>
              </a:lnSpc>
            </a:pPr>
            <a:endParaRPr lang="en-US" sz="2400" dirty="0"/>
          </a:p>
        </p:txBody>
      </p:sp>
    </p:spTree>
    <p:extLst>
      <p:ext uri="{BB962C8B-B14F-4D97-AF65-F5344CB8AC3E}">
        <p14:creationId xmlns:p14="http://schemas.microsoft.com/office/powerpoint/2010/main" val="32982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30A59A7-1866-CA47-9BEC-4238AA9EF880}"/>
              </a:ext>
            </a:extLst>
          </p:cNvPr>
          <p:cNvSpPr>
            <a:spLocks noGrp="1"/>
          </p:cNvSpPr>
          <p:nvPr>
            <p:ph type="title"/>
          </p:nvPr>
        </p:nvSpPr>
        <p:spPr>
          <a:xfrm>
            <a:off x="457197" y="1676400"/>
            <a:ext cx="5320145" cy="3505200"/>
          </a:xfrm>
        </p:spPr>
        <p:txBody>
          <a:bodyPr anchor="t">
            <a:normAutofit/>
          </a:bodyPr>
          <a:lstStyle/>
          <a:p>
            <a:pPr algn="ctr"/>
            <a:r>
              <a:rPr lang="en-US" sz="4000" b="1" dirty="0">
                <a:solidFill>
                  <a:srgbClr val="002060"/>
                </a:solidFill>
                <a:latin typeface="Avenir Next" panose="020B0503020202020204" pitchFamily="34" charset="0"/>
              </a:rPr>
              <a:t/>
            </a:r>
            <a:br>
              <a:rPr lang="en-US" sz="4000" b="1" dirty="0">
                <a:solidFill>
                  <a:srgbClr val="002060"/>
                </a:solidFill>
                <a:latin typeface="Avenir Next" panose="020B0503020202020204" pitchFamily="34" charset="0"/>
              </a:rPr>
            </a:br>
            <a:r>
              <a:rPr lang="ru-RU" sz="4000" b="1" dirty="0">
                <a:solidFill>
                  <a:srgbClr val="002060"/>
                </a:solidFill>
                <a:latin typeface="Avenir Next" panose="020B0503020202020204" pitchFamily="34" charset="0"/>
              </a:rPr>
              <a:t>ДЕЙСТВЕННАЯ</a:t>
            </a:r>
            <a:r>
              <a:rPr lang="en-US" sz="4800" b="1" i="1" dirty="0">
                <a:solidFill>
                  <a:srgbClr val="002060"/>
                </a:solidFill>
                <a:latin typeface="Book Antiqua" panose="02040602050305030304" pitchFamily="18" charset="0"/>
              </a:rPr>
              <a:t/>
            </a:r>
            <a:br>
              <a:rPr lang="en-US" sz="4800" b="1" i="1" dirty="0">
                <a:solidFill>
                  <a:srgbClr val="002060"/>
                </a:solidFill>
                <a:latin typeface="Book Antiqua" panose="02040602050305030304" pitchFamily="18" charset="0"/>
              </a:rPr>
            </a:br>
            <a:r>
              <a:rPr lang="en-US" sz="4800" b="1" i="1" dirty="0">
                <a:solidFill>
                  <a:srgbClr val="002060"/>
                </a:solidFill>
                <a:latin typeface="Book Antiqua" panose="02040602050305030304" pitchFamily="18" charset="0"/>
              </a:rPr>
              <a:t> </a:t>
            </a:r>
            <a:r>
              <a:rPr lang="ru-RU" sz="4800" b="1" i="1" dirty="0">
                <a:solidFill>
                  <a:srgbClr val="002060"/>
                </a:solidFill>
                <a:latin typeface="Book Antiqua" panose="02040602050305030304" pitchFamily="18" charset="0"/>
              </a:rPr>
              <a:t>вера</a:t>
            </a:r>
            <a:r>
              <a:rPr lang="en-US" sz="4800" b="1" i="1" dirty="0">
                <a:solidFill>
                  <a:srgbClr val="002060"/>
                </a:solidFill>
                <a:latin typeface="Book Antiqua" panose="02040602050305030304" pitchFamily="18" charset="0"/>
              </a:rPr>
              <a:t> </a:t>
            </a:r>
            <a:r>
              <a:rPr lang="en-US" sz="4000" dirty="0">
                <a:solidFill>
                  <a:srgbClr val="002060"/>
                </a:solidFill>
                <a:latin typeface="Avenir Next" panose="020B0503020202020204" pitchFamily="34" charset="0"/>
              </a:rPr>
              <a:t/>
            </a:r>
            <a:br>
              <a:rPr lang="en-US" sz="4000" dirty="0">
                <a:solidFill>
                  <a:srgbClr val="002060"/>
                </a:solidFill>
                <a:latin typeface="Avenir Next" panose="020B0503020202020204" pitchFamily="34" charset="0"/>
              </a:rPr>
            </a:br>
            <a:endParaRPr lang="en-US" sz="4000"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09BCDB8B-1E0A-0446-ACA8-BDC519785359}"/>
              </a:ext>
            </a:extLst>
          </p:cNvPr>
          <p:cNvSpPr>
            <a:spLocks noGrp="1"/>
          </p:cNvSpPr>
          <p:nvPr>
            <p:ph idx="1"/>
          </p:nvPr>
        </p:nvSpPr>
        <p:spPr>
          <a:xfrm>
            <a:off x="5430985" y="1454727"/>
            <a:ext cx="5846621" cy="4197928"/>
          </a:xfrm>
        </p:spPr>
        <p:txBody>
          <a:bodyPr>
            <a:normAutofit fontScale="77500" lnSpcReduction="20000"/>
          </a:bodyPr>
          <a:lstStyle/>
          <a:p>
            <a:pPr marL="0" indent="0" algn="ctr">
              <a:lnSpc>
                <a:spcPct val="100000"/>
              </a:lnSpc>
              <a:buNone/>
            </a:pPr>
            <a:r>
              <a:rPr lang="ru-RU" dirty="0"/>
              <a:t>«Как только </a:t>
            </a:r>
            <a:r>
              <a:rPr lang="ru-RU" dirty="0" err="1"/>
              <a:t>самарянка</a:t>
            </a:r>
            <a:r>
              <a:rPr lang="ru-RU" dirty="0"/>
              <a:t> поняла, что нашла Спасителя, она привела к Нему других, </a:t>
            </a:r>
            <a:r>
              <a:rPr lang="ru-RU" dirty="0">
                <a:solidFill>
                  <a:srgbClr val="FF0000"/>
                </a:solidFill>
              </a:rPr>
              <a:t>оказавшись более деятельной миссионеркой, чем ученики Иисуса</a:t>
            </a:r>
            <a:r>
              <a:rPr lang="ru-RU" dirty="0"/>
              <a:t>. Они же просто были уверены, что в Самарии нет никаких надежд на успех Христова служения. Они думали о том почетном труде, который предстояло им совершать в будущем, и не видели, что вокруг них уже созрел урожай. </a:t>
            </a:r>
            <a:endParaRPr lang="ru-RU" dirty="0" smtClean="0"/>
          </a:p>
          <a:p>
            <a:pPr marL="0" indent="0" algn="ctr">
              <a:lnSpc>
                <a:spcPct val="100000"/>
              </a:lnSpc>
              <a:buNone/>
            </a:pPr>
            <a:r>
              <a:rPr lang="ru-RU" dirty="0" smtClean="0"/>
              <a:t>Но</a:t>
            </a:r>
            <a:r>
              <a:rPr lang="ru-RU" dirty="0"/>
              <a:t>, благодаря усилиям женщины, к которой они отнеслись с презрением, весь город пришел послушать Спасителя. Едва приобщившись к истине, она немедленно отправилась просвещать своих земляков.</a:t>
            </a:r>
            <a:endParaRPr lang="en-US" dirty="0"/>
          </a:p>
        </p:txBody>
      </p:sp>
    </p:spTree>
    <p:extLst>
      <p:ext uri="{BB962C8B-B14F-4D97-AF65-F5344CB8AC3E}">
        <p14:creationId xmlns:p14="http://schemas.microsoft.com/office/powerpoint/2010/main" val="232580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D8C3AFD7-4CCE-484E-84C6-80FB3E3E20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490C807E-560D-4B1E-8911-1B0B4631F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CCC1DF5-83E7-46A1-8737-18B5AA0F14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02114E49-C077-4083-B5C1-6A6E70F4D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92964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B10E92-DDBC-EB45-BBFB-388504DCA864}"/>
              </a:ext>
            </a:extLst>
          </p:cNvPr>
          <p:cNvSpPr>
            <a:spLocks noGrp="1"/>
          </p:cNvSpPr>
          <p:nvPr>
            <p:ph idx="1"/>
          </p:nvPr>
        </p:nvSpPr>
        <p:spPr>
          <a:xfrm>
            <a:off x="685800" y="1794162"/>
            <a:ext cx="6781800" cy="3650674"/>
          </a:xfrm>
        </p:spPr>
        <p:txBody>
          <a:bodyPr>
            <a:normAutofit fontScale="92500" lnSpcReduction="20000"/>
          </a:bodyPr>
          <a:lstStyle/>
          <a:p>
            <a:pPr marL="0" indent="0" algn="ctr">
              <a:lnSpc>
                <a:spcPct val="100000"/>
              </a:lnSpc>
              <a:buNone/>
            </a:pPr>
            <a:r>
              <a:rPr lang="ru-RU" sz="2400" b="1" dirty="0">
                <a:solidFill>
                  <a:schemeClr val="tx1">
                    <a:alpha val="55000"/>
                  </a:schemeClr>
                </a:solidFill>
                <a:latin typeface="+mj-lt"/>
              </a:rPr>
              <a:t>«На примере </a:t>
            </a:r>
            <a:r>
              <a:rPr lang="ru-RU" sz="2400" b="1" dirty="0" err="1">
                <a:solidFill>
                  <a:schemeClr val="tx1">
                    <a:alpha val="55000"/>
                  </a:schemeClr>
                </a:solidFill>
                <a:latin typeface="+mj-lt"/>
              </a:rPr>
              <a:t>самарянки</a:t>
            </a:r>
            <a:r>
              <a:rPr lang="ru-RU" sz="2400" b="1" dirty="0">
                <a:solidFill>
                  <a:schemeClr val="tx1">
                    <a:alpha val="55000"/>
                  </a:schemeClr>
                </a:solidFill>
                <a:latin typeface="+mj-lt"/>
              </a:rPr>
              <a:t> видно, как влияет на людей действенная вера во Христа. </a:t>
            </a:r>
            <a:endParaRPr lang="ru-RU" sz="2400" b="1" dirty="0" smtClean="0">
              <a:solidFill>
                <a:schemeClr val="tx1">
                  <a:alpha val="55000"/>
                </a:schemeClr>
              </a:solidFill>
              <a:latin typeface="+mj-lt"/>
            </a:endParaRPr>
          </a:p>
          <a:p>
            <a:pPr marL="0" indent="0" algn="ctr">
              <a:lnSpc>
                <a:spcPct val="100000"/>
              </a:lnSpc>
              <a:buNone/>
            </a:pPr>
            <a:r>
              <a:rPr lang="ru-RU" sz="2400" b="1" dirty="0" smtClean="0">
                <a:solidFill>
                  <a:schemeClr val="tx1">
                    <a:alpha val="55000"/>
                  </a:schemeClr>
                </a:solidFill>
                <a:latin typeface="+mj-lt"/>
              </a:rPr>
              <a:t>Каждый </a:t>
            </a:r>
            <a:r>
              <a:rPr lang="ru-RU" sz="2400" b="1" dirty="0">
                <a:solidFill>
                  <a:schemeClr val="tx1">
                    <a:alpha val="55000"/>
                  </a:schemeClr>
                </a:solidFill>
                <a:latin typeface="+mj-lt"/>
              </a:rPr>
              <a:t>истинный ученик становится миссионером для Царства Божьего. Всякий, пьющий живую воду, сам становится источником жизни</a:t>
            </a:r>
            <a:r>
              <a:rPr lang="ru-RU" sz="2400" b="1" dirty="0" smtClean="0">
                <a:solidFill>
                  <a:schemeClr val="tx1">
                    <a:alpha val="55000"/>
                  </a:schemeClr>
                </a:solidFill>
                <a:latin typeface="+mj-lt"/>
              </a:rPr>
              <a:t>.</a:t>
            </a:r>
          </a:p>
          <a:p>
            <a:pPr marL="0" indent="0" algn="ctr">
              <a:lnSpc>
                <a:spcPct val="100000"/>
              </a:lnSpc>
              <a:buNone/>
            </a:pPr>
            <a:r>
              <a:rPr lang="ru-RU" sz="2400" b="1" dirty="0" smtClean="0">
                <a:solidFill>
                  <a:schemeClr val="tx1">
                    <a:alpha val="55000"/>
                  </a:schemeClr>
                </a:solidFill>
                <a:latin typeface="+mj-lt"/>
              </a:rPr>
              <a:t> </a:t>
            </a:r>
            <a:r>
              <a:rPr lang="ru-RU" sz="2400" b="1" dirty="0">
                <a:solidFill>
                  <a:srgbClr val="FF0000">
                    <a:alpha val="55000"/>
                  </a:srgbClr>
                </a:solidFill>
                <a:latin typeface="+mj-lt"/>
              </a:rPr>
              <a:t>Тот, кто получил, начинает отдавать</a:t>
            </a:r>
            <a:r>
              <a:rPr lang="ru-RU" sz="2400" b="1" dirty="0" smtClean="0">
                <a:solidFill>
                  <a:srgbClr val="FF0000">
                    <a:alpha val="55000"/>
                  </a:srgbClr>
                </a:solidFill>
                <a:latin typeface="+mj-lt"/>
              </a:rPr>
              <a:t>.</a:t>
            </a:r>
          </a:p>
          <a:p>
            <a:pPr marL="0" indent="0" algn="ctr">
              <a:lnSpc>
                <a:spcPct val="100000"/>
              </a:lnSpc>
              <a:buNone/>
            </a:pPr>
            <a:r>
              <a:rPr lang="ru-RU" sz="2400" b="1" dirty="0" smtClean="0">
                <a:solidFill>
                  <a:schemeClr val="tx1">
                    <a:alpha val="55000"/>
                  </a:schemeClr>
                </a:solidFill>
                <a:latin typeface="+mj-lt"/>
              </a:rPr>
              <a:t> </a:t>
            </a:r>
            <a:r>
              <a:rPr lang="ru-RU" sz="2400" b="1" dirty="0">
                <a:solidFill>
                  <a:schemeClr val="tx1">
                    <a:alpha val="55000"/>
                  </a:schemeClr>
                </a:solidFill>
                <a:latin typeface="+mj-lt"/>
              </a:rPr>
              <a:t>Христова благодать в душе человека подобна роднику в пустыне: бьет ключом, чтобы освежать всех и пробуждать в гибнущих душах страстное желание испить воды жизни»</a:t>
            </a:r>
            <a:r>
              <a:rPr lang="en-US" sz="2400" b="1" dirty="0">
                <a:solidFill>
                  <a:schemeClr val="tx1">
                    <a:alpha val="55000"/>
                  </a:schemeClr>
                </a:solidFill>
                <a:latin typeface="+mj-lt"/>
              </a:rPr>
              <a:t>.</a:t>
            </a:r>
          </a:p>
          <a:p>
            <a:pPr marL="0" indent="0" algn="ctr">
              <a:lnSpc>
                <a:spcPct val="100000"/>
              </a:lnSpc>
              <a:buNone/>
            </a:pPr>
            <a:r>
              <a:rPr lang="en-US" dirty="0">
                <a:solidFill>
                  <a:schemeClr val="bg2">
                    <a:lumMod val="50000"/>
                  </a:schemeClr>
                </a:solidFill>
              </a:rPr>
              <a:t>—</a:t>
            </a:r>
            <a:r>
              <a:rPr lang="ru-RU" sz="2400" b="1" i="1" dirty="0">
                <a:solidFill>
                  <a:schemeClr val="tx1">
                    <a:alpha val="55000"/>
                  </a:schemeClr>
                </a:solidFill>
                <a:latin typeface="+mj-lt"/>
              </a:rPr>
              <a:t>Эллен Уайт, Желание веков, с.</a:t>
            </a:r>
            <a:r>
              <a:rPr lang="en-US" sz="2400" b="1" i="1" dirty="0">
                <a:solidFill>
                  <a:schemeClr val="tx1">
                    <a:alpha val="55000"/>
                  </a:schemeClr>
                </a:solidFill>
                <a:latin typeface="+mj-lt"/>
              </a:rPr>
              <a:t> </a:t>
            </a:r>
            <a:r>
              <a:rPr lang="en-US" sz="2400" b="1" dirty="0">
                <a:solidFill>
                  <a:schemeClr val="tx1">
                    <a:alpha val="55000"/>
                  </a:schemeClr>
                </a:solidFill>
                <a:latin typeface="+mj-lt"/>
              </a:rPr>
              <a:t>195</a:t>
            </a:r>
          </a:p>
          <a:p>
            <a:pPr marL="0" indent="0" algn="ctr">
              <a:lnSpc>
                <a:spcPct val="100000"/>
              </a:lnSpc>
              <a:buNone/>
            </a:pPr>
            <a:endParaRPr lang="en-US" sz="2400" b="1" dirty="0">
              <a:solidFill>
                <a:schemeClr val="tx1">
                  <a:alpha val="55000"/>
                </a:schemeClr>
              </a:solidFill>
              <a:latin typeface="+mj-lt"/>
            </a:endParaRPr>
          </a:p>
        </p:txBody>
      </p:sp>
    </p:spTree>
    <p:extLst>
      <p:ext uri="{BB962C8B-B14F-4D97-AF65-F5344CB8AC3E}">
        <p14:creationId xmlns:p14="http://schemas.microsoft.com/office/powerpoint/2010/main" val="71247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D584A-04DF-2E43-85A3-EC2BBF5EB597}"/>
              </a:ext>
            </a:extLst>
          </p:cNvPr>
          <p:cNvSpPr>
            <a:spLocks noGrp="1"/>
          </p:cNvSpPr>
          <p:nvPr>
            <p:ph type="title"/>
          </p:nvPr>
        </p:nvSpPr>
        <p:spPr>
          <a:xfrm>
            <a:off x="6688182" y="1501000"/>
            <a:ext cx="4887685" cy="1777419"/>
          </a:xfrm>
        </p:spPr>
        <p:txBody>
          <a:bodyPr anchor="b">
            <a:normAutofit fontScale="90000"/>
          </a:bodyPr>
          <a:lstStyle/>
          <a:p>
            <a:pPr algn="ctr">
              <a:lnSpc>
                <a:spcPct val="100000"/>
              </a:lnSpc>
            </a:pPr>
            <a:r>
              <a:rPr lang="ru-RU" sz="3600" b="1" dirty="0">
                <a:latin typeface="Avenir Next" panose="020B0503020202020204" pitchFamily="34" charset="0"/>
              </a:rPr>
              <a:t>Я пойду проповедовать миру, который меня окружает</a:t>
            </a:r>
            <a:r>
              <a:rPr lang="en-US" sz="3600" b="1" dirty="0">
                <a:latin typeface="Avenir Next" panose="020B0503020202020204" pitchFamily="34" charset="0"/>
              </a:rPr>
              <a:t/>
            </a:r>
            <a:br>
              <a:rPr lang="en-US" sz="3600" b="1" dirty="0">
                <a:latin typeface="Avenir Next" panose="020B0503020202020204" pitchFamily="34" charset="0"/>
              </a:rPr>
            </a:br>
            <a:r>
              <a:rPr lang="ru-RU" sz="3600" b="1" i="1" dirty="0">
                <a:solidFill>
                  <a:srgbClr val="FFC000"/>
                </a:solidFill>
                <a:latin typeface="Book Antiqua" panose="02040602050305030304" pitchFamily="18" charset="0"/>
              </a:rPr>
              <a:t>Анна </a:t>
            </a:r>
            <a:r>
              <a:rPr lang="ru-RU" sz="3600" b="1" i="1" dirty="0" err="1">
                <a:solidFill>
                  <a:srgbClr val="FFC000"/>
                </a:solidFill>
                <a:latin typeface="Book Antiqua" panose="02040602050305030304" pitchFamily="18" charset="0"/>
              </a:rPr>
              <a:t>Шталь</a:t>
            </a:r>
            <a:r>
              <a:rPr lang="en-US" sz="4000" dirty="0"/>
              <a:t/>
            </a:r>
            <a:br>
              <a:rPr lang="en-US" sz="4000" dirty="0"/>
            </a:br>
            <a:r>
              <a:rPr lang="en-US" sz="4000" dirty="0"/>
              <a:t> </a:t>
            </a:r>
          </a:p>
        </p:txBody>
      </p:sp>
      <p:pic>
        <p:nvPicPr>
          <p:cNvPr id="5" name="Content Placeholder 4">
            <a:extLst>
              <a:ext uri="{FF2B5EF4-FFF2-40B4-BE49-F238E27FC236}">
                <a16:creationId xmlns:a16="http://schemas.microsoft.com/office/drawing/2014/main" id="{0DEB7A1D-6F64-1B42-AC93-C50DD5C392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21" name="Straight Connector 20">
            <a:extLst>
              <a:ext uri="{FF2B5EF4-FFF2-40B4-BE49-F238E27FC236}">
                <a16:creationId xmlns:a16="http://schemas.microsoft.com/office/drawing/2014/main"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4D7D647-7078-446D-A496-9736BE153E08}"/>
              </a:ext>
            </a:extLst>
          </p:cNvPr>
          <p:cNvSpPr>
            <a:spLocks noGrp="1"/>
          </p:cNvSpPr>
          <p:nvPr>
            <p:ph idx="1"/>
          </p:nvPr>
        </p:nvSpPr>
        <p:spPr>
          <a:xfrm>
            <a:off x="6688182" y="2520450"/>
            <a:ext cx="4887685" cy="3210179"/>
          </a:xfrm>
        </p:spPr>
        <p:txBody>
          <a:bodyPr anchor="t">
            <a:normAutofit fontScale="92500" lnSpcReduction="10000"/>
          </a:bodyPr>
          <a:lstStyle/>
          <a:p>
            <a:pPr marL="0" indent="0" algn="ctr">
              <a:buNone/>
            </a:pPr>
            <a:endParaRPr lang="en-US" sz="3200" dirty="0"/>
          </a:p>
          <a:p>
            <a:pPr marL="0" indent="0" algn="ctr">
              <a:buNone/>
            </a:pPr>
            <a:r>
              <a:rPr lang="ru-RU" sz="3200" dirty="0"/>
              <a:t>Анна Кристина </a:t>
            </a:r>
            <a:r>
              <a:rPr lang="ru-RU" sz="3200" dirty="0" err="1"/>
              <a:t>Карлсон</a:t>
            </a:r>
            <a:r>
              <a:rPr lang="ru-RU" sz="3200" dirty="0"/>
              <a:t> </a:t>
            </a:r>
            <a:r>
              <a:rPr lang="ru-RU" sz="3200" dirty="0" err="1"/>
              <a:t>Шталь</a:t>
            </a:r>
            <a:r>
              <a:rPr lang="ru-RU" sz="3200" dirty="0"/>
              <a:t> родилась в Швейцарии в </a:t>
            </a:r>
            <a:r>
              <a:rPr lang="en-US" sz="3200" dirty="0"/>
              <a:t>1870</a:t>
            </a:r>
            <a:r>
              <a:rPr lang="ru-RU" sz="3200" dirty="0"/>
              <a:t> году и вместе с семьей иммигрировала в Соединенные Штаты, когда ей было шестнадцать лет.</a:t>
            </a:r>
            <a:r>
              <a:rPr lang="en-US" sz="3200" dirty="0"/>
              <a:t> </a:t>
            </a:r>
          </a:p>
          <a:p>
            <a:pPr marL="0" indent="0" algn="ctr">
              <a:buNone/>
            </a:pPr>
            <a:endParaRPr lang="en-US" sz="3200" dirty="0"/>
          </a:p>
        </p:txBody>
      </p:sp>
    </p:spTree>
    <p:extLst>
      <p:ext uri="{BB962C8B-B14F-4D97-AF65-F5344CB8AC3E}">
        <p14:creationId xmlns:p14="http://schemas.microsoft.com/office/powerpoint/2010/main" val="30251161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A3186889-71AB-B143-9201-18A8D61F86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11"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4B9A68-AF62-314A-83AD-A3F288B42C3F}"/>
              </a:ext>
            </a:extLst>
          </p:cNvPr>
          <p:cNvSpPr>
            <a:spLocks noGrp="1"/>
          </p:cNvSpPr>
          <p:nvPr>
            <p:ph idx="1"/>
          </p:nvPr>
        </p:nvSpPr>
        <p:spPr>
          <a:xfrm>
            <a:off x="6442363" y="1209821"/>
            <a:ext cx="5238187" cy="5074502"/>
          </a:xfrm>
        </p:spPr>
        <p:txBody>
          <a:bodyPr anchor="t">
            <a:normAutofit/>
          </a:bodyPr>
          <a:lstStyle/>
          <a:p>
            <a:pPr algn="ctr">
              <a:lnSpc>
                <a:spcPct val="100000"/>
              </a:lnSpc>
            </a:pPr>
            <a:r>
              <a:rPr lang="ru-RU" sz="2400" dirty="0"/>
              <a:t>Даже сегодня, 110 лет спустя после их приезда в Перу, община «Горный хребет Анд» все еще поет песни о семье </a:t>
            </a:r>
            <a:r>
              <a:rPr lang="ru-RU" sz="2400" dirty="0" err="1"/>
              <a:t>Шталь</a:t>
            </a:r>
            <a:r>
              <a:rPr lang="ru-RU" sz="2400" dirty="0"/>
              <a:t>.</a:t>
            </a:r>
            <a:r>
              <a:rPr lang="en-US" sz="2400" dirty="0"/>
              <a:t> </a:t>
            </a:r>
          </a:p>
          <a:p>
            <a:pPr algn="ctr">
              <a:lnSpc>
                <a:spcPct val="100000"/>
              </a:lnSpc>
            </a:pPr>
            <a:r>
              <a:rPr lang="ru-RU" sz="2400" dirty="0"/>
              <a:t>В Перу и Боливии многие родители называют детей </a:t>
            </a:r>
            <a:r>
              <a:rPr lang="ru-RU" sz="2400" dirty="0" smtClean="0"/>
              <a:t>Анна </a:t>
            </a:r>
            <a:r>
              <a:rPr lang="ru-RU" sz="2400" dirty="0"/>
              <a:t>и Фернандо.</a:t>
            </a:r>
            <a:endParaRPr lang="en-US" sz="2400" dirty="0"/>
          </a:p>
          <a:p>
            <a:pPr algn="ctr">
              <a:lnSpc>
                <a:spcPct val="100000"/>
              </a:lnSpc>
            </a:pPr>
            <a:r>
              <a:rPr lang="ru-RU" sz="2400" dirty="0"/>
              <a:t>В честь Анны </a:t>
            </a:r>
            <a:r>
              <a:rPr lang="ru-RU" sz="2400" dirty="0" err="1"/>
              <a:t>Шталь</a:t>
            </a:r>
            <a:r>
              <a:rPr lang="ru-RU" sz="2400" dirty="0"/>
              <a:t> называют церкви, школы и миссии.</a:t>
            </a:r>
            <a:endParaRPr lang="en-US" sz="2400" dirty="0"/>
          </a:p>
          <a:p>
            <a:pPr algn="ctr">
              <a:lnSpc>
                <a:spcPct val="100000"/>
              </a:lnSpc>
            </a:pPr>
            <a:r>
              <a:rPr lang="ru-RU" sz="2400" dirty="0"/>
              <a:t>Об Анне пишут книги, ее история жива, она вдохновляет многие поколения женщин идти и проповедовать этому миру.</a:t>
            </a:r>
            <a:r>
              <a:rPr lang="en-US" sz="2400" dirty="0"/>
              <a:t> </a:t>
            </a:r>
          </a:p>
        </p:txBody>
      </p:sp>
    </p:spTree>
    <p:extLst>
      <p:ext uri="{BB962C8B-B14F-4D97-AF65-F5344CB8AC3E}">
        <p14:creationId xmlns:p14="http://schemas.microsoft.com/office/powerpoint/2010/main" val="18671369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DFCCCA-D90F-C141-BCCF-259C5ADCE84D}"/>
              </a:ext>
            </a:extLst>
          </p:cNvPr>
          <p:cNvSpPr>
            <a:spLocks noGrp="1"/>
          </p:cNvSpPr>
          <p:nvPr>
            <p:ph idx="1"/>
          </p:nvPr>
        </p:nvSpPr>
        <p:spPr>
          <a:xfrm>
            <a:off x="841248" y="1661480"/>
            <a:ext cx="4887685" cy="3700231"/>
          </a:xfrm>
        </p:spPr>
        <p:txBody>
          <a:bodyPr anchor="t">
            <a:normAutofit fontScale="92500" lnSpcReduction="20000"/>
          </a:bodyPr>
          <a:lstStyle/>
          <a:p>
            <a:pPr>
              <a:lnSpc>
                <a:spcPct val="100000"/>
              </a:lnSpc>
            </a:pPr>
            <a:endParaRPr lang="ru-RU" sz="2400" dirty="0"/>
          </a:p>
          <a:p>
            <a:pPr>
              <a:lnSpc>
                <a:spcPct val="100000"/>
              </a:lnSpc>
            </a:pPr>
            <a:endParaRPr lang="ru-RU" sz="2400" dirty="0"/>
          </a:p>
          <a:p>
            <a:pPr>
              <a:lnSpc>
                <a:spcPct val="100000"/>
              </a:lnSpc>
            </a:pPr>
            <a:r>
              <a:rPr lang="ru-RU" sz="2400" dirty="0"/>
              <a:t>Многие женщины каждый день изменяют жизни членов своей семьи и церкви. </a:t>
            </a:r>
          </a:p>
          <a:p>
            <a:pPr>
              <a:lnSpc>
                <a:spcPct val="100000"/>
              </a:lnSpc>
            </a:pPr>
            <a:r>
              <a:rPr lang="ru-RU" sz="2400" dirty="0"/>
              <a:t>Они меняют районы, города, регионы и даже страны благодаря своей работе и влиянию. </a:t>
            </a:r>
            <a:r>
              <a:rPr lang="ru-RU" sz="2400" dirty="0">
                <a:solidFill>
                  <a:schemeClr val="accent4">
                    <a:lumMod val="60000"/>
                    <a:lumOff val="40000"/>
                  </a:schemeClr>
                </a:solidFill>
              </a:rPr>
              <a:t>Когда мы приглашаем других людей пойти посмотреть на Спасителя мира, </a:t>
            </a:r>
            <a:br>
              <a:rPr lang="ru-RU" sz="2400" dirty="0">
                <a:solidFill>
                  <a:schemeClr val="accent4">
                    <a:lumMod val="60000"/>
                    <a:lumOff val="40000"/>
                  </a:schemeClr>
                </a:solidFill>
              </a:rPr>
            </a:br>
            <a:r>
              <a:rPr lang="ru-RU" sz="2400" dirty="0">
                <a:solidFill>
                  <a:schemeClr val="accent4">
                    <a:lumMod val="60000"/>
                    <a:lumOff val="40000"/>
                  </a:schemeClr>
                </a:solidFill>
              </a:rPr>
              <a:t>мы изменяем мир.</a:t>
            </a:r>
          </a:p>
          <a:p>
            <a:pPr marL="0" indent="0">
              <a:lnSpc>
                <a:spcPct val="100000"/>
              </a:lnSpc>
              <a:buNone/>
            </a:pPr>
            <a:endParaRPr lang="en-US" sz="2400" dirty="0">
              <a:solidFill>
                <a:srgbClr val="FFC000"/>
              </a:solidFill>
            </a:endParaRPr>
          </a:p>
        </p:txBody>
      </p:sp>
      <p:cxnSp>
        <p:nvCxnSpPr>
          <p:cNvPr id="11"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F3B16CB2-DF3F-8F46-90CC-BA419062B6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6749145" y="573678"/>
            <a:ext cx="5103206" cy="5710645"/>
          </a:xfrm>
          <a:prstGeom prst="rect">
            <a:avLst/>
          </a:prstGeom>
        </p:spPr>
      </p:pic>
    </p:spTree>
    <p:extLst>
      <p:ext uri="{BB962C8B-B14F-4D97-AF65-F5344CB8AC3E}">
        <p14:creationId xmlns:p14="http://schemas.microsoft.com/office/powerpoint/2010/main" val="12055248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038872-D06D-4719-B34E-C79F2A250F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9E0EE-8BFD-7840-A87A-B690ADD2947E}"/>
              </a:ext>
            </a:extLst>
          </p:cNvPr>
          <p:cNvSpPr>
            <a:spLocks noGrp="1"/>
          </p:cNvSpPr>
          <p:nvPr>
            <p:ph type="title"/>
          </p:nvPr>
        </p:nvSpPr>
        <p:spPr>
          <a:xfrm>
            <a:off x="210590" y="505661"/>
            <a:ext cx="5484154" cy="428801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100000"/>
              </a:lnSpc>
            </a:pPr>
            <a:r>
              <a:rPr lang="ru-RU" sz="4800" b="1" dirty="0">
                <a:solidFill>
                  <a:srgbClr val="FFFFFF"/>
                </a:solidFill>
                <a:latin typeface="Avenir Next" panose="020B0503020202020204" pitchFamily="34" charset="0"/>
              </a:rPr>
              <a:t>МЫ ПРИЗВАНЫ ИДТИ И ПРОПОВЕДОВАТЬ НАШЕМУ МИРУ</a:t>
            </a:r>
            <a:r>
              <a:rPr lang="en-US" sz="4800" dirty="0">
                <a:solidFill>
                  <a:schemeClr val="accent1">
                    <a:lumMod val="20000"/>
                    <a:lumOff val="80000"/>
                  </a:schemeClr>
                </a:solidFill>
                <a:latin typeface="Avenir Next" panose="020B0503020202020204" pitchFamily="34" charset="0"/>
              </a:rPr>
              <a:t/>
            </a:r>
            <a:br>
              <a:rPr lang="en-US" sz="4800" dirty="0">
                <a:solidFill>
                  <a:schemeClr val="accent1">
                    <a:lumMod val="20000"/>
                    <a:lumOff val="80000"/>
                  </a:schemeClr>
                </a:solidFill>
                <a:latin typeface="Avenir Next" panose="020B0503020202020204" pitchFamily="34" charset="0"/>
              </a:rPr>
            </a:br>
            <a:endParaRPr lang="en-US" sz="4800" dirty="0">
              <a:solidFill>
                <a:schemeClr val="accent1">
                  <a:lumMod val="20000"/>
                  <a:lumOff val="80000"/>
                </a:schemeClr>
              </a:solidFill>
              <a:latin typeface="Avenir Next" panose="020B0503020202020204" pitchFamily="34" charset="0"/>
            </a:endParaRPr>
          </a:p>
        </p:txBody>
      </p:sp>
    </p:spTree>
    <p:extLst>
      <p:ext uri="{BB962C8B-B14F-4D97-AF65-F5344CB8AC3E}">
        <p14:creationId xmlns:p14="http://schemas.microsoft.com/office/powerpoint/2010/main" val="186235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outdoor, mountain&#10;&#10;Description automatically generated">
            <a:extLst>
              <a:ext uri="{FF2B5EF4-FFF2-40B4-BE49-F238E27FC236}">
                <a16:creationId xmlns:a16="http://schemas.microsoft.com/office/drawing/2014/main" id="{55B5CD3E-982C-B544-8337-C3DC518119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328" r="21406" b="1"/>
          <a:stretch/>
        </p:blipFill>
        <p:spPr>
          <a:xfrm>
            <a:off x="391903" y="573678"/>
            <a:ext cx="5103206" cy="5710645"/>
          </a:xfrm>
          <a:prstGeom prst="rect">
            <a:avLst/>
          </a:prstGeom>
        </p:spPr>
      </p:pic>
      <p:cxnSp>
        <p:nvCxnSpPr>
          <p:cNvPr id="14"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687469-C741-644E-8E5A-A7353D7BE28F}"/>
              </a:ext>
            </a:extLst>
          </p:cNvPr>
          <p:cNvSpPr>
            <a:spLocks noGrp="1"/>
          </p:cNvSpPr>
          <p:nvPr>
            <p:ph idx="1"/>
          </p:nvPr>
        </p:nvSpPr>
        <p:spPr>
          <a:xfrm>
            <a:off x="6472662" y="864525"/>
            <a:ext cx="5103205" cy="5419798"/>
          </a:xfrm>
        </p:spPr>
        <p:txBody>
          <a:bodyPr anchor="t">
            <a:normAutofit lnSpcReduction="10000"/>
          </a:bodyPr>
          <a:lstStyle/>
          <a:p>
            <a:pPr marL="0" indent="0" algn="ctr">
              <a:lnSpc>
                <a:spcPct val="100000"/>
              </a:lnSpc>
              <a:buNone/>
            </a:pPr>
            <a:r>
              <a:rPr lang="ru-RU" sz="2400" dirty="0"/>
              <a:t>Хотите ли вы, женщины и мужчины, уйти из этого святого собрания сегодня, говоря те же слова, что произнесла </a:t>
            </a:r>
            <a:r>
              <a:rPr lang="ru-RU" sz="2400" dirty="0" err="1"/>
              <a:t>самарянка</a:t>
            </a:r>
            <a:r>
              <a:rPr lang="ru-RU" sz="2400" dirty="0"/>
              <a:t>? «</a:t>
            </a:r>
            <a:r>
              <a:rPr lang="ru-RU" sz="2400" dirty="0">
                <a:solidFill>
                  <a:schemeClr val="accent4">
                    <a:lumMod val="60000"/>
                    <a:lumOff val="40000"/>
                  </a:schemeClr>
                </a:solidFill>
              </a:rPr>
              <a:t>Пойдите, посмотрите</a:t>
            </a:r>
            <a:r>
              <a:rPr lang="ru-RU" sz="2400" dirty="0"/>
              <a:t> Человека, Который сказал мне все, что я сделала» (ст. 29). </a:t>
            </a:r>
          </a:p>
          <a:p>
            <a:pPr marL="0" indent="0" algn="ctr">
              <a:lnSpc>
                <a:spcPct val="100000"/>
              </a:lnSpc>
              <a:buNone/>
            </a:pPr>
            <a:r>
              <a:rPr lang="ru-RU" sz="2400" dirty="0"/>
              <a:t>Стремитесь ли вы познакомить с Иисусом членов своей семьи, друзей и соседей, благодаря тому, что Он сделал для вас</a:t>
            </a:r>
            <a:r>
              <a:rPr lang="ru-RU" sz="2400" dirty="0" smtClean="0"/>
              <a:t>?</a:t>
            </a:r>
          </a:p>
          <a:p>
            <a:pPr marL="0" indent="0" algn="ctr">
              <a:lnSpc>
                <a:spcPct val="100000"/>
              </a:lnSpc>
              <a:buNone/>
            </a:pPr>
            <a:r>
              <a:rPr lang="ru-RU" sz="2400" dirty="0" smtClean="0"/>
              <a:t> </a:t>
            </a:r>
            <a:r>
              <a:rPr lang="ru-RU" sz="2400" dirty="0"/>
              <a:t>Будет ли у ваших близких возможность сказать: «… ибо сами слышали и узнали, что Он — истинно </a:t>
            </a:r>
            <a:r>
              <a:rPr lang="ru-RU" sz="2400" dirty="0">
                <a:solidFill>
                  <a:schemeClr val="accent4">
                    <a:lumMod val="60000"/>
                    <a:lumOff val="40000"/>
                  </a:schemeClr>
                </a:solidFill>
              </a:rPr>
              <a:t>Спаситель мира</a:t>
            </a:r>
            <a:r>
              <a:rPr lang="ru-RU" sz="2400" dirty="0"/>
              <a:t>, Христос» (ст. 42)?</a:t>
            </a:r>
          </a:p>
          <a:p>
            <a:pPr marL="0" indent="0" algn="ctr">
              <a:lnSpc>
                <a:spcPct val="100000"/>
              </a:lnSpc>
              <a:buNone/>
            </a:pPr>
            <a:endParaRPr lang="ru-RU" sz="2400" dirty="0"/>
          </a:p>
          <a:p>
            <a:pPr marL="0" indent="0" algn="ctr">
              <a:lnSpc>
                <a:spcPct val="100000"/>
              </a:lnSpc>
              <a:buNone/>
            </a:pPr>
            <a:endParaRPr lang="en-US" sz="2400" dirty="0"/>
          </a:p>
        </p:txBody>
      </p:sp>
    </p:spTree>
    <p:extLst>
      <p:ext uri="{BB962C8B-B14F-4D97-AF65-F5344CB8AC3E}">
        <p14:creationId xmlns:p14="http://schemas.microsoft.com/office/powerpoint/2010/main" val="42212302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777BBD-C42C-46C6-8D2D-BD2F9613D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a16="http://schemas.microsoft.com/office/drawing/2014/main" id="{F7EDC8C4-EE82-6341-B7A6-7BA98A1F2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AD4019FD-056B-7D43-B8A6-8DF93B70491B}"/>
              </a:ext>
            </a:extLst>
          </p:cNvPr>
          <p:cNvSpPr>
            <a:spLocks noGrp="1"/>
          </p:cNvSpPr>
          <p:nvPr>
            <p:ph idx="1"/>
          </p:nvPr>
        </p:nvSpPr>
        <p:spPr>
          <a:xfrm>
            <a:off x="3024263" y="1576552"/>
            <a:ext cx="5861107" cy="3427587"/>
          </a:xfrm>
        </p:spPr>
        <p:txBody>
          <a:bodyPr>
            <a:noAutofit/>
          </a:bodyPr>
          <a:lstStyle/>
          <a:p>
            <a:pPr marL="0" indent="0" algn="ctr">
              <a:lnSpc>
                <a:spcPct val="150000"/>
              </a:lnSpc>
              <a:buNone/>
            </a:pPr>
            <a:r>
              <a:rPr lang="ru-RU" sz="2600" dirty="0">
                <a:latin typeface="Avenir Next" panose="020B0503020202020204" pitchFamily="34" charset="0"/>
              </a:rPr>
              <a:t>Давайте встанем и помолимся </a:t>
            </a:r>
            <a:br>
              <a:rPr lang="ru-RU" sz="2600" dirty="0">
                <a:latin typeface="Avenir Next" panose="020B0503020202020204" pitchFamily="34" charset="0"/>
              </a:rPr>
            </a:br>
            <a:r>
              <a:rPr lang="ru-RU" sz="2600" dirty="0">
                <a:latin typeface="Avenir Next" panose="020B0503020202020204" pitchFamily="34" charset="0"/>
              </a:rPr>
              <a:t>о том, чтобы Бог дал нам возможность и мужество ответить</a:t>
            </a:r>
            <a:r>
              <a:rPr lang="ru-RU" sz="2600" dirty="0" smtClean="0">
                <a:latin typeface="Avenir Next" panose="020B0503020202020204" pitchFamily="34" charset="0"/>
              </a:rPr>
              <a:t>:</a:t>
            </a:r>
          </a:p>
          <a:p>
            <a:pPr marL="0" indent="0" algn="ctr">
              <a:lnSpc>
                <a:spcPct val="150000"/>
              </a:lnSpc>
              <a:buNone/>
            </a:pPr>
            <a:r>
              <a:rPr lang="ru-RU" sz="2600" dirty="0" smtClean="0">
                <a:latin typeface="Avenir Next" panose="020B0503020202020204" pitchFamily="34" charset="0"/>
              </a:rPr>
              <a:t> </a:t>
            </a:r>
            <a:r>
              <a:rPr lang="ru-RU" sz="2600" b="1" dirty="0">
                <a:latin typeface="Avenir Next" panose="020B0503020202020204" pitchFamily="34" charset="0"/>
              </a:rPr>
              <a:t>«Вот я, пошли меня</a:t>
            </a:r>
            <a:r>
              <a:rPr lang="ru-RU" sz="2600" b="1" dirty="0" smtClean="0">
                <a:latin typeface="Avenir Next" panose="020B0503020202020204" pitchFamily="34" charset="0"/>
              </a:rPr>
              <a:t>.</a:t>
            </a:r>
          </a:p>
          <a:p>
            <a:pPr marL="0" indent="0" algn="ctr">
              <a:lnSpc>
                <a:spcPct val="150000"/>
              </a:lnSpc>
              <a:buNone/>
            </a:pPr>
            <a:r>
              <a:rPr lang="ru-RU" sz="2600" b="1" dirty="0" smtClean="0">
                <a:latin typeface="Avenir Next" panose="020B0503020202020204" pitchFamily="34" charset="0"/>
              </a:rPr>
              <a:t> </a:t>
            </a:r>
            <a:r>
              <a:rPr lang="ru-RU" sz="2600" b="1" dirty="0">
                <a:latin typeface="Avenir Next" panose="020B0503020202020204" pitchFamily="34" charset="0"/>
              </a:rPr>
              <a:t>Я пойду проповедовать миру, </a:t>
            </a:r>
            <a:endParaRPr lang="ru-RU" sz="2600" b="1" dirty="0" smtClean="0">
              <a:latin typeface="Avenir Next" panose="020B0503020202020204" pitchFamily="34" charset="0"/>
            </a:endParaRPr>
          </a:p>
          <a:p>
            <a:pPr marL="0" indent="0" algn="ctr">
              <a:lnSpc>
                <a:spcPct val="150000"/>
              </a:lnSpc>
              <a:buNone/>
            </a:pPr>
            <a:r>
              <a:rPr lang="ru-RU" sz="2600" b="1" dirty="0" smtClean="0">
                <a:latin typeface="Avenir Next" panose="020B0503020202020204" pitchFamily="34" charset="0"/>
              </a:rPr>
              <a:t>который </a:t>
            </a:r>
            <a:r>
              <a:rPr lang="ru-RU" sz="2600" b="1" dirty="0">
                <a:latin typeface="Avenir Next" panose="020B0503020202020204" pitchFamily="34" charset="0"/>
              </a:rPr>
              <a:t>меня окружает».</a:t>
            </a:r>
            <a:r>
              <a:rPr lang="en-US" sz="2600" b="1" dirty="0">
                <a:latin typeface="Avenir Next" panose="020B0503020202020204" pitchFamily="34" charset="0"/>
              </a:rPr>
              <a:t> </a:t>
            </a:r>
          </a:p>
          <a:p>
            <a:pPr marL="0" indent="0" algn="ctr">
              <a:lnSpc>
                <a:spcPct val="150000"/>
              </a:lnSpc>
              <a:buNone/>
            </a:pPr>
            <a:endParaRPr lang="en-US" sz="2600" b="1" dirty="0">
              <a:latin typeface="Avenir Next" panose="020B0503020202020204" pitchFamily="34" charset="0"/>
            </a:endParaRPr>
          </a:p>
        </p:txBody>
      </p:sp>
    </p:spTree>
    <p:extLst>
      <p:ext uri="{BB962C8B-B14F-4D97-AF65-F5344CB8AC3E}">
        <p14:creationId xmlns:p14="http://schemas.microsoft.com/office/powerpoint/2010/main" val="194849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366F3506-2E80-EC4D-BD33-12DDA7965C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0EB5EB-ECF0-B84E-B648-54F954E28769}"/>
              </a:ext>
            </a:extLst>
          </p:cNvPr>
          <p:cNvSpPr>
            <a:spLocks noGrp="1"/>
          </p:cNvSpPr>
          <p:nvPr>
            <p:ph type="title"/>
          </p:nvPr>
        </p:nvSpPr>
        <p:spPr>
          <a:xfrm>
            <a:off x="913116" y="1597828"/>
            <a:ext cx="5058191" cy="1339382"/>
          </a:xfrm>
        </p:spPr>
        <p:txBody>
          <a:bodyPr>
            <a:normAutofit fontScale="90000"/>
          </a:bodyPr>
          <a:lstStyle/>
          <a:p>
            <a:pPr algn="ctr">
              <a:lnSpc>
                <a:spcPct val="100000"/>
              </a:lnSpc>
            </a:pPr>
            <a:r>
              <a:rPr lang="ru-RU" sz="3100" b="1" dirty="0">
                <a:solidFill>
                  <a:srgbClr val="C00000"/>
                </a:solidFill>
                <a:latin typeface="Avenir Next" panose="020B0503020202020204" pitchFamily="34" charset="0"/>
              </a:rPr>
              <a:t>Он ответил: «Пойдите </a:t>
            </a:r>
            <a:br>
              <a:rPr lang="ru-RU" sz="3100" b="1" dirty="0">
                <a:solidFill>
                  <a:srgbClr val="C00000"/>
                </a:solidFill>
                <a:latin typeface="Avenir Next" panose="020B0503020202020204" pitchFamily="34" charset="0"/>
              </a:rPr>
            </a:br>
            <a:r>
              <a:rPr lang="ru-RU" sz="3100" b="1" dirty="0">
                <a:solidFill>
                  <a:srgbClr val="C00000"/>
                </a:solidFill>
                <a:latin typeface="Avenir Next" panose="020B0503020202020204" pitchFamily="34" charset="0"/>
              </a:rPr>
              <a:t>и увидите»</a:t>
            </a:r>
            <a:r>
              <a:rPr lang="pt-BR" sz="3100" b="1" dirty="0">
                <a:solidFill>
                  <a:srgbClr val="C00000"/>
                </a:solidFill>
                <a:latin typeface="Avenir Next" panose="020B0503020202020204" pitchFamily="34" charset="0"/>
              </a:rPr>
              <a:t>. </a:t>
            </a:r>
            <a:r>
              <a:rPr lang="en-US" sz="3600" dirty="0"/>
              <a:t/>
            </a:r>
            <a:br>
              <a:rPr lang="en-US" sz="3600" dirty="0"/>
            </a:br>
            <a:endParaRPr lang="en-US" sz="3600" dirty="0"/>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6844B5-9D2E-4143-93D0-20F265048B3B}"/>
              </a:ext>
            </a:extLst>
          </p:cNvPr>
          <p:cNvSpPr>
            <a:spLocks noGrp="1"/>
          </p:cNvSpPr>
          <p:nvPr>
            <p:ph idx="1"/>
          </p:nvPr>
        </p:nvSpPr>
        <p:spPr>
          <a:xfrm>
            <a:off x="723898" y="2547256"/>
            <a:ext cx="5275120" cy="3451761"/>
          </a:xfrm>
        </p:spPr>
        <p:txBody>
          <a:bodyPr anchor="ctr">
            <a:normAutofit lnSpcReduction="10000"/>
          </a:bodyPr>
          <a:lstStyle/>
          <a:p>
            <a:pPr marL="0" indent="0" algn="ctr">
              <a:lnSpc>
                <a:spcPct val="100000"/>
              </a:lnSpc>
              <a:buNone/>
            </a:pPr>
            <a:r>
              <a:rPr lang="ru-RU" dirty="0"/>
              <a:t>Эта встреча изменила учеников. Андрей сразу же позвал своего брата на </a:t>
            </a:r>
            <a:r>
              <a:rPr lang="ru-RU" b="1" dirty="0"/>
              <a:t>встречу</a:t>
            </a:r>
            <a:r>
              <a:rPr lang="ru-RU" dirty="0"/>
              <a:t> с Мессией. </a:t>
            </a:r>
          </a:p>
          <a:p>
            <a:pPr marL="0" indent="0" algn="ctr">
              <a:lnSpc>
                <a:spcPct val="100000"/>
              </a:lnSpc>
              <a:buNone/>
            </a:pPr>
            <a:r>
              <a:rPr lang="ru-RU" dirty="0"/>
              <a:t>Он не давал Симону никаких указаний и не отправил его искать Иисуса в одиночку. Андрей сам </a:t>
            </a:r>
            <a:r>
              <a:rPr lang="ru-RU" b="1" dirty="0"/>
              <a:t>привел</a:t>
            </a:r>
            <a:r>
              <a:rPr lang="ru-RU" dirty="0"/>
              <a:t> Симона к Иисусу. </a:t>
            </a:r>
            <a:endParaRPr lang="en-US" dirty="0"/>
          </a:p>
          <a:p>
            <a:pPr algn="ctr"/>
            <a:endParaRPr lang="en-US" sz="2400" dirty="0"/>
          </a:p>
        </p:txBody>
      </p:sp>
    </p:spTree>
    <p:extLst>
      <p:ext uri="{BB962C8B-B14F-4D97-AF65-F5344CB8AC3E}">
        <p14:creationId xmlns:p14="http://schemas.microsoft.com/office/powerpoint/2010/main" val="253213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B1DC96A-FF09-4243-8BFE-0C7D2CD44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C74F2646-08C7-4051-81DA-751C43A03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D6552F-C98B-4FBA-842F-3EF2D5ACA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ADB430-DC62-2846-B409-D708F7287C80}"/>
              </a:ext>
            </a:extLst>
          </p:cNvPr>
          <p:cNvSpPr>
            <a:spLocks noGrp="1"/>
          </p:cNvSpPr>
          <p:nvPr>
            <p:ph idx="1"/>
          </p:nvPr>
        </p:nvSpPr>
        <p:spPr>
          <a:xfrm>
            <a:off x="792474" y="1371602"/>
            <a:ext cx="6635291" cy="4437797"/>
          </a:xfrm>
        </p:spPr>
        <p:txBody>
          <a:bodyPr anchor="ctr">
            <a:normAutofit fontScale="92500" lnSpcReduction="20000"/>
          </a:bodyPr>
          <a:lstStyle/>
          <a:p>
            <a:pPr marL="0" indent="0" algn="ctr">
              <a:lnSpc>
                <a:spcPct val="100000"/>
              </a:lnSpc>
              <a:buNone/>
            </a:pPr>
            <a:r>
              <a:rPr lang="ru-RU" dirty="0"/>
              <a:t>Сегодня</a:t>
            </a:r>
            <a:r>
              <a:rPr lang="pt-BR" dirty="0"/>
              <a:t>, </a:t>
            </a:r>
            <a:r>
              <a:rPr lang="ru-RU" dirty="0"/>
              <a:t>когда мы говорим о женщинах и благодарим их за служение</a:t>
            </a:r>
            <a:r>
              <a:rPr lang="pt-BR" dirty="0"/>
              <a:t>, </a:t>
            </a:r>
            <a:r>
              <a:rPr lang="ru-RU" dirty="0"/>
              <a:t>мы извлечем уроки из истории о женщине </a:t>
            </a:r>
            <a:r>
              <a:rPr lang="ru-RU" dirty="0" err="1"/>
              <a:t>самарянке</a:t>
            </a:r>
            <a:r>
              <a:rPr lang="pt-BR" dirty="0"/>
              <a:t> -–</a:t>
            </a:r>
            <a:r>
              <a:rPr lang="ru-RU" dirty="0"/>
              <a:t>удивительной женщине</a:t>
            </a:r>
            <a:r>
              <a:rPr lang="pt-BR" dirty="0"/>
              <a:t>, </a:t>
            </a:r>
            <a:r>
              <a:rPr lang="ru-RU" dirty="0"/>
              <a:t>имя которой даже не записано в Писании</a:t>
            </a:r>
            <a:r>
              <a:rPr lang="pt-BR" dirty="0"/>
              <a:t>. </a:t>
            </a:r>
            <a:endParaRPr lang="ru-RU" dirty="0"/>
          </a:p>
          <a:p>
            <a:pPr marL="0" indent="0" algn="ctr">
              <a:lnSpc>
                <a:spcPct val="100000"/>
              </a:lnSpc>
              <a:buNone/>
            </a:pPr>
            <a:r>
              <a:rPr lang="ru-RU" dirty="0"/>
              <a:t>Мы узнаем</a:t>
            </a:r>
            <a:r>
              <a:rPr lang="pt-BR" dirty="0"/>
              <a:t>, </a:t>
            </a:r>
            <a:r>
              <a:rPr lang="ru-RU" dirty="0"/>
              <a:t>что каждый из нас</a:t>
            </a:r>
            <a:r>
              <a:rPr lang="pt-BR" dirty="0"/>
              <a:t>: </a:t>
            </a:r>
            <a:r>
              <a:rPr lang="ru-RU" dirty="0"/>
              <a:t>мужчина</a:t>
            </a:r>
            <a:r>
              <a:rPr lang="pt-BR" dirty="0"/>
              <a:t>, </a:t>
            </a:r>
            <a:r>
              <a:rPr lang="ru-RU" dirty="0"/>
              <a:t>женщина и ребенок</a:t>
            </a:r>
            <a:r>
              <a:rPr lang="pt-BR" dirty="0"/>
              <a:t> – </a:t>
            </a:r>
            <a:r>
              <a:rPr lang="ru-RU" dirty="0"/>
              <a:t>могут сделать то</a:t>
            </a:r>
            <a:r>
              <a:rPr lang="pt-BR" dirty="0"/>
              <a:t>, </a:t>
            </a:r>
            <a:r>
              <a:rPr lang="ru-RU" dirty="0"/>
              <a:t>что сделала </a:t>
            </a:r>
            <a:r>
              <a:rPr lang="ru-RU" dirty="0" err="1"/>
              <a:t>самарянка</a:t>
            </a:r>
            <a:r>
              <a:rPr lang="pt-BR" dirty="0"/>
              <a:t>, </a:t>
            </a:r>
            <a:r>
              <a:rPr lang="ru-RU" dirty="0"/>
              <a:t>что сделал Филипп</a:t>
            </a:r>
            <a:r>
              <a:rPr lang="pt-BR" dirty="0"/>
              <a:t>, </a:t>
            </a:r>
            <a:r>
              <a:rPr lang="ru-RU" dirty="0"/>
              <a:t>Андрей и Иисус</a:t>
            </a:r>
            <a:r>
              <a:rPr lang="pt-BR" dirty="0"/>
              <a:t>. </a:t>
            </a:r>
            <a:endParaRPr lang="ru-RU" dirty="0"/>
          </a:p>
          <a:p>
            <a:pPr marL="0" indent="0" algn="ctr">
              <a:lnSpc>
                <a:spcPct val="100000"/>
              </a:lnSpc>
              <a:buNone/>
            </a:pPr>
            <a:r>
              <a:rPr lang="ru-RU" dirty="0"/>
              <a:t>Неважно</a:t>
            </a:r>
            <a:r>
              <a:rPr lang="pt-BR" dirty="0"/>
              <a:t>, </a:t>
            </a:r>
            <a:r>
              <a:rPr lang="ru-RU" dirty="0"/>
              <a:t>где мы живем</a:t>
            </a:r>
            <a:r>
              <a:rPr lang="pt-BR" dirty="0"/>
              <a:t>, </a:t>
            </a:r>
            <a:r>
              <a:rPr lang="ru-RU" dirty="0"/>
              <a:t>мы можем пригласить членов своей семьи</a:t>
            </a:r>
            <a:r>
              <a:rPr lang="pt-BR" dirty="0"/>
              <a:t>, </a:t>
            </a:r>
            <a:r>
              <a:rPr lang="ru-RU" dirty="0"/>
              <a:t>друзей и соседей </a:t>
            </a:r>
            <a:r>
              <a:rPr lang="ru-RU" b="1" dirty="0"/>
              <a:t>ПОЙТИ И ПОСМОТРЕТЬ</a:t>
            </a:r>
            <a:r>
              <a:rPr lang="ru-RU" dirty="0"/>
              <a:t> на Иисуса</a:t>
            </a:r>
            <a:r>
              <a:rPr lang="pt-BR" dirty="0"/>
              <a:t>!</a:t>
            </a:r>
            <a:endParaRPr lang="en-US" dirty="0"/>
          </a:p>
        </p:txBody>
      </p:sp>
    </p:spTree>
    <p:extLst>
      <p:ext uri="{BB962C8B-B14F-4D97-AF65-F5344CB8AC3E}">
        <p14:creationId xmlns:p14="http://schemas.microsoft.com/office/powerpoint/2010/main" val="160175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E0A3-3F8A-D540-9203-543500B4BA43}"/>
              </a:ext>
            </a:extLst>
          </p:cNvPr>
          <p:cNvSpPr>
            <a:spLocks noGrp="1"/>
          </p:cNvSpPr>
          <p:nvPr>
            <p:ph type="title"/>
          </p:nvPr>
        </p:nvSpPr>
        <p:spPr/>
        <p:txBody>
          <a:bodyPr>
            <a:normAutofit fontScale="90000"/>
          </a:bodyPr>
          <a:lstStyle/>
          <a:p>
            <a:r>
              <a:rPr lang="pt-BR" b="1"/>
              <a:t/>
            </a:r>
            <a:br>
              <a:rPr lang="pt-BR" b="1"/>
            </a:br>
            <a:r>
              <a:rPr lang="pt-BR" b="1"/>
              <a:t>THE WOMAN AT THE WELL</a:t>
            </a:r>
            <a:r>
              <a:rPr lang="en-US"/>
              <a:t/>
            </a:r>
            <a:br>
              <a:rPr lang="en-US"/>
            </a:br>
            <a:endParaRPr lang="en-US" dirty="0"/>
          </a:p>
        </p:txBody>
      </p:sp>
      <p:pic>
        <p:nvPicPr>
          <p:cNvPr id="5" name="Picture 4" descr="A picture containing text&#10;&#10;Description automatically generated">
            <a:extLst>
              <a:ext uri="{FF2B5EF4-FFF2-40B4-BE49-F238E27FC236}">
                <a16:creationId xmlns:a16="http://schemas.microsoft.com/office/drawing/2014/main" id="{5EAB00E7-8A12-FC44-B728-37560BDE94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8" y="-149629"/>
            <a:ext cx="12308378" cy="7007629"/>
          </a:xfrm>
          <a:prstGeom prst="rect">
            <a:avLst/>
          </a:prstGeom>
        </p:spPr>
      </p:pic>
      <p:sp>
        <p:nvSpPr>
          <p:cNvPr id="3" name="Content Placeholder 2">
            <a:extLst>
              <a:ext uri="{FF2B5EF4-FFF2-40B4-BE49-F238E27FC236}">
                <a16:creationId xmlns:a16="http://schemas.microsoft.com/office/drawing/2014/main" id="{7994E98E-CA92-EE4A-A522-FA7D9B6D9436}"/>
              </a:ext>
            </a:extLst>
          </p:cNvPr>
          <p:cNvSpPr>
            <a:spLocks noGrp="1"/>
          </p:cNvSpPr>
          <p:nvPr>
            <p:ph idx="1"/>
          </p:nvPr>
        </p:nvSpPr>
        <p:spPr>
          <a:xfrm>
            <a:off x="838200" y="1168924"/>
            <a:ext cx="8763000" cy="5328862"/>
          </a:xfrm>
        </p:spPr>
        <p:txBody>
          <a:bodyPr>
            <a:noAutofit/>
          </a:bodyPr>
          <a:lstStyle/>
          <a:p>
            <a:pPr marL="0" indent="0" algn="ctr">
              <a:lnSpc>
                <a:spcPct val="100000"/>
              </a:lnSpc>
              <a:spcBef>
                <a:spcPts val="600"/>
              </a:spcBef>
              <a:buNone/>
            </a:pPr>
            <a:r>
              <a:rPr lang="ru-RU" sz="2000" i="1" dirty="0"/>
              <a:t>«28 Тогда женщина оставила водонос свой и пошла в город, и говорит людям:  29 пойдите, посмотрите Человека, Который сказал мне все, что я сделала: не Он ли Христос? 30 Они вышли из города и пошли к Нему».</a:t>
            </a:r>
          </a:p>
          <a:p>
            <a:pPr marL="0" indent="0" algn="ctr">
              <a:lnSpc>
                <a:spcPct val="100000"/>
              </a:lnSpc>
              <a:spcBef>
                <a:spcPts val="600"/>
              </a:spcBef>
              <a:buNone/>
            </a:pPr>
            <a:endParaRPr lang="ru-RU" sz="2000" i="1" dirty="0"/>
          </a:p>
          <a:p>
            <a:pPr marL="0" indent="0" algn="ctr">
              <a:lnSpc>
                <a:spcPct val="100000"/>
              </a:lnSpc>
              <a:spcBef>
                <a:spcPts val="600"/>
              </a:spcBef>
              <a:buNone/>
            </a:pPr>
            <a:r>
              <a:rPr lang="ru-RU" sz="2000" i="1" dirty="0"/>
              <a:t>«39 И многие Самаряне из города того уверовали в Него по слову женщины, свидетельствовавшей, что Он сказал ей все, что она сделала. 40 И потому, когда пришли к Нему Самаряне, то просили Его побыть у них; и Он пробыл там два дня. 41 И ещё большее число уверовали по Его слову.</a:t>
            </a:r>
          </a:p>
          <a:p>
            <a:pPr marL="0" indent="0" algn="ctr">
              <a:lnSpc>
                <a:spcPct val="100000"/>
              </a:lnSpc>
              <a:spcBef>
                <a:spcPts val="600"/>
              </a:spcBef>
              <a:buNone/>
            </a:pPr>
            <a:endParaRPr lang="ru-RU" sz="2000" i="1" dirty="0"/>
          </a:p>
          <a:p>
            <a:pPr marL="0" indent="0" algn="ctr">
              <a:lnSpc>
                <a:spcPct val="100000"/>
              </a:lnSpc>
              <a:spcBef>
                <a:spcPts val="600"/>
              </a:spcBef>
              <a:buNone/>
            </a:pPr>
            <a:r>
              <a:rPr lang="ru-RU" sz="2000" i="1" dirty="0"/>
              <a:t>42 А женщине той говорили: уже не по твоим речам веруем, ибо сами слышали и узнали, что Он — истинно Спаситель мира, Христос».</a:t>
            </a:r>
          </a:p>
          <a:p>
            <a:pPr marL="0" indent="0" algn="ctr">
              <a:lnSpc>
                <a:spcPct val="100000"/>
              </a:lnSpc>
              <a:spcBef>
                <a:spcPts val="600"/>
              </a:spcBef>
              <a:buNone/>
            </a:pPr>
            <a:endParaRPr lang="en-US" sz="2000" i="1" dirty="0"/>
          </a:p>
          <a:p>
            <a:pPr marL="0" indent="0" algn="ctr">
              <a:lnSpc>
                <a:spcPct val="120000"/>
              </a:lnSpc>
              <a:buNone/>
            </a:pPr>
            <a:r>
              <a:rPr lang="ru-RU" sz="2000" dirty="0"/>
              <a:t>Ин.</a:t>
            </a:r>
            <a:r>
              <a:rPr lang="en-US" sz="2000" dirty="0"/>
              <a:t> 4: 28-30</a:t>
            </a:r>
            <a:r>
              <a:rPr lang="ru-RU" sz="2000" dirty="0"/>
              <a:t> и </a:t>
            </a:r>
            <a:r>
              <a:rPr lang="en-US" sz="2000" dirty="0"/>
              <a:t>39-42</a:t>
            </a:r>
          </a:p>
          <a:p>
            <a:pPr marL="0" indent="0" algn="ctr">
              <a:lnSpc>
                <a:spcPct val="120000"/>
              </a:lnSpc>
              <a:buNone/>
            </a:pPr>
            <a:endParaRPr lang="en-US" sz="2000" dirty="0"/>
          </a:p>
          <a:p>
            <a:pPr marL="0" indent="0" algn="ctr">
              <a:lnSpc>
                <a:spcPct val="120000"/>
              </a:lnSpc>
              <a:buNone/>
            </a:pPr>
            <a:r>
              <a:rPr lang="pt-BR" sz="2000" dirty="0"/>
              <a:t> </a:t>
            </a:r>
            <a:endParaRPr lang="en-US" sz="2000" dirty="0"/>
          </a:p>
        </p:txBody>
      </p:sp>
    </p:spTree>
    <p:extLst>
      <p:ext uri="{BB962C8B-B14F-4D97-AF65-F5344CB8AC3E}">
        <p14:creationId xmlns:p14="http://schemas.microsoft.com/office/powerpoint/2010/main" val="114440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sky, mountain&#10;&#10;Description automatically generated">
            <a:extLst>
              <a:ext uri="{FF2B5EF4-FFF2-40B4-BE49-F238E27FC236}">
                <a16:creationId xmlns:a16="http://schemas.microsoft.com/office/drawing/2014/main" id="{3F9F669F-DFF7-3A45-874B-7642F5E84B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C1D833-5517-3E46-BE68-C91023C66285}"/>
              </a:ext>
            </a:extLst>
          </p:cNvPr>
          <p:cNvSpPr>
            <a:spLocks noGrp="1"/>
          </p:cNvSpPr>
          <p:nvPr>
            <p:ph idx="1"/>
          </p:nvPr>
        </p:nvSpPr>
        <p:spPr>
          <a:xfrm>
            <a:off x="1189319" y="1038584"/>
            <a:ext cx="4458446" cy="4618413"/>
          </a:xfrm>
        </p:spPr>
        <p:txBody>
          <a:bodyPr anchor="ctr">
            <a:normAutofit fontScale="92500" lnSpcReduction="10000"/>
          </a:bodyPr>
          <a:lstStyle/>
          <a:p>
            <a:pPr marL="0" indent="0" algn="ctr">
              <a:lnSpc>
                <a:spcPct val="100000"/>
              </a:lnSpc>
              <a:buNone/>
            </a:pPr>
            <a:r>
              <a:rPr lang="ru-RU" dirty="0"/>
              <a:t>История о женщине у колодца говорит нам о том, что для проповеди благой вести об Иисусе не нужно быть идеальными, не нужно знать все и не нужно отправляться в дальние страны. </a:t>
            </a:r>
            <a:endParaRPr lang="en-US" dirty="0"/>
          </a:p>
          <a:p>
            <a:pPr marL="0" indent="0" algn="ctr">
              <a:lnSpc>
                <a:spcPct val="100000"/>
              </a:lnSpc>
              <a:buNone/>
            </a:pPr>
            <a:endParaRPr lang="en-US" dirty="0"/>
          </a:p>
          <a:p>
            <a:pPr marL="0" indent="0" algn="ctr">
              <a:buNone/>
            </a:pPr>
            <a:r>
              <a:rPr lang="ru-RU" sz="3600" b="1" spc="600" dirty="0">
                <a:solidFill>
                  <a:srgbClr val="C00000"/>
                </a:solidFill>
                <a:latin typeface="Avenir Next" panose="020B0503020202020204" pitchFamily="34" charset="0"/>
              </a:rPr>
              <a:t>МЫ МОЖЕМ ПОЙТИ</a:t>
            </a:r>
            <a:endParaRPr lang="en-US" sz="3600" b="1" spc="600" dirty="0">
              <a:solidFill>
                <a:srgbClr val="C00000"/>
              </a:solidFill>
              <a:latin typeface="Avenir Next" panose="020B0503020202020204" pitchFamily="34" charset="0"/>
            </a:endParaRPr>
          </a:p>
          <a:p>
            <a:pPr marL="0" indent="0">
              <a:buNone/>
            </a:pPr>
            <a:endParaRPr lang="en-US" dirty="0"/>
          </a:p>
        </p:txBody>
      </p:sp>
    </p:spTree>
    <p:extLst>
      <p:ext uri="{BB962C8B-B14F-4D97-AF65-F5344CB8AC3E}">
        <p14:creationId xmlns:p14="http://schemas.microsoft.com/office/powerpoint/2010/main" val="204329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88F6DB-AE81-4C8D-B1F2-045AB0C89A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BEBD3D45-8908-5C44-92D4-A7600022A59A}"/>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B563C1B4-CA68-FB42-825F-848424F1E8BC}"/>
              </a:ext>
            </a:extLst>
          </p:cNvPr>
          <p:cNvSpPr>
            <a:spLocks noGrp="1"/>
          </p:cNvSpPr>
          <p:nvPr>
            <p:ph type="title"/>
          </p:nvPr>
        </p:nvSpPr>
        <p:spPr>
          <a:xfrm>
            <a:off x="1088020" y="1720078"/>
            <a:ext cx="8069831" cy="1439331"/>
          </a:xfrm>
        </p:spPr>
        <p:txBody>
          <a:bodyPr anchor="b">
            <a:normAutofit/>
          </a:bodyPr>
          <a:lstStyle/>
          <a:p>
            <a:pPr algn="ctr">
              <a:lnSpc>
                <a:spcPct val="100000"/>
              </a:lnSpc>
            </a:pPr>
            <a:r>
              <a:rPr lang="en-US" sz="3100" b="1" dirty="0">
                <a:solidFill>
                  <a:srgbClr val="C00000"/>
                </a:solidFill>
                <a:latin typeface="Avenir Next" panose="020B0503020202020204" pitchFamily="34" charset="0"/>
              </a:rPr>
              <a:t>1. </a:t>
            </a:r>
            <a:r>
              <a:rPr lang="ru-RU" sz="3100" b="1" dirty="0">
                <a:solidFill>
                  <a:srgbClr val="C00000"/>
                </a:solidFill>
                <a:latin typeface="Avenir Next" panose="020B0503020202020204" pitchFamily="34" charset="0"/>
              </a:rPr>
              <a:t>Для того, чтобы проповедовать</a:t>
            </a:r>
            <a:r>
              <a:rPr lang="en-US" sz="3100" b="1" dirty="0">
                <a:solidFill>
                  <a:srgbClr val="C00000"/>
                </a:solidFill>
                <a:latin typeface="Avenir Next" panose="020B0503020202020204" pitchFamily="34" charset="0"/>
              </a:rPr>
              <a:t>, </a:t>
            </a:r>
            <a:br>
              <a:rPr lang="en-US" sz="3100" b="1" dirty="0">
                <a:solidFill>
                  <a:srgbClr val="C00000"/>
                </a:solidFill>
                <a:latin typeface="Avenir Next" panose="020B0503020202020204" pitchFamily="34" charset="0"/>
              </a:rPr>
            </a:br>
            <a:r>
              <a:rPr lang="ru-RU" sz="3100" b="1" dirty="0">
                <a:latin typeface="Book Antiqua" panose="02040602050305030304" pitchFamily="18" charset="0"/>
              </a:rPr>
              <a:t>нам не нужно</a:t>
            </a:r>
            <a:r>
              <a:rPr lang="en-US" sz="3100" b="1" dirty="0">
                <a:latin typeface="Book Antiqua" panose="02040602050305030304" pitchFamily="18" charset="0"/>
              </a:rPr>
              <a:t> . . . </a:t>
            </a:r>
            <a:r>
              <a:rPr lang="ru-RU" sz="3100" b="1" dirty="0">
                <a:latin typeface="Book Antiqua" panose="02040602050305030304" pitchFamily="18" charset="0"/>
              </a:rPr>
              <a:t>быть совершенными</a:t>
            </a:r>
            <a:endParaRPr lang="en-US" sz="31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9EF772AA-C509-4247-86CD-20097F24BDD9}"/>
              </a:ext>
            </a:extLst>
          </p:cNvPr>
          <p:cNvSpPr>
            <a:spLocks noGrp="1"/>
          </p:cNvSpPr>
          <p:nvPr>
            <p:ph idx="1"/>
          </p:nvPr>
        </p:nvSpPr>
        <p:spPr>
          <a:xfrm>
            <a:off x="448886" y="3317174"/>
            <a:ext cx="9676015" cy="1872345"/>
          </a:xfrm>
        </p:spPr>
        <p:txBody>
          <a:bodyPr>
            <a:noAutofit/>
          </a:bodyPr>
          <a:lstStyle/>
          <a:p>
            <a:pPr>
              <a:lnSpc>
                <a:spcPct val="100000"/>
              </a:lnSpc>
            </a:pPr>
            <a:r>
              <a:rPr lang="ru-RU" sz="2400" b="1" dirty="0" err="1"/>
              <a:t>Самарянка</a:t>
            </a:r>
            <a:r>
              <a:rPr lang="ru-RU" sz="2400" b="1" dirty="0"/>
              <a:t> не была идеальной. </a:t>
            </a:r>
            <a:r>
              <a:rPr lang="ru-RU" sz="2400" dirty="0"/>
              <a:t>Тот факт, что она приходила за водой тогда, когда не могла встретиться у колодца с другими женщинами, говорит нам о том, что она была далека от идеала. Слова Иисуса о ее семейной жизни показывают, что она не соблюдала закон Божий. </a:t>
            </a:r>
            <a:endParaRPr lang="ru-RU" sz="2400" dirty="0" smtClean="0"/>
          </a:p>
          <a:p>
            <a:pPr>
              <a:lnSpc>
                <a:spcPct val="100000"/>
              </a:lnSpc>
            </a:pPr>
            <a:r>
              <a:rPr lang="ru-RU" sz="2400" b="1" dirty="0" smtClean="0"/>
              <a:t>Но </a:t>
            </a:r>
            <a:r>
              <a:rPr lang="ru-RU" sz="2400" b="1" dirty="0"/>
              <a:t>величайшим доказательством пустоты в ее сердце был вопль ее жаждущей души</a:t>
            </a:r>
          </a:p>
          <a:p>
            <a:pPr>
              <a:lnSpc>
                <a:spcPct val="100000"/>
              </a:lnSpc>
            </a:pPr>
            <a:r>
              <a:rPr lang="ru-RU" sz="2400" dirty="0"/>
              <a:t>«Господин! дай мне этой воды, чтобы мне не иметь жажды и не приходить сюда черпать» (ст. 15)</a:t>
            </a:r>
          </a:p>
          <a:p>
            <a:pPr marL="0" indent="0">
              <a:lnSpc>
                <a:spcPct val="100000"/>
              </a:lnSpc>
              <a:buNone/>
            </a:pPr>
            <a:endParaRPr lang="en-US" sz="2400" dirty="0"/>
          </a:p>
          <a:p>
            <a:pPr>
              <a:lnSpc>
                <a:spcPct val="100000"/>
              </a:lnSpc>
            </a:pPr>
            <a:endParaRPr lang="en-US" sz="2400" dirty="0"/>
          </a:p>
        </p:txBody>
      </p:sp>
    </p:spTree>
    <p:extLst>
      <p:ext uri="{BB962C8B-B14F-4D97-AF65-F5344CB8AC3E}">
        <p14:creationId xmlns:p14="http://schemas.microsoft.com/office/powerpoint/2010/main" val="54668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4C68D1F-1053-2042-BC71-B3BF576134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AEF706E-861A-8040-99E9-70AC75206774}"/>
              </a:ext>
            </a:extLst>
          </p:cNvPr>
          <p:cNvSpPr>
            <a:spLocks noGrp="1"/>
          </p:cNvSpPr>
          <p:nvPr>
            <p:ph idx="1"/>
          </p:nvPr>
        </p:nvSpPr>
        <p:spPr>
          <a:xfrm>
            <a:off x="942112" y="2662178"/>
            <a:ext cx="8492836" cy="3447678"/>
          </a:xfrm>
        </p:spPr>
        <p:txBody>
          <a:bodyPr anchor="ctr">
            <a:normAutofit fontScale="92500" lnSpcReduction="10000"/>
          </a:bodyPr>
          <a:lstStyle/>
          <a:p>
            <a:pPr marL="0" indent="0">
              <a:lnSpc>
                <a:spcPct val="110000"/>
              </a:lnSpc>
              <a:buNone/>
            </a:pPr>
            <a:r>
              <a:rPr lang="ru-RU" dirty="0"/>
              <a:t>Ее</a:t>
            </a:r>
            <a:r>
              <a:rPr lang="en-US" dirty="0"/>
              <a:t> </a:t>
            </a:r>
            <a:r>
              <a:rPr lang="ru-RU" b="1" dirty="0"/>
              <a:t>неидеальная жизнь</a:t>
            </a:r>
            <a:r>
              <a:rPr lang="en-US" dirty="0"/>
              <a:t> </a:t>
            </a:r>
            <a:r>
              <a:rPr lang="ru-RU" dirty="0"/>
              <a:t>не стала </a:t>
            </a:r>
            <a:r>
              <a:rPr lang="ru-RU" b="1" dirty="0"/>
              <a:t>оправданием</a:t>
            </a:r>
            <a:r>
              <a:rPr lang="ru-RU" dirty="0"/>
              <a:t>, </a:t>
            </a:r>
            <a:br>
              <a:rPr lang="ru-RU" dirty="0"/>
            </a:br>
            <a:r>
              <a:rPr lang="ru-RU" dirty="0"/>
              <a:t>а, наоборот, стала самой сутью ее </a:t>
            </a:r>
            <a:r>
              <a:rPr lang="ru-RU" b="1" dirty="0"/>
              <a:t>вести</a:t>
            </a:r>
            <a:r>
              <a:rPr lang="ru-RU" dirty="0"/>
              <a:t>. </a:t>
            </a:r>
            <a:endParaRPr lang="en-US" dirty="0"/>
          </a:p>
          <a:p>
            <a:pPr marL="0" indent="0" algn="ctr">
              <a:lnSpc>
                <a:spcPct val="110000"/>
              </a:lnSpc>
              <a:buNone/>
            </a:pPr>
            <a:r>
              <a:rPr lang="ru-RU" dirty="0">
                <a:solidFill>
                  <a:srgbClr val="C00000"/>
                </a:solidFill>
              </a:rPr>
              <a:t>«Пойдите, посмотрите на Человека, Который сказал мне все, что я сделала</a:t>
            </a:r>
            <a:r>
              <a:rPr lang="en-US" dirty="0">
                <a:solidFill>
                  <a:srgbClr val="C00000"/>
                </a:solidFill>
              </a:rPr>
              <a:t>!</a:t>
            </a:r>
            <a:r>
              <a:rPr lang="ru-RU" dirty="0">
                <a:solidFill>
                  <a:srgbClr val="C00000"/>
                </a:solidFill>
              </a:rPr>
              <a:t>»</a:t>
            </a:r>
            <a:r>
              <a:rPr lang="en-US" dirty="0">
                <a:solidFill>
                  <a:srgbClr val="C00000"/>
                </a:solidFill>
              </a:rPr>
              <a:t> (</a:t>
            </a:r>
            <a:r>
              <a:rPr lang="ru-RU" dirty="0" err="1">
                <a:solidFill>
                  <a:srgbClr val="C00000"/>
                </a:solidFill>
              </a:rPr>
              <a:t>ст</a:t>
            </a:r>
            <a:r>
              <a:rPr lang="en-US" dirty="0">
                <a:solidFill>
                  <a:srgbClr val="C00000"/>
                </a:solidFill>
              </a:rPr>
              <a:t>. 29).</a:t>
            </a:r>
          </a:p>
          <a:p>
            <a:pPr marL="0" indent="0">
              <a:lnSpc>
                <a:spcPct val="110000"/>
              </a:lnSpc>
              <a:buNone/>
            </a:pPr>
            <a:endParaRPr lang="en-US" dirty="0">
              <a:solidFill>
                <a:srgbClr val="C00000"/>
              </a:solidFill>
            </a:endParaRPr>
          </a:p>
          <a:p>
            <a:pPr marL="0" indent="0" algn="ctr">
              <a:lnSpc>
                <a:spcPct val="110000"/>
              </a:lnSpc>
              <a:buNone/>
            </a:pPr>
            <a:r>
              <a:rPr lang="ru-RU" dirty="0">
                <a:latin typeface="Avenir Next" panose="020B0503020202020204" pitchFamily="34" charset="0"/>
              </a:rPr>
              <a:t>Для того, чтобы проповедовать нашему миру</a:t>
            </a:r>
            <a:r>
              <a:rPr lang="en-US" dirty="0">
                <a:latin typeface="Avenir Next" panose="020B0503020202020204" pitchFamily="34" charset="0"/>
              </a:rPr>
              <a:t>,</a:t>
            </a:r>
          </a:p>
          <a:p>
            <a:pPr marL="0" indent="0" algn="ctr">
              <a:lnSpc>
                <a:spcPct val="110000"/>
              </a:lnSpc>
              <a:buNone/>
            </a:pPr>
            <a:r>
              <a:rPr lang="en-US" dirty="0">
                <a:latin typeface="Avenir Next" panose="020B0503020202020204" pitchFamily="34" charset="0"/>
              </a:rPr>
              <a:t> </a:t>
            </a:r>
            <a:r>
              <a:rPr lang="ru-RU" b="1" dirty="0">
                <a:solidFill>
                  <a:srgbClr val="C00000"/>
                </a:solidFill>
                <a:latin typeface="Avenir Next" panose="020B0503020202020204" pitchFamily="34" charset="0"/>
              </a:rPr>
              <a:t>НАМ НЕ НУЖНО</a:t>
            </a:r>
            <a:r>
              <a:rPr lang="en-US" b="1" dirty="0">
                <a:solidFill>
                  <a:srgbClr val="C00000"/>
                </a:solidFill>
                <a:latin typeface="Avenir Next" panose="020B0503020202020204" pitchFamily="34" charset="0"/>
              </a:rPr>
              <a:t> </a:t>
            </a:r>
            <a:r>
              <a:rPr lang="ru-RU" b="1" dirty="0">
                <a:latin typeface="Avenir Next" panose="020B0503020202020204" pitchFamily="34" charset="0"/>
              </a:rPr>
              <a:t>быть идеальными</a:t>
            </a:r>
            <a:r>
              <a:rPr lang="en-US" b="1" dirty="0">
                <a:latin typeface="Avenir Next" panose="020B0503020202020204" pitchFamily="34" charset="0"/>
              </a:rPr>
              <a:t>.</a:t>
            </a:r>
            <a:endParaRPr lang="en-US" dirty="0">
              <a:latin typeface="Avenir Next" panose="020B0503020202020204" pitchFamily="34" charset="0"/>
            </a:endParaRPr>
          </a:p>
          <a:p>
            <a:pPr marL="0" indent="0">
              <a:lnSpc>
                <a:spcPct val="110000"/>
              </a:lnSpc>
              <a:buNone/>
            </a:pPr>
            <a:endParaRPr lang="en-US" dirty="0"/>
          </a:p>
        </p:txBody>
      </p:sp>
    </p:spTree>
    <p:extLst>
      <p:ext uri="{BB962C8B-B14F-4D97-AF65-F5344CB8AC3E}">
        <p14:creationId xmlns:p14="http://schemas.microsoft.com/office/powerpoint/2010/main" val="61637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777BBD-C42C-46C6-8D2D-BD2F9613D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E91005DB-99FA-7E40-B230-53D1456788C5}"/>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D00581F8-6023-5441-9A2E-328B97D9E59E}"/>
              </a:ext>
            </a:extLst>
          </p:cNvPr>
          <p:cNvSpPr>
            <a:spLocks noGrp="1"/>
          </p:cNvSpPr>
          <p:nvPr>
            <p:ph type="title"/>
          </p:nvPr>
        </p:nvSpPr>
        <p:spPr>
          <a:xfrm>
            <a:off x="2165279" y="1609241"/>
            <a:ext cx="7380498" cy="1406070"/>
          </a:xfrm>
        </p:spPr>
        <p:txBody>
          <a:bodyPr anchor="b">
            <a:normAutofit/>
          </a:bodyPr>
          <a:lstStyle/>
          <a:p>
            <a:pPr algn="ctr">
              <a:lnSpc>
                <a:spcPct val="100000"/>
              </a:lnSpc>
            </a:pPr>
            <a:r>
              <a:rPr lang="en-US" sz="2800" b="1" dirty="0">
                <a:solidFill>
                  <a:srgbClr val="C00000"/>
                </a:solidFill>
                <a:latin typeface="Avenir Next" panose="020B0503020202020204" pitchFamily="34" charset="0"/>
              </a:rPr>
              <a:t>2. </a:t>
            </a:r>
            <a:r>
              <a:rPr lang="ru-RU" sz="2800" b="1" dirty="0">
                <a:solidFill>
                  <a:srgbClr val="C00000"/>
                </a:solidFill>
                <a:latin typeface="Avenir Next" panose="020B0503020202020204" pitchFamily="34" charset="0"/>
              </a:rPr>
              <a:t>Для того, чтобы проповедовать</a:t>
            </a:r>
            <a:r>
              <a:rPr lang="en-US" sz="2800" b="1" dirty="0">
                <a:solidFill>
                  <a:srgbClr val="C00000"/>
                </a:solidFill>
                <a:latin typeface="Avenir Next" panose="020B0503020202020204" pitchFamily="34" charset="0"/>
              </a:rPr>
              <a:t>, </a:t>
            </a:r>
            <a:br>
              <a:rPr lang="en-US" sz="2800" b="1" dirty="0">
                <a:solidFill>
                  <a:srgbClr val="C00000"/>
                </a:solidFill>
                <a:latin typeface="Avenir Next" panose="020B0503020202020204" pitchFamily="34" charset="0"/>
              </a:rPr>
            </a:br>
            <a:r>
              <a:rPr lang="ru-RU" sz="2800" b="1" dirty="0">
                <a:latin typeface="Book Antiqua" panose="02040602050305030304" pitchFamily="18" charset="0"/>
              </a:rPr>
              <a:t>нам не нужно</a:t>
            </a:r>
            <a:r>
              <a:rPr lang="en-US" sz="2800" b="1" dirty="0">
                <a:latin typeface="Book Antiqua" panose="02040602050305030304" pitchFamily="18" charset="0"/>
              </a:rPr>
              <a:t> . . . </a:t>
            </a:r>
            <a:r>
              <a:rPr lang="ru-RU" sz="2800" b="1" dirty="0">
                <a:latin typeface="Book Antiqua" panose="02040602050305030304" pitchFamily="18" charset="0"/>
              </a:rPr>
              <a:t>знать все</a:t>
            </a:r>
            <a:r>
              <a:rPr lang="en-US" sz="2800" dirty="0">
                <a:solidFill>
                  <a:srgbClr val="C00000"/>
                </a:solidFill>
                <a:latin typeface="Avenir Next" panose="020B0503020202020204" pitchFamily="34" charset="0"/>
              </a:rPr>
              <a:t/>
            </a:r>
            <a:br>
              <a:rPr lang="en-US" sz="2800" dirty="0">
                <a:solidFill>
                  <a:srgbClr val="C00000"/>
                </a:solidFill>
                <a:latin typeface="Avenir Next" panose="020B0503020202020204" pitchFamily="34" charset="0"/>
              </a:rPr>
            </a:br>
            <a:endParaRPr lang="en-US" sz="28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D895C1B5-C4E3-9D4E-965C-85084C5AE810}"/>
              </a:ext>
            </a:extLst>
          </p:cNvPr>
          <p:cNvSpPr>
            <a:spLocks noGrp="1"/>
          </p:cNvSpPr>
          <p:nvPr>
            <p:ph idx="1"/>
          </p:nvPr>
        </p:nvSpPr>
        <p:spPr>
          <a:xfrm>
            <a:off x="1108364" y="3315553"/>
            <a:ext cx="8589818" cy="3069886"/>
          </a:xfrm>
        </p:spPr>
        <p:txBody>
          <a:bodyPr>
            <a:normAutofit lnSpcReduction="10000"/>
          </a:bodyPr>
          <a:lstStyle/>
          <a:p>
            <a:pPr>
              <a:lnSpc>
                <a:spcPct val="100000"/>
              </a:lnSpc>
            </a:pPr>
            <a:r>
              <a:rPr lang="ru-RU" sz="2400" b="1" dirty="0" err="1"/>
              <a:t>Самарянка</a:t>
            </a:r>
            <a:r>
              <a:rPr lang="ru-RU" sz="2400" b="1" dirty="0"/>
              <a:t> не знала всего что нужно о религии</a:t>
            </a:r>
            <a:r>
              <a:rPr lang="ru-RU" sz="2400" dirty="0"/>
              <a:t>. Она только что встретилась с Равви и у нее были вопросы по Библии. Она не знала, как правильно поклоняться Богу. И несмотря на то, что она ожидала пришествия Мессии, она не была готова к сегодняшней встрече с Ним. </a:t>
            </a:r>
          </a:p>
          <a:p>
            <a:pPr marL="0" indent="0">
              <a:lnSpc>
                <a:spcPct val="100000"/>
              </a:lnSpc>
              <a:buNone/>
            </a:pPr>
            <a:endParaRPr lang="ru-RU" sz="2400" dirty="0"/>
          </a:p>
          <a:p>
            <a:pPr>
              <a:lnSpc>
                <a:spcPct val="100000"/>
              </a:lnSpc>
            </a:pPr>
            <a:r>
              <a:rPr lang="ru-RU" sz="2400" dirty="0"/>
              <a:t>«Знаю, что придёт Мессия, то есть Христос; когда Он придёт, то возвестит нам все». (ст. 25).</a:t>
            </a:r>
          </a:p>
          <a:p>
            <a:pPr>
              <a:lnSpc>
                <a:spcPct val="100000"/>
              </a:lnSpc>
            </a:pPr>
            <a:endParaRPr lang="ru-RU" sz="2400" dirty="0"/>
          </a:p>
          <a:p>
            <a:pPr>
              <a:lnSpc>
                <a:spcPct val="100000"/>
              </a:lnSpc>
            </a:pPr>
            <a:endParaRPr lang="en-US" sz="2400" dirty="0"/>
          </a:p>
        </p:txBody>
      </p:sp>
    </p:spTree>
    <p:extLst>
      <p:ext uri="{BB962C8B-B14F-4D97-AF65-F5344CB8AC3E}">
        <p14:creationId xmlns:p14="http://schemas.microsoft.com/office/powerpoint/2010/main" val="24418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5337</Words>
  <Application>Microsoft Office PowerPoint</Application>
  <PresentationFormat>Широкоэкранный</PresentationFormat>
  <Paragraphs>310</Paragraphs>
  <Slides>27</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Avenir Next</vt:lpstr>
      <vt:lpstr>Book Antiqua</vt:lpstr>
      <vt:lpstr>Calibri</vt:lpstr>
      <vt:lpstr>Calibri Light</vt:lpstr>
      <vt:lpstr>Cavolini</vt:lpstr>
      <vt:lpstr>Ink Free</vt:lpstr>
      <vt:lpstr>Office Theme</vt:lpstr>
      <vt:lpstr>Пойдите  и посмотрите на Спасителя мира </vt:lpstr>
      <vt:lpstr>«ГДЕ ЖИВЕШЬ?»</vt:lpstr>
      <vt:lpstr>Он ответил: «Пойдите  и увидите».  </vt:lpstr>
      <vt:lpstr>Презентация PowerPoint</vt:lpstr>
      <vt:lpstr> THE WOMAN AT THE WELL </vt:lpstr>
      <vt:lpstr>Презентация PowerPoint</vt:lpstr>
      <vt:lpstr>1. Для того, чтобы проповедовать,  нам не нужно . . . быть совершенными</vt:lpstr>
      <vt:lpstr>Презентация PowerPoint</vt:lpstr>
      <vt:lpstr>2. Для того, чтобы проповедовать,  нам не нужно . . . знать все </vt:lpstr>
      <vt:lpstr>Презентация PowerPoint</vt:lpstr>
      <vt:lpstr>3. Для того, чтобы проповедовать,  НАМ НЕ НУЖНО. . . ОТПРАВЛЯТЬСЯ  В ДАЛЬНИЕ СТРАНЫ</vt:lpstr>
      <vt:lpstr>Презентация PowerPoint</vt:lpstr>
      <vt:lpstr>Презентация PowerPoint</vt:lpstr>
      <vt:lpstr> 1. ЧТОБЫ ИЗМЕНИТЬ СУЩЕСТВУЮЩУЮ СИТУАЦИЮ,  НАМ НУЖНО . . . РАССТАВИТЬ ПРИОРИТЕТЫ </vt:lpstr>
      <vt:lpstr>Презентация PowerPoint</vt:lpstr>
      <vt:lpstr>2. ЧТОБЫ ИЗМЕНИТЬ СУЩЕСТВУЮЩУЮ СИТУАЦИЮ, НАМ НУЖНО . . . ПОДЕЛИТЬСЯ СВОИМ СВИДЕТЕЛЬСТВОМ </vt:lpstr>
      <vt:lpstr>Презентация PowerPoint</vt:lpstr>
      <vt:lpstr>3. Чтобы изменить существующую ситуацию,  НАМ НУЖНО . . . СОСРЕДОТОЧИТЬСЯ НА ИИСУСЕ </vt:lpstr>
      <vt:lpstr>Презентация PowerPoint</vt:lpstr>
      <vt:lpstr> ДЕЙСТВЕННАЯ  вера  </vt:lpstr>
      <vt:lpstr>Презентация PowerPoint</vt:lpstr>
      <vt:lpstr>Я пойду проповедовать миру, который меня окружает Анна Шталь  </vt:lpstr>
      <vt:lpstr>Презентация PowerPoint</vt:lpstr>
      <vt:lpstr>Презентация PowerPoint</vt:lpstr>
      <vt:lpstr>МЫ ПРИЗВАНЫ ИДТИ И ПРОПОВЕДОВАТЬ НАШЕМУ МИРУ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See  THE SAVIOR OF THE WORLD </dc:title>
  <dc:creator>Arrais, Raquel</dc:creator>
  <cp:lastModifiedBy>Raisa Ostrovskaya</cp:lastModifiedBy>
  <cp:revision>56</cp:revision>
  <dcterms:created xsi:type="dcterms:W3CDTF">2021-01-26T16:41:25Z</dcterms:created>
  <dcterms:modified xsi:type="dcterms:W3CDTF">2021-05-07T11:32:07Z</dcterms:modified>
</cp:coreProperties>
</file>