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384"/>
    <a:srgbClr val="00B000"/>
    <a:srgbClr val="910353"/>
    <a:srgbClr val="2B7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61111"/>
  </p:normalViewPr>
  <p:slideViewPr>
    <p:cSldViewPr snapToGrid="0" snapToObjects="1">
      <p:cViewPr varScale="1">
        <p:scale>
          <a:sx n="52" d="100"/>
          <a:sy n="52" d="100"/>
        </p:scale>
        <p:origin x="12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2BB35-C061-0145-9792-39A210A15223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15700-0C0B-0E4A-8782-1CE9269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«Семь шагов к проповеди об Иисусе»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Семинар подготовлен Отделом женского служения Южноамериканского дивизиона.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Авторы пасторы Дави Фрэнка и Герберт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Богер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мл.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Цель: обучить участников семинара личному служению.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Отрывок из Писания Ин.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4:28-30, 39-42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ОБЩЕНИЕ С ЛЮДЬМИ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«И ходил Иисус по всей Галилее,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синагогах их и проповедуя Евангелие Царствия, и исцеляя всякую болезнь и всякую немощь в людях» (Мф. 4:23).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«Лишь метод Христа принесет подлинный успех в проповедовании Божьей истины. Находясь среди людей, Спаситель общался с ними, желая им добра. Он проявлял к ним сочувствие. Он служил их нуждам и завоевывал их доверие. И после этого Иисус говорил им: «Следуй за Мною». (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Служение исцеления,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 143.3).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Новозаветняя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церковь следовала примеру Спасителя, отвечала на нужды людей, делая это во имя Иисуса. Первые ученики проявляли интерес к людям, и ко всем их нуждам: физическим, интеллектуальным, социальным и духовным (см.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3:6;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6:1-4).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вы служите людям, помните о следующих трех моментах: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Используйте надежный метод Христа (желать добра, находиться среди людей, служить им, проявляя сочувствие, завоевывая их доверие).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Соблюдайте 11-ю заповедь  - любите людей.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упускайте из вида их реальные потребности.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83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ИЗУЧЕНИЕ БИБЛИИ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 такой обстановке трудно завладеть вниманием людей. Единственным успешным способом, найденным нами, являются библейские чтения. Сначала они вызывают интерес у отдельных слушателей, затем эти люди, посещая знакомых, привлекают их, и мало-помалу работа расширяется, как это было, к примеру, в Лозанне» (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Евангелизм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с. 410).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7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А. Подход – поделитесь личным свидетельством о влиянии Библии на вашу жизнь: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МОЕ СВИДЕТЕЛЬСТВО — какой была моя жизнь до встречи со Иисусом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МОИ ЖИЗНЕННЫЕ УРОКИ — как я осознал, что нуждаюсь в Иисусе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МОЕ СЧАСТЬЕ, ОБРЕТЕННОЕ С ПОМОЩЬЮ БИБЛИИ — как я посвятил свою жизнь Иисусу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БЛАГАЯ ВЕСТЬ О СПАСЕНИИ — как сегодня Иисус изменяет мою жизнь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89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Содержание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центре всего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Христос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«Все и во всем Христос» (Кол. 3:11).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Наипервейшее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самое важное дело — смягчить и покорить душу, раскрыв ей Евангелие как можно яснее и явив ей Господа Иисуса Христа,  как понесшего наши грехи и прощающего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грехи Спасителя» (Уайт,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Воздержание,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с. 105.4).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«Христос является центром всякого истинного учения. Вся истинная религия сосредоточена в Его Слове» (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Советы родителям, учителям и студентам,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с. 453.3).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3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«Одного Иисуса — в этих словах заключена тайна и та жизненная сила, которая была присуща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первоапостольской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Церкви» (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Деяния апостолов,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 64.3).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«Каждая душа, соединенная со Христом, будет живым миссионером для всех окружающих» (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Евангелизм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 319.1).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«Вместе с тем есть люди, которые, если им представить истину иначе и при иных обстоятельствах,… будут очарованы ясностью истины и станут с радостью придерживаться ее» (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Свидетельства для Церкви,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т. 3, с. 426.4).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 Цель – привести человека к принятию решения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«Сеть лидеров» (англ.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Network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провела опрос среди 104 старших пасторов в самых растущих общинах Северной Америки. После завершения опроса исследователю Уоррену Берду был задан вопрос, о том какие выводы были сделаны на основании бесед с пасторами. Он сказал: «Вот что самое важное: лидеры этих общин ищут новые результаты, они стремятся узнать, что значит приводить людей ко Христу, особенно, когда мы хотим сделать их учениками» 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Formadores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Her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с. 172).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7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4. </a:t>
            </a:r>
            <a:r>
              <a:rPr lang="ru-RU" b="1" dirty="0"/>
              <a:t>УЧЕНИЧЕСТВО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«И что слышал от меня при многих свидетелях, то передай верным людям, которые были бы способны и других научить» (2 Тим. 2:2).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43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Пять стадий обучения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делаю. Ты смотришь. Мы говорим.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делаю. Ты помогаешь. Мы говорим.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 делаешь. Я помогаю. Мы говорим.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 делаешь. Я смотрю. Мы говорим.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 делаешь. Кто-то смотрит.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90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Ученичество должно обеспечивать три потребности: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Оставаться на связи  - общение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Возрастать - взаимоотношения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Давать плоды – служение (духовные дары)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9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Пойдите, посмотрите на Спасителя мира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Женщина у колодца начала приводить людей к Иисусу в тот момент, когда она поняла, что Он, должно быть, Мессия. Она пригласила всех: членов своей семьи, друзей и врагов пойти с ней, чтобы увидеть Спасителя. Она была уверена, что каждый будет чувствовать то же, что чувствовала она.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узнаем о семи шагах для проповеди об Иисусе. Эти шаги помогут в росте вашей общины. Но сначала подумайте над таким вопросом.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6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ДУХОВНЫЙ РОСТ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«Существует великая нужда в тайной молитве, однако есть также нужда в том, чтобы несколько христиан собирались вместе и объединялись в ревностном прошении к Богу. В этих небольших группах присутствует Иисус, в сердце укореняется любовь, и Дух проявляет Свою могущественную силу, чтобы люди могли приобретать опыт в спасении погибающих» (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Возвысьте Его,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 358.5).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3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Духовный рост происходит в общении с другими верующими. Классы субботней школы способствуют дисциплине для роста: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Духовное укрепление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 принадлежности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Эмоциональная поддержка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54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КРЕЩЕНИЕ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Крещение – это публичное обещание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выполнение повеления Господа.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возможность для свидетельства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важнейшее событие на пути ученичества.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89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новообращенный готовится ко крещению, побуждайте его делать следующие шаги: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день своего крещения помолись о пяти друзьях, которых ты можешь пригласить на крещение.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день своего крещения предложи им изучать Библию.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со своим библейским учителем организуйтесь в команду, чтобы изучать Библию с одним из твоих друзей (или с большим количеством).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Повтори тот же цикл с новыми друзьями… умножая количество учеников.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70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УВЕЛИЧЕНИЕ КОЛИЧЕСТВА ВЕРУЮЩИХ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 поручил двенадцати апостолам сделать людей учениками. То же самое поручение по увеличению количества верующих дано нам сегодня. Практикуйте эти три шага, когда вы следуете своему призванию: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Будьте наставником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Бросайте людям вызов идти и проповедовать.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Радуйтесь новым ученикам.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4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«Итак, идите, научите все народы, крестя их во имя Отца и Сына и Святого Духа,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 их соблюдать всё, что Я повелел вам; и се, Я с вами во все дни до скончания века» (Мф. 28:19, 20).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9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каждого урока по изучению Библии учите своих учеников следующим практикам: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Духовная сфера – поставьте Бога на первое место; молитва и изучение Библии (уроков субботней школы).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 – на практике следуйте восьми принципам сохранения здоровья.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Финансы – подключите планирование и создайте личный/семейный бюджет.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Евангелизм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 командах по два человека обучайтесь тому, как преподавать людям уроки по изучению Библии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1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ЗАКЛЮЧЕНИЕ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Молитесь, пока не найдете человека, с которым вы будете изучать Библию.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Просите мудрости в том, как воспитывать учеников.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Молитесь и просите о том, чтобы привести их ко крещению.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новым новообращенным организуйте команду из двух человек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79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ПОРУЧЕНИЕ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благословляет,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мы посещаем людей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благословляет,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мы даем людям литературу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может ответить на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молитвы о ближних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благословляет уроки по изучению Библии,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 мы преподаем.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благословляет семинары по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евангелизации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 преподаем мы.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благословляет добрые дела,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 делаем мы.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3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растут церкви? Ответ на этот вопрос состоит из двух частей.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Церкви растут тогда, когда запланированный процесс роста Церкви удовлетворяет физические, умственные, социальные и духовные потребности местного сообщества.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Церкви растут тогда, когда члены общины обнаруживают, что проповедь удовлетворяет их собственную потребность в духовном, социальном, умственном и физическом развитии.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Евангельская работа не только позволяет церкви расти, но и способствует возрастанию членов Церкви.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3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«Когда мы стремимся привлечь других ко Христу, возлагая на себя заботу о душах в своих молитвах, наши собственные сердца начинают биться сильнее под влиянием Божьей благодати; наши собственные чувства начинают пылать Божественной страстью; вся наша христианская жизнь приобретает большую реальность, становясь более ревностной, более молитвенной». (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Наглядные уроки Христа, с.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354.2).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 ШАГОВ К ПРОПОВЕДИ ОБ ИИСУСЕ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3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ПОСРЕДНИЧЕСТВО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Посредническая молитва Павла: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«Будьте постоянны в молитве, бодрствуя в ней с благодарением. Молитесь также и о нас, чтобы Бог отверз нам дверь для слова, возвещать тайну Христову, за которую я и в узах, дабы я открыл её, как должно мне возвещать. Со внешними обходитесь благоразумно, пользуясь временем. Слово ваше да будет всегда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благодатию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приправлено солью, дабы вы знали, как отвечать каждому» (Кол. 4:2-6).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Посмотрите на отдельные фразы в посреднической молитве Павла, которые могут стать примером для наших молитв.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«Будьте постоянны»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Молитесь о человеке, с которым вы изучаете Библию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Бодрствуйте в молитве с благодарением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«Чтобы Бог отверз нам дверь»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Просьба об появлении возможностей проповедовать слово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Возвещать тайну Христову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 уроки по изучению Библии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«Благоразумно»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Призывать людей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 благодатью»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 учениками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4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этом году мы не будем о ком-то молиться, в следующем году может быть уже поздно для этого человека.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Молитва это основа и она действительно изменяет текущую ситуацию.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Подготовьте список знакомых и незнакомых вам людей, которые могут быть заинтересованы в изучении Библии.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Верьте в то, что в ответ на посредническую молитву Бог откроет двери для проповеди Слова.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15700-0C0B-0E4A-8782-1CE9269AE4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02A0-2EEA-234D-9BC4-67E5F36A9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9779D-3449-1646-9350-6CCE45B09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4DE48-C4E3-C84F-B6C0-D5238277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03DD9-8E53-FC42-9EEC-7ECF6AE3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8A39D-EC05-4540-A632-CC440E4F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7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CF35-AC68-AB40-AEF4-08B31A0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5FB0D-3495-3648-A232-B24E161DE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3CE1-1C8C-0347-BAD5-29713E07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26D4-53EE-CF4F-89EF-3FA5B909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B1FD8-36EB-6C45-9F15-C2FC7587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5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13DB8B-64ED-3C4F-96D3-A7E81E113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4ACA5-2C2B-4A47-95D1-2B2328A52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EB5D-F050-594D-A32F-D06B11C1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1B0E8-7B3F-0F44-B604-EAE8DA7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4D0BC-2866-D14B-9E84-8659048B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14EE-3EE3-4C45-9BE9-FB7AA331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3CAA-99F8-AE47-8BCE-E1F79E86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6117E-D5A7-B74C-B4BD-72041F40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4C502-A173-B645-B962-8F7E36F0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2D52E-9F37-1441-8301-B9DB5F39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4BD5-A29F-FF44-9CEE-0E21CCDC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E7123-BF3E-A84C-9463-965A97695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379B1-434F-9346-9D6C-577B34D0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8E0C-BFAD-6C45-9689-9AF5EBDB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578C6-0BE2-E146-89F4-547011FD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0B02-45B1-D24A-92AF-19C6AABC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81977-E99A-1D41-B4F2-5469B2005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1B740-2E5A-AD45-9F2D-A0FBAF76F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7FFB5-BA19-774E-B95B-3D565617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0AB84-8719-944D-AEB4-E0E82F92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C211E-F011-174A-A2A8-4A9575ED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14EB-02F7-644C-9779-C1DE882C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7F088-5D0F-8242-A709-2D6783B69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B584-2A4C-634E-A7B1-92959B213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092BF-B6EB-804B-90D4-895593399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B2326-1A2F-924A-A572-87D597B3C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89B57-D87C-1A44-B7C8-425B050F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59443-B8CB-8C49-BD54-BD8D3F4F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46E34-AA40-494F-BFE9-DE5D8904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ED6D-6B93-4A46-82D1-8E849476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9A9A2-9E0E-564B-9213-0DB49BEE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32341-07BB-4744-931E-B4BECABA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7EF85-DBCC-0A4D-AD0E-D1CEB1A9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1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34E58-F1AD-EF40-831A-10262D43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3746A-47A1-C54F-892E-C15AB3F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A314F-2C7A-9F48-838B-F1412E2E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8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C620-A732-014D-9E31-0236C12E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AA2F-435E-ED44-B8CC-7C08829E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8F1F9-A62A-104B-8977-52BA3CAC2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CFA94-4E52-2549-BE73-AE0DD50A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82A99-8795-044C-B73A-20D21DF7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EDBF7-BE56-C446-91A9-6CB4E52B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0496-3B92-BC40-8FF4-7D3003EB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A8243-273C-0A47-B521-6B17B21F1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D4728-8F24-E141-B1D5-345CB0FA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ED877-76FC-7743-83EA-F428C412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A4232-0587-ED4C-BB80-86D7B036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120F8-CEF7-BF48-8197-A5C506CF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D702D-D75B-2C47-BAAB-782DC8E4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B28A5-55EA-B845-97B5-B0124A90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09D86-404E-614C-8CFE-8452A72F9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0D7E-AD0B-7744-803F-4951CA4BAF7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399B6-655A-924B-B56A-34E4E9109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25A61-6AC0-CA4A-BC6D-D9B628186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31EE5-18F8-1F45-B3F5-435F7B2B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5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fish eye photography of city">
            <a:extLst>
              <a:ext uri="{FF2B5EF4-FFF2-40B4-BE49-F238E27FC236}">
                <a16:creationId xmlns:a16="http://schemas.microsoft.com/office/drawing/2014/main" id="{F46BB6BD-2542-4145-A8CA-05C3DEA7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26EB3-FC27-7649-A27F-76278F36E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9" y="3801614"/>
            <a:ext cx="9078562" cy="2370718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>
                <a:solidFill>
                  <a:srgbClr val="FFC000"/>
                </a:solidFill>
                <a:latin typeface="Avenir Next" panose="020B0503020202020204" pitchFamily="34" charset="0"/>
              </a:rPr>
              <a:t>СЕМЬ ШАГОВ</a:t>
            </a:r>
            <a:r>
              <a:rPr lang="en-US" sz="4400" b="1" dirty="0">
                <a:solidFill>
                  <a:srgbClr val="FFC000"/>
                </a:solidFill>
                <a:latin typeface="Avenir Next" panose="020B0503020202020204" pitchFamily="34" charset="0"/>
              </a:rPr>
              <a:t> </a:t>
            </a:r>
            <a:r>
              <a:rPr lang="ru-RU" sz="4400" b="1" dirty="0">
                <a:solidFill>
                  <a:srgbClr val="FFC000"/>
                </a:solidFill>
                <a:latin typeface="Avenir Next" panose="020B0503020202020204" pitchFamily="34" charset="0"/>
              </a:rPr>
              <a:t/>
            </a:r>
            <a:br>
              <a:rPr lang="ru-RU" sz="4400" b="1" dirty="0">
                <a:solidFill>
                  <a:srgbClr val="FFC000"/>
                </a:solidFill>
                <a:latin typeface="Avenir Next" panose="020B0503020202020204" pitchFamily="34" charset="0"/>
              </a:rPr>
            </a:br>
            <a:r>
              <a:rPr lang="ru-RU" sz="4800" b="1" i="1" dirty="0">
                <a:latin typeface="Book Antiqua" panose="02040602050305030304" pitchFamily="18" charset="0"/>
              </a:rPr>
              <a:t>к проповеди об Иисусе</a:t>
            </a:r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4FFB2-695A-5B42-98F8-79472ACF6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768166"/>
            <a:ext cx="9078562" cy="592975"/>
          </a:xfrm>
        </p:spPr>
        <p:txBody>
          <a:bodyPr anchor="ctr">
            <a:normAutofit/>
          </a:bodyPr>
          <a:lstStyle/>
          <a:p>
            <a:r>
              <a:rPr lang="ru-RU" sz="1050" dirty="0">
                <a:latin typeface="Avenir Next" panose="020B0503020202020204" pitchFamily="34" charset="0"/>
              </a:rPr>
              <a:t>СЕМИНАР ПОДГОТОВЛЕН ОТДЕЛОМ ЖЕНСКОГО СЛУЖЕНИЯ ЮЖНОАМЕРИКАНСКОГО ДИВИЗИОНА</a:t>
            </a:r>
            <a:endParaRPr lang="en-US" sz="1050" dirty="0">
              <a:latin typeface="Avenir Next" panose="020B0503020202020204" pitchFamily="34" charset="0"/>
            </a:endParaRPr>
          </a:p>
          <a:p>
            <a:r>
              <a:rPr lang="ru-RU" sz="1050" dirty="0">
                <a:latin typeface="Avenir Next" panose="020B0503020202020204" pitchFamily="34" charset="0"/>
              </a:rPr>
              <a:t>АВТОРЫ ПАСТОРЫ ДАВИ ФРЭНКА И ГЕРБЕРТ БОГЕР МЛ.</a:t>
            </a:r>
            <a:endParaRPr lang="en-US" sz="1050" dirty="0">
              <a:latin typeface="Avenir Next" panose="020B0503020202020204" pitchFamily="34" charset="0"/>
            </a:endParaRPr>
          </a:p>
          <a:p>
            <a:pPr algn="l"/>
            <a:endParaRPr lang="en-US" sz="600" dirty="0"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0E4A1F-B025-8D40-B840-B5CAD32269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885" y="5768166"/>
            <a:ext cx="543621" cy="3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6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ACA5-B1C6-CA4C-916A-7FFB74A1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 fontScale="90000"/>
          </a:bodyPr>
          <a:lstStyle/>
          <a:p>
            <a:r>
              <a:rPr lang="en-US" sz="3700" b="1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en-US" sz="3700" b="1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en-US" sz="3700" b="1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2. </a:t>
            </a:r>
            <a:r>
              <a:rPr lang="ru-RU" sz="3700" b="1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ОБЩЕНИЕ </a:t>
            </a:r>
            <a:br>
              <a:rPr lang="ru-RU" sz="3700" b="1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ru-RU" sz="3700" b="1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С ЛЮДЬМИ</a:t>
            </a:r>
            <a:r>
              <a:rPr lang="en-US" sz="3700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en-US" sz="3700" spc="3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</a:br>
            <a:endParaRPr lang="en-US" sz="3700" spc="300" dirty="0">
              <a:solidFill>
                <a:schemeClr val="accent5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16388" name="Picture 4" descr="footprints on seashore">
            <a:extLst>
              <a:ext uri="{FF2B5EF4-FFF2-40B4-BE49-F238E27FC236}">
                <a16:creationId xmlns:a16="http://schemas.microsoft.com/office/drawing/2014/main" id="{9B1575EE-2C75-4047-9530-BC9E76634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E051A-F38F-4443-A827-00A63185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924334"/>
            <a:ext cx="5613394" cy="493366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Avenir Next" panose="020B0503020202020204" pitchFamily="34" charset="0"/>
              </a:rPr>
              <a:t>“</a:t>
            </a:r>
            <a:r>
              <a:rPr lang="ru-RU" sz="2400" dirty="0">
                <a:latin typeface="Avenir Next" panose="020B0503020202020204" pitchFamily="34" charset="0"/>
              </a:rPr>
              <a:t>«Лишь метод Христа принесет подлинный успех в проповедовании Божьей истины. </a:t>
            </a:r>
            <a:r>
              <a:rPr lang="ru-RU" sz="2400" b="1" dirty="0">
                <a:latin typeface="Avenir Next" panose="020B0503020202020204" pitchFamily="34" charset="0"/>
              </a:rPr>
              <a:t>Находясь среди</a:t>
            </a:r>
            <a:r>
              <a:rPr lang="ru-RU" sz="2400" dirty="0">
                <a:latin typeface="Avenir Next" panose="020B0503020202020204" pitchFamily="34" charset="0"/>
              </a:rPr>
              <a:t> людей, Спаситель общался с ними, </a:t>
            </a:r>
            <a:r>
              <a:rPr lang="ru-RU" sz="2400" b="1" dirty="0">
                <a:latin typeface="Avenir Next" panose="020B0503020202020204" pitchFamily="34" charset="0"/>
              </a:rPr>
              <a:t>желая им добра</a:t>
            </a:r>
            <a:r>
              <a:rPr lang="ru-RU" sz="2400" dirty="0">
                <a:latin typeface="Avenir Next" panose="020B0503020202020204" pitchFamily="34" charset="0"/>
              </a:rPr>
              <a:t>. Он </a:t>
            </a:r>
            <a:r>
              <a:rPr lang="ru-RU" sz="2400" b="1" dirty="0">
                <a:latin typeface="Avenir Next" panose="020B0503020202020204" pitchFamily="34" charset="0"/>
              </a:rPr>
              <a:t>проявлял к ним</a:t>
            </a:r>
            <a:r>
              <a:rPr lang="ru-RU" sz="2400" dirty="0">
                <a:latin typeface="Avenir Next" panose="020B0503020202020204" pitchFamily="34" charset="0"/>
              </a:rPr>
              <a:t> </a:t>
            </a:r>
            <a:r>
              <a:rPr lang="ru-RU" sz="2400" b="1" dirty="0">
                <a:latin typeface="Avenir Next" panose="020B0503020202020204" pitchFamily="34" charset="0"/>
              </a:rPr>
              <a:t>сочувствие</a:t>
            </a:r>
            <a:r>
              <a:rPr lang="ru-RU" sz="2400" dirty="0">
                <a:latin typeface="Avenir Next" panose="020B0503020202020204" pitchFamily="34" charset="0"/>
              </a:rPr>
              <a:t>. Он </a:t>
            </a:r>
            <a:r>
              <a:rPr lang="ru-RU" sz="2400" b="1" dirty="0">
                <a:latin typeface="Avenir Next" panose="020B0503020202020204" pitchFamily="34" charset="0"/>
              </a:rPr>
              <a:t>служил их нуждам</a:t>
            </a:r>
            <a:r>
              <a:rPr lang="ru-RU" sz="2400" dirty="0">
                <a:latin typeface="Avenir Next" panose="020B0503020202020204" pitchFamily="34" charset="0"/>
              </a:rPr>
              <a:t> и </a:t>
            </a:r>
            <a:r>
              <a:rPr lang="ru-RU" sz="2400" b="1" dirty="0">
                <a:latin typeface="Avenir Next" panose="020B0503020202020204" pitchFamily="34" charset="0"/>
              </a:rPr>
              <a:t>завоевывал их доверие</a:t>
            </a:r>
            <a:r>
              <a:rPr lang="ru-RU" sz="2400" dirty="0">
                <a:latin typeface="Avenir Next" panose="020B0503020202020204" pitchFamily="34" charset="0"/>
              </a:rPr>
              <a:t>. И после этого Иисус говорил им: </a:t>
            </a:r>
            <a:r>
              <a:rPr lang="ru-RU" sz="2400" b="1" dirty="0">
                <a:latin typeface="Avenir Next" panose="020B0503020202020204" pitchFamily="34" charset="0"/>
              </a:rPr>
              <a:t>«Следуй за Мною».</a:t>
            </a:r>
            <a:r>
              <a:rPr lang="en-US" sz="2400" b="1" dirty="0">
                <a:latin typeface="Avenir Next" panose="020B0503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—</a:t>
            </a:r>
            <a:r>
              <a:rPr lang="ru-RU" sz="2000" dirty="0">
                <a:latin typeface="Avenir Next" panose="020B0503020202020204" pitchFamily="34" charset="0"/>
              </a:rPr>
              <a:t>Служение исцеления, с. 143.</a:t>
            </a:r>
            <a:r>
              <a:rPr lang="en-US" sz="2000" i="1" dirty="0">
                <a:latin typeface="Avenir Next" panose="020B0503020202020204" pitchFamily="34" charset="0"/>
              </a:rPr>
              <a:t> </a:t>
            </a:r>
            <a:endParaRPr lang="en-US" sz="2000" dirty="0">
              <a:latin typeface="Avenir Next" panose="020B0503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9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F46B-3B8D-DE40-90E4-C03FC69C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710613"/>
            <a:ext cx="3512593" cy="2840312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latin typeface="Avenir Next" panose="020B0503020202020204" pitchFamily="34" charset="0"/>
              </a:rPr>
              <a:t/>
            </a:r>
            <a:br>
              <a:rPr lang="en-US" sz="2800" b="1" dirty="0">
                <a:latin typeface="Avenir Next" panose="020B0503020202020204" pitchFamily="34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КОГДА ВЫ СЛУЖИТЕ ЛЮДЯМ,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ru-RU" sz="2800" b="1" dirty="0">
                <a:latin typeface="Avenir Next" panose="020B0503020202020204" pitchFamily="34" charset="0"/>
              </a:rPr>
              <a:t>ПОМНИТЕ О СЛЕДУЮЩИХ ТРЕХ МОМЕНТАХ: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17410" name="Picture 2" descr="person holding brown eyeglasses with green trees background">
            <a:extLst>
              <a:ext uri="{FF2B5EF4-FFF2-40B4-BE49-F238E27FC236}">
                <a16:creationId xmlns:a16="http://schemas.microsoft.com/office/drawing/2014/main" id="{9027D8AB-8042-4449-96B1-04C00A2BD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982FF-4D4E-DE49-8524-78670A669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066750"/>
            <a:ext cx="7485413" cy="2452687"/>
          </a:xfrm>
        </p:spPr>
        <p:txBody>
          <a:bodyPr anchor="ctr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Используйте надежный метод Христа </a:t>
            </a:r>
            <a:r>
              <a:rPr lang="ru-RU" sz="2400" dirty="0"/>
              <a:t>(желать добра, находиться среди людей, служить им, проявляя сочувствие, завоевывая их доверие).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Соблюдайте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заповедь  </a:t>
            </a:r>
            <a:r>
              <a:rPr lang="ru-RU" sz="2400" dirty="0"/>
              <a:t>- любите </a:t>
            </a:r>
            <a:r>
              <a:rPr lang="ru-RU" sz="2400" dirty="0" smtClean="0"/>
              <a:t>людей!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Не упускайте из вида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/>
              <a:t>их реальные потребности.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00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7531-D434-FE44-ACD4-515997B5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700" b="1" dirty="0">
                <a:solidFill>
                  <a:srgbClr val="D04384"/>
                </a:solidFill>
                <a:latin typeface="Avenir Next" panose="020B0503020202020204" pitchFamily="34" charset="0"/>
              </a:rPr>
              <a:t/>
            </a:r>
            <a:br>
              <a:rPr lang="en-US" sz="3700" b="1" dirty="0">
                <a:solidFill>
                  <a:srgbClr val="D04384"/>
                </a:solidFill>
                <a:latin typeface="Avenir Next" panose="020B0503020202020204" pitchFamily="34" charset="0"/>
              </a:rPr>
            </a:br>
            <a:r>
              <a:rPr lang="en-US" sz="3700" b="1" dirty="0">
                <a:solidFill>
                  <a:srgbClr val="D04384"/>
                </a:solidFill>
                <a:latin typeface="Avenir Next" panose="020B0503020202020204" pitchFamily="34" charset="0"/>
              </a:rPr>
              <a:t>3. </a:t>
            </a:r>
            <a:r>
              <a:rPr lang="ru-RU" sz="3700" b="1" dirty="0" smtClean="0">
                <a:solidFill>
                  <a:srgbClr val="D04384"/>
                </a:solidFill>
                <a:latin typeface="Avenir Next" panose="020B0503020202020204" pitchFamily="34" charset="0"/>
              </a:rPr>
              <a:t>Изучение Библии</a:t>
            </a:r>
            <a:r>
              <a:rPr lang="en-US" sz="3700" b="1" dirty="0">
                <a:solidFill>
                  <a:srgbClr val="D04384"/>
                </a:solidFill>
                <a:latin typeface="Avenir Next" panose="020B0503020202020204" pitchFamily="34" charset="0"/>
              </a:rPr>
              <a:t/>
            </a:r>
            <a:br>
              <a:rPr lang="en-US" sz="3700" b="1" dirty="0">
                <a:solidFill>
                  <a:srgbClr val="D04384"/>
                </a:solidFill>
                <a:latin typeface="Avenir Next" panose="020B0503020202020204" pitchFamily="34" charset="0"/>
              </a:rPr>
            </a:br>
            <a:endParaRPr lang="en-US" sz="3700" b="1" dirty="0">
              <a:solidFill>
                <a:srgbClr val="D04384"/>
              </a:solidFill>
              <a:latin typeface="Avenir Next" panose="020B0503020202020204" pitchFamily="34" charset="0"/>
            </a:endParaRPr>
          </a:p>
        </p:txBody>
      </p:sp>
      <p:pic>
        <p:nvPicPr>
          <p:cNvPr id="18434" name="Picture 2" descr="gold framed eyeglasses">
            <a:extLst>
              <a:ext uri="{FF2B5EF4-FFF2-40B4-BE49-F238E27FC236}">
                <a16:creationId xmlns:a16="http://schemas.microsoft.com/office/drawing/2014/main" id="{02061EFB-B0F7-584D-9E5A-AD0EBD229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0E35-140B-C04F-8246-2BDD1A53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719" y="2119312"/>
            <a:ext cx="5613394" cy="45135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«В такой обстановке трудно завладеть вниманием людей. Единственным успешным способом, найденным нами, являются библейские чтения. Сначала они вызывают интерес у отдельных слушателей, затем эти люди, посещая знакомых, привлекают их, и мало-помалу работа расширяется, как это было, </a:t>
            </a:r>
            <a:br>
              <a:rPr lang="ru-RU" dirty="0"/>
            </a:br>
            <a:r>
              <a:rPr lang="ru-RU" dirty="0"/>
              <a:t>к примеру, в Лозанне» </a:t>
            </a:r>
            <a:br>
              <a:rPr lang="ru-RU" dirty="0"/>
            </a:br>
            <a:r>
              <a:rPr lang="ru-RU" dirty="0"/>
              <a:t>(</a:t>
            </a:r>
            <a:r>
              <a:rPr lang="ru-RU" i="1" dirty="0" err="1"/>
              <a:t>Евангелизм</a:t>
            </a:r>
            <a:r>
              <a:rPr lang="ru-RU" dirty="0"/>
              <a:t>, с. 410).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3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25A0-ADB7-894C-BA28-234B2464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2124075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dirty="0">
                <a:latin typeface="Avenir Next" panose="020B0503020202020204" pitchFamily="34" charset="0"/>
              </a:rPr>
              <a:t/>
            </a:r>
            <a:br>
              <a:rPr lang="en-US" sz="2500" b="1" dirty="0">
                <a:latin typeface="Avenir Next" panose="020B0503020202020204" pitchFamily="34" charset="0"/>
              </a:rPr>
            </a:br>
            <a:r>
              <a:rPr lang="en-US" sz="31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A. 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ПОДХОД</a:t>
            </a:r>
            <a:r>
              <a:rPr lang="en-US" sz="2500" b="1" dirty="0">
                <a:latin typeface="Avenir Next" panose="020B0503020202020204" pitchFamily="34" charset="0"/>
              </a:rPr>
              <a:t/>
            </a:r>
            <a:br>
              <a:rPr lang="en-US" sz="2500" b="1" dirty="0">
                <a:latin typeface="Avenir Next" panose="020B0503020202020204" pitchFamily="34" charset="0"/>
              </a:rPr>
            </a:br>
            <a:r>
              <a:rPr lang="en-US" sz="2500" b="1" dirty="0">
                <a:latin typeface="Avenir Next" panose="020B0503020202020204" pitchFamily="34" charset="0"/>
              </a:rPr>
              <a:t> </a:t>
            </a:r>
            <a:r>
              <a:rPr lang="ru-RU" sz="2500" b="1" dirty="0">
                <a:latin typeface="Avenir Next" panose="020B0503020202020204" pitchFamily="34" charset="0"/>
              </a:rPr>
              <a:t>ПОДЕЛИТЕСЬ ЛИЧНЫМ СВИДЕТЕЛЬСТВОМ </a:t>
            </a:r>
            <a:r>
              <a:rPr lang="ru-RU" sz="2500" dirty="0">
                <a:latin typeface="Avenir Next" panose="020B0503020202020204" pitchFamily="34" charset="0"/>
              </a:rPr>
              <a:t>О ВЛИЯНИИ БИБЛИИ НА ВАШУ ЖИЗНЬ.</a:t>
            </a:r>
            <a:endParaRPr lang="en-US" sz="2500" dirty="0">
              <a:latin typeface="Avenir Next" panose="020B0503020202020204" pitchFamily="34" charset="0"/>
            </a:endParaRPr>
          </a:p>
        </p:txBody>
      </p:sp>
      <p:pic>
        <p:nvPicPr>
          <p:cNvPr id="19458" name="Picture 2" descr="girl reading book">
            <a:extLst>
              <a:ext uri="{FF2B5EF4-FFF2-40B4-BE49-F238E27FC236}">
                <a16:creationId xmlns:a16="http://schemas.microsoft.com/office/drawing/2014/main" id="{32FA0C5E-7046-CC41-85F0-5FD8718C3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B140C-7A85-E44B-9BB8-61EBFB36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51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МОЕ СВИДЕТЕЛЬСТВО</a:t>
            </a:r>
            <a:r>
              <a:rPr lang="en-US" sz="2400" dirty="0"/>
              <a:t>—</a:t>
            </a:r>
            <a:r>
              <a:rPr lang="ru-RU" sz="2400" dirty="0"/>
              <a:t>какой была моя жизнь до встречи с Иисусом</a:t>
            </a:r>
            <a:endParaRPr lang="en-US" sz="2400" dirty="0"/>
          </a:p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МОИ ЖИЗНЕННЫЕ УРОКИ</a:t>
            </a:r>
            <a:r>
              <a:rPr lang="en-US" sz="2400" dirty="0"/>
              <a:t>—</a:t>
            </a:r>
            <a:r>
              <a:rPr lang="ru-RU" sz="2400" dirty="0"/>
              <a:t> как я </a:t>
            </a:r>
            <a:r>
              <a:rPr lang="ru-RU" sz="2400" dirty="0" smtClean="0"/>
              <a:t>осознала, </a:t>
            </a:r>
            <a:r>
              <a:rPr lang="ru-RU" sz="2400" dirty="0"/>
              <a:t>что нуждаюсь в Иисусе</a:t>
            </a:r>
            <a:endParaRPr lang="en-US" sz="2400" dirty="0"/>
          </a:p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МОЕ СЧАСТЬЕ, ОБРЕТЕННОЕ С ПОМОЩЬЮ БИБЛИИ</a:t>
            </a:r>
            <a:r>
              <a:rPr lang="en-US" sz="2400" dirty="0"/>
              <a:t>—</a:t>
            </a:r>
            <a:r>
              <a:rPr lang="ru-RU" sz="2400" dirty="0"/>
              <a:t>как я </a:t>
            </a:r>
            <a:r>
              <a:rPr lang="ru-RU" sz="2400" dirty="0" smtClean="0"/>
              <a:t>посвятила </a:t>
            </a:r>
            <a:r>
              <a:rPr lang="ru-RU" sz="2400" dirty="0"/>
              <a:t>свою жизнь Иисусу</a:t>
            </a:r>
            <a:endParaRPr lang="en-US" sz="2400" dirty="0"/>
          </a:p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БЛАГАЯ ВЕСТЬ О СПАСЕНИИ</a:t>
            </a:r>
            <a:r>
              <a:rPr lang="en-US" sz="2400" dirty="0"/>
              <a:t>—</a:t>
            </a:r>
            <a:r>
              <a:rPr lang="ru-RU" sz="2400" dirty="0"/>
              <a:t>как сегодня Иисус изменяет мою жизнь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560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01BE-A555-4D40-B5E0-0B4AA896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100" b="1" dirty="0">
                <a:latin typeface="Avenir Next" panose="020B0503020202020204" pitchFamily="34" charset="0"/>
              </a:rPr>
              <a:t/>
            </a:r>
            <a:br>
              <a:rPr lang="en-US" sz="3100" b="1" dirty="0">
                <a:latin typeface="Avenir Next" panose="020B0503020202020204" pitchFamily="34" charset="0"/>
              </a:rPr>
            </a:b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B.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СОДЕРЖАНИЕ</a:t>
            </a:r>
            <a:r>
              <a:rPr lang="en-US" sz="3100" b="1" dirty="0">
                <a:latin typeface="Avenir Next" panose="020B0503020202020204" pitchFamily="34" charset="0"/>
              </a:rPr>
              <a:t/>
            </a:r>
            <a:br>
              <a:rPr lang="en-US" sz="3100" b="1" dirty="0">
                <a:latin typeface="Avenir Next" panose="020B0503020202020204" pitchFamily="34" charset="0"/>
              </a:rPr>
            </a:br>
            <a:r>
              <a:rPr lang="ru-RU" sz="3100" b="1" dirty="0">
                <a:latin typeface="Avenir Next" panose="020B0503020202020204" pitchFamily="34" charset="0"/>
              </a:rPr>
              <a:t>В ЦЕНТРЕ ВСЕГО - ХРИСТОС</a:t>
            </a:r>
            <a:r>
              <a:rPr lang="en-US" sz="3100" dirty="0">
                <a:latin typeface="Avenir Next" panose="020B0503020202020204" pitchFamily="34" charset="0"/>
              </a:rPr>
              <a:t>IT</a:t>
            </a:r>
            <a:endParaRPr lang="en-US" sz="3100" b="1" dirty="0">
              <a:latin typeface="Avenir Next" panose="020B0503020202020204" pitchFamily="34" charset="0"/>
            </a:endParaRPr>
          </a:p>
        </p:txBody>
      </p:sp>
      <p:pic>
        <p:nvPicPr>
          <p:cNvPr id="20482" name="Picture 2" descr="white book page beside green potted plant">
            <a:extLst>
              <a:ext uri="{FF2B5EF4-FFF2-40B4-BE49-F238E27FC236}">
                <a16:creationId xmlns:a16="http://schemas.microsoft.com/office/drawing/2014/main" id="{BEDA174D-F77E-644C-992D-372E854A8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0A01-E53D-6B47-A8A3-61FB1F74A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633239" cy="3752849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«Все и во всем Христос»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(</a:t>
            </a:r>
            <a:r>
              <a:rPr lang="ru-RU" sz="2400" dirty="0"/>
              <a:t>Кол.</a:t>
            </a:r>
            <a:r>
              <a:rPr lang="en-US" sz="2400" dirty="0"/>
              <a:t> 3:11).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«</a:t>
            </a:r>
            <a:r>
              <a:rPr lang="ru-RU" dirty="0" err="1"/>
              <a:t>Наипервейшее</a:t>
            </a:r>
            <a:r>
              <a:rPr lang="ru-RU" dirty="0"/>
              <a:t> и самое важное дело — смягчить и покорить душу, раскрыв ей Евангелие как можно яснее и явив ей Господа Иисуса Христа,  как понесшего наши грехи и прощающего </a:t>
            </a:r>
            <a:r>
              <a:rPr lang="ru-RU" dirty="0" smtClean="0"/>
              <a:t>нам </a:t>
            </a:r>
            <a:r>
              <a:rPr lang="ru-RU" dirty="0"/>
              <a:t>грехи Спасителя» (Уайт, </a:t>
            </a:r>
            <a:r>
              <a:rPr lang="ru-RU" i="1" dirty="0"/>
              <a:t>Воздержание,</a:t>
            </a:r>
            <a:r>
              <a:rPr lang="ru-RU" dirty="0"/>
              <a:t> с. 105.4).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«Христос является центром всякого истинного учения.</a:t>
            </a:r>
            <a:r>
              <a:rPr lang="en-US" sz="2400" b="1" dirty="0"/>
              <a:t> </a:t>
            </a:r>
            <a:r>
              <a:rPr lang="ru-RU" dirty="0"/>
              <a:t>Вся истинная религия сосредоточена в Его Слове»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ru-RU" sz="2400" i="1" dirty="0" smtClean="0"/>
              <a:t>Советы родителям, учителям и студентам с</a:t>
            </a:r>
            <a:r>
              <a:rPr lang="en-US" sz="2400" dirty="0" smtClean="0"/>
              <a:t>. </a:t>
            </a:r>
            <a:r>
              <a:rPr lang="en-US" sz="2400" dirty="0"/>
              <a:t>453).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018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oly Bible under pink tulips">
            <a:extLst>
              <a:ext uri="{FF2B5EF4-FFF2-40B4-BE49-F238E27FC236}">
                <a16:creationId xmlns:a16="http://schemas.microsoft.com/office/drawing/2014/main" id="{85FBBB50-AC7A-5F43-9D77-610B6DCC6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1073-C9F2-FA40-B6FB-17D712619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996288"/>
            <a:ext cx="5291663" cy="537117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ru-RU" sz="2400" b="1" dirty="0">
                <a:solidFill>
                  <a:schemeClr val="accent2"/>
                </a:solidFill>
              </a:rPr>
              <a:t>"Одного Иисуса</a:t>
            </a:r>
            <a:r>
              <a:rPr lang="en-US" sz="2400" b="1" dirty="0">
                <a:solidFill>
                  <a:schemeClr val="accent2"/>
                </a:solidFill>
              </a:rPr>
              <a:t>’</a:t>
            </a:r>
            <a:r>
              <a:rPr lang="en-US" sz="2400" b="1" dirty="0"/>
              <a:t>—</a:t>
            </a:r>
            <a:r>
              <a:rPr lang="ru-RU" sz="2400" b="1" dirty="0"/>
              <a:t> </a:t>
            </a:r>
            <a:r>
              <a:rPr lang="ru-RU" dirty="0"/>
              <a:t>в этих словах заключена тайна и та жизненная сила, которая была присуща </a:t>
            </a:r>
            <a:r>
              <a:rPr lang="ru-RU" dirty="0" err="1"/>
              <a:t>первоапостольской</a:t>
            </a:r>
            <a:r>
              <a:rPr lang="ru-RU" dirty="0"/>
              <a:t> Церкви»</a:t>
            </a:r>
            <a:r>
              <a:rPr lang="en-US" sz="2400" dirty="0"/>
              <a:t> (</a:t>
            </a:r>
            <a:r>
              <a:rPr lang="ru-RU" sz="2400" dirty="0"/>
              <a:t>Деяния апостолов, с.</a:t>
            </a:r>
            <a:r>
              <a:rPr lang="en-US" sz="2400" dirty="0"/>
              <a:t> p. 64).</a:t>
            </a:r>
          </a:p>
          <a:p>
            <a:pPr lvl="0">
              <a:lnSpc>
                <a:spcPct val="10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“</a:t>
            </a:r>
            <a:r>
              <a:rPr lang="ru-RU" sz="2400" b="1" dirty="0">
                <a:solidFill>
                  <a:schemeClr val="accent2"/>
                </a:solidFill>
              </a:rPr>
              <a:t>Каждая душа, соединенная со Христом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будет живым миссионером для всех окружающих»</a:t>
            </a:r>
            <a:r>
              <a:rPr lang="en-US" sz="2400" dirty="0"/>
              <a:t> (</a:t>
            </a:r>
            <a:r>
              <a:rPr lang="ru-RU" sz="2400" i="1" dirty="0" err="1"/>
              <a:t>Евангелизм</a:t>
            </a:r>
            <a:r>
              <a:rPr lang="ru-RU" sz="2400" i="1" dirty="0"/>
              <a:t>, с.</a:t>
            </a:r>
            <a:r>
              <a:rPr lang="en-US" sz="2400" dirty="0"/>
              <a:t> 319).</a:t>
            </a:r>
          </a:p>
          <a:p>
            <a:pPr lvl="0">
              <a:lnSpc>
                <a:spcPct val="10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“</a:t>
            </a:r>
            <a:r>
              <a:rPr lang="ru-RU" sz="2400" b="1" dirty="0">
                <a:solidFill>
                  <a:schemeClr val="accent2"/>
                </a:solidFill>
              </a:rPr>
              <a:t>Вместе с тем, есть люди, которые, если им представить истину иначе и при иных обстоятельствах</a:t>
            </a:r>
            <a:r>
              <a:rPr lang="en-US" sz="2400" dirty="0"/>
              <a:t> […] </a:t>
            </a:r>
            <a:r>
              <a:rPr lang="ru-RU" sz="2400" dirty="0"/>
              <a:t>будут очарованы ясностью истины и станут с радостью придерживаться ее»</a:t>
            </a:r>
            <a:r>
              <a:rPr lang="en-US" sz="2400" dirty="0"/>
              <a:t> (</a:t>
            </a:r>
            <a:r>
              <a:rPr lang="ru-RU" sz="2400" i="1" dirty="0"/>
              <a:t>Свидетельства для Церкви, т.</a:t>
            </a:r>
            <a:r>
              <a:rPr lang="en-US" sz="2400" dirty="0"/>
              <a:t> 3,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</a:t>
            </a:r>
            <a:r>
              <a:rPr lang="en-US" sz="2400" dirty="0"/>
              <a:t>. 426).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63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4986-9E4D-DD4D-AFEF-58CC51BA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700" dirty="0"/>
              <a:t/>
            </a:r>
            <a:br>
              <a:rPr lang="en-US" sz="3700" dirty="0"/>
            </a:br>
            <a:r>
              <a:rPr lang="en-US" sz="3700" b="1" dirty="0">
                <a:solidFill>
                  <a:srgbClr val="00B000"/>
                </a:solidFill>
                <a:latin typeface="Avenir Next" panose="020B0503020202020204" pitchFamily="34" charset="0"/>
              </a:rPr>
              <a:t>C. </a:t>
            </a:r>
            <a:r>
              <a:rPr lang="ru-RU" sz="3700" b="1" dirty="0">
                <a:solidFill>
                  <a:srgbClr val="00B000"/>
                </a:solidFill>
                <a:latin typeface="Avenir Next" panose="020B0503020202020204" pitchFamily="34" charset="0"/>
              </a:rPr>
              <a:t>ЦЕЛЬ - </a:t>
            </a:r>
            <a:r>
              <a:rPr lang="en-US" sz="3700" dirty="0">
                <a:latin typeface="Avenir Next" panose="020B0503020202020204" pitchFamily="34" charset="0"/>
              </a:rPr>
              <a:t/>
            </a:r>
            <a:br>
              <a:rPr lang="en-US" sz="3700" dirty="0">
                <a:latin typeface="Avenir Next" panose="020B0503020202020204" pitchFamily="34" charset="0"/>
              </a:rPr>
            </a:br>
            <a:r>
              <a:rPr lang="ru-RU" sz="3700" dirty="0">
                <a:latin typeface="Avenir Next" panose="020B0503020202020204" pitchFamily="34" charset="0"/>
              </a:rPr>
              <a:t>привести человека к </a:t>
            </a:r>
            <a:r>
              <a:rPr lang="ru-RU" sz="3700" b="1" dirty="0">
                <a:latin typeface="Avenir Next" panose="020B0503020202020204" pitchFamily="34" charset="0"/>
              </a:rPr>
              <a:t>принятию решения</a:t>
            </a:r>
            <a:r>
              <a:rPr lang="en-US" sz="3700" dirty="0">
                <a:latin typeface="Avenir Next" panose="020B0503020202020204" pitchFamily="34" charset="0"/>
              </a:rPr>
              <a:t/>
            </a:r>
            <a:br>
              <a:rPr lang="en-US" sz="3700" dirty="0">
                <a:latin typeface="Avenir Next" panose="020B0503020202020204" pitchFamily="34" charset="0"/>
              </a:rPr>
            </a:br>
            <a:endParaRPr lang="en-US" sz="3700" dirty="0">
              <a:latin typeface="Avenir Next" panose="020B0503020202020204" pitchFamily="34" charset="0"/>
            </a:endParaRPr>
          </a:p>
        </p:txBody>
      </p:sp>
      <p:pic>
        <p:nvPicPr>
          <p:cNvPr id="22530" name="Picture 2" descr="silver corded microphone in shallow focus photography">
            <a:extLst>
              <a:ext uri="{FF2B5EF4-FFF2-40B4-BE49-F238E27FC236}">
                <a16:creationId xmlns:a16="http://schemas.microsoft.com/office/drawing/2014/main" id="{36BA3A79-E7DA-0E42-82CF-7463D5F39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D97D-8D16-A048-AE0D-B7C689E1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119312"/>
            <a:ext cx="5291663" cy="42481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dirty="0"/>
              <a:t>Организация «Сеть лидеров» (англ. </a:t>
            </a:r>
            <a:r>
              <a:rPr lang="en-US" dirty="0"/>
              <a:t>Leadership Network</a:t>
            </a:r>
            <a:r>
              <a:rPr lang="ru-RU" dirty="0"/>
              <a:t>) провела опрос среди 104 старших пасторов в самых растущих общинах Северной Америки. После завершения опроса исследователю Уоррену Берду был задан вопрос, о том какие выводы были сделаны на основании бесед с пасторами. Он сказал: «Вот что самое важное: лидеры этих общин ищут новые результаты, они стремятся узнать, что значит приводить людей ко Христу, особенно, когда мы хотим сделать их учениками» (</a:t>
            </a:r>
            <a:r>
              <a:rPr lang="en-US" i="1" dirty="0" err="1"/>
              <a:t>Formadores</a:t>
            </a:r>
            <a:r>
              <a:rPr lang="en-US" i="1" dirty="0"/>
              <a:t> de Her</a:t>
            </a:r>
            <a:r>
              <a:rPr lang="ru-RU" i="1" dirty="0" err="1"/>
              <a:t>ó</a:t>
            </a:r>
            <a:r>
              <a:rPr lang="en-US" i="1" dirty="0"/>
              <a:t>is</a:t>
            </a:r>
            <a:r>
              <a:rPr lang="ru-RU" dirty="0"/>
              <a:t>, с. 172).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1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B2ED-2110-C54B-B6F2-2C41C39F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pPr algn="ctr"/>
            <a:r>
              <a:rPr lang="en-US" sz="3700" b="1" dirty="0">
                <a:solidFill>
                  <a:srgbClr val="FF0000"/>
                </a:solidFill>
                <a:latin typeface="Avenir Next" panose="020B0503020202020204" pitchFamily="34" charset="0"/>
              </a:rPr>
              <a:t/>
            </a:r>
            <a:br>
              <a:rPr lang="en-US" sz="3700" b="1" dirty="0">
                <a:solidFill>
                  <a:srgbClr val="FF0000"/>
                </a:solidFill>
                <a:latin typeface="Avenir Next" panose="020B0503020202020204" pitchFamily="34" charset="0"/>
              </a:rPr>
            </a:br>
            <a:r>
              <a:rPr lang="en-US" sz="3700" b="1" dirty="0">
                <a:solidFill>
                  <a:srgbClr val="FF0000"/>
                </a:solidFill>
                <a:latin typeface="Avenir Next" panose="020B0503020202020204" pitchFamily="34" charset="0"/>
              </a:rPr>
              <a:t>4. </a:t>
            </a:r>
            <a:r>
              <a:rPr lang="ru-RU" sz="3700" b="1" dirty="0">
                <a:solidFill>
                  <a:srgbClr val="FF0000"/>
                </a:solidFill>
                <a:latin typeface="Avenir Next" panose="020B0503020202020204" pitchFamily="34" charset="0"/>
              </a:rPr>
              <a:t>УЧЕНИЧЕСТВО</a:t>
            </a:r>
            <a:r>
              <a:rPr lang="en-US" sz="3700" dirty="0">
                <a:solidFill>
                  <a:srgbClr val="FF0000"/>
                </a:solidFill>
                <a:latin typeface="Avenir Next" panose="020B0503020202020204" pitchFamily="34" charset="0"/>
              </a:rPr>
              <a:t/>
            </a:r>
            <a:br>
              <a:rPr lang="en-US" sz="3700" dirty="0">
                <a:solidFill>
                  <a:srgbClr val="FF0000"/>
                </a:solidFill>
                <a:latin typeface="Avenir Next" panose="020B0503020202020204" pitchFamily="34" charset="0"/>
              </a:rPr>
            </a:br>
            <a:endParaRPr lang="en-US" sz="3700" dirty="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pic>
        <p:nvPicPr>
          <p:cNvPr id="24578" name="Picture 2" descr="woman in red shirt holding blue book">
            <a:extLst>
              <a:ext uri="{FF2B5EF4-FFF2-40B4-BE49-F238E27FC236}">
                <a16:creationId xmlns:a16="http://schemas.microsoft.com/office/drawing/2014/main" id="{842CEB3B-CB2A-0A4C-A842-9D255C95D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6FD23-CE3F-9E49-9218-5177AC558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341656"/>
            <a:ext cx="5291663" cy="37528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«И что слышал от меня при многих свидетелях, то передай верным людям, которые </a:t>
            </a:r>
            <a:r>
              <a:rPr lang="ru-RU" b="1" dirty="0">
                <a:solidFill>
                  <a:srgbClr val="FF0000"/>
                </a:solidFill>
              </a:rPr>
              <a:t>были бы способны и других научить</a:t>
            </a:r>
            <a:r>
              <a:rPr lang="ru-RU" dirty="0"/>
              <a:t>» (2 Тим. 2:2).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0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hite printer paper on brown wooden table">
            <a:extLst>
              <a:ext uri="{FF2B5EF4-FFF2-40B4-BE49-F238E27FC236}">
                <a16:creationId xmlns:a16="http://schemas.microsoft.com/office/drawing/2014/main" id="{4DE43D0B-8E9E-F84B-B501-AA93D029C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D48D4-9749-4244-BA85-080179CD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519" y="2632839"/>
            <a:ext cx="3759240" cy="1344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ru-RU" sz="3600" b="1" dirty="0">
                <a:latin typeface="Avenir Next" panose="020B0503020202020204" pitchFamily="34" charset="0"/>
              </a:rPr>
              <a:t>ПЯТЬ СТАДИЙ</a:t>
            </a:r>
            <a:r>
              <a:rPr lang="en-US" sz="3600" b="1" dirty="0">
                <a:latin typeface="Avenir Next" panose="020B0503020202020204" pitchFamily="34" charset="0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ОБУЧЕНИЯ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:</a:t>
            </a:r>
            <a:r>
              <a:rPr lang="en-US" sz="3600" b="1" dirty="0">
                <a:latin typeface="Avenir Next" panose="020B0503020202020204" pitchFamily="34" charset="0"/>
              </a:rPr>
              <a:t/>
            </a:r>
            <a:br>
              <a:rPr lang="en-US" sz="3600" b="1" dirty="0">
                <a:latin typeface="Avenir Next" panose="020B0503020202020204" pitchFamily="34" charset="0"/>
              </a:rPr>
            </a:br>
            <a:endParaRPr lang="en-US" sz="2800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D780-05C3-1B4D-BF02-1D3840A88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1049" y="2019869"/>
            <a:ext cx="4075082" cy="3316405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dirty="0"/>
              <a:t>Я делаю.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Ты смотришь.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dirty="0"/>
              <a:t>Мы говорим.</a:t>
            </a:r>
            <a:endParaRPr lang="en-US" sz="2400" dirty="0"/>
          </a:p>
          <a:p>
            <a:pPr lvl="0"/>
            <a:r>
              <a:rPr lang="ru-RU" sz="2400" dirty="0"/>
              <a:t>Я делаю.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Ты помогаешь.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Мы говорим.</a:t>
            </a:r>
            <a:endParaRPr lang="en-US" sz="2400" dirty="0"/>
          </a:p>
          <a:p>
            <a:pPr lvl="0"/>
            <a:r>
              <a:rPr lang="ru-RU" sz="2400" dirty="0"/>
              <a:t>Ты делаешь.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Я помогаю.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Мы говорим.</a:t>
            </a:r>
            <a:endParaRPr lang="en-US" sz="2400" dirty="0"/>
          </a:p>
          <a:p>
            <a:pPr lvl="0"/>
            <a:r>
              <a:rPr lang="ru-RU" sz="2400" dirty="0"/>
              <a:t>Ты делаешь.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Я смотрю.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Мы говорим.</a:t>
            </a:r>
            <a:endParaRPr lang="en-US" sz="2400" dirty="0"/>
          </a:p>
          <a:p>
            <a:pPr lvl="0"/>
            <a:r>
              <a:rPr lang="ru-RU" sz="2400" dirty="0"/>
              <a:t>Ты делаешь.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Кто-то смотрит.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75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unch of cherry in drinking glass">
            <a:extLst>
              <a:ext uri="{FF2B5EF4-FFF2-40B4-BE49-F238E27FC236}">
                <a16:creationId xmlns:a16="http://schemas.microsoft.com/office/drawing/2014/main" id="{C1CBEA15-48A2-0F46-9AC6-7F5E8B7DD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896C4-6037-9D41-B616-2EF45798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10" y="1965639"/>
            <a:ext cx="5268035" cy="13427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Avenir Next" panose="020B0503020202020204" pitchFamily="34" charset="0"/>
              </a:rPr>
              <a:t/>
            </a:r>
            <a:br>
              <a:rPr lang="ru-RU" sz="2000" b="1" dirty="0">
                <a:latin typeface="Avenir Next" panose="020B0503020202020204" pitchFamily="34" charset="0"/>
              </a:rPr>
            </a:br>
            <a:r>
              <a:rPr lang="ru-RU" sz="3100" b="1" dirty="0">
                <a:latin typeface="Avenir Next" panose="020B0503020202020204" pitchFamily="34" charset="0"/>
              </a:rPr>
              <a:t>УЧЕНИЧЕСТВО ДОЛЖНО ОБЕСПЕЧИТЬ</a:t>
            </a:r>
            <a:r>
              <a:rPr lang="en-US" sz="3100" b="1" dirty="0">
                <a:latin typeface="Avenir Next" panose="020B0503020202020204" pitchFamily="34" charset="0"/>
              </a:rPr>
              <a:t> </a:t>
            </a:r>
            <a:r>
              <a:rPr lang="ru-RU" sz="3100" b="1" dirty="0">
                <a:solidFill>
                  <a:srgbClr val="C00000"/>
                </a:solidFill>
                <a:latin typeface="Avenir Next" panose="020B0503020202020204" pitchFamily="34" charset="0"/>
              </a:rPr>
              <a:t>ТРИ ПОТРЕБНОСТИ</a:t>
            </a:r>
            <a:r>
              <a:rPr lang="en-US" sz="3100" b="1" dirty="0">
                <a:solidFill>
                  <a:srgbClr val="C00000"/>
                </a:solidFill>
                <a:latin typeface="Avenir Next" panose="020B0503020202020204" pitchFamily="34" charset="0"/>
              </a:rPr>
              <a:t>:</a:t>
            </a:r>
            <a:r>
              <a:rPr lang="en-US" sz="3100" b="1" dirty="0">
                <a:latin typeface="Avenir Next" panose="020B0503020202020204" pitchFamily="34" charset="0"/>
              </a:rPr>
              <a:t/>
            </a:r>
            <a:br>
              <a:rPr lang="en-US" sz="3100" b="1" dirty="0">
                <a:latin typeface="Avenir Next" panose="020B0503020202020204" pitchFamily="34" charset="0"/>
              </a:rPr>
            </a:br>
            <a:endParaRPr lang="en-US" sz="2000" b="1" dirty="0">
              <a:latin typeface="Avenir Next" panose="020B0503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295B-0612-AE42-8787-2A4FFCF06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8" y="3308393"/>
            <a:ext cx="5478008" cy="2619839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Оставаться на связи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– </a:t>
            </a:r>
            <a:r>
              <a:rPr lang="ru-RU" sz="2400" dirty="0"/>
              <a:t>общение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Возрастать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– </a:t>
            </a:r>
            <a:r>
              <a:rPr lang="ru-RU" sz="2400" dirty="0"/>
              <a:t>взаимоотношения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Давать плоды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– </a:t>
            </a:r>
            <a:r>
              <a:rPr lang="ru-RU" sz="2400" dirty="0"/>
              <a:t>служение</a:t>
            </a:r>
            <a:r>
              <a:rPr lang="en-US" sz="2400" dirty="0"/>
              <a:t> (</a:t>
            </a:r>
            <a:r>
              <a:rPr lang="ru-RU" sz="2400" dirty="0"/>
              <a:t>духовные дары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8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B8A5-1CAF-884D-B294-E023FB2C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691" y="1063743"/>
            <a:ext cx="6417733" cy="1628775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910353"/>
                </a:solidFill>
                <a:latin typeface="Century Gothic" panose="020B0502020202020204" pitchFamily="34" charset="0"/>
              </a:rPr>
              <a:t/>
            </a:r>
            <a:br>
              <a:rPr lang="en-US" sz="3600" b="1" dirty="0">
                <a:solidFill>
                  <a:srgbClr val="910353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910353"/>
                </a:solidFill>
                <a:latin typeface="Century Gothic" panose="020B0502020202020204" pitchFamily="34" charset="0"/>
              </a:rPr>
              <a:t>Пойдите, посмотрите</a:t>
            </a:r>
            <a:r>
              <a:rPr lang="en-US" sz="3600" b="1" dirty="0">
                <a:solidFill>
                  <a:srgbClr val="910353"/>
                </a:solidFill>
                <a:latin typeface="Century Gothic" panose="020B0502020202020204" pitchFamily="34" charset="0"/>
              </a:rPr>
              <a:t/>
            </a:r>
            <a:br>
              <a:rPr lang="en-US" sz="3600" b="1" dirty="0">
                <a:solidFill>
                  <a:srgbClr val="910353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latin typeface="Century Gothic" panose="020B0502020202020204" pitchFamily="34" charset="0"/>
              </a:rPr>
              <a:t>на Спасителя мира</a:t>
            </a:r>
            <a:r>
              <a:rPr lang="en-US" sz="3600" dirty="0">
                <a:solidFill>
                  <a:srgbClr val="910353"/>
                </a:solidFill>
                <a:latin typeface="Century Gothic" panose="020B0502020202020204" pitchFamily="34" charset="0"/>
              </a:rPr>
              <a:t/>
            </a:r>
            <a:br>
              <a:rPr lang="en-US" sz="3600" dirty="0">
                <a:solidFill>
                  <a:srgbClr val="910353"/>
                </a:solidFill>
                <a:latin typeface="Century Gothic" panose="020B0502020202020204" pitchFamily="34" charset="0"/>
              </a:rPr>
            </a:br>
            <a:endParaRPr lang="en-US" sz="3600" dirty="0">
              <a:solidFill>
                <a:srgbClr val="9103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pair of white lace-up shoes">
            <a:extLst>
              <a:ext uri="{FF2B5EF4-FFF2-40B4-BE49-F238E27FC236}">
                <a16:creationId xmlns:a16="http://schemas.microsoft.com/office/drawing/2014/main" id="{4373CACD-58EC-0544-96FA-C02053B42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7BF9-D2EE-FE4C-967A-13EAEDA4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910353"/>
                </a:solidFill>
              </a:rPr>
              <a:t>Мы узнаем о семи шагах для проповеди об Иисусе. </a:t>
            </a:r>
            <a:r>
              <a:rPr lang="ru-RU" dirty="0"/>
              <a:t>Эти шаги помогут в росте вашей общины.</a:t>
            </a:r>
            <a:endParaRPr lang="en-US" dirty="0"/>
          </a:p>
          <a:p>
            <a:pPr algn="ctr">
              <a:lnSpc>
                <a:spcPct val="100000"/>
              </a:lnSpc>
            </a:pPr>
            <a:r>
              <a:rPr lang="ru-RU" dirty="0"/>
              <a:t>Но сначала подумайте над таким вопросом</a:t>
            </a:r>
            <a:endParaRPr lang="en-US" dirty="0"/>
          </a:p>
          <a:p>
            <a:pPr algn="ctr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2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ED55-6576-B640-9237-C1A27D09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700" b="1" dirty="0">
                <a:solidFill>
                  <a:srgbClr val="00B000"/>
                </a:solidFill>
                <a:latin typeface="Avenir Next" panose="020B0503020202020204" pitchFamily="34" charset="0"/>
              </a:rPr>
              <a:t/>
            </a:r>
            <a:br>
              <a:rPr lang="en-US" sz="3700" b="1" dirty="0">
                <a:solidFill>
                  <a:srgbClr val="00B000"/>
                </a:solidFill>
                <a:latin typeface="Avenir Next" panose="020B0503020202020204" pitchFamily="34" charset="0"/>
              </a:rPr>
            </a:br>
            <a:r>
              <a:rPr lang="en-US" sz="3700" b="1" dirty="0">
                <a:solidFill>
                  <a:srgbClr val="00B000"/>
                </a:solidFill>
                <a:latin typeface="Avenir Next" panose="020B0503020202020204" pitchFamily="34" charset="0"/>
              </a:rPr>
              <a:t>5. </a:t>
            </a:r>
            <a:r>
              <a:rPr lang="ru-RU" sz="3700" b="1" dirty="0">
                <a:solidFill>
                  <a:srgbClr val="00B000"/>
                </a:solidFill>
                <a:latin typeface="Avenir Next" panose="020B0503020202020204" pitchFamily="34" charset="0"/>
              </a:rPr>
              <a:t>ДУХОВНЫЙ РОСТ</a:t>
            </a:r>
            <a:r>
              <a:rPr lang="en-US" sz="3700" dirty="0">
                <a:solidFill>
                  <a:srgbClr val="00B000"/>
                </a:solidFill>
                <a:latin typeface="Avenir Next" panose="020B0503020202020204" pitchFamily="34" charset="0"/>
              </a:rPr>
              <a:t/>
            </a:r>
            <a:br>
              <a:rPr lang="en-US" sz="3700" dirty="0">
                <a:solidFill>
                  <a:srgbClr val="00B000"/>
                </a:solidFill>
                <a:latin typeface="Avenir Next" panose="020B0503020202020204" pitchFamily="34" charset="0"/>
              </a:rPr>
            </a:br>
            <a:endParaRPr lang="en-US" sz="3700" dirty="0">
              <a:solidFill>
                <a:srgbClr val="00B000"/>
              </a:solidFill>
              <a:latin typeface="Avenir Next" panose="020B0503020202020204" pitchFamily="34" charset="0"/>
            </a:endParaRPr>
          </a:p>
        </p:txBody>
      </p:sp>
      <p:pic>
        <p:nvPicPr>
          <p:cNvPr id="27650" name="Picture 2" descr="tree trunk with green leaves">
            <a:extLst>
              <a:ext uri="{FF2B5EF4-FFF2-40B4-BE49-F238E27FC236}">
                <a16:creationId xmlns:a16="http://schemas.microsoft.com/office/drawing/2014/main" id="{AF8BDA9D-3287-E24F-A241-D4E850102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9EC4-2BC6-EF4F-B990-7C1DCE91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494" y="1973164"/>
            <a:ext cx="5524058" cy="41410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«Существует великая нужда в тайной молитве, однако есть также нужда в том, чтобы несколько христиан собирались вместе и объединялись в ревностном прошении к Богу. В этих небольших группах присутствует Иисус, в сердце укореняется любовь, и Дух проявляет Свою могущественную силу, чтобы люди могли приобретать опыт в спасении погибающих» 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i="1" dirty="0"/>
              <a:t>Возвысьте Его, </a:t>
            </a:r>
            <a:r>
              <a:rPr lang="ru-RU" sz="2400" dirty="0"/>
              <a:t>с. 358.5).</a:t>
            </a: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081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green leafed plant with pot on black desk">
            <a:extLst>
              <a:ext uri="{FF2B5EF4-FFF2-40B4-BE49-F238E27FC236}">
                <a16:creationId xmlns:a16="http://schemas.microsoft.com/office/drawing/2014/main" id="{7EEB579A-CBEC-184B-89D3-7F3084F4E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864D-399E-D24D-9359-AED97EDC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640081"/>
            <a:ext cx="3764826" cy="54741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00B000"/>
                </a:solidFill>
              </a:rPr>
              <a:t>ДУХОВНЫЙ РОСТ </a:t>
            </a:r>
            <a:r>
              <a:rPr lang="ru-RU" sz="2400" dirty="0"/>
              <a:t>происходит в общении с другими верующими.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Классы субботней школы способствуют дисциплине для роста</a:t>
            </a:r>
            <a:r>
              <a:rPr lang="en-US" sz="2400" dirty="0"/>
              <a:t>: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Духовное укрепление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Чувство принадлежности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Эмоциональная поддержка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2E57-0003-7B45-A756-AB5503E2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7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en-US" sz="37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en-US" sz="37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6. </a:t>
            </a:r>
            <a:r>
              <a:rPr lang="ru-RU" sz="37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>КРЕЩЕНИЕ</a:t>
            </a:r>
            <a:r>
              <a:rPr lang="en-US" sz="37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en-US" sz="3700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</a:rPr>
            </a:br>
            <a:endParaRPr lang="en-US" sz="3700" dirty="0">
              <a:solidFill>
                <a:schemeClr val="accent5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918568-D03B-9345-835B-39A84E451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7259-4C62-EA44-A6BA-6A962B58A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119312"/>
            <a:ext cx="5291663" cy="42481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Крещение это публичное обещание.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Это выполнение повеления Господа.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0">
              <a:lnSpc>
                <a:spcPct val="100000"/>
              </a:lnSpc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Это возможность для свидетельства.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Это важнейшее событие на пути ученичества.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8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57A8-561C-C647-B20C-C865B6D9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4" y="3752849"/>
            <a:ext cx="4176215" cy="2452687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Avenir Next" panose="020B0503020202020204" pitchFamily="34" charset="0"/>
              </a:rPr>
              <a:t/>
            </a:r>
            <a:br>
              <a:rPr lang="en-US" sz="2800" dirty="0">
                <a:latin typeface="Avenir Next" panose="020B0503020202020204" pitchFamily="34" charset="0"/>
              </a:rPr>
            </a:br>
            <a:r>
              <a:rPr lang="ru-RU" sz="2800" dirty="0">
                <a:latin typeface="Avenir Next" panose="020B0503020202020204" pitchFamily="34" charset="0"/>
              </a:rPr>
              <a:t>Когда новообращенный готовится ко крещению, побуждайте его</a:t>
            </a:r>
            <a:r>
              <a:rPr lang="en-US" sz="2800" dirty="0">
                <a:latin typeface="Avenir Next" panose="020B0503020202020204" pitchFamily="34" charset="0"/>
              </a:rPr>
              <a:t/>
            </a:r>
            <a:br>
              <a:rPr lang="en-US" sz="2800" dirty="0">
                <a:latin typeface="Avenir Next" panose="020B0503020202020204" pitchFamily="34" charset="0"/>
              </a:rPr>
            </a:br>
            <a:r>
              <a:rPr lang="ru-RU" sz="2800" b="1" dirty="0">
                <a:solidFill>
                  <a:srgbClr val="2B7784"/>
                </a:solidFill>
                <a:latin typeface="Avenir Next" panose="020B0503020202020204" pitchFamily="34" charset="0"/>
              </a:rPr>
              <a:t>сделать следующие шаги</a:t>
            </a:r>
            <a:r>
              <a:rPr lang="en-US" sz="2800" dirty="0">
                <a:latin typeface="Avenir Next" panose="020B0503020202020204" pitchFamily="34" charset="0"/>
              </a:rPr>
              <a:t/>
            </a:r>
            <a:br>
              <a:rPr lang="en-US" sz="2800" dirty="0">
                <a:latin typeface="Avenir Next" panose="020B0503020202020204" pitchFamily="34" charset="0"/>
              </a:rPr>
            </a:br>
            <a:endParaRPr lang="en-US" sz="2800" dirty="0">
              <a:latin typeface="Avenir Next" panose="020B0503020202020204" pitchFamily="34" charset="0"/>
            </a:endParaRPr>
          </a:p>
        </p:txBody>
      </p:sp>
      <p:pic>
        <p:nvPicPr>
          <p:cNvPr id="29698" name="Picture 2" descr="close up photo of body of water">
            <a:extLst>
              <a:ext uri="{FF2B5EF4-FFF2-40B4-BE49-F238E27FC236}">
                <a16:creationId xmlns:a16="http://schemas.microsoft.com/office/drawing/2014/main" id="{CA28429D-E40E-0247-8414-C25978628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120F0-5AF1-5B4C-A6EF-49858E2E6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406" y="3752850"/>
            <a:ext cx="7485413" cy="3002792"/>
          </a:xfrm>
        </p:spPr>
        <p:txBody>
          <a:bodyPr anchor="ctr"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В день своего крещения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помолись о пяти друзьях, которых ты можешь пригласить на крещение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В день своего крещения предложи 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изучать Библию</a:t>
            </a:r>
            <a:r>
              <a:rPr lang="ru-RU" dirty="0"/>
              <a:t>.</a:t>
            </a:r>
            <a:endParaRPr lang="en-US" dirty="0"/>
          </a:p>
          <a:p>
            <a:pPr lvl="0"/>
            <a:r>
              <a:rPr lang="ru-RU" dirty="0"/>
              <a:t>Вместе со своим библейским учителем организуйтесь в команду, чтобы изучать Библию с одним из твоих друзей (или с большим количеством).</a:t>
            </a:r>
            <a:endParaRPr lang="en-US" dirty="0"/>
          </a:p>
          <a:p>
            <a:pPr lvl="0"/>
            <a:r>
              <a:rPr lang="ru-RU" dirty="0"/>
              <a:t>Повтори тот же цикл с новыми друзьями…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умножая количество учеников.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680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8217-EC1A-4C4D-91F6-65A9399F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490537"/>
            <a:ext cx="6096000" cy="1628775"/>
          </a:xfrm>
        </p:spPr>
        <p:txBody>
          <a:bodyPr anchor="b">
            <a:normAutofit fontScale="90000"/>
          </a:bodyPr>
          <a:lstStyle/>
          <a:p>
            <a:r>
              <a:rPr lang="en-US" sz="3700" b="1" dirty="0">
                <a:solidFill>
                  <a:srgbClr val="910353"/>
                </a:solidFill>
              </a:rPr>
              <a:t/>
            </a:r>
            <a:br>
              <a:rPr lang="en-US" sz="3700" b="1" dirty="0">
                <a:solidFill>
                  <a:srgbClr val="910353"/>
                </a:solidFill>
              </a:rPr>
            </a:br>
            <a:r>
              <a:rPr lang="en-US" sz="3700" b="1" dirty="0">
                <a:solidFill>
                  <a:srgbClr val="910353"/>
                </a:solidFill>
                <a:latin typeface="Avenir Next" panose="020B0503020202020204" pitchFamily="34" charset="0"/>
              </a:rPr>
              <a:t>7. </a:t>
            </a:r>
            <a:r>
              <a:rPr lang="ru-RU" sz="3700" b="1" dirty="0">
                <a:solidFill>
                  <a:srgbClr val="910353"/>
                </a:solidFill>
                <a:latin typeface="Avenir Next" panose="020B0503020202020204" pitchFamily="34" charset="0"/>
              </a:rPr>
              <a:t>УВЕЛИЧЕНИЕ КОЛИЧЕСТВА ВЕРУЮЩИХ</a:t>
            </a:r>
            <a:r>
              <a:rPr lang="en-US" sz="3700" dirty="0">
                <a:solidFill>
                  <a:srgbClr val="910353"/>
                </a:solidFill>
              </a:rPr>
              <a:t/>
            </a:r>
            <a:br>
              <a:rPr lang="en-US" sz="3700" dirty="0">
                <a:solidFill>
                  <a:srgbClr val="910353"/>
                </a:solidFill>
              </a:rPr>
            </a:br>
            <a:endParaRPr lang="en-US" sz="3700" dirty="0">
              <a:solidFill>
                <a:srgbClr val="910353"/>
              </a:solidFill>
            </a:endParaRPr>
          </a:p>
        </p:txBody>
      </p:sp>
      <p:pic>
        <p:nvPicPr>
          <p:cNvPr id="4" name="Picture 2" descr="selective focus photo ofsprinkles in heart ceramic bowl">
            <a:extLst>
              <a:ext uri="{FF2B5EF4-FFF2-40B4-BE49-F238E27FC236}">
                <a16:creationId xmlns:a16="http://schemas.microsoft.com/office/drawing/2014/main" id="{277D372F-7DEB-3D48-969F-FF7F5C380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F9246-2243-4243-9C43-9A6DDBE09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805354"/>
            <a:ext cx="5291663" cy="456210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Иисус поручил двенадцати апостолам </a:t>
            </a:r>
            <a:r>
              <a:rPr lang="ru-RU" dirty="0">
                <a:solidFill>
                  <a:srgbClr val="D04384"/>
                </a:solidFill>
              </a:rPr>
              <a:t>сделать людей учениками</a:t>
            </a:r>
            <a:r>
              <a:rPr lang="ru-RU" dirty="0"/>
              <a:t>. То же самое поручение по увеличению количества верующих дано нам сегодня. </a:t>
            </a:r>
          </a:p>
          <a:p>
            <a:pPr marL="0" indent="0">
              <a:buNone/>
            </a:pPr>
            <a:r>
              <a:rPr lang="ru-RU" dirty="0"/>
              <a:t>Практикуйте эти три шага, когда вы следуете своему призванию:  </a:t>
            </a:r>
            <a:endParaRPr lang="en-US" dirty="0"/>
          </a:p>
          <a:p>
            <a:pPr lvl="0"/>
            <a:r>
              <a:rPr lang="ru-RU" dirty="0">
                <a:solidFill>
                  <a:srgbClr val="D04384"/>
                </a:solidFill>
              </a:rPr>
              <a:t>Будьте наставником</a:t>
            </a:r>
            <a:r>
              <a:rPr lang="en-US" dirty="0">
                <a:solidFill>
                  <a:srgbClr val="D04384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srgbClr val="D04384"/>
                </a:solidFill>
              </a:rPr>
              <a:t>Бросайте людям вызов идти и проповедовать.</a:t>
            </a:r>
            <a:endParaRPr lang="en-US" dirty="0">
              <a:solidFill>
                <a:srgbClr val="D04384"/>
              </a:solidFill>
            </a:endParaRPr>
          </a:p>
          <a:p>
            <a:pPr lvl="0"/>
            <a:r>
              <a:rPr lang="ru-RU" dirty="0">
                <a:solidFill>
                  <a:srgbClr val="D04384"/>
                </a:solidFill>
              </a:rPr>
              <a:t>Радуйтесь новым ученикам. </a:t>
            </a:r>
            <a:endParaRPr lang="en-US" dirty="0">
              <a:solidFill>
                <a:srgbClr val="D04384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60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erson holding book while standing on field">
            <a:extLst>
              <a:ext uri="{FF2B5EF4-FFF2-40B4-BE49-F238E27FC236}">
                <a16:creationId xmlns:a16="http://schemas.microsoft.com/office/drawing/2014/main" id="{41886361-721B-2E47-92A3-E2185B683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2851-F914-534A-8D72-7F0003F4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090672"/>
            <a:ext cx="4593021" cy="3485975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«Итак, идите, научите все народы, крестя их во имя Отца и Сына и Святого Духа,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уча их соблюдать всё, что Я повелел вам; и се, Я с вами во все дни до скончания века» (Мф. 28:19, 20).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4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07B0-3892-F34A-B5E5-B9E09E3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Avenir Next" panose="020B0503020202020204" pitchFamily="34" charset="0"/>
              </a:rPr>
              <a:t>ВО ВРЕМЯ </a:t>
            </a:r>
            <a:r>
              <a:rPr lang="ru-RU" sz="2800" b="1" dirty="0">
                <a:solidFill>
                  <a:srgbClr val="00B000"/>
                </a:solidFill>
                <a:latin typeface="Avenir Next" panose="020B0503020202020204" pitchFamily="34" charset="0"/>
              </a:rPr>
              <a:t>КАЖДОГО УРОКА ПО ИЗУЧЕНИЮ БИБЛИИ </a:t>
            </a:r>
            <a:r>
              <a:rPr lang="ru-RU" sz="2800" dirty="0">
                <a:latin typeface="Avenir Next" panose="020B0503020202020204" pitchFamily="34" charset="0"/>
              </a:rPr>
              <a:t>УЧИТЕ СВОИХ УЧЕНИКОВ СЛЕДУЮЩИМ </a:t>
            </a:r>
            <a:r>
              <a:rPr lang="ru-RU" sz="2800" b="1" dirty="0">
                <a:solidFill>
                  <a:srgbClr val="00B000"/>
                </a:solidFill>
                <a:latin typeface="Avenir Next" panose="020B0503020202020204" pitchFamily="34" charset="0"/>
              </a:rPr>
              <a:t>ПРАКТИКАМ: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32770" name="Picture 2" descr="shallow focus photography of green plant">
            <a:extLst>
              <a:ext uri="{FF2B5EF4-FFF2-40B4-BE49-F238E27FC236}">
                <a16:creationId xmlns:a16="http://schemas.microsoft.com/office/drawing/2014/main" id="{0D53BF84-F873-074E-99A8-944B5A7C0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89E5F-8DBA-6A43-B1F4-79240271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821089"/>
            <a:ext cx="7485413" cy="2907258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B000"/>
                </a:solidFill>
              </a:rPr>
              <a:t>Духовная сфера</a:t>
            </a:r>
            <a:r>
              <a:rPr lang="ru-RU" sz="2400" dirty="0"/>
              <a:t> – поставьте Бога на первое место; молитва и изучение Библии (уроков субботней школы).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B000"/>
                </a:solidFill>
              </a:rPr>
              <a:t>Здоровье </a:t>
            </a:r>
            <a:r>
              <a:rPr lang="ru-RU" sz="2400" dirty="0"/>
              <a:t>– на практике следуйте восьми принципам сохранения здоровья.</a:t>
            </a:r>
            <a:endParaRPr lang="en-US" sz="2400" dirty="0"/>
          </a:p>
          <a:p>
            <a:pPr lvl="0">
              <a:lnSpc>
                <a:spcPct val="100000"/>
              </a:lnSpc>
            </a:pPr>
            <a:r>
              <a:rPr lang="ru-RU" sz="2400" b="1" dirty="0">
                <a:solidFill>
                  <a:srgbClr val="00B000"/>
                </a:solidFill>
              </a:rPr>
              <a:t>Финансы</a:t>
            </a:r>
            <a:r>
              <a:rPr lang="en-US" sz="2400" dirty="0"/>
              <a:t>—</a:t>
            </a:r>
            <a:r>
              <a:rPr lang="ru-RU" sz="2400" dirty="0"/>
              <a:t> подключите планирование и создайте личный/семейный бюджет.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2400" b="1" dirty="0" err="1">
                <a:solidFill>
                  <a:srgbClr val="00B000"/>
                </a:solidFill>
              </a:rPr>
              <a:t>Евангелизм</a:t>
            </a:r>
            <a:r>
              <a:rPr lang="en-US" sz="2400" dirty="0"/>
              <a:t>—</a:t>
            </a:r>
            <a:r>
              <a:rPr lang="ru-RU" sz="2400" dirty="0"/>
              <a:t> в командах по два человека обучайтесь тому, как преподавать людям уроки по изучению Библии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316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0FAD-DA9C-8149-AE3A-6CDF377F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213" y="831734"/>
            <a:ext cx="5291663" cy="1628775"/>
          </a:xfrm>
        </p:spPr>
        <p:txBody>
          <a:bodyPr anchor="b">
            <a:normAutofit/>
          </a:bodyPr>
          <a:lstStyle/>
          <a:p>
            <a:r>
              <a:rPr lang="ru-RU" sz="4000" b="1" dirty="0">
                <a:solidFill>
                  <a:srgbClr val="D04384"/>
                </a:solidFill>
                <a:latin typeface="Avenir Next" panose="020B0503020202020204" pitchFamily="34" charset="0"/>
              </a:rPr>
              <a:t>ЗАКЛЮЧЕНИЕ</a:t>
            </a:r>
            <a:r>
              <a:rPr lang="en-US" sz="4000" b="1" dirty="0">
                <a:solidFill>
                  <a:srgbClr val="D04384"/>
                </a:solidFill>
                <a:latin typeface="Avenir Next" panose="020B0503020202020204" pitchFamily="34" charset="0"/>
              </a:rPr>
              <a:t/>
            </a:r>
            <a:br>
              <a:rPr lang="en-US" sz="4000" b="1" dirty="0">
                <a:solidFill>
                  <a:srgbClr val="D04384"/>
                </a:solidFill>
                <a:latin typeface="Avenir Next" panose="020B0503020202020204" pitchFamily="34" charset="0"/>
              </a:rPr>
            </a:br>
            <a:endParaRPr lang="en-US" sz="4000" b="1" dirty="0">
              <a:solidFill>
                <a:srgbClr val="D04384"/>
              </a:solidFill>
              <a:latin typeface="Avenir Next" panose="020B0503020202020204" pitchFamily="34" charset="0"/>
            </a:endParaRPr>
          </a:p>
        </p:txBody>
      </p:sp>
      <p:pic>
        <p:nvPicPr>
          <p:cNvPr id="33794" name="Picture 2" descr="pink petaled flower field">
            <a:extLst>
              <a:ext uri="{FF2B5EF4-FFF2-40B4-BE49-F238E27FC236}">
                <a16:creationId xmlns:a16="http://schemas.microsoft.com/office/drawing/2014/main" id="{22F51099-2627-7341-A7A0-E0E839489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C833-093B-A947-BB32-FE3C03E3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123292"/>
            <a:ext cx="5291663" cy="317204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rgbClr val="D04384"/>
                </a:solidFill>
              </a:rPr>
              <a:t>Молитесь</a:t>
            </a:r>
            <a:r>
              <a:rPr lang="ru-RU" dirty="0"/>
              <a:t>, пока не найдете человека, с которым вы будете изучать Библию.</a:t>
            </a:r>
            <a:endParaRPr lang="en-US" dirty="0"/>
          </a:p>
          <a:p>
            <a:pPr lvl="0"/>
            <a:r>
              <a:rPr lang="ru-RU" dirty="0">
                <a:solidFill>
                  <a:srgbClr val="D04384"/>
                </a:solidFill>
              </a:rPr>
              <a:t>Просите</a:t>
            </a:r>
            <a:r>
              <a:rPr lang="ru-RU" dirty="0"/>
              <a:t> мудрости в том, как воспитывать учеников.</a:t>
            </a:r>
            <a:endParaRPr lang="en-US" dirty="0"/>
          </a:p>
          <a:p>
            <a:pPr lvl="0"/>
            <a:r>
              <a:rPr lang="ru-RU" dirty="0">
                <a:solidFill>
                  <a:srgbClr val="D04384"/>
                </a:solidFill>
              </a:rPr>
              <a:t>Молитесь и просите</a:t>
            </a:r>
            <a:r>
              <a:rPr lang="ru-RU" dirty="0"/>
              <a:t> о том, чтобы привести их ко крещению. </a:t>
            </a:r>
            <a:endParaRPr lang="en-US" dirty="0"/>
          </a:p>
          <a:p>
            <a:pPr lvl="0"/>
            <a:r>
              <a:rPr lang="ru-RU" dirty="0"/>
              <a:t>Вместе с новым новообращенным </a:t>
            </a:r>
            <a:r>
              <a:rPr lang="ru-RU" dirty="0">
                <a:solidFill>
                  <a:srgbClr val="D04384"/>
                </a:solidFill>
              </a:rPr>
              <a:t>организуйте</a:t>
            </a:r>
            <a:r>
              <a:rPr lang="ru-RU" dirty="0"/>
              <a:t> команду из двух человек</a:t>
            </a:r>
            <a:endParaRPr lang="en-US" dirty="0"/>
          </a:p>
          <a:p>
            <a:pPr lvl="0"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073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AF1C-3FF5-AD40-91D6-D6F22F44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01" y="62701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ПОРУЧЕНИЕ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en-US" sz="37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</a:br>
            <a:endParaRPr lang="en-US" sz="3700" dirty="0">
              <a:solidFill>
                <a:schemeClr val="accent2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34818" name="Picture 2" descr="pink heart lights decors">
            <a:extLst>
              <a:ext uri="{FF2B5EF4-FFF2-40B4-BE49-F238E27FC236}">
                <a16:creationId xmlns:a16="http://schemas.microsoft.com/office/drawing/2014/main" id="{C19BCC8A-DE7F-9A44-B973-F53F1A108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BB9D-23F3-9540-B990-2FECA2F8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986813"/>
            <a:ext cx="5291663" cy="4577760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</a:pPr>
            <a:r>
              <a:rPr lang="ru-RU" sz="2200" dirty="0"/>
              <a:t>Бог благословляет, </a:t>
            </a:r>
            <a:r>
              <a:rPr lang="ru-RU" sz="2200" b="1" dirty="0"/>
              <a:t>когда мы посещаем людей.</a:t>
            </a:r>
            <a:endParaRPr lang="en-US" sz="2200" b="1" dirty="0"/>
          </a:p>
          <a:p>
            <a:pPr lvl="0">
              <a:lnSpc>
                <a:spcPct val="100000"/>
              </a:lnSpc>
            </a:pPr>
            <a:r>
              <a:rPr lang="ru-RU" sz="2200" dirty="0"/>
              <a:t>Бог благословляет, </a:t>
            </a:r>
            <a:r>
              <a:rPr lang="ru-RU" sz="2200" b="1" dirty="0"/>
              <a:t>когда мы даем людям литературу</a:t>
            </a:r>
            <a:r>
              <a:rPr lang="en-US" sz="2200" b="1" dirty="0"/>
              <a:t>.</a:t>
            </a:r>
          </a:p>
          <a:p>
            <a:pPr lvl="0">
              <a:lnSpc>
                <a:spcPct val="100000"/>
              </a:lnSpc>
            </a:pPr>
            <a:r>
              <a:rPr lang="ru-RU" sz="2200" dirty="0"/>
              <a:t>Бог может ответить на </a:t>
            </a:r>
            <a:r>
              <a:rPr lang="ru-RU" sz="2200" b="1" dirty="0"/>
              <a:t>наши молитвы о ближних</a:t>
            </a:r>
            <a:r>
              <a:rPr lang="ru-RU" sz="2200" dirty="0"/>
              <a:t>. </a:t>
            </a:r>
            <a:endParaRPr lang="en-US" sz="2200" b="1" dirty="0"/>
          </a:p>
          <a:p>
            <a:pPr lvl="0">
              <a:lnSpc>
                <a:spcPct val="100000"/>
              </a:lnSpc>
            </a:pPr>
            <a:r>
              <a:rPr lang="ru-RU" sz="2200" dirty="0"/>
              <a:t>Бог благословляет уроки по изучению Библии, </a:t>
            </a:r>
            <a:r>
              <a:rPr lang="ru-RU" sz="2200" b="1" dirty="0"/>
              <a:t>которые мы преподаем</a:t>
            </a:r>
            <a:r>
              <a:rPr lang="ru-RU" sz="2200" dirty="0"/>
              <a:t>.</a:t>
            </a:r>
            <a:endParaRPr lang="en-US" sz="2200" b="1" dirty="0"/>
          </a:p>
          <a:p>
            <a:pPr lvl="0">
              <a:lnSpc>
                <a:spcPct val="100000"/>
              </a:lnSpc>
            </a:pPr>
            <a:r>
              <a:rPr lang="ru-RU" sz="2200" dirty="0"/>
              <a:t>Бог благословляет семинары по </a:t>
            </a:r>
            <a:r>
              <a:rPr lang="ru-RU" sz="2200" dirty="0" err="1"/>
              <a:t>евангелизации</a:t>
            </a:r>
            <a:r>
              <a:rPr lang="ru-RU" sz="2200" dirty="0"/>
              <a:t>, </a:t>
            </a:r>
            <a:r>
              <a:rPr lang="ru-RU" sz="2200" b="1" dirty="0"/>
              <a:t>которые преподаем мы</a:t>
            </a:r>
            <a:r>
              <a:rPr lang="ru-RU" sz="2200" dirty="0"/>
              <a:t>.</a:t>
            </a:r>
            <a:endParaRPr lang="en-US" sz="2200" b="1" dirty="0"/>
          </a:p>
          <a:p>
            <a:pPr lvl="0">
              <a:lnSpc>
                <a:spcPct val="100000"/>
              </a:lnSpc>
            </a:pPr>
            <a:r>
              <a:rPr lang="ru-RU" sz="2200" dirty="0"/>
              <a:t>Бог благословляет добрые дела, </a:t>
            </a:r>
            <a:r>
              <a:rPr lang="ru-RU" sz="2200" b="1" dirty="0"/>
              <a:t>которые делаем мы.</a:t>
            </a:r>
            <a:endParaRPr lang="en-US" sz="2200" b="1" dirty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578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0379-B2FA-A54E-897E-AA708DC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81860"/>
            <a:ext cx="6096000" cy="1628775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7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КАК РАСТУТ ЦЕРКВИ</a:t>
            </a: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? </a:t>
            </a:r>
            <a:b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US" sz="37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green potted plant">
            <a:extLst>
              <a:ext uri="{FF2B5EF4-FFF2-40B4-BE49-F238E27FC236}">
                <a16:creationId xmlns:a16="http://schemas.microsoft.com/office/drawing/2014/main" id="{6A9E3CA4-C1E3-AE47-83E2-08C0354F3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844C-A408-FD41-AA6C-FF63DE60F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ru-RU" sz="2400" dirty="0"/>
              <a:t>Церкви растут тогда, когда запланированный процесс роста Церкви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удовлетворяет физические, умственные, социальные и духовные потребности местного сообщества</a:t>
            </a:r>
            <a:r>
              <a:rPr lang="ru-RU" sz="2400" dirty="0">
                <a:solidFill>
                  <a:srgbClr val="92D050"/>
                </a:solidFill>
              </a:rPr>
              <a:t>.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400" dirty="0"/>
              <a:t>Церкви растут тогда,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когда члены общины обнаруживают, что проповедь удовлетворяет их собственную потребность </a:t>
            </a:r>
            <a:r>
              <a:rPr lang="ru-RU" sz="2400" dirty="0"/>
              <a:t>в духовном, социальном, умственном и физическом развитии. </a:t>
            </a:r>
            <a:endParaRPr lang="en-US" sz="2400" dirty="0"/>
          </a:p>
          <a:p>
            <a:pPr marL="0" lv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5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people laughing and talking outside during daytime">
            <a:extLst>
              <a:ext uri="{FF2B5EF4-FFF2-40B4-BE49-F238E27FC236}">
                <a16:creationId xmlns:a16="http://schemas.microsoft.com/office/drawing/2014/main" id="{8B3EF922-CEA1-014E-A21F-8062209CC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3488" y="8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6BC1D-DAA9-3544-A167-4C86C707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45" y="2443480"/>
            <a:ext cx="6166185" cy="3207258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latin typeface="Avenir Next" panose="020B0503020202020204" pitchFamily="34" charset="0"/>
              </a:rPr>
              <a:t>ЕВАНГЕЛЬСКАЯ РАБОТА НЕ ТОЛЬКО ПОЗВОЛЯЕТ </a:t>
            </a:r>
            <a:r>
              <a:rPr lang="ru-RU" b="1" dirty="0">
                <a:solidFill>
                  <a:srgbClr val="92D050"/>
                </a:solidFill>
                <a:latin typeface="Avenir Next" panose="020B0503020202020204" pitchFamily="34" charset="0"/>
              </a:rPr>
              <a:t>ЦЕРКВИ</a:t>
            </a:r>
            <a:r>
              <a:rPr lang="ru-RU" b="1" dirty="0">
                <a:latin typeface="Avenir Next" panose="020B0503020202020204" pitchFamily="34" charset="0"/>
              </a:rPr>
              <a:t> РАСТИ, НО И СПОСОБСТВУЕТ ВОЗРАСТАНИЮ </a:t>
            </a:r>
            <a:r>
              <a:rPr lang="ru-RU" b="1" dirty="0">
                <a:solidFill>
                  <a:srgbClr val="92D050"/>
                </a:solidFill>
                <a:latin typeface="Avenir Next" panose="020B0503020202020204" pitchFamily="34" charset="0"/>
              </a:rPr>
              <a:t>ЧЛЕНОВ ЦЕРКВИ.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venir Next" panose="020B0503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Avenir Next" panose="020B0503020202020204" pitchFamily="34" charset="0"/>
              </a:rPr>
              <a:t> 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3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erson wearing pink crew-neck shirt with hand clasped together">
            <a:extLst>
              <a:ext uri="{FF2B5EF4-FFF2-40B4-BE49-F238E27FC236}">
                <a16:creationId xmlns:a16="http://schemas.microsoft.com/office/drawing/2014/main" id="{1E092E9F-BED0-1E49-AFA7-A210BF4F5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317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38B7E-E330-924F-BD6E-E980FEF97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1" y="1940767"/>
            <a:ext cx="5299788" cy="4758613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dirty="0"/>
              <a:t>“</a:t>
            </a:r>
            <a:r>
              <a:rPr lang="ru-RU" sz="2400" dirty="0"/>
              <a:t>«Когда мы стремимся привлечь других ко Христу, возлагая на себя заботу о душах в своих молитвах, наши собственные сердца начинают биться сильнее под влиянием Божьей благодати</a:t>
            </a:r>
            <a:r>
              <a:rPr lang="ru-RU" sz="2400" dirty="0" smtClean="0"/>
              <a:t>;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dirty="0" smtClean="0"/>
              <a:t> </a:t>
            </a:r>
            <a:r>
              <a:rPr lang="ru-RU" sz="2400" dirty="0"/>
              <a:t>наши собственные чувства начинают пылать Божественной страстью</a:t>
            </a:r>
            <a:r>
              <a:rPr lang="ru-RU" sz="2400" dirty="0" smtClean="0"/>
              <a:t>;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dirty="0" smtClean="0"/>
              <a:t> </a:t>
            </a:r>
            <a:r>
              <a:rPr lang="ru-RU" sz="2400" dirty="0"/>
              <a:t>вся наша христианская жизнь приобретает большую реальность, становясь более ревностной, более молитвенной». (Наглядные уроки Христа, с. 354.2).</a:t>
            </a:r>
            <a:r>
              <a:rPr lang="en-US" sz="2400" dirty="0"/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dirty="0"/>
              <a:t>—</a:t>
            </a:r>
            <a:r>
              <a:rPr lang="ru-RU" sz="2000" dirty="0"/>
              <a:t> </a:t>
            </a:r>
            <a:r>
              <a:rPr lang="ru-RU" sz="2000" i="1" dirty="0"/>
              <a:t>Наглядные уроки Христа, с.</a:t>
            </a:r>
            <a:r>
              <a:rPr lang="en-US" sz="2000" i="1" dirty="0"/>
              <a:t> </a:t>
            </a:r>
            <a:r>
              <a:rPr lang="en-US" sz="2000" dirty="0"/>
              <a:t>354</a:t>
            </a:r>
          </a:p>
        </p:txBody>
      </p:sp>
    </p:spTree>
    <p:extLst>
      <p:ext uri="{BB962C8B-B14F-4D97-AF65-F5344CB8AC3E}">
        <p14:creationId xmlns:p14="http://schemas.microsoft.com/office/powerpoint/2010/main" val="136670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ish eye photography of city">
            <a:extLst>
              <a:ext uri="{FF2B5EF4-FFF2-40B4-BE49-F238E27FC236}">
                <a16:creationId xmlns:a16="http://schemas.microsoft.com/office/drawing/2014/main" id="{7B096BA1-D1FE-624C-B444-5A9652AB3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EE195-66E3-024D-96EF-8A704291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3" y="3815255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000" b="1" dirty="0">
                <a:solidFill>
                  <a:srgbClr val="FFC000"/>
                </a:solidFill>
                <a:latin typeface="Avenir Next" panose="020B0503020202020204" pitchFamily="34" charset="0"/>
              </a:rPr>
              <a:t>СЕМЬ ШАГОВ</a:t>
            </a:r>
            <a:r>
              <a:rPr lang="en-US" sz="4000" b="1" dirty="0">
                <a:solidFill>
                  <a:srgbClr val="FFC000"/>
                </a:solidFill>
                <a:latin typeface="Avenir Next" panose="020B0503020202020204" pitchFamily="34" charset="0"/>
              </a:rPr>
              <a:t> </a:t>
            </a:r>
            <a:r>
              <a:rPr lang="ru-RU" sz="4000" b="1" dirty="0">
                <a:latin typeface="Avenir Next" panose="020B0503020202020204" pitchFamily="34" charset="0"/>
              </a:rPr>
              <a:t>к проповеди об Иисусе</a:t>
            </a:r>
            <a:r>
              <a:rPr lang="en-US" sz="4000" dirty="0">
                <a:latin typeface="Avenir Next" panose="020B0503020202020204" pitchFamily="34" charset="0"/>
              </a:rPr>
              <a:t/>
            </a:r>
            <a:br>
              <a:rPr lang="en-US" sz="4000" dirty="0">
                <a:latin typeface="Avenir Next" panose="020B0503020202020204" pitchFamily="34" charset="0"/>
              </a:rPr>
            </a:br>
            <a:endParaRPr lang="en-US" sz="4000" dirty="0">
              <a:latin typeface="Avenir Next" panose="020B0503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0B84-E788-0A43-AA16-1E17FB8A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 fontScale="90000"/>
          </a:bodyPr>
          <a:lstStyle/>
          <a:p>
            <a:r>
              <a:rPr lang="en-US" sz="3700" b="1" dirty="0"/>
              <a:t/>
            </a:r>
            <a:br>
              <a:rPr lang="en-US" sz="3700" b="1" dirty="0"/>
            </a:br>
            <a:r>
              <a:rPr lang="en-US" sz="3700" b="1" spc="300" dirty="0">
                <a:solidFill>
                  <a:srgbClr val="7030A0"/>
                </a:solidFill>
                <a:latin typeface="Century Gothic" panose="020B0502020202020204" pitchFamily="34" charset="0"/>
                <a:cs typeface="Cavolini" panose="03000502040302020204" pitchFamily="66" charset="0"/>
              </a:rPr>
              <a:t>1. </a:t>
            </a:r>
            <a:r>
              <a:rPr lang="ru-RU" sz="3700" b="1" spc="300" dirty="0">
                <a:solidFill>
                  <a:srgbClr val="7030A0"/>
                </a:solidFill>
                <a:latin typeface="Century Gothic" panose="020B0502020202020204" pitchFamily="34" charset="0"/>
                <a:cs typeface="Cavolini" panose="03000502040302020204" pitchFamily="66" charset="0"/>
              </a:rPr>
              <a:t>ПОСРЕДНИЧЕСТВО</a:t>
            </a: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7F677D-D1E6-FA4B-9ABE-A50F4A1CE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E6F0-E488-FD43-9EBF-5B14F6E0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055052"/>
            <a:ext cx="5291663" cy="424338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“</a:t>
            </a:r>
            <a:r>
              <a:rPr lang="ru-RU" sz="2400" b="1" dirty="0"/>
              <a:t>Будьте постоянны в молитве, бодрствуя в ней с благодарением. Молитесь также и о нас, чтобы Бог отверз нам дверь для слова, возвещать тайну Христову, за которую я и в узах, дабы я открыл её, как должно мне возвещать. </a:t>
            </a:r>
            <a:r>
              <a:rPr lang="ru-RU" sz="2400" dirty="0"/>
              <a:t>Со внешними обходитесь благоразумно, пользуясь временем. Слово ваше да будет всегда с </a:t>
            </a:r>
            <a:r>
              <a:rPr lang="ru-RU" sz="2400" dirty="0" err="1"/>
              <a:t>благодатию</a:t>
            </a:r>
            <a:r>
              <a:rPr lang="ru-RU" sz="2400" dirty="0"/>
              <a:t>, приправлено солью, дабы вы знали, как отвечать каждому»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(</a:t>
            </a:r>
            <a:r>
              <a:rPr lang="ru-RU" sz="2400" dirty="0" err="1"/>
              <a:t>Колосянам</a:t>
            </a:r>
            <a:r>
              <a:rPr lang="en-US" sz="2400" dirty="0"/>
              <a:t> 4:2-6).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180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B973E-1381-D04B-BB68-CC006D29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80" y="365125"/>
            <a:ext cx="5962784" cy="18073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400" dirty="0"/>
              <a:t/>
            </a:r>
            <a:br>
              <a:rPr lang="en-US" sz="2400" dirty="0"/>
            </a:br>
            <a:r>
              <a:rPr lang="ru-RU" sz="2700" b="1" dirty="0">
                <a:latin typeface="Avenir Next" panose="020B0503020202020204" pitchFamily="34" charset="0"/>
              </a:rPr>
              <a:t>ПОСМОТРИТЕ НА ОТДЕЛЬНЫЕ ФРАЗЫ ИЗ </a:t>
            </a:r>
            <a:r>
              <a:rPr lang="ru-RU" sz="2700" b="1" dirty="0">
                <a:solidFill>
                  <a:srgbClr val="7030A0"/>
                </a:solidFill>
                <a:latin typeface="Avenir Next" panose="020B0503020202020204" pitchFamily="34" charset="0"/>
              </a:rPr>
              <a:t>ПОСРЕДНИЧЕСКОЙ МОЛИТВЫ</a:t>
            </a:r>
            <a:r>
              <a:rPr lang="ru-RU" sz="2700" b="1" dirty="0">
                <a:latin typeface="Avenir Next" panose="020B0503020202020204" pitchFamily="34" charset="0"/>
              </a:rPr>
              <a:t> ПАВЛА, КОТОРЫЕ МОГУТ СТАТЬ ПРИМЕРОМ ДЛЯ НАШИХ МОЛИТВ.</a:t>
            </a:r>
            <a:endParaRPr lang="en-US" sz="2400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7E7B-05C2-024E-A9EE-709D2DB7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79" y="2210939"/>
            <a:ext cx="6187889" cy="4647061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rgbClr val="7030A0"/>
                </a:solidFill>
              </a:rPr>
              <a:t>«Будьте постоянны» </a:t>
            </a:r>
            <a:endParaRPr lang="en-US" sz="2000" b="1" dirty="0">
              <a:solidFill>
                <a:srgbClr val="7030A0"/>
              </a:solidFill>
            </a:endParaRPr>
          </a:p>
          <a:p>
            <a:pPr lvl="1"/>
            <a:r>
              <a:rPr lang="ru-RU" sz="2000" b="1" dirty="0"/>
              <a:t>Молитесь о человеке, с которым вы изучаете Библию</a:t>
            </a:r>
            <a:endParaRPr lang="en-US" sz="2000" b="1" dirty="0"/>
          </a:p>
          <a:p>
            <a:pPr lvl="1"/>
            <a:r>
              <a:rPr lang="ru-RU" sz="2000" b="1" dirty="0"/>
              <a:t>Бодрствуйте в молитве с благодарением </a:t>
            </a:r>
            <a:endParaRPr lang="en-US" sz="2000" b="1" dirty="0"/>
          </a:p>
          <a:p>
            <a:pPr lvl="0"/>
            <a:r>
              <a:rPr lang="ru-RU" sz="2000" b="1" dirty="0">
                <a:solidFill>
                  <a:srgbClr val="7030A0"/>
                </a:solidFill>
              </a:rPr>
              <a:t>«Чтобы Бог отверз нам дверь» </a:t>
            </a:r>
            <a:endParaRPr lang="en-US" sz="2000" b="1" dirty="0">
              <a:solidFill>
                <a:srgbClr val="7030A0"/>
              </a:solidFill>
            </a:endParaRPr>
          </a:p>
          <a:p>
            <a:pPr lvl="1"/>
            <a:r>
              <a:rPr lang="ru-RU" sz="2000" b="1" dirty="0"/>
              <a:t>Просьба об появлении возможностей проповедовать слово</a:t>
            </a:r>
            <a:endParaRPr lang="en-US" sz="2000" b="1" dirty="0"/>
          </a:p>
          <a:p>
            <a:pPr lvl="0"/>
            <a:r>
              <a:rPr lang="en-US" sz="2000" b="1" dirty="0">
                <a:solidFill>
                  <a:srgbClr val="7030A0"/>
                </a:solidFill>
              </a:rPr>
              <a:t>«</a:t>
            </a:r>
            <a:r>
              <a:rPr lang="ru-RU" sz="2000" b="1" dirty="0">
                <a:solidFill>
                  <a:srgbClr val="7030A0"/>
                </a:solidFill>
              </a:rPr>
              <a:t>Возвещать тайну Христову</a:t>
            </a:r>
            <a:r>
              <a:rPr lang="en-US" sz="2000" b="1" dirty="0">
                <a:solidFill>
                  <a:srgbClr val="7030A0"/>
                </a:solidFill>
              </a:rPr>
              <a:t>»</a:t>
            </a:r>
            <a:r>
              <a:rPr lang="en-US" sz="2000" b="1" dirty="0"/>
              <a:t> </a:t>
            </a:r>
          </a:p>
          <a:p>
            <a:pPr lvl="1"/>
            <a:r>
              <a:rPr lang="ru-RU" sz="2000" b="1" dirty="0"/>
              <a:t>Проводить уроки по изучению Библии</a:t>
            </a:r>
            <a:endParaRPr lang="en-US" sz="2000" b="1" dirty="0"/>
          </a:p>
          <a:p>
            <a:pPr lvl="0"/>
            <a:r>
              <a:rPr lang="ru-RU" sz="2000" b="1" dirty="0">
                <a:solidFill>
                  <a:srgbClr val="7030A0"/>
                </a:solidFill>
              </a:rPr>
              <a:t>«Благоразумно» </a:t>
            </a:r>
            <a:endParaRPr lang="en-US" sz="2000" b="1" dirty="0">
              <a:solidFill>
                <a:srgbClr val="7030A0"/>
              </a:solidFill>
            </a:endParaRPr>
          </a:p>
          <a:p>
            <a:pPr lvl="1"/>
            <a:r>
              <a:rPr lang="ru-RU" sz="2000" b="1" dirty="0"/>
              <a:t>Призывать людей</a:t>
            </a:r>
            <a:endParaRPr lang="en-US" sz="2000" b="1" dirty="0"/>
          </a:p>
          <a:p>
            <a:pPr lvl="0"/>
            <a:r>
              <a:rPr lang="ru-RU" sz="2000" b="1" dirty="0">
                <a:solidFill>
                  <a:srgbClr val="7030A0"/>
                </a:solidFill>
              </a:rPr>
              <a:t>«С благодатью»</a:t>
            </a:r>
            <a:endParaRPr lang="en-US" sz="2000" b="1" dirty="0">
              <a:solidFill>
                <a:srgbClr val="7030A0"/>
              </a:solidFill>
            </a:endParaRPr>
          </a:p>
          <a:p>
            <a:pPr lvl="1"/>
            <a:r>
              <a:rPr lang="ru-RU" sz="2000" b="1" dirty="0"/>
              <a:t>Сделать учениками</a:t>
            </a:r>
            <a:endParaRPr lang="en-US" sz="2000" b="1" dirty="0"/>
          </a:p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4" name="Picture 2" descr="A close - up of a person's hand&#10;&#10;Description automatically generated with low confidence">
            <a:extLst>
              <a:ext uri="{FF2B5EF4-FFF2-40B4-BE49-F238E27FC236}">
                <a16:creationId xmlns:a16="http://schemas.microsoft.com/office/drawing/2014/main" id="{209FA35B-A00E-3845-80ED-07C0CABAA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8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08B18-509D-1843-AB6B-B9E7787C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69" y="828765"/>
            <a:ext cx="5237229" cy="18073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latin typeface="Avenir Next" panose="020B0503020202020204" pitchFamily="34" charset="0"/>
              </a:rPr>
              <a:t/>
            </a:r>
            <a:br>
              <a:rPr lang="en-US" sz="2400" b="1" dirty="0">
                <a:latin typeface="Avenir Next" panose="020B0503020202020204" pitchFamily="34" charset="0"/>
              </a:rPr>
            </a:br>
            <a:r>
              <a:rPr lang="ru-RU" sz="2400" b="1" dirty="0">
                <a:latin typeface="Avenir Next" panose="020B0503020202020204" pitchFamily="34" charset="0"/>
              </a:rPr>
              <a:t>ЕСЛИ В ЭТОМ ГОДУ МЫ НЕ БУДЕМ О КОМ-ТО МОЛИТЬСЯ, </a:t>
            </a:r>
            <a:r>
              <a:rPr lang="ru-RU" sz="2400" b="1" dirty="0">
                <a:solidFill>
                  <a:srgbClr val="7030A0"/>
                </a:solidFill>
                <a:latin typeface="Avenir Next" panose="020B0503020202020204" pitchFamily="34" charset="0"/>
              </a:rPr>
              <a:t>В СЛЕДУЮЩЕМ ГОДУ МОЖЕТ БЫТЬ УЖЕ ПОЗДНО ДЛЯ ЭТОГО ЧЕЛОВЕКА.</a:t>
            </a:r>
            <a:r>
              <a:rPr lang="en-US" sz="2400" b="1" dirty="0">
                <a:solidFill>
                  <a:srgbClr val="7030A0"/>
                </a:solidFill>
                <a:latin typeface="Avenir Next" panose="020B0503020202020204" pitchFamily="34" charset="0"/>
              </a:rPr>
              <a:t> </a:t>
            </a:r>
            <a:br>
              <a:rPr lang="en-US" sz="2400" b="1" dirty="0">
                <a:solidFill>
                  <a:srgbClr val="7030A0"/>
                </a:solidFill>
                <a:latin typeface="Avenir Next" panose="020B0503020202020204" pitchFamily="34" charset="0"/>
              </a:rPr>
            </a:br>
            <a:endParaRPr lang="en-US" sz="2400" b="1" dirty="0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Picture 2" descr="A close - up of a person's hand&#10;&#10;Description automatically generated with low confidence">
            <a:extLst>
              <a:ext uri="{FF2B5EF4-FFF2-40B4-BE49-F238E27FC236}">
                <a16:creationId xmlns:a16="http://schemas.microsoft.com/office/drawing/2014/main" id="{2CD759D3-0813-DB40-B6B3-7CD2BA8B8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3735-1A8B-794C-99B5-FC4D97C4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636070"/>
            <a:ext cx="4840010" cy="3709835"/>
          </a:xfrm>
        </p:spPr>
        <p:txBody>
          <a:bodyPr>
            <a:noAutofit/>
          </a:bodyPr>
          <a:lstStyle/>
          <a:p>
            <a:pPr marL="171450" lvl="0" indent="-171450"/>
            <a:r>
              <a:rPr lang="ru-RU" sz="2400" dirty="0"/>
              <a:t>Молитва это основа и она действительно изменяет текущую ситуацию.</a:t>
            </a:r>
            <a:endParaRPr lang="en-US" sz="2400" dirty="0"/>
          </a:p>
          <a:p>
            <a:pPr marL="171450" lvl="0" indent="-171450"/>
            <a:r>
              <a:rPr lang="ru-RU" sz="2400" dirty="0"/>
              <a:t>Подготовьте список знакомых и незнакомых вам людей, которые могут быть заинтересованы в изучении Библии.</a:t>
            </a:r>
            <a:endParaRPr lang="en-US" sz="2400" dirty="0"/>
          </a:p>
          <a:p>
            <a:pPr marL="171450" lvl="0" indent="-171450"/>
            <a:r>
              <a:rPr lang="ru-RU" sz="2400" dirty="0"/>
              <a:t>Верьте в то, что в ответ на посредническую молитву Бог откроет двери для проповеди Слова.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149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3241</Words>
  <Application>Microsoft Office PowerPoint</Application>
  <PresentationFormat>Широкоэкранный</PresentationFormat>
  <Paragraphs>286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Avenir Next</vt:lpstr>
      <vt:lpstr>Book Antiqua</vt:lpstr>
      <vt:lpstr>Calibri</vt:lpstr>
      <vt:lpstr>Calibri Light</vt:lpstr>
      <vt:lpstr>Cavolini</vt:lpstr>
      <vt:lpstr>Century Gothic</vt:lpstr>
      <vt:lpstr>Office Theme</vt:lpstr>
      <vt:lpstr>СЕМЬ ШАГОВ  к проповеди об Иисусе </vt:lpstr>
      <vt:lpstr> Пойдите, посмотрите на Спасителя мира </vt:lpstr>
      <vt:lpstr> КАК РАСТУТ ЦЕРКВИ?  </vt:lpstr>
      <vt:lpstr>Презентация PowerPoint</vt:lpstr>
      <vt:lpstr>Презентация PowerPoint</vt:lpstr>
      <vt:lpstr>СЕМЬ ШАГОВ к проповеди об Иисусе </vt:lpstr>
      <vt:lpstr> 1. ПОСРЕДНИЧЕСТВО </vt:lpstr>
      <vt:lpstr> ПОСМОТРИТЕ НА ОТДЕЛЬНЫЕ ФРАЗЫ ИЗ ПОСРЕДНИЧЕСКОЙ МОЛИТВЫ ПАВЛА, КОТОРЫЕ МОГУТ СТАТЬ ПРИМЕРОМ ДЛЯ НАШИХ МОЛИТВ.</vt:lpstr>
      <vt:lpstr> ЕСЛИ В ЭТОМ ГОДУ МЫ НЕ БУДЕМ О КОМ-ТО МОЛИТЬСЯ, В СЛЕДУЮЩЕМ ГОДУ МОЖЕТ БЫТЬ УЖЕ ПОЗДНО ДЛЯ ЭТОГО ЧЕЛОВЕКА.  </vt:lpstr>
      <vt:lpstr> 2. ОБЩЕНИЕ  С ЛЮДЬМИ </vt:lpstr>
      <vt:lpstr> КОГДА ВЫ СЛУЖИТЕ ЛЮДЯМ, ПОМНИТЕ О СЛЕДУЮЩИХ ТРЕХ МОМЕНТАХ:</vt:lpstr>
      <vt:lpstr> 3. Изучение Библии </vt:lpstr>
      <vt:lpstr> A. ПОДХОД  ПОДЕЛИТЕСЬ ЛИЧНЫМ СВИДЕТЕЛЬСТВОМ О ВЛИЯНИИ БИБЛИИ НА ВАШУ ЖИЗНЬ.</vt:lpstr>
      <vt:lpstr> B. СОДЕРЖАНИЕ В ЦЕНТРЕ ВСЕГО - ХРИСТОСIT</vt:lpstr>
      <vt:lpstr>Презентация PowerPoint</vt:lpstr>
      <vt:lpstr> C. ЦЕЛЬ -  привести человека к принятию решения </vt:lpstr>
      <vt:lpstr> 4. УЧЕНИЧЕСТВО </vt:lpstr>
      <vt:lpstr> ПЯТЬ СТАДИЙ ОБУЧЕНИЯ: </vt:lpstr>
      <vt:lpstr> УЧЕНИЧЕСТВО ДОЛЖНО ОБЕСПЕЧИТЬ ТРИ ПОТРЕБНОСТИ: </vt:lpstr>
      <vt:lpstr> 5. ДУХОВНЫЙ РОСТ </vt:lpstr>
      <vt:lpstr>Презентация PowerPoint</vt:lpstr>
      <vt:lpstr> 6. КРЕЩЕНИЕ </vt:lpstr>
      <vt:lpstr> Когда новообращенный готовится ко крещению, побуждайте его сделать следующие шаги </vt:lpstr>
      <vt:lpstr> 7. УВЕЛИЧЕНИЕ КОЛИЧЕСТВА ВЕРУЮЩИХ </vt:lpstr>
      <vt:lpstr>Презентация PowerPoint</vt:lpstr>
      <vt:lpstr>ВО ВРЕМЯ КАЖДОГО УРОКА ПО ИЗУЧЕНИЮ БИБЛИИ УЧИТЕ СВОИХ УЧЕНИКОВ СЛЕДУЮЩИМ ПРАКТИКАМ:</vt:lpstr>
      <vt:lpstr>ЗАКЛЮЧЕНИЕ </vt:lpstr>
      <vt:lpstr> ПОРУЧЕНИЕ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STEPS for Sharing Jesus </dc:title>
  <dc:creator>Arrais, Raquel</dc:creator>
  <cp:lastModifiedBy>Raisa Ostrovskaya</cp:lastModifiedBy>
  <cp:revision>36</cp:revision>
  <dcterms:created xsi:type="dcterms:W3CDTF">2021-01-26T21:51:27Z</dcterms:created>
  <dcterms:modified xsi:type="dcterms:W3CDTF">2021-05-07T11:44:15Z</dcterms:modified>
</cp:coreProperties>
</file>