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1"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12"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5" r:id="rId46"/>
    <p:sldId id="306" r:id="rId47"/>
    <p:sldId id="308" r:id="rId48"/>
    <p:sldId id="309" r:id="rId49"/>
    <p:sldId id="298" r:id="rId50"/>
    <p:sldId id="297" r:id="rId51"/>
    <p:sldId id="299" r:id="rId52"/>
    <p:sldId id="300" r:id="rId53"/>
    <p:sldId id="301" r:id="rId54"/>
    <p:sldId id="302" r:id="rId55"/>
    <p:sldId id="303" r:id="rId56"/>
    <p:sldId id="310"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65497" autoAdjust="0"/>
  </p:normalViewPr>
  <p:slideViewPr>
    <p:cSldViewPr snapToGrid="0" snapToObjects="1">
      <p:cViewPr>
        <p:scale>
          <a:sx n="70" d="100"/>
          <a:sy n="70" d="100"/>
        </p:scale>
        <p:origin x="2048"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b="1" cap="small" dirty="0">
                <a:effectLst/>
                <a:latin typeface="+mj-lt"/>
                <a:ea typeface="+mj-ea"/>
                <a:cs typeface="+mj-cs"/>
                <a:sym typeface="Calibri"/>
              </a:rPr>
              <a:t>Вступление</a:t>
            </a:r>
            <a:endParaRPr lang="en-US" sz="1200" cap="small"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Однажды жил был Маленький Человек, который чувствовал себя особенным. Этот Человек всегда хотел, чтобы все было только «по его». Для него ничего не значили желания или потребности других людей, он стал очень эгоистичным. </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В то время, как другие Маленькие Люди учились ставить нужды других людей на первое место, этот Маленький Человек так не делал. И он начал ожидать от других, чтобы они поступали так, как ему нужно и даже начал этого требовать.</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Маленький Человек вырос и стал Большим Маленьким Человеком. Когда Большой Маленький Человек пытался предъявить к другим взрослым те же самые требования, как и раньше, чтобы они поступали так, как ему было нужно, у него это уже не получалось.</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Вместо того, чтобы сосредотачиваться на том, чтобы быть добрым и полезным для других, Большой Маленький Человек начал делать нечестные поступки и причинять людям боль, чтобы добиться того, чтобы люди поступали так, как он хочет, хотя быть нечестным и причинять людям боль - неправильно.</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Поскольку Большой Маленький Человек всегда хорошо относился к ответственным людям, к тем, кто руководил чем-то, они думали, что Большой Маленький Человек был замечательным человеком. Вскоре ответственные люди позволили Большому Маленькому Человеку получать все больше и больше власти.</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Казалось, что теперь Большой Маленький Человек жил счастливо, но все, кто был близок к нему, очень страдали, потому что Большой Маленький Человек, который хотел делать все по-своему никогда не испытывал радости от проявления бескорыстия, готовности помочь и доброты.</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Однажды, когда ответственные люди осознали, что Большой Маленький Человек жесток по отношению к другим, они решили прекратить давать власть Большому Маленькому Человеку. И наступил день, когда другие люди больше не страдали от Большого Маленького Человека, и смогли начать исцеляться от ран, и испытать настоящую любовь и безопасность.</a:t>
            </a:r>
            <a:endParaRPr lang="en-US" sz="1200" dirty="0">
              <a:effectLst/>
              <a:latin typeface="+mj-lt"/>
              <a:ea typeface="+mj-ea"/>
              <a:cs typeface="+mj-cs"/>
              <a:sym typeface="Calibri"/>
            </a:endParaRPr>
          </a:p>
          <a:p>
            <a:endParaRPr lang="ru-RU" sz="1200" cap="small"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41945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Этот негативный опыт может включать словесное, физическое, сексуальное или психологическое насилие, различные виды игнорирования, насилие, проявляемое родителями или опекунами по отношению друг ко другу, такие серьезные злоупотребления, как употребление алкоголя и различных веществ, зависимость от порнографии, а также открытое насилие среди ровесников или в окружающем ребенка сообществе.</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«Было показано, что значительный и продолжительный стресс в детстве имеет пожизненные последствия для здоровья и благополучия человека. Это может нарушить раннее развитие мозга и поставить под угрозу работу нервной и иммунной систем. Кроме того, из-за поведения, принятого некоторыми людьми, столкнувшимися с негативным детским опытом, такой стресс может привести к серьезным проблемам в более взрослом возрасте, к таким как алкоголизм, депрессия, расстройства пищевого поведения, небезопасный секс, ВИЧ / СПИД, болезни сердца, рак и другие хронические заболевания»</a:t>
            </a:r>
            <a:r>
              <a:rPr lang="en-US" dirty="0">
                <a:effectLst/>
              </a:rPr>
              <a:t> </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415405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Когда в Библии описывается детство Христа, в </a:t>
            </a:r>
            <a:r>
              <a:rPr lang="ru-RU" sz="1200" dirty="0" err="1">
                <a:effectLst/>
                <a:latin typeface="+mj-lt"/>
                <a:ea typeface="+mj-ea"/>
                <a:cs typeface="+mj-cs"/>
                <a:sym typeface="Calibri"/>
              </a:rPr>
              <a:t>Лк</a:t>
            </a:r>
            <a:r>
              <a:rPr lang="ru-RU" sz="1200" dirty="0">
                <a:effectLst/>
                <a:latin typeface="+mj-lt"/>
                <a:ea typeface="+mj-ea"/>
                <a:cs typeface="+mj-cs"/>
                <a:sym typeface="Calibri"/>
              </a:rPr>
              <a:t>. 2:52 говорится, что «Иисус же преуспевал в премудрости и возрасте и в любви у Бога и </a:t>
            </a:r>
            <a:r>
              <a:rPr lang="ru-RU" sz="1200" dirty="0" err="1">
                <a:effectLst/>
                <a:latin typeface="+mj-lt"/>
                <a:ea typeface="+mj-ea"/>
                <a:cs typeface="+mj-cs"/>
                <a:sym typeface="Calibri"/>
              </a:rPr>
              <a:t>человеков</a:t>
            </a:r>
            <a:r>
              <a:rPr lang="ru-RU"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281620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sz="1200" dirty="0">
              <a:effectLst/>
              <a:latin typeface="+mj-lt"/>
              <a:ea typeface="+mj-ea"/>
              <a:cs typeface="+mj-cs"/>
              <a:sym typeface="Calibri"/>
            </a:endParaRPr>
          </a:p>
          <a:p>
            <a:r>
              <a:rPr lang="ru-RU" sz="1200" dirty="0">
                <a:effectLst/>
                <a:latin typeface="+mj-lt"/>
                <a:ea typeface="+mj-ea"/>
                <a:cs typeface="+mj-cs"/>
                <a:sym typeface="Calibri"/>
              </a:rPr>
              <a:t>Мы узнаем три вещи о Его детстве:</a:t>
            </a:r>
          </a:p>
          <a:p>
            <a:endParaRPr lang="en-US" sz="1200" dirty="0">
              <a:effectLst/>
              <a:latin typeface="+mj-lt"/>
              <a:ea typeface="+mj-ea"/>
              <a:cs typeface="+mj-cs"/>
              <a:sym typeface="Calibri"/>
            </a:endParaRPr>
          </a:p>
          <a:p>
            <a:r>
              <a:rPr lang="ru-RU" sz="1200" dirty="0">
                <a:effectLst/>
                <a:latin typeface="+mj-lt"/>
                <a:ea typeface="+mj-ea"/>
                <a:cs typeface="+mj-cs"/>
                <a:sym typeface="Calibri"/>
              </a:rPr>
              <a:t>	1) Он возрастал психологически и духовно (в премудрости)</a:t>
            </a:r>
            <a:endParaRPr lang="en-US" sz="1200" dirty="0">
              <a:effectLst/>
              <a:latin typeface="+mj-lt"/>
              <a:ea typeface="+mj-ea"/>
              <a:cs typeface="+mj-cs"/>
              <a:sym typeface="Calibri"/>
            </a:endParaRPr>
          </a:p>
          <a:p>
            <a:r>
              <a:rPr lang="ru-RU" sz="1200" dirty="0">
                <a:effectLst/>
                <a:latin typeface="+mj-lt"/>
                <a:ea typeface="+mj-ea"/>
                <a:cs typeface="+mj-cs"/>
                <a:sym typeface="Calibri"/>
              </a:rPr>
              <a:t>	2) Он возрастал физически и становился сильнее (в возрасте) </a:t>
            </a:r>
            <a:endParaRPr lang="en-US" sz="1200" dirty="0">
              <a:effectLst/>
              <a:latin typeface="+mj-lt"/>
              <a:ea typeface="+mj-ea"/>
              <a:cs typeface="+mj-cs"/>
              <a:sym typeface="Calibri"/>
            </a:endParaRPr>
          </a:p>
          <a:p>
            <a:r>
              <a:rPr lang="ru-RU" sz="1200" dirty="0">
                <a:effectLst/>
                <a:latin typeface="+mj-lt"/>
                <a:ea typeface="+mj-ea"/>
                <a:cs typeface="+mj-cs"/>
                <a:sym typeface="Calibri"/>
              </a:rPr>
              <a:t>	3) Он возрастал в любви у Бога и людей (характер и личностные качества).</a:t>
            </a:r>
            <a:endParaRPr lang="en-US" sz="1200" dirty="0">
              <a:effectLst/>
              <a:latin typeface="+mj-lt"/>
              <a:ea typeface="+mj-ea"/>
              <a:cs typeface="+mj-cs"/>
              <a:sym typeface="Calibri"/>
            </a:endParaRPr>
          </a:p>
          <a:p>
            <a:r>
              <a:rPr lang="en-US" sz="1200" dirty="0">
                <a:effectLst/>
                <a:latin typeface="+mj-lt"/>
                <a:ea typeface="+mj-ea"/>
                <a:cs typeface="+mj-cs"/>
                <a:sym typeface="Calibri"/>
              </a:rPr>
              <a:t> </a:t>
            </a:r>
          </a:p>
          <a:p>
            <a:endParaRPr lang="en-US" dirty="0"/>
          </a:p>
        </p:txBody>
      </p:sp>
    </p:spTree>
    <p:extLst>
      <p:ext uri="{BB962C8B-B14F-4D97-AF65-F5344CB8AC3E}">
        <p14:creationId xmlns:p14="http://schemas.microsoft.com/office/powerpoint/2010/main" val="25234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Эллен Уайт также пишет об этих трех характеристиках Иисуса: </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Краткое описание Его первых лет жизни в Евангелии прекрасно в своей значительности: </a:t>
            </a:r>
          </a:p>
          <a:p>
            <a:br>
              <a:rPr lang="ru-RU" sz="1200" dirty="0">
                <a:effectLst/>
                <a:latin typeface="+mj-lt"/>
                <a:ea typeface="+mj-ea"/>
                <a:cs typeface="+mj-cs"/>
                <a:sym typeface="Calibri"/>
              </a:rPr>
            </a:br>
            <a:r>
              <a:rPr lang="ru-RU" sz="1200" dirty="0">
                <a:effectLst/>
                <a:latin typeface="+mj-lt"/>
                <a:ea typeface="+mj-ea"/>
                <a:cs typeface="+mj-cs"/>
                <a:sym typeface="Calibri"/>
              </a:rPr>
              <a:t>«Младенец же возрастал и укреплялся духом, исполняясь премудрости; и благодать Божия была на Нем». Благодаря свету, исходящему от Отца, Иисус «преуспевал в премудрости и в возрасте и в любви у Бога и </a:t>
            </a:r>
            <a:r>
              <a:rPr lang="ru-RU" sz="1200" dirty="0" err="1">
                <a:effectLst/>
                <a:latin typeface="+mj-lt"/>
                <a:ea typeface="+mj-ea"/>
                <a:cs typeface="+mj-cs"/>
                <a:sym typeface="Calibri"/>
              </a:rPr>
              <a:t>человеков</a:t>
            </a:r>
            <a:r>
              <a:rPr lang="ru-RU" sz="1200" dirty="0">
                <a:effectLst/>
                <a:latin typeface="+mj-lt"/>
                <a:ea typeface="+mj-ea"/>
                <a:cs typeface="+mj-cs"/>
                <a:sym typeface="Calibri"/>
              </a:rPr>
              <a:t>» (Луки 2:52). Иисус обладал живым и проницательным умом, не по годам глубоким и мудрым, характером удивительно гармоничным. Ум и тело Его развивались постепенно, в соответствии с законами роста детей».</a:t>
            </a:r>
            <a:r>
              <a:rPr lang="en-US" sz="1200" dirty="0">
                <a:effectLst/>
                <a:latin typeface="+mj-lt"/>
                <a:ea typeface="+mj-ea"/>
                <a:cs typeface="+mj-cs"/>
                <a:sym typeface="Calibri"/>
              </a:rPr>
              <a:t> </a:t>
            </a:r>
          </a:p>
          <a:p>
            <a:r>
              <a:rPr lang="ru-RU" sz="1200" i="1" dirty="0">
                <a:effectLst/>
                <a:latin typeface="+mj-lt"/>
                <a:ea typeface="+mj-ea"/>
                <a:cs typeface="+mj-cs"/>
                <a:sym typeface="Calibri"/>
              </a:rPr>
              <a:t>Эллен Уайт, Желание веков</a:t>
            </a:r>
            <a:r>
              <a:rPr lang="en-US" sz="1200" i="1" dirty="0">
                <a:effectLst/>
                <a:latin typeface="+mj-lt"/>
                <a:ea typeface="+mj-ea"/>
                <a:cs typeface="+mj-cs"/>
                <a:sym typeface="Calibri"/>
              </a:rPr>
              <a:t>,</a:t>
            </a:r>
            <a:r>
              <a:rPr lang="ru-RU" sz="1200" i="1" dirty="0">
                <a:effectLst/>
                <a:latin typeface="+mj-lt"/>
                <a:ea typeface="+mj-ea"/>
                <a:cs typeface="+mj-cs"/>
                <a:sym typeface="Calibri"/>
              </a:rPr>
              <a:t> с.</a:t>
            </a:r>
            <a:r>
              <a:rPr lang="en-US" sz="1200" dirty="0">
                <a:effectLst/>
                <a:latin typeface="+mj-lt"/>
                <a:ea typeface="+mj-ea"/>
                <a:cs typeface="+mj-cs"/>
                <a:sym typeface="Calibri"/>
              </a:rPr>
              <a:t> 68.</a:t>
            </a:r>
          </a:p>
          <a:p>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1811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Для того, чтобы наши дети получили самые лучшие возможности возрастать в мудрости, возрасте и любви так, как это делал Иисус, им нужна защита и безопасность, чтобы их развитие было сбалансированным и всесторонним. Это означает, что им нужна не только физическая, но и эмоциональная, духовная, сексуальная и психологическая безопасность.</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51628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Предотвращение негативного детского опыта должно начинаться в христианской семье.</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604776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Мы любим наших дорогих и драгоценных детей. Мы любим их горячо и от всего сердца. Мы хотим для них самого лучшего. Но часто мы не осознаем, что готовим их к жизни, омраченной насилием, подвергая их опасности прямо у себя дома.</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они видят, как родители ссорятся и дерутся, или видят, как отец </a:t>
            </a:r>
            <a:r>
              <a:rPr lang="ru-RU" sz="1200" u="none" strike="noStrike" dirty="0" err="1">
                <a:effectLst/>
                <a:latin typeface="+mj-lt"/>
                <a:ea typeface="+mj-ea"/>
                <a:cs typeface="+mj-cs"/>
                <a:sym typeface="Calibri"/>
              </a:rPr>
              <a:t>бъет</a:t>
            </a:r>
            <a:r>
              <a:rPr lang="ru-RU" sz="1200" u="none" strike="noStrike" dirty="0">
                <a:effectLst/>
                <a:latin typeface="+mj-lt"/>
                <a:ea typeface="+mj-ea"/>
                <a:cs typeface="+mj-cs"/>
                <a:sym typeface="Calibri"/>
              </a:rPr>
              <a:t> мать – такой дом - небезопасное место для детей.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ребенок стал жертвой сексуального насилия со стороны члена семьи или близкого друга семьи – такой дом – небезопасное место для детей.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ребенок все время живет в страхе услышать от вас критику в его адрес – такой дом – небезопасное место для ребенка.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родители используют ошибки и неудачи ребенка для того, чтобы его стыдить и контролировать – такой дом – небезопасное место для ребенка.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ребенок не может свободно выражать свои эмоции, страхи и переживания – такой дом – небезопасное место для ребенка.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дети не задают вопросов на духовные темы, потому что им сказали, что Бог не будет их любить, если они будут задавать вопросы – такой дом – небезопасное место для ребенка.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дети видят, как отцы и родственники мужского пола проявляют свою силу, чтобы эксплуатировать женщин, вместо того, чтобы служить и защищать их так, как это делал Иисус – такой дом – небезопасное место для ребенка. </a:t>
            </a:r>
            <a:endParaRPr lang="en-US" sz="1200" u="none" strike="noStrike" dirty="0">
              <a:effectLst/>
              <a:latin typeface="+mj-lt"/>
              <a:ea typeface="+mj-ea"/>
              <a:cs typeface="+mj-cs"/>
              <a:sym typeface="Calibri"/>
            </a:endParaRPr>
          </a:p>
        </p:txBody>
      </p:sp>
    </p:spTree>
    <p:extLst>
      <p:ext uri="{BB962C8B-B14F-4D97-AF65-F5344CB8AC3E}">
        <p14:creationId xmlns:p14="http://schemas.microsoft.com/office/powerpoint/2010/main" val="1109042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Мы не можем контролировать окружающий нас мир. Но у нас есть неоспоримая ответственность перед Богом растить своих детей в безопасной, нежной семейной атмосфере, которая отражает нежность и любовь характера Христова.  «Атмосфера, которую создают отцы и матери, наполняет весь дом и ощущается в каждом его уголке»</a:t>
            </a:r>
            <a:r>
              <a:rPr lang="en-US" dirty="0">
                <a:effectLst/>
              </a:rPr>
              <a:t> </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09206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Для того, чтобы бороться с эпидемией агрессии среди нашей молодежи, чтобы уменьшить насилие на свиданиях, издевательства со стороны сверстников, сексуальное насилие над детьми и убийства подростков, нам нужно оценить культурные нормы, существующие в наших семьях. </a:t>
            </a:r>
            <a:endParaRPr lang="en-US" dirty="0"/>
          </a:p>
        </p:txBody>
      </p:sp>
    </p:spTree>
    <p:extLst>
      <p:ext uri="{BB962C8B-B14F-4D97-AF65-F5344CB8AC3E}">
        <p14:creationId xmlns:p14="http://schemas.microsoft.com/office/powerpoint/2010/main" val="182263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Сначала мы должны обратиться к самим себе как к родителям, бабушкам и дедушкам, тетям, дядям и друзьям семьи. Когда обстановка в наших семьях построена на власти и контроле, мы невольно способствуем повторению существования циклов агрессии, гнева и безнадежности в нашем сообществе.</a:t>
            </a:r>
            <a:r>
              <a:rPr lang="en-US" dirty="0">
                <a:effectLst/>
              </a:rPr>
              <a:t> </a:t>
            </a:r>
            <a:endParaRPr lang="en-US" dirty="0"/>
          </a:p>
        </p:txBody>
      </p:sp>
    </p:spTree>
    <p:extLst>
      <p:ext uri="{BB962C8B-B14F-4D97-AF65-F5344CB8AC3E}">
        <p14:creationId xmlns:p14="http://schemas.microsoft.com/office/powerpoint/2010/main" val="294825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cap="small" dirty="0">
                <a:effectLst/>
                <a:latin typeface="+mj-lt"/>
                <a:ea typeface="+mj-ea"/>
                <a:cs typeface="+mj-cs"/>
                <a:sym typeface="Calibri"/>
              </a:rPr>
              <a:t>Статистические данные в отношении насилия среди молодежи в мире</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r>
              <a:rPr lang="ru-RU" sz="1200" dirty="0">
                <a:effectLst/>
                <a:latin typeface="+mj-lt"/>
                <a:ea typeface="+mj-ea"/>
                <a:cs typeface="+mj-cs"/>
                <a:sym typeface="Calibri"/>
              </a:rPr>
              <a:t>Современный мир – опасное место для детей и молодежи. Если мы осмелимся обратиться к статистическим данным в отношении насилия, издевательств и нападений на детей и молодежь, то увидим, что во всех странах мира эти статистические данные вызывают тревогу. Современные технологии расширили возможности для проявления жестокости среди молодежи, сделав возможными </a:t>
            </a:r>
            <a:r>
              <a:rPr lang="ru-RU" sz="1200" dirty="0" err="1">
                <a:effectLst/>
                <a:latin typeface="+mj-lt"/>
                <a:ea typeface="+mj-ea"/>
                <a:cs typeface="+mj-cs"/>
                <a:sym typeface="Calibri"/>
              </a:rPr>
              <a:t>кибер</a:t>
            </a:r>
            <a:r>
              <a:rPr lang="ru-RU" sz="1200" dirty="0">
                <a:effectLst/>
                <a:latin typeface="+mj-lt"/>
                <a:ea typeface="+mj-ea"/>
                <a:cs typeface="+mj-cs"/>
                <a:sym typeface="Calibri"/>
              </a:rPr>
              <a:t>-издевательства над своими сверстниками без риска разоблачения или причинения вреда себе.</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Перед тем, как мы сможем изучить пути решения этой проблемы, сначала мы должны обрести лучшее понимание того, с чем сегодня наша молодежь сталкивается каждый день. </a:t>
            </a:r>
          </a:p>
          <a:p>
            <a:endParaRPr lang="ru-RU"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Эти статистические данные могут вызывать беспокойство, и их очень неудобно слышать, но для нашего религиозного сообщества они имеют решающее значение, если мы хотим знать и иметь возможность действительно повлиять на существующее положение дел. Мы также должны помнить, что многие семьи в наших общинах и местных сообществах подвергаются влиянию этого явления, отраженного в статистических данных, что делает эту тему важной для обсуждения в церкви, даже если нам неудобно это делать.</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097816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Первый шаг по прекращению существования этих болезненных явлений - нарушить молчание/заговорить об этой теме, пролив на нее свет. </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Апостол Иоанн писал: «Свет пришёл в мир; но люди более возлюбили тьму, нежели свет, потому что дела их были злы; ибо всякий, делающий злое, ненавидит свет и не идёт к свету, чтобы не </a:t>
            </a:r>
            <a:r>
              <a:rPr lang="ru-RU" sz="1200" dirty="0" err="1">
                <a:effectLst/>
                <a:latin typeface="+mj-lt"/>
                <a:ea typeface="+mj-ea"/>
                <a:cs typeface="+mj-cs"/>
                <a:sym typeface="Calibri"/>
              </a:rPr>
              <a:t>обличились</a:t>
            </a:r>
            <a:r>
              <a:rPr lang="ru-RU" sz="1200" dirty="0">
                <a:effectLst/>
                <a:latin typeface="+mj-lt"/>
                <a:ea typeface="+mj-ea"/>
                <a:cs typeface="+mj-cs"/>
                <a:sym typeface="Calibri"/>
              </a:rPr>
              <a:t> дела его, потому что они злы… </a:t>
            </a:r>
          </a:p>
          <a:p>
            <a:endParaRPr lang="ru-RU" sz="1200" dirty="0">
              <a:effectLst/>
              <a:latin typeface="+mj-lt"/>
              <a:ea typeface="+mj-ea"/>
              <a:cs typeface="+mj-cs"/>
              <a:sym typeface="Calibri"/>
            </a:endParaRPr>
          </a:p>
          <a:p>
            <a:r>
              <a:rPr lang="ru-RU" sz="1200" dirty="0">
                <a:effectLst/>
                <a:latin typeface="+mj-lt"/>
                <a:ea typeface="+mj-ea"/>
                <a:cs typeface="+mj-cs"/>
                <a:sym typeface="Calibri"/>
              </a:rPr>
              <a:t>(переходите на следующий слайд).</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en-US" sz="1200" dirty="0">
                <a:effectLst/>
                <a:latin typeface="+mj-lt"/>
                <a:ea typeface="+mj-ea"/>
                <a:cs typeface="+mj-cs"/>
                <a:sym typeface="Calibri"/>
              </a:rPr>
              <a:t> </a:t>
            </a:r>
          </a:p>
          <a:p>
            <a:r>
              <a:rPr lang="en-US" sz="1200" dirty="0">
                <a:effectLst/>
                <a:latin typeface="+mj-lt"/>
                <a:ea typeface="+mj-ea"/>
                <a:cs typeface="+mj-cs"/>
                <a:sym typeface="Calibri"/>
              </a:rPr>
              <a:t> </a:t>
            </a:r>
          </a:p>
        </p:txBody>
      </p:sp>
    </p:spTree>
    <p:extLst>
      <p:ext uri="{BB962C8B-B14F-4D97-AF65-F5344CB8AC3E}">
        <p14:creationId xmlns:p14="http://schemas.microsoft.com/office/powerpoint/2010/main" val="14360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а поступающий по правде идёт к свету, дабы явны были дела его, потому что они в Боге соделаны» (Ин. 3:19-21)</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Независимо от того, насколько неловким может показаться обсуждение этой темы, нам нужно честно говорить о реалиях жизни так, чтобы это приводило к изменениям. Когда мы, как всемирная церковь, избегаем неудобных тем, предпочитая держать подобные вещи в секрете и скрывать их, мы позволяем насилию процветать в частной жизни людей. Единственный способ рассеять тьму - осветить ее светом истины и внести ее в очищающий свет Божьего характера. Иоанн говорит нам, что, если кто-то скрывает зло в темноте, он не является истинным последователем Бога.</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63954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cap="small" dirty="0">
                <a:effectLst/>
                <a:latin typeface="+mj-lt"/>
                <a:ea typeface="+mj-ea"/>
                <a:cs typeface="+mj-cs"/>
                <a:sym typeface="Calibri"/>
              </a:rPr>
              <a:t>Мировоззрение, нацеленное на власть и контроль</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Церковные общины могут неосознанно способствовать продвижению образа мышления, усиливающего жестокие модели поведения, потому что мы благоговеем перед теми, кто обладает властью.</a:t>
            </a:r>
            <a:endParaRPr lang="en-US" sz="1200" dirty="0">
              <a:effectLst/>
              <a:latin typeface="+mj-lt"/>
              <a:ea typeface="+mj-ea"/>
              <a:cs typeface="+mj-cs"/>
              <a:sym typeface="Calibri"/>
            </a:endParaRPr>
          </a:p>
          <a:p>
            <a:endParaRPr lang="ru-RU" sz="1200" cap="small"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67716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Подождите, а разве власть это не что-то хорошее? Да, так может быть. Но неограниченная власть быстро развращает человека. Мы, как последователи Христа, призваны относиться друг ко другу в соответствии с плодами Духа: «Плод же духа любовь, радость, мир, долготерпение, благость, милосердие, вера, кротость, воздержание» (</a:t>
            </a:r>
            <a:r>
              <a:rPr lang="ru-RU" sz="1200" dirty="0" err="1">
                <a:effectLst/>
                <a:latin typeface="+mj-lt"/>
                <a:ea typeface="+mj-ea"/>
                <a:cs typeface="+mj-cs"/>
                <a:sym typeface="Calibri"/>
              </a:rPr>
              <a:t>Гал</a:t>
            </a:r>
            <a:r>
              <a:rPr lang="ru-RU" sz="1200" dirty="0">
                <a:effectLst/>
                <a:latin typeface="+mj-lt"/>
                <a:ea typeface="+mj-ea"/>
                <a:cs typeface="+mj-cs"/>
                <a:sym typeface="Calibri"/>
              </a:rPr>
              <a:t>. 5:22).</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535949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Когда мы нацелены на то, чтобы проявлять свою власть над другими людьми, контролировать их выбор и навязывать им свою волю, мы легко забываем о том, что только Люцифер стремился к власти. Сатана стремится взять. Обладать. Контролировать.</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2391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Христос стремится отдавать. Иисус и Отец едины в том, что они есть ЛЮБОВЬ. Вместе они используют только инструменты любви и истины, чтобы пригласить нас принять спасение. Любой другой инструмент: насилие, обман, манипуляция, обман, взяточничество, запугивание, отвлечение внимания, изоляция, обольщение, - все это инструменты дьявола, а не Бога. Мы не можем использовать эти инструменты в воспитании детей, в романтических отношениях, в браке или в служении, не принимая при этом на себя черты сатаны.</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59274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Когда члены церкви, как рядовые члены церкви так и руководители, лидеры больше сосредоточены на власти, чем на служении другим, будь то в браке, в классной комнате, в малой группе, в общине или в сообществе в целом  - мы способствуем сохранению атмосферы, которая помогает процветанию насилия.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0221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Мы хотим обладать ВЛАСТЬЮ Бога, не обладая при этом ХАРАКТЕРОМ Бога.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ru-RU" sz="1200" dirty="0">
              <a:effectLst/>
              <a:latin typeface="+mj-lt"/>
              <a:ea typeface="+mj-ea"/>
              <a:cs typeface="+mj-cs"/>
              <a:sym typeface="Calibri"/>
            </a:endParaRPr>
          </a:p>
          <a:p>
            <a:r>
              <a:rPr lang="ru-RU" sz="1200" dirty="0">
                <a:effectLst/>
                <a:latin typeface="+mj-lt"/>
                <a:ea typeface="+mj-ea"/>
                <a:cs typeface="+mj-cs"/>
                <a:sym typeface="Calibri"/>
              </a:rPr>
              <a:t>А затем мы убиваемся от горя, когда наши дети достигают юности и считают жестокое обращение нормой, и следуют за нами в эмоциональном, вербальном, физическом или духовном насилии.</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Обладание властью при отсутствии обладания Божьим характером – доказательство того, что грех должен предстать перед светом истины Божьей.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975013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cap="small" dirty="0">
                <a:effectLst/>
                <a:latin typeface="+mj-lt"/>
                <a:ea typeface="+mj-ea"/>
                <a:cs typeface="+mj-cs"/>
                <a:sym typeface="Calibri"/>
              </a:rPr>
              <a:t>Свет приносит исцеление</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До тех пор, пока мы не разрушим цикл насилия, мы не будем следовать заповеди Иисуса о том, что нужно любить друг друга и жить во свете. «Кто любит брата своего, тот пребывает во свете, и нет в нем соблазна. А кто ненавидит брата своего, тот находится во тьме, и во тьме ходит, и не знает, куда идет, потому что тьма ослепила ему глаза» (1 Ин. 2:10, 11). </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31435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Когда мы проявляем силу духа, необходимую для того, чтобы открыто и честно говорить о создании атмосферы в семье, наполненной добротой и состраданием…</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159696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Всемирная организация здравоохранения говорит о том, что насилие среди молодежи является всемирной проблемой общественного здравоохранения. Она включает такие действия, как издевательства (</a:t>
            </a:r>
            <a:r>
              <a:rPr lang="ru-RU" sz="1200" dirty="0" err="1">
                <a:effectLst/>
                <a:latin typeface="+mj-lt"/>
                <a:ea typeface="+mj-ea"/>
                <a:cs typeface="+mj-cs"/>
                <a:sym typeface="Calibri"/>
              </a:rPr>
              <a:t>буллинг</a:t>
            </a:r>
            <a:r>
              <a:rPr lang="ru-RU" sz="1200" dirty="0">
                <a:effectLst/>
                <a:latin typeface="+mj-lt"/>
                <a:ea typeface="+mj-ea"/>
                <a:cs typeface="+mj-cs"/>
                <a:sym typeface="Calibri"/>
              </a:rPr>
              <a:t>) и драки, до более жестоких сексуальных и физических нападений и убийств.</a:t>
            </a:r>
            <a:r>
              <a:rPr lang="en-US" sz="1200" dirty="0">
                <a:effectLst/>
                <a:latin typeface="+mj-lt"/>
                <a:ea typeface="+mj-ea"/>
                <a:cs typeface="+mj-cs"/>
                <a:sym typeface="Calibri"/>
              </a:rPr>
              <a:t> </a:t>
            </a:r>
            <a:endParaRPr lang="ru-RU" sz="1200" dirty="0">
              <a:effectLst/>
              <a:latin typeface="+mj-lt"/>
              <a:ea typeface="+mj-ea"/>
              <a:cs typeface="+mj-cs"/>
              <a:sym typeface="Calibri"/>
            </a:endParaRPr>
          </a:p>
          <a:p>
            <a:endParaRPr lang="en-US" sz="1200"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Каждый год в мире  среди молодежи в возрасте от 10 до 29 лет происходит около 200000 убийств. Это почти половина (43%) всех убийств, происходящих в мире каждый год.</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Убийства являются четвертой ведущей причиной смертности молодых людей в возрасте от 10 до 29 лет, 83% жертв составляют лица мужского пола.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На каждого убитого молодого человека приходится гораздо больше пострадавших от ранений, требующих лечения в больнице.</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В одном из исследований говорится, что до 24% женщин сообщили о том, что их первый сексуальный опыт произошел в результате насилия.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Если насилие среди молодежи и не привело к смерти, оно все равно оказывает серьезное, часто пожизненное воздействие на физическое, психологическое  состояние человека, и его взаимодействие с другими людьми.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Насилие среди молодежи значительно увеличивает расходы на услуги здравоохранения, социального обеспечения и уголовного правосудия; снижает продуктивность; и снижает стоимость собственности.</a:t>
            </a:r>
            <a:endParaRPr lang="en-US" sz="1200" u="none" strike="noStrike" dirty="0">
              <a:effectLst/>
              <a:latin typeface="+mj-lt"/>
              <a:ea typeface="+mj-ea"/>
              <a:cs typeface="+mj-cs"/>
              <a:sym typeface="Calibri"/>
            </a:endParaRPr>
          </a:p>
          <a:p>
            <a:endParaRPr lang="en-US" sz="1200" dirty="0">
              <a:effectLst/>
              <a:latin typeface="+mj-lt"/>
              <a:ea typeface="+mj-ea"/>
              <a:cs typeface="+mj-cs"/>
              <a:sym typeface="Calibri"/>
            </a:endParaRPr>
          </a:p>
          <a:p>
            <a:pPr marL="171450" lvl="0" indent="-171450" fontAlgn="base">
              <a:buFont typeface="Arial" panose="020B0604020202020204" pitchFamily="34" charset="0"/>
              <a:buChar cha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451292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a:t>
            </a:r>
            <a:r>
              <a:rPr lang="ru-RU" sz="1200" dirty="0">
                <a:effectLst/>
                <a:latin typeface="+mj-lt"/>
                <a:ea typeface="+mj-ea"/>
                <a:cs typeface="+mj-cs"/>
                <a:sym typeface="Calibri"/>
              </a:rPr>
              <a:t>когда мы отказываемся защищать и поддерживать знакомые привычки, поддерживающие дух насилия и агрессии по отношению к следующему поколению</a:t>
            </a:r>
            <a:endParaRPr lang="en-US" dirty="0"/>
          </a:p>
        </p:txBody>
      </p:sp>
    </p:spTree>
    <p:extLst>
      <p:ext uri="{BB962C8B-B14F-4D97-AF65-F5344CB8AC3E}">
        <p14:creationId xmlns:p14="http://schemas.microsoft.com/office/powerpoint/2010/main" val="1675708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 </a:t>
            </a:r>
            <a:r>
              <a:rPr lang="ru-RU" sz="1200" dirty="0">
                <a:effectLst/>
                <a:latin typeface="+mj-lt"/>
                <a:ea typeface="+mj-ea"/>
                <a:cs typeface="+mj-cs"/>
                <a:sym typeface="Calibri"/>
              </a:rPr>
              <a:t>церковь может начать испытывать пробуждение и исцеление</a:t>
            </a:r>
            <a:endParaRPr lang="en-US" dirty="0"/>
          </a:p>
        </p:txBody>
      </p:sp>
    </p:spTree>
    <p:extLst>
      <p:ext uri="{BB962C8B-B14F-4D97-AF65-F5344CB8AC3E}">
        <p14:creationId xmlns:p14="http://schemas.microsoft.com/office/powerpoint/2010/main" val="2033236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До тех пор, пока мы этого не сделаем, мы продолжаем красть у наших детей сокровище безопасности и доверия.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74440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И поступая так, мы искажаем характер Бога и нарушаем третью заповедь, в которой говорится: </a:t>
            </a:r>
            <a:endParaRPr lang="en-US" dirty="0"/>
          </a:p>
        </p:txBody>
      </p:sp>
    </p:spTree>
    <p:extLst>
      <p:ext uri="{BB962C8B-B14F-4D97-AF65-F5344CB8AC3E}">
        <p14:creationId xmlns:p14="http://schemas.microsoft.com/office/powerpoint/2010/main" val="83711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«Не произноси имени Господа, Бога твоего, напрасно, ибо Господь не оставит без наказания того, кто произносит имя Его напрасно» (Исх. 20:7).</a:t>
            </a:r>
            <a:endParaRPr lang="en-US" sz="1200" dirty="0">
              <a:effectLst/>
              <a:latin typeface="+mj-lt"/>
              <a:ea typeface="+mj-ea"/>
              <a:cs typeface="+mj-cs"/>
              <a:sym typeface="Calibri"/>
            </a:endParaRPr>
          </a:p>
          <a:p>
            <a:r>
              <a:rPr lang="en-US"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979035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Будучи членами Тела Христова, мы обещали отражать Его характер. Когда наш ежедневный пример не показывает Плоды Духа, тогда мы произносим имя Божье напрасно».</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903683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В пятой главе Послания к </a:t>
            </a:r>
            <a:r>
              <a:rPr lang="ru-RU" sz="1200" dirty="0" err="1">
                <a:effectLst/>
                <a:latin typeface="+mj-lt"/>
                <a:ea typeface="+mj-ea"/>
                <a:cs typeface="+mj-cs"/>
                <a:sym typeface="Calibri"/>
              </a:rPr>
              <a:t>Галатам</a:t>
            </a:r>
            <a:r>
              <a:rPr lang="ru-RU" sz="1200" dirty="0">
                <a:effectLst/>
                <a:latin typeface="+mj-lt"/>
                <a:ea typeface="+mj-ea"/>
                <a:cs typeface="+mj-cs"/>
                <a:sym typeface="Calibri"/>
              </a:rPr>
              <a:t> Павел говорит нам: «Дела плоти известны они суть: прелюбодеяние, блуд, нечистота, непотребство, </a:t>
            </a:r>
            <a:r>
              <a:rPr lang="ru-RU" sz="1200" dirty="0" err="1">
                <a:effectLst/>
                <a:latin typeface="+mj-lt"/>
                <a:ea typeface="+mj-ea"/>
                <a:cs typeface="+mj-cs"/>
                <a:sym typeface="Calibri"/>
              </a:rPr>
              <a:t>идолослужение</a:t>
            </a:r>
            <a:r>
              <a:rPr lang="ru-RU" sz="1200" dirty="0">
                <a:effectLst/>
                <a:latin typeface="+mj-lt"/>
                <a:ea typeface="+mj-ea"/>
                <a:cs typeface="+mj-cs"/>
                <a:sym typeface="Calibri"/>
              </a:rPr>
              <a:t>, волшебство, вражда, ссоры, зависть, гнев, распри, разногласия, (соблазны), ереси, ненависть, убийства, пьянство, бесчинство и тому подобное. Предваряю вас, как и прежде предварял, что поступающие так Царства Божия не наследуют» (</a:t>
            </a:r>
            <a:r>
              <a:rPr lang="ru-RU" sz="1200" dirty="0" err="1">
                <a:effectLst/>
                <a:latin typeface="+mj-lt"/>
                <a:ea typeface="+mj-ea"/>
                <a:cs typeface="+mj-cs"/>
                <a:sym typeface="Calibri"/>
              </a:rPr>
              <a:t>Гал</a:t>
            </a:r>
            <a:r>
              <a:rPr lang="ru-RU" sz="1200" dirty="0">
                <a:effectLst/>
                <a:latin typeface="+mj-lt"/>
                <a:ea typeface="+mj-ea"/>
                <a:cs typeface="+mj-cs"/>
                <a:sym typeface="Calibri"/>
              </a:rPr>
              <a:t>. 5:19-21).</a:t>
            </a:r>
          </a:p>
          <a:p>
            <a:endParaRPr lang="en-US" sz="1200" dirty="0">
              <a:effectLst/>
              <a:latin typeface="+mj-lt"/>
              <a:ea typeface="+mj-ea"/>
              <a:cs typeface="+mj-cs"/>
              <a:sym typeface="Calibri"/>
            </a:endParaRPr>
          </a:p>
          <a:p>
            <a:r>
              <a:rPr lang="ru-RU" sz="1200" dirty="0">
                <a:effectLst/>
                <a:latin typeface="+mj-lt"/>
                <a:ea typeface="+mj-ea"/>
                <a:cs typeface="+mj-cs"/>
                <a:sym typeface="Calibri"/>
              </a:rPr>
              <a:t>Может быть, нам будет неудобно осознать, что у себя дома мы слишком часто относимся к членам своей семьи с большей враждебностью, ссоримся, проявляем ревность, вспышки гнева, зависть и другие формы эмоциональной и физической агрессии в большей степени, чем где-либо еще. Наши супруги и дети становятся легкой мишенью для проявления нашего разочарования, истощения или раздражительности. Затем они вырастают, полагая, что такие модели поведения являются нормальными, и так и относятся к братьям и сестрам, сверстникам, любимым и к своей будущей семье, следуя тем же моделям поведения. </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527043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Эллен Уайт много и подробно писала о семейной жизни, о важности доброты и взаимного уважения. «Семья должна стать частичкой неба на земле, местом, где любовь не подавляется грубостью, но, наоборот, лелеется. Наше счастье зависит от того, насколько мы будем проявлять любовь, сочувствие и истинную учтивость друг к другу. </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67923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Чудесным прообразом неба станет дом, которым руководит Дух Господень. Исполняя волю Божью, муж и жена будут уважать друг друга, питать взаимную любовь и доверие».</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598184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«Никогда не забывайте о том, что вы должны сделать свой дом светлым и счастливым для себя и своих детей, проявляя качества Спасителя. Если вы приведете Христа в свой дом, то всегда сможете отличить добро от зла. Вы сможете помочь своим детям стать деревьями праведности и приносить обильный плод Святого Духа. Беда может постичь любого…</a:t>
            </a:r>
            <a:endParaRPr lang="en-US" dirty="0"/>
          </a:p>
        </p:txBody>
      </p:sp>
    </p:spTree>
    <p:extLst>
      <p:ext uri="{BB962C8B-B14F-4D97-AF65-F5344CB8AC3E}">
        <p14:creationId xmlns:p14="http://schemas.microsoft.com/office/powerpoint/2010/main" val="14195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Согласно данных организации по защите жертв изнасилования, жестокого обращения и инцеста (англ. </a:t>
            </a:r>
            <a:r>
              <a:rPr lang="en-US" sz="1200" dirty="0">
                <a:effectLst/>
                <a:latin typeface="+mj-lt"/>
                <a:ea typeface="+mj-ea"/>
                <a:cs typeface="+mj-cs"/>
                <a:sym typeface="Calibri"/>
              </a:rPr>
              <a:t>RAINN</a:t>
            </a:r>
            <a:r>
              <a:rPr lang="ru-RU" sz="1200" dirty="0">
                <a:effectLst/>
                <a:latin typeface="+mj-lt"/>
                <a:ea typeface="+mj-ea"/>
                <a:cs typeface="+mj-cs"/>
                <a:sym typeface="Calibri"/>
              </a:rPr>
              <a:t> - </a:t>
            </a:r>
            <a:r>
              <a:rPr lang="en-US" sz="1200" dirty="0">
                <a:effectLst/>
                <a:latin typeface="+mj-lt"/>
                <a:ea typeface="+mj-ea"/>
                <a:cs typeface="+mj-cs"/>
                <a:sym typeface="Calibri"/>
              </a:rPr>
              <a:t>Rape</a:t>
            </a:r>
            <a:r>
              <a:rPr lang="ru-RU" sz="1200" dirty="0">
                <a:effectLst/>
                <a:latin typeface="+mj-lt"/>
                <a:ea typeface="+mj-ea"/>
                <a:cs typeface="+mj-cs"/>
                <a:sym typeface="Calibri"/>
              </a:rPr>
              <a:t>, </a:t>
            </a:r>
            <a:r>
              <a:rPr lang="en-US" sz="1200" dirty="0">
                <a:effectLst/>
                <a:latin typeface="+mj-lt"/>
                <a:ea typeface="+mj-ea"/>
                <a:cs typeface="+mj-cs"/>
                <a:sym typeface="Calibri"/>
              </a:rPr>
              <a:t>Abuse</a:t>
            </a:r>
            <a:r>
              <a:rPr lang="ru-RU" sz="1200" dirty="0">
                <a:effectLst/>
                <a:latin typeface="+mj-lt"/>
                <a:ea typeface="+mj-ea"/>
                <a:cs typeface="+mj-cs"/>
                <a:sym typeface="Calibri"/>
              </a:rPr>
              <a:t> &amp; </a:t>
            </a:r>
            <a:r>
              <a:rPr lang="en-US" sz="1200" dirty="0">
                <a:effectLst/>
                <a:latin typeface="+mj-lt"/>
                <a:ea typeface="+mj-ea"/>
                <a:cs typeface="+mj-cs"/>
                <a:sym typeface="Calibri"/>
              </a:rPr>
              <a:t>Incest National Network</a:t>
            </a:r>
            <a:r>
              <a:rPr lang="ru-RU" sz="1200" dirty="0">
                <a:effectLst/>
                <a:latin typeface="+mj-lt"/>
                <a:ea typeface="+mj-ea"/>
                <a:cs typeface="+mj-cs"/>
                <a:sym typeface="Calibri"/>
              </a:rPr>
              <a:t>), существует пугающий уровень сексуального насилия над детьми младше 18 лет: </a:t>
            </a:r>
          </a:p>
          <a:p>
            <a:endParaRPr lang="en-US" sz="1200"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1 из 9 девочек и 1 из 53 мальчиков в возрасте до 18 лет становятся жертвами сексуального насилия или нападения со стороны взрослого</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82% всех жертв насилия в возрасте до 18 лет – женского пола.</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По сравнению с населением в целом девушки в возрасте от 16 до 19 лет подвергаются в четыре раза большей вероятности стать жертвами изнасилования, попытки изнасилования или сексуального нападения.</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9 из 10 жертв изнасилования  - лица женского пола.</a:t>
            </a:r>
            <a:endParaRPr lang="en-US" sz="1200" u="none" strike="noStrike" dirty="0">
              <a:effectLst/>
              <a:latin typeface="+mj-lt"/>
              <a:ea typeface="+mj-ea"/>
              <a:cs typeface="+mj-cs"/>
              <a:sym typeface="Calibri"/>
            </a:endParaRPr>
          </a:p>
          <a:p>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8719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Пусть же терпение, дух благодарности и любовь ярко светят в сердце вопреки тому, что день может быть весьма мрачен. Дом может быть простым, но он всегда должен быть местом, где произносятся слова поощрения и совершаются добрые дела, где вежливость и любовь живут постоянно».</a:t>
            </a:r>
            <a:r>
              <a:rPr lang="en-US" sz="1200" dirty="0">
                <a:effectLst/>
                <a:latin typeface="+mj-lt"/>
                <a:ea typeface="+mj-ea"/>
                <a:cs typeface="+mj-cs"/>
                <a:sym typeface="Calibri"/>
              </a:rPr>
              <a:t> </a:t>
            </a: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Такое отношение к дому не зависит от благосостояния, пола или культурных норм. Оно зависит от нашего желания подражать Иисусу Христу, проявляя Его любовь к детям и молодежи. Иисус Христос должен быть нашей опорой и центром нашего отношения к своим домашним. </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Этот призыв обращен не только к матерям. Подобное отношение ожидается от всех тех, кто говорит, что следует за Иисусом Христом и хочет быть наполненным Духом, - от мужчин и женщин, мальчиков и девочек. </a:t>
            </a:r>
            <a:endParaRPr lang="en-US" sz="1200" dirty="0">
              <a:effectLst/>
              <a:latin typeface="+mj-lt"/>
              <a:ea typeface="+mj-ea"/>
              <a:cs typeface="+mj-cs"/>
              <a:sym typeface="Calibri"/>
            </a:endParaRPr>
          </a:p>
          <a:p>
            <a:r>
              <a:rPr lang="ru-RU" sz="1200" dirty="0">
                <a:effectLst/>
                <a:latin typeface="+mj-lt"/>
                <a:ea typeface="+mj-ea"/>
                <a:cs typeface="+mj-cs"/>
                <a:sym typeface="Calibri"/>
              </a:rPr>
              <a:t>Там же, с. 17, 18.</a:t>
            </a:r>
            <a:endParaRPr lang="en-US" sz="1200" dirty="0">
              <a:effectLst/>
              <a:latin typeface="+mj-lt"/>
              <a:ea typeface="+mj-ea"/>
              <a:cs typeface="+mj-cs"/>
              <a:sym typeface="Calibri"/>
            </a:endParaRPr>
          </a:p>
          <a:p>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467448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«Ни муж, ни жена не должны властвовать друг над другом. Не пытайтесь заставить друг друга подчиниться своим желаниям. Делая это, вы не можете сохранить любовь друг к другу. Будьте добры, терпеливы и выдержаны, внимательны и любезны”</a:t>
            </a:r>
            <a:endParaRPr lang="en-US" dirty="0"/>
          </a:p>
        </p:txBody>
      </p:sp>
    </p:spTree>
    <p:extLst>
      <p:ext uri="{BB962C8B-B14F-4D97-AF65-F5344CB8AC3E}">
        <p14:creationId xmlns:p14="http://schemas.microsoft.com/office/powerpoint/2010/main" val="376018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cap="small" dirty="0">
                <a:effectLst/>
                <a:latin typeface="+mj-lt"/>
                <a:ea typeface="+mj-ea"/>
                <a:cs typeface="+mj-cs"/>
                <a:sym typeface="Calibri"/>
              </a:rPr>
              <a:t>Заключение</a:t>
            </a:r>
          </a:p>
          <a:p>
            <a:pPr marL="0" marR="0" lvl="0" indent="0" defTabSz="914400" eaLnBrk="1" fontAlgn="auto" latinLnBrk="0" hangingPunct="1">
              <a:lnSpc>
                <a:spcPct val="100000"/>
              </a:lnSpc>
              <a:spcBef>
                <a:spcPts val="0"/>
              </a:spcBef>
              <a:spcAft>
                <a:spcPts val="0"/>
              </a:spcAft>
              <a:buClrTx/>
              <a:buSzTx/>
              <a:buFontTx/>
              <a:buNone/>
              <a:tabLst/>
              <a:defRPr/>
            </a:pPr>
            <a:endParaRPr lang="ru-RU" sz="1200" cap="small"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Писание призывает нас проявлять любовь, говоря правду о насилии. «Горе тем, которые зло называют добром, и добро – злом, тьму почитают светом, и свет – </a:t>
            </a:r>
            <a:r>
              <a:rPr lang="ru-RU" sz="1200" dirty="0" err="1">
                <a:effectLst/>
                <a:latin typeface="+mj-lt"/>
                <a:ea typeface="+mj-ea"/>
                <a:cs typeface="+mj-cs"/>
                <a:sym typeface="Calibri"/>
              </a:rPr>
              <a:t>тьмою</a:t>
            </a:r>
            <a:r>
              <a:rPr lang="ru-RU" sz="1200" dirty="0">
                <a:effectLst/>
                <a:latin typeface="+mj-lt"/>
                <a:ea typeface="+mj-ea"/>
                <a:cs typeface="+mj-cs"/>
                <a:sym typeface="Calibri"/>
              </a:rPr>
              <a:t>, горькое почитают сладким, и сладкое – горьким» (</a:t>
            </a:r>
            <a:r>
              <a:rPr lang="ru-RU" sz="1200" dirty="0" err="1">
                <a:effectLst/>
                <a:latin typeface="+mj-lt"/>
                <a:ea typeface="+mj-ea"/>
                <a:cs typeface="+mj-cs"/>
                <a:sym typeface="Calibri"/>
              </a:rPr>
              <a:t>Ис</a:t>
            </a:r>
            <a:r>
              <a:rPr lang="ru-RU" sz="1200" dirty="0">
                <a:effectLst/>
                <a:latin typeface="+mj-lt"/>
                <a:ea typeface="+mj-ea"/>
                <a:cs typeface="+mj-cs"/>
                <a:sym typeface="Calibri"/>
              </a:rPr>
              <a:t>. 5:20).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cap="small"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264977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a:p>
            <a:r>
              <a:rPr lang="ru-RU" sz="1200" dirty="0">
                <a:effectLst/>
                <a:latin typeface="+mj-lt"/>
                <a:ea typeface="+mj-ea"/>
                <a:cs typeface="+mj-cs"/>
                <a:sym typeface="Calibri"/>
              </a:rPr>
              <a:t>В Послании к </a:t>
            </a:r>
            <a:r>
              <a:rPr lang="ru-RU" sz="1200" dirty="0" err="1">
                <a:effectLst/>
                <a:latin typeface="+mj-lt"/>
                <a:ea typeface="+mj-ea"/>
                <a:cs typeface="+mj-cs"/>
                <a:sym typeface="Calibri"/>
              </a:rPr>
              <a:t>Ефесянам</a:t>
            </a:r>
            <a:r>
              <a:rPr lang="ru-RU" sz="1200" dirty="0">
                <a:effectLst/>
                <a:latin typeface="+mj-lt"/>
                <a:ea typeface="+mj-ea"/>
                <a:cs typeface="+mj-cs"/>
                <a:sym typeface="Calibri"/>
              </a:rPr>
              <a:t> 5:11-13 Павел ясно говорит нам, что </a:t>
            </a:r>
          </a:p>
          <a:p>
            <a:endParaRPr lang="en-US" sz="1200"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Не нужно участвовать в делах тьмы,</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Нужно обличать дела тьмы</a:t>
            </a:r>
            <a:r>
              <a:rPr lang="en-US" sz="1200" u="none" strike="noStrike" dirty="0">
                <a:effectLst/>
                <a:latin typeface="+mj-lt"/>
                <a:ea typeface="+mj-ea"/>
                <a:cs typeface="+mj-cs"/>
                <a:sym typeface="Calibri"/>
              </a:rPr>
              <a:t>,</a:t>
            </a: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Использовать свет, для обнаружения подобных дел тьмы, </a:t>
            </a:r>
            <a:endParaRPr lang="en-US" sz="1200" u="none" strike="noStrike" dirty="0">
              <a:effectLst/>
              <a:latin typeface="+mj-lt"/>
              <a:ea typeface="+mj-ea"/>
              <a:cs typeface="+mj-cs"/>
              <a:sym typeface="Calibri"/>
            </a:endParaRPr>
          </a:p>
          <a:p>
            <a:pPr marL="171450" lvl="0" indent="-171450" fontAlgn="base">
              <a:buFont typeface="Arial" panose="020B0604020202020204" pitchFamily="34" charset="0"/>
              <a:buChar char="•"/>
            </a:pPr>
            <a:r>
              <a:rPr lang="ru-RU" sz="1200" u="none" strike="noStrike" dirty="0">
                <a:effectLst/>
                <a:latin typeface="+mj-lt"/>
                <a:ea typeface="+mj-ea"/>
                <a:cs typeface="+mj-cs"/>
                <a:sym typeface="Calibri"/>
              </a:rPr>
              <a:t>Изобличить грех с помощью света. </a:t>
            </a:r>
            <a:endParaRPr lang="en-US" sz="1200" u="none" strike="noStrike"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67195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Когда мы преуменьшаем негативное значение насилия в семье, принимая агрессивные культурные стереотипы как нормальное явление и считаем, что злоупотребление властью кажется не таким уж опасным, чем оно есть в глазах Божьих, мы действуем вопреки Божьей любви.</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797226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sz="1200" dirty="0">
              <a:effectLst/>
              <a:latin typeface="+mj-lt"/>
              <a:ea typeface="+mj-ea"/>
              <a:cs typeface="+mj-cs"/>
              <a:sym typeface="Calibri"/>
            </a:endParaRPr>
          </a:p>
          <a:p>
            <a:r>
              <a:rPr lang="ru-RU" sz="1200" dirty="0">
                <a:effectLst/>
                <a:latin typeface="+mj-lt"/>
                <a:ea typeface="+mj-ea"/>
                <a:cs typeface="+mj-cs"/>
                <a:sym typeface="Calibri"/>
              </a:rPr>
              <a:t>Пока насилие процветает в семьях верующих и о нем умалчивают, пока наши церкви проводят </a:t>
            </a:r>
            <a:r>
              <a:rPr lang="ru-RU" sz="1200" dirty="0" err="1">
                <a:effectLst/>
                <a:latin typeface="+mj-lt"/>
                <a:ea typeface="+mj-ea"/>
                <a:cs typeface="+mj-cs"/>
                <a:sym typeface="Calibri"/>
              </a:rPr>
              <a:t>евангелизацию</a:t>
            </a:r>
            <a:r>
              <a:rPr lang="ru-RU" sz="1200" dirty="0">
                <a:effectLst/>
                <a:latin typeface="+mj-lt"/>
                <a:ea typeface="+mj-ea"/>
                <a:cs typeface="+mj-cs"/>
                <a:sym typeface="Calibri"/>
              </a:rPr>
              <a:t> и проповедь, используя методы, основанные на силе или принуждении, пока мы принимаем те аспекты нашей местной культуры, которые поддерживают и поощряют контроль над другими людьми </a:t>
            </a:r>
            <a:endParaRPr lang="en-US" dirty="0"/>
          </a:p>
        </p:txBody>
      </p:sp>
    </p:spTree>
    <p:extLst>
      <p:ext uri="{BB962C8B-B14F-4D97-AF65-F5344CB8AC3E}">
        <p14:creationId xmlns:p14="http://schemas.microsoft.com/office/powerpoint/2010/main" val="2388478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r>
              <a:rPr lang="ru-RU" sz="1200" dirty="0">
                <a:effectLst/>
                <a:latin typeface="+mj-lt"/>
                <a:ea typeface="+mj-ea"/>
                <a:cs typeface="+mj-cs"/>
                <a:sym typeface="Calibri"/>
              </a:rPr>
              <a:t>мы показываем нашей молодежи, что насилие - это нормально, что для них небезопасно будет сообщать о нанесенном им вреде, и что образ мышления, основанный на господстве и правомочии, является приемлемой заменой жертвенной любви Бога.</a:t>
            </a:r>
            <a:r>
              <a:rPr lang="en-US" dirty="0">
                <a:effectLst/>
              </a:rPr>
              <a:t> </a:t>
            </a:r>
            <a:endParaRPr lang="ru-RU" dirty="0">
              <a:effectLst/>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А если мы сделаем другой выбор, то сможем показать молодежи, как можно остановить насилие </a:t>
            </a:r>
            <a:r>
              <a:rPr lang="en-US" sz="1200" b="1" dirty="0" err="1">
                <a:effectLst/>
                <a:latin typeface="+mj-lt"/>
                <a:ea typeface="+mj-ea"/>
                <a:cs typeface="+mj-cs"/>
                <a:sym typeface="Calibri"/>
              </a:rPr>
              <a:t>enditnow</a:t>
            </a:r>
            <a:r>
              <a:rPr lang="ru-RU" sz="1200" baseline="30000" dirty="0">
                <a:effectLst/>
                <a:latin typeface="+mj-lt"/>
                <a:ea typeface="+mj-ea"/>
                <a:cs typeface="+mj-cs"/>
                <a:sym typeface="Calibri"/>
              </a:rPr>
              <a:t>®</a:t>
            </a:r>
            <a:r>
              <a:rPr lang="ru-RU" sz="1200" dirty="0">
                <a:effectLst/>
                <a:latin typeface="+mj-lt"/>
                <a:ea typeface="+mj-ea"/>
                <a:cs typeface="+mj-cs"/>
                <a:sym typeface="Calibri"/>
              </a:rPr>
              <a:t>. </a:t>
            </a:r>
            <a:endParaRPr lang="en-US" dirty="0"/>
          </a:p>
        </p:txBody>
      </p:sp>
    </p:spTree>
    <p:extLst>
      <p:ext uri="{BB962C8B-B14F-4D97-AF65-F5344CB8AC3E}">
        <p14:creationId xmlns:p14="http://schemas.microsoft.com/office/powerpoint/2010/main" val="151572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Но это значит, что нам нужно посмотреть на себя в зеркало и отреагировать на свое собственное насилие, агрессию или наше притязание на право контролировать и управлять другими. Как же начать это делать?</a:t>
            </a:r>
            <a:r>
              <a:rPr lang="en-US" dirty="0">
                <a:effectLst/>
              </a:rPr>
              <a:t> </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300804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Мы начинаем с того, что хотим сделать все возможное, чтобы нарушить молчание и прекратить насилие </a:t>
            </a:r>
            <a:r>
              <a:rPr lang="en-US" sz="1200" b="1" dirty="0" err="1">
                <a:effectLst/>
                <a:latin typeface="+mj-lt"/>
                <a:ea typeface="+mj-ea"/>
                <a:cs typeface="+mj-cs"/>
                <a:sym typeface="Calibri"/>
              </a:rPr>
              <a:t>enditnow</a:t>
            </a:r>
            <a:r>
              <a:rPr lang="ru-RU" sz="1200" dirty="0">
                <a:effectLst/>
                <a:latin typeface="+mj-lt"/>
                <a:ea typeface="+mj-ea"/>
                <a:cs typeface="+mj-cs"/>
                <a:sym typeface="Calibri"/>
              </a:rPr>
              <a:t>.</a:t>
            </a:r>
            <a:r>
              <a:rPr lang="en-US" dirty="0">
                <a:effectLst/>
              </a:rPr>
              <a:t> </a:t>
            </a:r>
            <a:endParaRPr lang="en-US" dirty="0"/>
          </a:p>
        </p:txBody>
      </p:sp>
    </p:spTree>
    <p:extLst>
      <p:ext uri="{BB962C8B-B14F-4D97-AF65-F5344CB8AC3E}">
        <p14:creationId xmlns:p14="http://schemas.microsoft.com/office/powerpoint/2010/main" val="50463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effectLst/>
            </a:endParaRPr>
          </a:p>
          <a:p>
            <a:r>
              <a:rPr lang="ru-RU" sz="1200" dirty="0">
                <a:effectLst/>
                <a:latin typeface="+mj-lt"/>
                <a:ea typeface="+mj-ea"/>
                <a:cs typeface="+mj-cs"/>
                <a:sym typeface="Calibri"/>
              </a:rPr>
              <a:t>Божье определение любви к ближнему не подразумевает молчание. </a:t>
            </a:r>
            <a:br>
              <a:rPr lang="ru-RU" sz="1200" dirty="0">
                <a:effectLst/>
                <a:latin typeface="+mj-lt"/>
                <a:ea typeface="+mj-ea"/>
                <a:cs typeface="+mj-cs"/>
                <a:sym typeface="Calibri"/>
              </a:rPr>
            </a:br>
            <a:r>
              <a:rPr lang="ru-RU" sz="1200" dirty="0">
                <a:effectLst/>
                <a:latin typeface="+mj-lt"/>
                <a:ea typeface="+mj-ea"/>
                <a:cs typeface="+mj-cs"/>
                <a:sym typeface="Calibri"/>
              </a:rPr>
              <a:t>Писание говорит нам, что нужно «взывать громко» (</a:t>
            </a:r>
            <a:r>
              <a:rPr lang="ru-RU" sz="1200" dirty="0" err="1">
                <a:effectLst/>
                <a:latin typeface="+mj-lt"/>
                <a:ea typeface="+mj-ea"/>
                <a:cs typeface="+mj-cs"/>
                <a:sym typeface="Calibri"/>
              </a:rPr>
              <a:t>Ис</a:t>
            </a:r>
            <a:r>
              <a:rPr lang="ru-RU" sz="1200" dirty="0">
                <a:effectLst/>
                <a:latin typeface="+mj-lt"/>
                <a:ea typeface="+mj-ea"/>
                <a:cs typeface="+mj-cs"/>
                <a:sym typeface="Calibri"/>
              </a:rPr>
              <a:t>. 58:1, 2, 6,7).</a:t>
            </a:r>
            <a:br>
              <a:rPr lang="ru-RU" sz="1200" dirty="0">
                <a:effectLst/>
                <a:latin typeface="+mj-lt"/>
                <a:ea typeface="+mj-ea"/>
                <a:cs typeface="+mj-cs"/>
                <a:sym typeface="Calibri"/>
              </a:rPr>
            </a:br>
            <a:endParaRPr lang="en-US" dirty="0"/>
          </a:p>
        </p:txBody>
      </p:sp>
    </p:spTree>
    <p:extLst>
      <p:ext uri="{BB962C8B-B14F-4D97-AF65-F5344CB8AC3E}">
        <p14:creationId xmlns:p14="http://schemas.microsoft.com/office/powerpoint/2010/main" val="177851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Сексуальное насилие, пережитое в детском возрасте, может оказывать долгосрочное влияние на душевное здоровье пострадавших, увеличивая риск следующих состояний:</a:t>
            </a:r>
          </a:p>
          <a:p>
            <a:endParaRPr lang="en-US" sz="1200"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Они в 4 раза больше склонны к употреблению наркотических веществ</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В 4 раза больше склонны к тому, чтобы во взрослом возрасте испытать посттравматическое стрессовое расстройство</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Примерно в 3 раза больше склонны к тому, чтобы переживать крупные периоды депрессии во взрослом возрасте.</a:t>
            </a:r>
          </a:p>
          <a:p>
            <a:pPr marL="171450" lvl="1" indent="-171450" fontAlgn="base">
              <a:buFont typeface="Arial" panose="020B0604020202020204" pitchFamily="34" charset="0"/>
              <a:buChar char="•"/>
            </a:pPr>
            <a:endParaRPr lang="en-US" sz="1400" u="none" strike="noStrike" dirty="0">
              <a:effectLst/>
              <a:latin typeface="+mj-lt"/>
              <a:ea typeface="+mj-ea"/>
              <a:cs typeface="+mj-cs"/>
              <a:sym typeface="Calibri"/>
            </a:endParaRPr>
          </a:p>
        </p:txBody>
      </p:sp>
    </p:spTree>
    <p:extLst>
      <p:ext uri="{BB962C8B-B14F-4D97-AF65-F5344CB8AC3E}">
        <p14:creationId xmlns:p14="http://schemas.microsoft.com/office/powerpoint/2010/main" val="570643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effectLst/>
            </a:endParaRPr>
          </a:p>
          <a:p>
            <a:r>
              <a:rPr lang="ru-RU" sz="1200" dirty="0">
                <a:effectLst/>
                <a:latin typeface="+mj-lt"/>
                <a:ea typeface="+mj-ea"/>
                <a:cs typeface="+mj-cs"/>
                <a:sym typeface="Calibri"/>
              </a:rPr>
              <a:t>Молчание – не способ вдохновить насильников просто смиренно принять тот факт, что им нужно измениться. Писание говорит, что мы должны быть подотчетны друг другу (</a:t>
            </a:r>
            <a:r>
              <a:rPr lang="ru-RU" sz="1200" dirty="0" err="1">
                <a:effectLst/>
                <a:latin typeface="+mj-lt"/>
                <a:ea typeface="+mj-ea"/>
                <a:cs typeface="+mj-cs"/>
                <a:sym typeface="Calibri"/>
              </a:rPr>
              <a:t>Еф</a:t>
            </a:r>
            <a:r>
              <a:rPr lang="ru-RU" sz="1200" dirty="0">
                <a:effectLst/>
                <a:latin typeface="+mj-lt"/>
                <a:ea typeface="+mj-ea"/>
                <a:cs typeface="+mj-cs"/>
                <a:sym typeface="Calibri"/>
              </a:rPr>
              <a:t>. 5:11-13).</a:t>
            </a:r>
            <a:r>
              <a:rPr lang="en-US" dirty="0">
                <a:effectLst/>
              </a:rPr>
              <a:t> </a:t>
            </a:r>
            <a:endParaRPr lang="en-US" dirty="0"/>
          </a:p>
        </p:txBody>
      </p:sp>
    </p:spTree>
    <p:extLst>
      <p:ext uri="{BB962C8B-B14F-4D97-AF65-F5344CB8AC3E}">
        <p14:creationId xmlns:p14="http://schemas.microsoft.com/office/powerpoint/2010/main" val="2064027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Молчание не является частью библейского процесса прощения. </a:t>
            </a:r>
            <a:br>
              <a:rPr lang="ru-RU" sz="1200" dirty="0">
                <a:effectLst/>
                <a:latin typeface="+mj-lt"/>
                <a:ea typeface="+mj-ea"/>
                <a:cs typeface="+mj-cs"/>
                <a:sym typeface="Calibri"/>
              </a:rPr>
            </a:br>
            <a:r>
              <a:rPr lang="ru-RU" sz="1200" dirty="0">
                <a:effectLst/>
                <a:latin typeface="+mj-lt"/>
                <a:ea typeface="+mj-ea"/>
                <a:cs typeface="+mj-cs"/>
                <a:sym typeface="Calibri"/>
              </a:rPr>
              <a:t>Писание говорит, что нужно обличать тех, кто обижает «одного из малых сих» (</a:t>
            </a:r>
            <a:r>
              <a:rPr lang="ru-RU" sz="1200" dirty="0" err="1">
                <a:effectLst/>
                <a:latin typeface="+mj-lt"/>
                <a:ea typeface="+mj-ea"/>
                <a:cs typeface="+mj-cs"/>
                <a:sym typeface="Calibri"/>
              </a:rPr>
              <a:t>Лк</a:t>
            </a:r>
            <a:r>
              <a:rPr lang="ru-RU" sz="1200" dirty="0">
                <a:effectLst/>
                <a:latin typeface="+mj-lt"/>
                <a:ea typeface="+mj-ea"/>
                <a:cs typeface="+mj-cs"/>
                <a:sym typeface="Calibri"/>
              </a:rPr>
              <a:t>. 17:2,3). </a:t>
            </a:r>
            <a:endParaRPr lang="en-US" dirty="0"/>
          </a:p>
        </p:txBody>
      </p:sp>
    </p:spTree>
    <p:extLst>
      <p:ext uri="{BB962C8B-B14F-4D97-AF65-F5344CB8AC3E}">
        <p14:creationId xmlns:p14="http://schemas.microsoft.com/office/powerpoint/2010/main" val="362140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effectLst/>
            </a:endParaRPr>
          </a:p>
          <a:p>
            <a:r>
              <a:rPr lang="ru-RU" sz="1200" dirty="0">
                <a:effectLst/>
                <a:latin typeface="+mj-lt"/>
                <a:ea typeface="+mj-ea"/>
                <a:cs typeface="+mj-cs"/>
                <a:sym typeface="Calibri"/>
              </a:rPr>
              <a:t>Молчание не приносит изменений. </a:t>
            </a:r>
            <a:br>
              <a:rPr lang="ru-RU" sz="1200" dirty="0">
                <a:effectLst/>
                <a:latin typeface="+mj-lt"/>
                <a:ea typeface="+mj-ea"/>
                <a:cs typeface="+mj-cs"/>
                <a:sym typeface="Calibri"/>
              </a:rPr>
            </a:br>
            <a:r>
              <a:rPr lang="ru-RU" sz="1200" dirty="0">
                <a:effectLst/>
                <a:latin typeface="+mj-lt"/>
                <a:ea typeface="+mj-ea"/>
                <a:cs typeface="+mj-cs"/>
                <a:sym typeface="Calibri"/>
              </a:rPr>
              <a:t>Писание показывает, что сокрытие греха приносит бедствия для всего сообщества (Иисус Навин 7-9).</a:t>
            </a:r>
            <a:r>
              <a:rPr lang="en-US" dirty="0">
                <a:effectLst/>
              </a:rPr>
              <a:t> </a:t>
            </a:r>
            <a:endParaRPr lang="en-US" dirty="0"/>
          </a:p>
        </p:txBody>
      </p:sp>
    </p:spTree>
    <p:extLst>
      <p:ext uri="{BB962C8B-B14F-4D97-AF65-F5344CB8AC3E}">
        <p14:creationId xmlns:p14="http://schemas.microsoft.com/office/powerpoint/2010/main" val="3908860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ru-RU" sz="1200" b="0" u="none"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Молчание не способствует исцелению. </a:t>
            </a:r>
            <a:br>
              <a:rPr lang="ru-RU" sz="1200" dirty="0">
                <a:effectLst/>
                <a:latin typeface="+mj-lt"/>
                <a:ea typeface="+mj-ea"/>
                <a:cs typeface="+mj-cs"/>
                <a:sym typeface="Calibri"/>
              </a:rPr>
            </a:br>
            <a:r>
              <a:rPr lang="ru-RU" sz="1200" dirty="0">
                <a:effectLst/>
                <a:latin typeface="+mj-lt"/>
                <a:ea typeface="+mj-ea"/>
                <a:cs typeface="+mj-cs"/>
                <a:sym typeface="Calibri"/>
              </a:rPr>
              <a:t>Молчание не спасает агнцев. </a:t>
            </a:r>
          </a:p>
          <a:p>
            <a:pPr marL="0" marR="0" lvl="0" indent="0" defTabSz="914400" eaLnBrk="1" fontAlgn="auto" latinLnBrk="0" hangingPunct="1">
              <a:lnSpc>
                <a:spcPct val="100000"/>
              </a:lnSpc>
              <a:spcBef>
                <a:spcPts val="0"/>
              </a:spcBef>
              <a:spcAft>
                <a:spcPts val="0"/>
              </a:spcAft>
              <a:buClrTx/>
              <a:buSzTx/>
              <a:buFontTx/>
              <a:buNone/>
              <a:tabLst/>
              <a:defRPr/>
            </a:pPr>
            <a:endParaRPr lang="ru-RU" sz="1200" b="0" u="none"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Вместе мы можем нарушить это молчание и остановить насилие </a:t>
            </a:r>
            <a:r>
              <a:rPr lang="en-US" sz="1200" b="1" dirty="0" err="1">
                <a:effectLst/>
                <a:latin typeface="+mj-lt"/>
                <a:ea typeface="+mj-ea"/>
                <a:cs typeface="+mj-cs"/>
                <a:sym typeface="Calibri"/>
              </a:rPr>
              <a:t>enditnow</a:t>
            </a:r>
            <a:r>
              <a:rPr lang="ru-RU" sz="1200" dirty="0">
                <a:effectLst/>
                <a:latin typeface="+mj-lt"/>
                <a:ea typeface="+mj-ea"/>
                <a:cs typeface="+mj-cs"/>
                <a:sym typeface="Calibri"/>
              </a:rPr>
              <a:t>.</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b="0" u="none"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454875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dirty="0">
                <a:effectLst/>
                <a:latin typeface="+mj-lt"/>
                <a:ea typeface="+mj-ea"/>
                <a:cs typeface="+mj-cs"/>
                <a:sym typeface="Calibri"/>
              </a:rPr>
              <a:t>Сострадание Бога побуждает тело Христа также с состраданием откликаться на нужды, возникшие в результате жестокого обращения. Когда мы так поступаем, то жертвы, сломленные различными видами жестокого обращения, получают возможность исцелиться и восстановить свою жизнь.</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Да благословит Бог вас и меня, когда мы вместе будем молиться, говорить и бороться с насилием, чтобы его остановить.</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Вместе мы сможем нарушить это молчание. </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Вместе мы можем остановить насилие. </a:t>
            </a:r>
            <a:endParaRPr lang="en-US" sz="1200" dirty="0">
              <a:effectLst/>
              <a:latin typeface="+mj-lt"/>
              <a:ea typeface="+mj-ea"/>
              <a:cs typeface="+mj-cs"/>
              <a:sym typeface="Calibri"/>
            </a:endParaRPr>
          </a:p>
          <a:p>
            <a:endParaRPr lang="ru-RU" sz="1200" dirty="0">
              <a:effectLst/>
              <a:latin typeface="+mj-lt"/>
              <a:ea typeface="+mj-ea"/>
              <a:cs typeface="+mj-cs"/>
              <a:sym typeface="Calibri"/>
            </a:endParaRPr>
          </a:p>
          <a:p>
            <a:r>
              <a:rPr lang="ru-RU" sz="1200" dirty="0">
                <a:effectLst/>
                <a:latin typeface="+mj-lt"/>
                <a:ea typeface="+mj-ea"/>
                <a:cs typeface="+mj-cs"/>
                <a:sym typeface="Calibri"/>
              </a:rPr>
              <a:t>Аминь. </a:t>
            </a: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22283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Поэтому как же мы, любящие родители, учителя и лидеры церковных общин можем сохранить наших детей в безопасности? Что мы можем сделать, чтобы защитить следующее поколение и помочь им стать здоровыми, цельными личностями, сильными, уверенными в себе и благоразумными взрослыми? </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55203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ru-RU" sz="1200" cap="small" dirty="0">
                <a:effectLst/>
                <a:latin typeface="+mj-lt"/>
                <a:ea typeface="+mj-ea"/>
                <a:cs typeface="+mj-cs"/>
                <a:sym typeface="Calibri"/>
              </a:rPr>
              <a:t>С чего начинается насилие среди молодежи</a:t>
            </a:r>
            <a:endParaRPr lang="en-US" sz="1200" dirty="0">
              <a:effectLst/>
              <a:latin typeface="+mj-lt"/>
              <a:ea typeface="+mj-ea"/>
              <a:cs typeface="+mj-cs"/>
              <a:sym typeface="Calibri"/>
            </a:endParaRPr>
          </a:p>
          <a:p>
            <a:r>
              <a:rPr lang="ru-RU" sz="1200" dirty="0">
                <a:effectLst/>
                <a:latin typeface="+mj-lt"/>
                <a:ea typeface="+mj-ea"/>
                <a:cs typeface="+mj-cs"/>
                <a:sym typeface="Calibri"/>
              </a:rPr>
              <a:t> </a:t>
            </a:r>
            <a:endParaRPr lang="en-US" sz="1200" dirty="0">
              <a:effectLst/>
              <a:latin typeface="+mj-lt"/>
              <a:ea typeface="+mj-ea"/>
              <a:cs typeface="+mj-cs"/>
              <a:sym typeface="Calibri"/>
            </a:endParaRPr>
          </a:p>
          <a:p>
            <a:r>
              <a:rPr lang="ru-RU" sz="1200" dirty="0">
                <a:effectLst/>
                <a:latin typeface="+mj-lt"/>
                <a:ea typeface="+mj-ea"/>
                <a:cs typeface="+mj-cs"/>
                <a:sym typeface="Calibri"/>
              </a:rPr>
              <a:t>Статистика показывает, что семья, в которой дети должны быть окружены взрослыми и старшими детьми, которых они любят и которым доверяют, часто является самым небезопасным местом для детей. Данные говорят о том, что когда правоохранительные органы получают информацию о случаях сексуального насилия, то:</a:t>
            </a:r>
          </a:p>
          <a:p>
            <a:endParaRPr lang="en-US" sz="1200"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93% преступников знакомы ребенку </a:t>
            </a: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34% из них это члены семьи или родственники</a:t>
            </a:r>
            <a:endParaRPr lang="en-US" sz="1200" u="none" strike="noStrike" dirty="0">
              <a:effectLst/>
              <a:latin typeface="+mj-lt"/>
              <a:ea typeface="+mj-ea"/>
              <a:cs typeface="+mj-cs"/>
              <a:sym typeface="Calibri"/>
            </a:endParaRPr>
          </a:p>
          <a:p>
            <a:pPr marL="171450" lvl="1" indent="-171450" fontAlgn="base">
              <a:buFont typeface="Arial" panose="020B0604020202020204" pitchFamily="34" charset="0"/>
              <a:buChar char="•"/>
            </a:pPr>
            <a:r>
              <a:rPr lang="ru-RU" sz="1200" u="none" strike="noStrike" dirty="0">
                <a:effectLst/>
                <a:latin typeface="+mj-lt"/>
                <a:ea typeface="+mj-ea"/>
                <a:cs typeface="+mj-cs"/>
                <a:sym typeface="Calibri"/>
              </a:rPr>
              <a:t>И только 7% правонарушителей незнакомы ребенку.</a:t>
            </a:r>
            <a:r>
              <a:rPr lang="en-US" sz="1200" u="none" strike="noStrike" dirty="0">
                <a:effectLst/>
                <a:latin typeface="+mj-lt"/>
                <a:ea typeface="+mj-ea"/>
                <a:cs typeface="+mj-cs"/>
                <a:sym typeface="Calibri"/>
              </a:rPr>
              <a:t> </a:t>
            </a:r>
          </a:p>
          <a:p>
            <a:endParaRPr lang="en-US" sz="18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929570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Ужасающая реальность заключается в том, что слишком часто место, где наши дети начинают испытывать насилие, находится внутри семьи. И это может происходить даже в семьях христиан адвентистов седьмого дня.</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37068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200" dirty="0">
                <a:effectLst/>
                <a:latin typeface="+mj-lt"/>
                <a:ea typeface="+mj-ea"/>
                <a:cs typeface="+mj-cs"/>
                <a:sym typeface="Calibri"/>
              </a:rPr>
              <a:t>Всемирная организация здравоохранения также заявляет, что негативный детский опыт (НДО) является одним из наиболее интенсивных и часто возникающих источников стресса, от которого дети могут пострадать в раннем возрасте.</a:t>
            </a: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32315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4" name="Title 1"/>
          <p:cNvSpPr txBox="1">
            <a:spLocks noGrp="1"/>
          </p:cNvSpPr>
          <p:nvPr>
            <p:ph type="ctrTitle"/>
          </p:nvPr>
        </p:nvSpPr>
        <p:spPr>
          <a:xfrm>
            <a:off x="4186428" y="1873931"/>
            <a:ext cx="5836920" cy="3410763"/>
          </a:xfrm>
          <a:prstGeom prst="rect">
            <a:avLst/>
          </a:prstGeom>
        </p:spPr>
        <p:txBody>
          <a:bodyPr>
            <a:noAutofit/>
          </a:bodyPr>
          <a:lstStyle/>
          <a:p>
            <a:r>
              <a:rPr lang="ru-RU" sz="6500" dirty="0">
                <a:solidFill>
                  <a:schemeClr val="accent1">
                    <a:lumMod val="50000"/>
                  </a:schemeClr>
                </a:solidFill>
                <a:latin typeface="Avenir Next" panose="020B0503020202020204" pitchFamily="34" charset="0"/>
              </a:rPr>
              <a:t>ПРИНЕСЕМ</a:t>
            </a:r>
            <a:r>
              <a:rPr lang="en-US" sz="6500" dirty="0">
                <a:solidFill>
                  <a:schemeClr val="accent1">
                    <a:lumMod val="50000"/>
                  </a:schemeClr>
                </a:solidFill>
                <a:latin typeface="Avenir Next" panose="020B0503020202020204" pitchFamily="34" charset="0"/>
              </a:rPr>
              <a:t> </a:t>
            </a:r>
            <a:r>
              <a:rPr lang="ru-RU" sz="6500" b="1" dirty="0">
                <a:solidFill>
                  <a:schemeClr val="accent1">
                    <a:lumMod val="50000"/>
                  </a:schemeClr>
                </a:solidFill>
                <a:latin typeface="Avenir Next" panose="020B0503020202020204" pitchFamily="34" charset="0"/>
              </a:rPr>
              <a:t>МИР В СЕМЬЮ</a:t>
            </a:r>
            <a:endParaRPr lang="en-US" sz="6500" b="1" dirty="0">
              <a:solidFill>
                <a:schemeClr val="accent1">
                  <a:lumMod val="50000"/>
                </a:schemeClr>
              </a:solidFill>
              <a:latin typeface="Avenir Next" panose="020B0503020202020204" pitchFamily="34" charset="0"/>
            </a:endParaRPr>
          </a:p>
        </p:txBody>
      </p:sp>
      <p:sp>
        <p:nvSpPr>
          <p:cNvPr id="95" name="Subtitle 2"/>
          <p:cNvSpPr txBox="1">
            <a:spLocks noGrp="1"/>
          </p:cNvSpPr>
          <p:nvPr>
            <p:ph type="subTitle" sz="quarter" idx="1"/>
          </p:nvPr>
        </p:nvSpPr>
        <p:spPr>
          <a:xfrm>
            <a:off x="4498848" y="5119252"/>
            <a:ext cx="5212080" cy="750507"/>
          </a:xfrm>
          <a:prstGeom prst="rect">
            <a:avLst/>
          </a:prstGeom>
        </p:spPr>
        <p:txBody>
          <a:bodyPr>
            <a:normAutofit lnSpcReduction="10000"/>
          </a:bodyPr>
          <a:lstStyle/>
          <a:p>
            <a:r>
              <a:rPr lang="ru-RU" dirty="0">
                <a:solidFill>
                  <a:srgbClr val="C00000"/>
                </a:solidFill>
                <a:latin typeface="Book Antiqua" panose="02040602050305030304" pitchFamily="18" charset="0"/>
              </a:rPr>
              <a:t>Решение причины проблемы насилия среди молодежи</a:t>
            </a:r>
            <a:endParaRPr dirty="0">
              <a:solidFill>
                <a:srgbClr val="C00000"/>
              </a:solidFill>
              <a:latin typeface="Book Antiqua" panose="0204060205030503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0" name="Far too often, the most violent place for children is the home."/>
          <p:cNvSpPr txBox="1">
            <a:spLocks noGrp="1"/>
          </p:cNvSpPr>
          <p:nvPr>
            <p:ph type="title"/>
          </p:nvPr>
        </p:nvSpPr>
        <p:spPr>
          <a:xfrm>
            <a:off x="831850" y="2132301"/>
            <a:ext cx="8440166" cy="2593397"/>
          </a:xfrm>
          <a:prstGeom prst="rect">
            <a:avLst/>
          </a:prstGeom>
        </p:spPr>
        <p:txBody>
          <a:bodyPr>
            <a:normAutofit fontScale="90000"/>
          </a:bodyPr>
          <a:lstStyle/>
          <a:p>
            <a:r>
              <a:rPr lang="ru-RU" sz="5400" dirty="0">
                <a:solidFill>
                  <a:srgbClr val="002060"/>
                </a:solidFill>
              </a:rPr>
              <a:t>«Слишком часто место, где наши дети подвергаются насилию, находится </a:t>
            </a:r>
            <a:r>
              <a:rPr lang="ru-RU" sz="5400" i="1" dirty="0">
                <a:solidFill>
                  <a:srgbClr val="002060"/>
                </a:solidFill>
                <a:latin typeface="Carlito"/>
                <a:ea typeface="Carlito"/>
                <a:cs typeface="Carlito"/>
                <a:sym typeface="Carlito"/>
              </a:rPr>
              <a:t>внутри семьи»</a:t>
            </a:r>
            <a:r>
              <a:rPr sz="5400" i="1" dirty="0">
                <a:solidFill>
                  <a:srgbClr val="002060"/>
                </a:solidFill>
                <a:latin typeface="Carlito"/>
                <a:ea typeface="Carlito"/>
                <a:cs typeface="Carlito"/>
                <a:sym typeface="Carlito"/>
              </a:rPr>
              <a:t>. </a:t>
            </a:r>
          </a:p>
        </p:txBody>
      </p:sp>
      <p:sp>
        <p:nvSpPr>
          <p:cNvPr id="131" name="Sarah McDugal"/>
          <p:cNvSpPr txBox="1">
            <a:spLocks noGrp="1"/>
          </p:cNvSpPr>
          <p:nvPr>
            <p:ph type="body" sz="quarter" idx="1"/>
          </p:nvPr>
        </p:nvSpPr>
        <p:spPr>
          <a:xfrm>
            <a:off x="831850" y="4950546"/>
            <a:ext cx="3904742" cy="664155"/>
          </a:xfrm>
          <a:prstGeom prst="rect">
            <a:avLst/>
          </a:prstGeom>
        </p:spPr>
        <p:txBody>
          <a:bodyPr/>
          <a:lstStyle/>
          <a:p>
            <a:r>
              <a:rPr lang="ru-RU" dirty="0"/>
              <a:t>Сара </a:t>
            </a:r>
            <a:r>
              <a:rPr lang="ru-RU" dirty="0" err="1"/>
              <a:t>Макдугал</a:t>
            </a:r>
            <a:r>
              <a:rPr dirty="0"/>
              <a:t>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3" name="Adverse Childhood Experiences (ACEs)"/>
          <p:cNvSpPr txBox="1">
            <a:spLocks noGrp="1"/>
          </p:cNvSpPr>
          <p:nvPr>
            <p:ph type="title"/>
          </p:nvPr>
        </p:nvSpPr>
        <p:spPr>
          <a:xfrm>
            <a:off x="0" y="1718501"/>
            <a:ext cx="10515600" cy="2852737"/>
          </a:xfrm>
          <a:prstGeom prst="rect">
            <a:avLst/>
          </a:prstGeom>
        </p:spPr>
        <p:txBody>
          <a:bodyPr/>
          <a:lstStyle/>
          <a:p>
            <a:pPr algn="ctr"/>
            <a:r>
              <a:rPr lang="ru-RU" b="1" dirty="0"/>
              <a:t>Негативный детский опыт</a:t>
            </a:r>
            <a:r>
              <a:rPr b="1" dirty="0"/>
              <a:t>  </a:t>
            </a:r>
          </a:p>
        </p:txBody>
      </p:sp>
      <p:sp>
        <p:nvSpPr>
          <p:cNvPr id="134" name="Some of the most intense and frequent forms of early childhood stress."/>
          <p:cNvSpPr txBox="1">
            <a:spLocks noGrp="1"/>
          </p:cNvSpPr>
          <p:nvPr>
            <p:ph type="body" sz="quarter" idx="1"/>
          </p:nvPr>
        </p:nvSpPr>
        <p:spPr>
          <a:xfrm>
            <a:off x="0" y="4598225"/>
            <a:ext cx="10515600" cy="1500188"/>
          </a:xfrm>
          <a:prstGeom prst="rect">
            <a:avLst/>
          </a:prstGeom>
        </p:spPr>
        <p:txBody>
          <a:bodyPr/>
          <a:lstStyle/>
          <a:p>
            <a:pPr algn="ctr"/>
            <a:r>
              <a:rPr lang="ru-RU" dirty="0"/>
              <a:t>Является одним из наиболее интенсивных и часто возникающих источников стресса, от которого дети могут пострадать в раннем возрасте</a:t>
            </a: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6" name="ACEs can include:"/>
          <p:cNvSpPr txBox="1">
            <a:spLocks noGrp="1"/>
          </p:cNvSpPr>
          <p:nvPr>
            <p:ph type="title"/>
          </p:nvPr>
        </p:nvSpPr>
        <p:spPr>
          <a:xfrm>
            <a:off x="181445" y="1113397"/>
            <a:ext cx="10515600" cy="1325563"/>
          </a:xfrm>
          <a:prstGeom prst="rect">
            <a:avLst/>
          </a:prstGeom>
        </p:spPr>
        <p:txBody>
          <a:bodyPr/>
          <a:lstStyle/>
          <a:p>
            <a:r>
              <a:rPr lang="ru-RU" b="1" dirty="0">
                <a:solidFill>
                  <a:srgbClr val="002060"/>
                </a:solidFill>
              </a:rPr>
              <a:t>Негативный детский опыт может включать</a:t>
            </a:r>
            <a:r>
              <a:rPr b="1" dirty="0">
                <a:solidFill>
                  <a:srgbClr val="002060"/>
                </a:solidFill>
              </a:rPr>
              <a:t>:</a:t>
            </a:r>
          </a:p>
        </p:txBody>
      </p:sp>
      <p:sp>
        <p:nvSpPr>
          <p:cNvPr id="137" name="Verbal, physical, sexual, psychological abuse.…"/>
          <p:cNvSpPr txBox="1">
            <a:spLocks noGrp="1"/>
          </p:cNvSpPr>
          <p:nvPr>
            <p:ph type="body" idx="1"/>
          </p:nvPr>
        </p:nvSpPr>
        <p:spPr>
          <a:xfrm>
            <a:off x="271272" y="2506662"/>
            <a:ext cx="10515600" cy="4351338"/>
          </a:xfrm>
          <a:prstGeom prst="rect">
            <a:avLst/>
          </a:prstGeom>
        </p:spPr>
        <p:txBody>
          <a:bodyPr>
            <a:normAutofit/>
          </a:bodyPr>
          <a:lstStyle/>
          <a:p>
            <a:r>
              <a:rPr lang="ru-RU" dirty="0"/>
              <a:t>Словесное, физическое, сексуальное или психологическое насилие</a:t>
            </a:r>
          </a:p>
          <a:p>
            <a:r>
              <a:rPr lang="ru-RU" dirty="0"/>
              <a:t>Различные виды игнорирования</a:t>
            </a:r>
          </a:p>
          <a:p>
            <a:r>
              <a:rPr lang="ru-RU" dirty="0"/>
              <a:t>Насилие, проявляемое родителями или опекунами по отношению </a:t>
            </a:r>
            <a:br>
              <a:rPr lang="ru-RU" dirty="0"/>
            </a:br>
            <a:r>
              <a:rPr lang="ru-RU" dirty="0"/>
              <a:t>друг ко другу, такие серьезные злоупотребления, как употребление алкоголя и различных веществ, зависимость от порнографии</a:t>
            </a:r>
          </a:p>
          <a:p>
            <a:r>
              <a:rPr lang="ru-RU" dirty="0"/>
              <a:t>А также открытое насилие среди ровесников или в окружающем ребенка сообществе</a:t>
            </a:r>
            <a:r>
              <a:rPr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9" name="“Jesus grew in wisdom, stature, and favor with God and all the people.”"/>
          <p:cNvSpPr txBox="1">
            <a:spLocks noGrp="1"/>
          </p:cNvSpPr>
          <p:nvPr>
            <p:ph type="title"/>
          </p:nvPr>
        </p:nvSpPr>
        <p:spPr>
          <a:xfrm>
            <a:off x="1252474" y="2012506"/>
            <a:ext cx="8348726" cy="2852737"/>
          </a:xfrm>
          <a:prstGeom prst="rect">
            <a:avLst/>
          </a:prstGeom>
        </p:spPr>
        <p:txBody>
          <a:bodyPr>
            <a:normAutofit fontScale="90000"/>
          </a:bodyPr>
          <a:lstStyle/>
          <a:p>
            <a:r>
              <a:rPr lang="ru-RU" dirty="0">
                <a:solidFill>
                  <a:srgbClr val="002060"/>
                </a:solidFill>
              </a:rPr>
              <a:t>«Иисус же преуспевал в премудрости и возрасте и в любви у Бога и </a:t>
            </a:r>
            <a:r>
              <a:rPr lang="ru-RU" dirty="0" err="1">
                <a:solidFill>
                  <a:srgbClr val="002060"/>
                </a:solidFill>
              </a:rPr>
              <a:t>человеков</a:t>
            </a:r>
            <a:r>
              <a:rPr lang="ru-RU" dirty="0">
                <a:solidFill>
                  <a:srgbClr val="002060"/>
                </a:solidFill>
              </a:rPr>
              <a:t>»</a:t>
            </a:r>
            <a:r>
              <a:rPr dirty="0">
                <a:solidFill>
                  <a:srgbClr val="002060"/>
                </a:solidFill>
              </a:rPr>
              <a:t>.</a:t>
            </a:r>
          </a:p>
        </p:txBody>
      </p:sp>
      <p:sp>
        <p:nvSpPr>
          <p:cNvPr id="140" name="Luke 2:52"/>
          <p:cNvSpPr txBox="1">
            <a:spLocks noGrp="1"/>
          </p:cNvSpPr>
          <p:nvPr>
            <p:ph type="body" sz="quarter" idx="1"/>
          </p:nvPr>
        </p:nvSpPr>
        <p:spPr>
          <a:xfrm>
            <a:off x="1252474" y="5129974"/>
            <a:ext cx="7196582" cy="558800"/>
          </a:xfrm>
          <a:prstGeom prst="rect">
            <a:avLst/>
          </a:prstGeom>
        </p:spPr>
        <p:txBody>
          <a:bodyPr/>
          <a:lstStyle/>
          <a:p>
            <a:r>
              <a:rPr lang="ru-RU" dirty="0" err="1"/>
              <a:t>Лк</a:t>
            </a:r>
            <a:r>
              <a:rPr lang="ru-RU" dirty="0"/>
              <a:t>.</a:t>
            </a:r>
            <a:r>
              <a:rPr dirty="0"/>
              <a:t> 2:52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3" name="Psychological and spiritual maturity (wisdom)…"/>
          <p:cNvSpPr txBox="1">
            <a:spLocks noGrp="1"/>
          </p:cNvSpPr>
          <p:nvPr>
            <p:ph type="body" sz="half" idx="1"/>
          </p:nvPr>
        </p:nvSpPr>
        <p:spPr>
          <a:xfrm>
            <a:off x="4122483" y="987425"/>
            <a:ext cx="6172201" cy="4873625"/>
          </a:xfrm>
          <a:prstGeom prst="rect">
            <a:avLst/>
          </a:prstGeom>
        </p:spPr>
        <p:txBody>
          <a:bodyPr/>
          <a:lstStyle/>
          <a:p>
            <a:endParaRPr dirty="0"/>
          </a:p>
          <a:p>
            <a:r>
              <a:rPr lang="ru-RU" dirty="0"/>
              <a:t>Психологически и духовно (в премудрости)</a:t>
            </a:r>
            <a:endParaRPr dirty="0"/>
          </a:p>
          <a:p>
            <a:r>
              <a:rPr lang="ru-RU" dirty="0"/>
              <a:t>Физически и становился сильнее (в возрасте)</a:t>
            </a:r>
          </a:p>
          <a:p>
            <a:r>
              <a:rPr lang="ru-RU" dirty="0"/>
              <a:t>Развивал характер и личные качества </a:t>
            </a:r>
            <a:r>
              <a:rPr dirty="0"/>
              <a:t>(</a:t>
            </a:r>
            <a:r>
              <a:rPr lang="ru-RU" dirty="0"/>
              <a:t>в любви у Бога и </a:t>
            </a:r>
            <a:r>
              <a:rPr lang="ru-RU" dirty="0" err="1"/>
              <a:t>человеков</a:t>
            </a:r>
            <a:r>
              <a:rPr dirty="0"/>
              <a:t>)</a:t>
            </a:r>
          </a:p>
        </p:txBody>
      </p:sp>
      <p:sp>
        <p:nvSpPr>
          <p:cNvPr id="144" name="Text Placeholder 3"/>
          <p:cNvSpPr>
            <a:spLocks noGrp="1"/>
          </p:cNvSpPr>
          <p:nvPr>
            <p:ph type="body" idx="21"/>
          </p:nvPr>
        </p:nvSpPr>
        <p:spPr>
          <a:xfrm>
            <a:off x="342836" y="1679809"/>
            <a:ext cx="3932239" cy="3811588"/>
          </a:xfrm>
          <a:prstGeom prst="rect">
            <a:avLst/>
          </a:prstGeom>
        </p:spPr>
        <p:txBody>
          <a:bodyPr>
            <a:normAutofit/>
          </a:bodyPr>
          <a:lstStyle/>
          <a:p>
            <a:pPr marL="0" indent="0">
              <a:buNone/>
            </a:pPr>
            <a:r>
              <a:rPr lang="ru-RU" sz="4400" dirty="0">
                <a:solidFill>
                  <a:srgbClr val="002060"/>
                </a:solidFill>
                <a:latin typeface="Calibri Light" panose="020F0302020204030204" pitchFamily="34" charset="0"/>
                <a:cs typeface="Calibri Light" panose="020F0302020204030204" pitchFamily="34" charset="0"/>
              </a:rPr>
              <a:t>Иисус возрастал  </a:t>
            </a:r>
            <a:r>
              <a:rPr lang="en-US" sz="4400" dirty="0">
                <a:solidFill>
                  <a:srgbClr val="002060"/>
                </a:solidFill>
                <a:latin typeface="Calibri Light" panose="020F0302020204030204" pitchFamily="34" charset="0"/>
                <a:cs typeface="Calibri Light" panose="020F0302020204030204" pitchFamily="34" charset="0"/>
              </a:rPr>
              <a:t>&gt;&gt;&gt;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4" name="Text Placeholder 3"/>
          <p:cNvSpPr>
            <a:spLocks noGrp="1"/>
          </p:cNvSpPr>
          <p:nvPr>
            <p:ph type="body" idx="21"/>
          </p:nvPr>
        </p:nvSpPr>
        <p:spPr>
          <a:xfrm>
            <a:off x="578363" y="1706086"/>
            <a:ext cx="9352021" cy="3811588"/>
          </a:xfrm>
          <a:prstGeom prst="rect">
            <a:avLst/>
          </a:prstGeom>
        </p:spPr>
        <p:txBody>
          <a:bodyPr>
            <a:normAutofit/>
          </a:bodyPr>
          <a:lstStyle/>
          <a:p>
            <a:pPr marL="0" indent="0">
              <a:lnSpc>
                <a:spcPct val="100000"/>
              </a:lnSpc>
              <a:buNone/>
            </a:pPr>
            <a:r>
              <a:rPr lang="ru-RU" sz="3600" dirty="0">
                <a:latin typeface="Calibri Light" panose="020F0302020204030204" pitchFamily="34" charset="0"/>
                <a:cs typeface="Calibri Light" panose="020F0302020204030204" pitchFamily="34" charset="0"/>
              </a:rPr>
              <a:t>«Иисус обладал живым и проницательным умом, не по годам глубоким и мудрым, характером удивительно гармоничным. Ум и тело Его развивались постепенно, в соответствии с законами роста детей».</a:t>
            </a:r>
            <a:r>
              <a:rPr lang="en-US" sz="3600" dirty="0">
                <a:latin typeface="Calibri Light" panose="020F0302020204030204" pitchFamily="34" charset="0"/>
                <a:cs typeface="Calibri Light" panose="020F0302020204030204" pitchFamily="34" charset="0"/>
              </a:rPr>
              <a:t> </a:t>
            </a:r>
            <a:endParaRPr sz="3600"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B4196F6-D3A9-C743-B5B9-2C1C6DB53E6A}"/>
              </a:ext>
            </a:extLst>
          </p:cNvPr>
          <p:cNvSpPr txBox="1"/>
          <p:nvPr/>
        </p:nvSpPr>
        <p:spPr>
          <a:xfrm>
            <a:off x="578363" y="4720654"/>
            <a:ext cx="100946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ru-RU" sz="2400" b="0" i="0" u="none" strike="noStrike" cap="none" spc="0" normalizeH="0" baseline="0" dirty="0">
                <a:ln>
                  <a:noFill/>
                </a:ln>
                <a:solidFill>
                  <a:schemeClr val="bg1">
                    <a:lumMod val="50000"/>
                  </a:schemeClr>
                </a:solidFill>
                <a:effectLst/>
                <a:uFillTx/>
                <a:ea typeface="+mj-ea"/>
                <a:sym typeface="Calibri"/>
              </a:rPr>
              <a:t>Эллен Уайт, Желание веков, с. </a:t>
            </a:r>
            <a:r>
              <a:rPr lang="en-US" sz="2400" dirty="0">
                <a:solidFill>
                  <a:schemeClr val="bg1">
                    <a:lumMod val="50000"/>
                  </a:schemeClr>
                </a:solidFill>
              </a:rPr>
              <a:t>68</a:t>
            </a:r>
            <a:endParaRPr kumimoji="0" lang="en-US" sz="2400" b="0" i="0" u="none" strike="noStrike" cap="none" spc="0" normalizeH="0" baseline="0" dirty="0">
              <a:ln>
                <a:noFill/>
              </a:ln>
              <a:solidFill>
                <a:schemeClr val="bg1">
                  <a:lumMod val="50000"/>
                </a:schemeClr>
              </a:solidFill>
              <a:effectLst/>
              <a:uFillTx/>
              <a:ea typeface="+mj-ea"/>
              <a:sym typeface="Calibri"/>
            </a:endParaRPr>
          </a:p>
        </p:txBody>
      </p:sp>
    </p:spTree>
    <p:extLst>
      <p:ext uri="{BB962C8B-B14F-4D97-AF65-F5344CB8AC3E}">
        <p14:creationId xmlns:p14="http://schemas.microsoft.com/office/powerpoint/2010/main" val="4467043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7" name="Protection…"/>
          <p:cNvSpPr txBox="1">
            <a:spLocks noGrp="1"/>
          </p:cNvSpPr>
          <p:nvPr>
            <p:ph type="body" sz="half" idx="1"/>
          </p:nvPr>
        </p:nvSpPr>
        <p:spPr>
          <a:prstGeom prst="rect">
            <a:avLst/>
          </a:prstGeom>
        </p:spPr>
        <p:txBody>
          <a:bodyPr/>
          <a:lstStyle/>
          <a:p>
            <a:endParaRPr dirty="0"/>
          </a:p>
          <a:p>
            <a:r>
              <a:rPr lang="ru-RU" dirty="0"/>
              <a:t>Защита</a:t>
            </a:r>
            <a:endParaRPr dirty="0"/>
          </a:p>
          <a:p>
            <a:r>
              <a:rPr lang="ru-RU" dirty="0"/>
              <a:t>Безопасность</a:t>
            </a:r>
            <a:endParaRPr dirty="0"/>
          </a:p>
          <a:p>
            <a:pPr marL="685800" lvl="1" indent="-228600"/>
            <a:r>
              <a:rPr lang="ru-RU" dirty="0"/>
              <a:t>Физическая</a:t>
            </a:r>
            <a:endParaRPr dirty="0"/>
          </a:p>
          <a:p>
            <a:pPr marL="685800" lvl="1" indent="-228600"/>
            <a:r>
              <a:rPr lang="ru-RU" dirty="0"/>
              <a:t>Эмоциональная</a:t>
            </a:r>
            <a:endParaRPr dirty="0"/>
          </a:p>
          <a:p>
            <a:pPr marL="685800" lvl="1" indent="-228600"/>
            <a:r>
              <a:rPr lang="ru-RU" dirty="0"/>
              <a:t>Духовная</a:t>
            </a:r>
            <a:endParaRPr dirty="0"/>
          </a:p>
          <a:p>
            <a:pPr marL="685800" lvl="1" indent="-228600"/>
            <a:r>
              <a:rPr lang="ru-RU" dirty="0"/>
              <a:t>Сексуальная</a:t>
            </a:r>
            <a:endParaRPr dirty="0"/>
          </a:p>
          <a:p>
            <a:pPr marL="685800" lvl="1" indent="-228600"/>
            <a:r>
              <a:rPr lang="ru-RU" dirty="0"/>
              <a:t>Психологическая</a:t>
            </a:r>
            <a:endParaRPr dirty="0"/>
          </a:p>
        </p:txBody>
      </p:sp>
      <p:sp>
        <p:nvSpPr>
          <p:cNvPr id="148" name="Text Placeholder 3"/>
          <p:cNvSpPr>
            <a:spLocks noGrp="1"/>
          </p:cNvSpPr>
          <p:nvPr>
            <p:ph type="body" idx="21"/>
          </p:nvPr>
        </p:nvSpPr>
        <p:spPr>
          <a:xfrm>
            <a:off x="992187" y="1518443"/>
            <a:ext cx="3932238" cy="3811588"/>
          </a:xfrm>
          <a:prstGeom prst="rect">
            <a:avLst/>
          </a:prstGeom>
        </p:spPr>
        <p:txBody>
          <a:bodyPr>
            <a:normAutofit/>
          </a:bodyPr>
          <a:lstStyle/>
          <a:p>
            <a:pPr marL="0" indent="0">
              <a:buSzTx/>
              <a:buFontTx/>
              <a:buNone/>
              <a:defRPr sz="1600"/>
            </a:pPr>
            <a:r>
              <a:rPr lang="ru-RU" sz="4400" dirty="0">
                <a:solidFill>
                  <a:srgbClr val="002060"/>
                </a:solidFill>
                <a:latin typeface="Calibri Light" panose="020F0302020204030204" pitchFamily="34" charset="0"/>
                <a:cs typeface="Calibri Light" panose="020F0302020204030204" pitchFamily="34" charset="0"/>
              </a:rPr>
              <a:t>Для того, чтобы наши дети возрастали так, как это делал Иисус, им нужны </a:t>
            </a:r>
            <a:r>
              <a:rPr lang="en-US" sz="4400" dirty="0">
                <a:solidFill>
                  <a:srgbClr val="002060"/>
                </a:solidFill>
                <a:latin typeface="Calibri Light" panose="020F0302020204030204" pitchFamily="34" charset="0"/>
                <a:cs typeface="Calibri Light" panose="020F0302020204030204" pitchFamily="34" charset="0"/>
              </a:rPr>
              <a:t>&gt;&gt;&gt;</a:t>
            </a:r>
            <a:endParaRPr sz="44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0" name="Solutions for preventing adverse childhood experiences must begin in the home."/>
          <p:cNvSpPr txBox="1">
            <a:spLocks noGrp="1"/>
          </p:cNvSpPr>
          <p:nvPr>
            <p:ph type="title"/>
          </p:nvPr>
        </p:nvSpPr>
        <p:spPr>
          <a:xfrm>
            <a:off x="831850" y="1709738"/>
            <a:ext cx="7781798" cy="3520630"/>
          </a:xfrm>
          <a:prstGeom prst="rect">
            <a:avLst/>
          </a:prstGeom>
        </p:spPr>
        <p:txBody>
          <a:bodyPr>
            <a:normAutofit/>
          </a:bodyPr>
          <a:lstStyle/>
          <a:p>
            <a:r>
              <a:rPr lang="ru-RU" sz="5400" dirty="0">
                <a:solidFill>
                  <a:srgbClr val="002060"/>
                </a:solidFill>
              </a:rPr>
              <a:t>«Предотвращение негативного детского опыта должно начинаться в христианской семье».</a:t>
            </a:r>
            <a:endParaRPr sz="5400" dirty="0">
              <a:solidFill>
                <a:srgbClr val="002060"/>
              </a:solidFill>
            </a:endParaRPr>
          </a:p>
        </p:txBody>
      </p:sp>
      <p:sp>
        <p:nvSpPr>
          <p:cNvPr id="151" name="Sarah McDugal"/>
          <p:cNvSpPr txBox="1">
            <a:spLocks noGrp="1"/>
          </p:cNvSpPr>
          <p:nvPr>
            <p:ph type="body" sz="quarter" idx="1"/>
          </p:nvPr>
        </p:nvSpPr>
        <p:spPr>
          <a:xfrm>
            <a:off x="831850" y="5285232"/>
            <a:ext cx="4599686" cy="437748"/>
          </a:xfrm>
          <a:prstGeom prst="rect">
            <a:avLst/>
          </a:prstGeom>
        </p:spPr>
        <p:txBody>
          <a:bodyPr/>
          <a:lstStyle/>
          <a:p>
            <a:r>
              <a:rPr lang="ru-RU" dirty="0"/>
              <a:t>Сара </a:t>
            </a:r>
            <a:r>
              <a:rPr lang="ru-RU" dirty="0" err="1"/>
              <a:t>Макдугал</a:t>
            </a:r>
            <a:endParaRPr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3" name="Home is not safe when children are:"/>
          <p:cNvSpPr txBox="1">
            <a:spLocks noGrp="1"/>
          </p:cNvSpPr>
          <p:nvPr>
            <p:ph type="title"/>
          </p:nvPr>
        </p:nvSpPr>
        <p:spPr>
          <a:xfrm>
            <a:off x="307848" y="1027874"/>
            <a:ext cx="10515600" cy="1325563"/>
          </a:xfrm>
          <a:prstGeom prst="rect">
            <a:avLst/>
          </a:prstGeom>
        </p:spPr>
        <p:txBody>
          <a:bodyPr>
            <a:normAutofit/>
          </a:bodyPr>
          <a:lstStyle/>
          <a:p>
            <a:r>
              <a:rPr lang="ru-RU" b="1" dirty="0"/>
              <a:t>Дом  и семья – небезопасное место для детей, если они</a:t>
            </a:r>
            <a:r>
              <a:rPr b="1" dirty="0"/>
              <a:t>:</a:t>
            </a:r>
          </a:p>
        </p:txBody>
      </p:sp>
      <p:sp>
        <p:nvSpPr>
          <p:cNvPr id="154" name="Watching their father abuse their mother.…"/>
          <p:cNvSpPr txBox="1">
            <a:spLocks noGrp="1"/>
          </p:cNvSpPr>
          <p:nvPr>
            <p:ph type="body" idx="1"/>
          </p:nvPr>
        </p:nvSpPr>
        <p:spPr>
          <a:xfrm>
            <a:off x="307848" y="2488374"/>
            <a:ext cx="9831234" cy="4351338"/>
          </a:xfrm>
          <a:prstGeom prst="rect">
            <a:avLst/>
          </a:prstGeom>
        </p:spPr>
        <p:txBody>
          <a:bodyPr>
            <a:normAutofit fontScale="85000" lnSpcReduction="20000"/>
          </a:bodyPr>
          <a:lstStyle/>
          <a:p>
            <a:pPr marL="171450" lvl="0" indent="-171450" fontAlgn="base">
              <a:buFont typeface="Arial" panose="020B0604020202020204" pitchFamily="34" charset="0"/>
              <a:buChar char="•"/>
            </a:pPr>
            <a:r>
              <a:rPr lang="ru-RU" dirty="0"/>
              <a:t>Если они видят, как отец </a:t>
            </a:r>
            <a:r>
              <a:rPr lang="ru-RU" dirty="0" err="1"/>
              <a:t>бъет</a:t>
            </a:r>
            <a:r>
              <a:rPr lang="ru-RU" dirty="0"/>
              <a:t> мать</a:t>
            </a:r>
            <a:endParaRPr lang="en-US" dirty="0"/>
          </a:p>
          <a:p>
            <a:pPr marL="171450" lvl="0" indent="-171450" fontAlgn="base">
              <a:buFont typeface="Arial" panose="020B0604020202020204" pitchFamily="34" charset="0"/>
              <a:buChar char="•"/>
            </a:pPr>
            <a:r>
              <a:rPr lang="ru-RU" dirty="0"/>
              <a:t>Если ребенок стал жертвой сексуального насилия со стороны члена семьи или близкого друга семьи</a:t>
            </a:r>
            <a:endParaRPr lang="en-US" dirty="0"/>
          </a:p>
          <a:p>
            <a:pPr marL="171450" lvl="0" indent="-171450" fontAlgn="base">
              <a:buFont typeface="Arial" panose="020B0604020202020204" pitchFamily="34" charset="0"/>
              <a:buChar char="•"/>
            </a:pPr>
            <a:r>
              <a:rPr lang="ru-RU" dirty="0"/>
              <a:t>Если ребенок все время живет в страхе услышать от вас критику в его адрес</a:t>
            </a:r>
            <a:endParaRPr lang="en-US" dirty="0"/>
          </a:p>
          <a:p>
            <a:pPr marL="171450" lvl="0" indent="-171450" fontAlgn="base">
              <a:buFont typeface="Arial" panose="020B0604020202020204" pitchFamily="34" charset="0"/>
              <a:buChar char="•"/>
            </a:pPr>
            <a:r>
              <a:rPr lang="ru-RU" dirty="0"/>
              <a:t>Если родители используют ошибки и неудачи ребенка для того, чтобы его стыдить и контролировать</a:t>
            </a:r>
            <a:endParaRPr lang="en-US" dirty="0"/>
          </a:p>
          <a:p>
            <a:pPr marL="171450" lvl="0" indent="-171450" fontAlgn="base">
              <a:buFont typeface="Arial" panose="020B0604020202020204" pitchFamily="34" charset="0"/>
              <a:buChar char="•"/>
            </a:pPr>
            <a:r>
              <a:rPr lang="ru-RU" dirty="0"/>
              <a:t>Если ребенок не может свободно выражать свои эмоции, страхи и переживания</a:t>
            </a:r>
            <a:endParaRPr lang="en-US" dirty="0"/>
          </a:p>
          <a:p>
            <a:pPr marL="171450" lvl="0" indent="-171450" fontAlgn="base">
              <a:buFont typeface="Arial" panose="020B0604020202020204" pitchFamily="34" charset="0"/>
              <a:buChar char="•"/>
            </a:pPr>
            <a:r>
              <a:rPr lang="ru-RU" dirty="0"/>
              <a:t>Если дети не задают вопросов на духовные темы</a:t>
            </a:r>
            <a:endParaRPr lang="en-US" dirty="0"/>
          </a:p>
          <a:p>
            <a:pPr marL="171450" lvl="0" indent="-171450" fontAlgn="base">
              <a:buFont typeface="Arial" panose="020B0604020202020204" pitchFamily="34" charset="0"/>
              <a:buChar char="•"/>
            </a:pPr>
            <a:r>
              <a:rPr lang="ru-RU" dirty="0"/>
              <a:t>Если дети видят, как отцы и родственники мужского пола проявляют свою силу, чтобы эксплуатировать женщин, вместо того, чтобы служить и защищать их так, как это делал Иисус. </a:t>
            </a:r>
            <a:endParaRPr lang="en-US" dirty="0"/>
          </a:p>
          <a:p>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6" name="“The atmosphere surrounding the souls of fathers and mothers fills the whole house, and is felt in every department of the home.”"/>
          <p:cNvSpPr txBox="1">
            <a:spLocks noGrp="1"/>
          </p:cNvSpPr>
          <p:nvPr>
            <p:ph type="title"/>
          </p:nvPr>
        </p:nvSpPr>
        <p:spPr>
          <a:xfrm>
            <a:off x="831850" y="2085055"/>
            <a:ext cx="8970518" cy="2852737"/>
          </a:xfrm>
          <a:prstGeom prst="rect">
            <a:avLst/>
          </a:prstGeom>
        </p:spPr>
        <p:txBody>
          <a:bodyPr>
            <a:normAutofit/>
          </a:bodyPr>
          <a:lstStyle>
            <a:lvl1pPr defTabSz="758951">
              <a:defRPr sz="4980"/>
            </a:lvl1pPr>
          </a:lstStyle>
          <a:p>
            <a:r>
              <a:rPr lang="ru-RU" sz="4800" dirty="0">
                <a:solidFill>
                  <a:srgbClr val="002060"/>
                </a:solidFill>
              </a:rPr>
              <a:t>«Атмосфера, которую создают отцы и матери, наполняет весь дом и ощущается в каждом его уголке»</a:t>
            </a:r>
            <a:endParaRPr sz="4800" dirty="0">
              <a:solidFill>
                <a:srgbClr val="002060"/>
              </a:solidFill>
            </a:endParaRPr>
          </a:p>
        </p:txBody>
      </p:sp>
      <p:sp>
        <p:nvSpPr>
          <p:cNvPr id="157" name="Ellen G. White Adventist Home, p16"/>
          <p:cNvSpPr txBox="1">
            <a:spLocks noGrp="1"/>
          </p:cNvSpPr>
          <p:nvPr>
            <p:ph type="body" sz="quarter" idx="1"/>
          </p:nvPr>
        </p:nvSpPr>
        <p:spPr>
          <a:xfrm>
            <a:off x="831850" y="4964779"/>
            <a:ext cx="8403590" cy="823786"/>
          </a:xfrm>
          <a:prstGeom prst="rect">
            <a:avLst/>
          </a:prstGeom>
        </p:spPr>
        <p:txBody>
          <a:bodyPr/>
          <a:lstStyle/>
          <a:p>
            <a:r>
              <a:rPr lang="ru-RU" dirty="0"/>
              <a:t>Эллен Уайт, Христианский дом, с.</a:t>
            </a:r>
            <a:r>
              <a:rPr dirty="0"/>
              <a:t> 16</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5" name="Scripture"/>
          <p:cNvSpPr txBox="1">
            <a:spLocks noGrp="1"/>
          </p:cNvSpPr>
          <p:nvPr>
            <p:ph type="ctrTitle"/>
          </p:nvPr>
        </p:nvSpPr>
        <p:spPr>
          <a:xfrm>
            <a:off x="188259" y="1122362"/>
            <a:ext cx="10044953" cy="2387601"/>
          </a:xfrm>
          <a:prstGeom prst="rect">
            <a:avLst/>
          </a:prstGeom>
        </p:spPr>
        <p:txBody>
          <a:bodyPr/>
          <a:lstStyle/>
          <a:p>
            <a:r>
              <a:rPr lang="ru-RU" b="1" dirty="0"/>
              <a:t>Чтение Священного Писания</a:t>
            </a:r>
            <a:endParaRPr b="1" dirty="0"/>
          </a:p>
        </p:txBody>
      </p:sp>
      <p:sp>
        <p:nvSpPr>
          <p:cNvPr id="106" name="“The Holy Spirit produces this kind of fruit in our lives:…"/>
          <p:cNvSpPr txBox="1">
            <a:spLocks noGrp="1"/>
          </p:cNvSpPr>
          <p:nvPr>
            <p:ph type="subTitle" sz="quarter" idx="1"/>
          </p:nvPr>
        </p:nvSpPr>
        <p:spPr>
          <a:xfrm>
            <a:off x="1061813" y="3602037"/>
            <a:ext cx="8312727" cy="1346481"/>
          </a:xfrm>
          <a:prstGeom prst="rect">
            <a:avLst/>
          </a:prstGeom>
        </p:spPr>
        <p:txBody>
          <a:bodyPr>
            <a:noAutofit/>
          </a:bodyPr>
          <a:lstStyle/>
          <a:p>
            <a:pPr defTabSz="832104">
              <a:spcBef>
                <a:spcPts val="900"/>
              </a:spcBef>
              <a:defRPr sz="2184"/>
            </a:pPr>
            <a:r>
              <a:rPr lang="ru-RU" dirty="0">
                <a:latin typeface="Arial" panose="020B0604020202020204" pitchFamily="34" charset="0"/>
                <a:cs typeface="Arial" panose="020B0604020202020204" pitchFamily="34" charset="0"/>
              </a:rPr>
              <a:t>«Плод же Духа: любовь, радость, мир, долготерпение,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благость, милосердие, вера, кротость, воздержание»</a:t>
            </a:r>
            <a:endParaRPr lang="en-US" dirty="0">
              <a:latin typeface="Arial" panose="020B0604020202020204" pitchFamily="34" charset="0"/>
              <a:cs typeface="Arial" panose="020B0604020202020204" pitchFamily="34" charset="0"/>
            </a:endParaRPr>
          </a:p>
          <a:p>
            <a:pPr defTabSz="832104">
              <a:spcBef>
                <a:spcPts val="900"/>
              </a:spcBef>
              <a:defRPr sz="2184"/>
            </a:pPr>
            <a:r>
              <a:rPr lang="ru-RU" sz="2800" dirty="0" err="1"/>
              <a:t>Галатам</a:t>
            </a:r>
            <a:r>
              <a:rPr sz="2800" dirty="0"/>
              <a:t> 5:22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9" name="“In order to address the epidemic of aggression among our youth, we must assess the cultural norms that exist inside our homes.”"/>
          <p:cNvSpPr txBox="1">
            <a:spLocks noGrp="1"/>
          </p:cNvSpPr>
          <p:nvPr>
            <p:ph type="title"/>
          </p:nvPr>
        </p:nvSpPr>
        <p:spPr>
          <a:xfrm>
            <a:off x="831850" y="2790384"/>
            <a:ext cx="8933942" cy="2593397"/>
          </a:xfrm>
          <a:prstGeom prst="rect">
            <a:avLst/>
          </a:prstGeom>
        </p:spPr>
        <p:txBody>
          <a:bodyPr>
            <a:normAutofit fontScale="90000"/>
          </a:bodyPr>
          <a:lstStyle>
            <a:lvl1pPr defTabSz="758951">
              <a:defRPr sz="4980"/>
            </a:lvl1pPr>
          </a:lstStyle>
          <a:p>
            <a:r>
              <a:rPr lang="ru-RU" sz="4000" dirty="0"/>
              <a:t>«Для того, чтобы бороться с эпидемией агрессии среди нашей молодежи, чтобы уменьшить насилие на свиданиях, издевательства со стороны сверстников, сексуальное насилие над детьми и убийства подростков, нам нужно оценить культурные нормы, существующие в наших семьях». </a:t>
            </a:r>
            <a:endParaRPr sz="4000" dirty="0">
              <a:solidFill>
                <a:srgbClr val="002060"/>
              </a:solidFill>
            </a:endParaRPr>
          </a:p>
        </p:txBody>
      </p:sp>
      <p:sp>
        <p:nvSpPr>
          <p:cNvPr id="160" name="Sarah McDugal"/>
          <p:cNvSpPr txBox="1">
            <a:spLocks noGrp="1"/>
          </p:cNvSpPr>
          <p:nvPr>
            <p:ph type="body" sz="quarter" idx="1"/>
          </p:nvPr>
        </p:nvSpPr>
        <p:spPr>
          <a:xfrm>
            <a:off x="685546" y="6266151"/>
            <a:ext cx="10515600" cy="525806"/>
          </a:xfrm>
          <a:prstGeom prst="rect">
            <a:avLst/>
          </a:prstGeom>
        </p:spPr>
        <p:txBody>
          <a:bodyPr/>
          <a:lstStyle/>
          <a:p>
            <a:r>
              <a:rPr lang="ru-RU" dirty="0"/>
              <a:t>Сара </a:t>
            </a:r>
            <a:r>
              <a:rPr lang="ru-RU" dirty="0" err="1"/>
              <a:t>Макдугал</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2" name="When our homes are structured on the concepts of power and control:"/>
          <p:cNvSpPr txBox="1">
            <a:spLocks noGrp="1"/>
          </p:cNvSpPr>
          <p:nvPr>
            <p:ph type="title"/>
          </p:nvPr>
        </p:nvSpPr>
        <p:spPr>
          <a:xfrm>
            <a:off x="435863" y="1362466"/>
            <a:ext cx="10515601" cy="1325564"/>
          </a:xfrm>
          <a:prstGeom prst="rect">
            <a:avLst/>
          </a:prstGeom>
        </p:spPr>
        <p:txBody>
          <a:bodyPr>
            <a:normAutofit/>
          </a:bodyPr>
          <a:lstStyle/>
          <a:p>
            <a:r>
              <a:rPr lang="ru-RU" dirty="0"/>
              <a:t>Когда обстановка в наших семьях построена на </a:t>
            </a:r>
            <a:r>
              <a:rPr lang="ru-RU" b="1" cap="small" dirty="0">
                <a:solidFill>
                  <a:srgbClr val="C00000"/>
                </a:solidFill>
              </a:rPr>
              <a:t>власти</a:t>
            </a:r>
            <a:r>
              <a:rPr dirty="0"/>
              <a:t> </a:t>
            </a:r>
            <a:r>
              <a:rPr lang="ru-RU" dirty="0"/>
              <a:t>и</a:t>
            </a:r>
            <a:r>
              <a:rPr dirty="0"/>
              <a:t> </a:t>
            </a:r>
            <a:r>
              <a:rPr lang="ru-RU" b="1" cap="small" dirty="0">
                <a:solidFill>
                  <a:srgbClr val="C00000"/>
                </a:solidFill>
              </a:rPr>
              <a:t>контроле</a:t>
            </a:r>
            <a:r>
              <a:rPr lang="en-US" cap="small" dirty="0"/>
              <a:t> </a:t>
            </a:r>
            <a:r>
              <a:rPr lang="en-US" dirty="0"/>
              <a:t>…</a:t>
            </a:r>
            <a:endParaRPr dirty="0"/>
          </a:p>
        </p:txBody>
      </p:sp>
      <p:sp>
        <p:nvSpPr>
          <p:cNvPr id="163" name="We unwittingly perpetuate these cycles back into the community at large…"/>
          <p:cNvSpPr txBox="1">
            <a:spLocks noGrp="1"/>
          </p:cNvSpPr>
          <p:nvPr>
            <p:ph type="body" idx="1"/>
          </p:nvPr>
        </p:nvSpPr>
        <p:spPr>
          <a:xfrm>
            <a:off x="435863" y="2802350"/>
            <a:ext cx="10515600" cy="3113541"/>
          </a:xfrm>
          <a:prstGeom prst="rect">
            <a:avLst/>
          </a:prstGeom>
        </p:spPr>
        <p:txBody>
          <a:bodyPr>
            <a:normAutofit/>
          </a:bodyPr>
          <a:lstStyle/>
          <a:p>
            <a:pPr marL="0" indent="0">
              <a:buNone/>
            </a:pPr>
            <a:r>
              <a:rPr lang="ru-RU" sz="3200" dirty="0"/>
              <a:t>Мы невольно способствуем повторению существования циклов </a:t>
            </a:r>
          </a:p>
          <a:p>
            <a:r>
              <a:rPr lang="ru-RU" sz="3200" dirty="0"/>
              <a:t>агрессии, </a:t>
            </a:r>
          </a:p>
          <a:p>
            <a:r>
              <a:rPr lang="ru-RU" sz="3200" dirty="0"/>
              <a:t>гнева  </a:t>
            </a:r>
          </a:p>
          <a:p>
            <a:r>
              <a:rPr lang="ru-RU" sz="3200" dirty="0"/>
              <a:t>И безнадежности </a:t>
            </a:r>
            <a:br>
              <a:rPr lang="ru-RU" sz="3200" dirty="0"/>
            </a:br>
            <a:r>
              <a:rPr lang="ru-RU" sz="3200" dirty="0"/>
              <a:t>в нашем сообществе.</a:t>
            </a: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5" name="“God’s light came into the world, but people loved the darkness more than the light, for their actions were evil. All who do evil hate the light and refuse to go near it for fear their sins will be exposed."/>
          <p:cNvSpPr txBox="1">
            <a:spLocks noGrp="1"/>
          </p:cNvSpPr>
          <p:nvPr>
            <p:ph type="title"/>
          </p:nvPr>
        </p:nvSpPr>
        <p:spPr>
          <a:xfrm>
            <a:off x="502666" y="1469845"/>
            <a:ext cx="9378442" cy="3918309"/>
          </a:xfrm>
          <a:prstGeom prst="rect">
            <a:avLst/>
          </a:prstGeom>
        </p:spPr>
        <p:txBody>
          <a:bodyPr>
            <a:noAutofit/>
          </a:bodyPr>
          <a:lstStyle>
            <a:lvl1pPr defTabSz="612648">
              <a:defRPr sz="4020"/>
            </a:lvl1pPr>
          </a:lstStyle>
          <a:p>
            <a:r>
              <a:rPr lang="ru-RU" sz="4400" dirty="0">
                <a:solidFill>
                  <a:srgbClr val="002060"/>
                </a:solidFill>
              </a:rPr>
              <a:t>«Свет пришёл в мир; но люди более возлюбили тьму, нежели свет, потому что дела их были злы; ибо всякий, делающий злое, ненавидит свет и не идёт к свету, чтобы не </a:t>
            </a:r>
            <a:r>
              <a:rPr lang="ru-RU" sz="4400" dirty="0" err="1">
                <a:solidFill>
                  <a:srgbClr val="002060"/>
                </a:solidFill>
              </a:rPr>
              <a:t>обличились</a:t>
            </a:r>
            <a:r>
              <a:rPr lang="ru-RU" sz="4400" dirty="0">
                <a:solidFill>
                  <a:srgbClr val="002060"/>
                </a:solidFill>
              </a:rPr>
              <a:t> дела его, потому что они злы, </a:t>
            </a:r>
            <a:endParaRPr sz="4400" dirty="0"/>
          </a:p>
        </p:txBody>
      </p:sp>
      <p:sp>
        <p:nvSpPr>
          <p:cNvPr id="166" name="John 3:19-21"/>
          <p:cNvSpPr txBox="1">
            <a:spLocks noGrp="1"/>
          </p:cNvSpPr>
          <p:nvPr>
            <p:ph type="body" sz="quarter" idx="1"/>
          </p:nvPr>
        </p:nvSpPr>
        <p:spPr>
          <a:xfrm>
            <a:off x="489966" y="5479594"/>
            <a:ext cx="10515600" cy="592138"/>
          </a:xfrm>
          <a:prstGeom prst="rect">
            <a:avLst/>
          </a:prstGeom>
        </p:spPr>
        <p:txBody>
          <a:bodyPr/>
          <a:lstStyle/>
          <a:p>
            <a:r>
              <a:rPr lang="ru-RU" dirty="0"/>
              <a:t>Ин.</a:t>
            </a:r>
            <a:r>
              <a:rPr dirty="0"/>
              <a:t> 3:19-21</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8" name="“But those who do what is right come to the light so others can see that they are doing what God wants.”"/>
          <p:cNvSpPr txBox="1">
            <a:spLocks noGrp="1"/>
          </p:cNvSpPr>
          <p:nvPr>
            <p:ph type="title"/>
          </p:nvPr>
        </p:nvSpPr>
        <p:spPr>
          <a:xfrm>
            <a:off x="831850" y="2002631"/>
            <a:ext cx="8037830" cy="2852737"/>
          </a:xfrm>
          <a:prstGeom prst="rect">
            <a:avLst/>
          </a:prstGeom>
        </p:spPr>
        <p:txBody>
          <a:bodyPr>
            <a:normAutofit fontScale="90000"/>
          </a:bodyPr>
          <a:lstStyle>
            <a:lvl1pPr defTabSz="822959">
              <a:defRPr sz="5400"/>
            </a:lvl1pPr>
          </a:lstStyle>
          <a:p>
            <a:r>
              <a:rPr lang="ru-RU" dirty="0">
                <a:solidFill>
                  <a:srgbClr val="002060"/>
                </a:solidFill>
              </a:rPr>
              <a:t>«... а поступающий по правде идёт к свету, дабы явны были дела его, потому что они в Боге соделаны»</a:t>
            </a:r>
            <a:endParaRPr dirty="0">
              <a:solidFill>
                <a:srgbClr val="002060"/>
              </a:solidFill>
            </a:endParaRPr>
          </a:p>
        </p:txBody>
      </p:sp>
      <p:sp>
        <p:nvSpPr>
          <p:cNvPr id="169" name="John 3:19-21"/>
          <p:cNvSpPr txBox="1">
            <a:spLocks noGrp="1"/>
          </p:cNvSpPr>
          <p:nvPr>
            <p:ph type="body" sz="quarter" idx="1"/>
          </p:nvPr>
        </p:nvSpPr>
        <p:spPr>
          <a:xfrm>
            <a:off x="831850" y="4973795"/>
            <a:ext cx="6647942" cy="549181"/>
          </a:xfrm>
          <a:prstGeom prst="rect">
            <a:avLst/>
          </a:prstGeom>
        </p:spPr>
        <p:txBody>
          <a:bodyPr/>
          <a:lstStyle/>
          <a:p>
            <a:r>
              <a:rPr lang="ru-RU" dirty="0"/>
              <a:t>Ин.</a:t>
            </a:r>
            <a:r>
              <a:rPr dirty="0"/>
              <a:t> 3:19-21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1" name="“Church communities can unknowingly promote ways of thinking that increase abusive patterns of behavior, because we idolize those who wield power.”"/>
          <p:cNvSpPr txBox="1">
            <a:spLocks noGrp="1"/>
          </p:cNvSpPr>
          <p:nvPr>
            <p:ph type="title"/>
          </p:nvPr>
        </p:nvSpPr>
        <p:spPr>
          <a:xfrm>
            <a:off x="831850" y="1709738"/>
            <a:ext cx="9409430" cy="3502342"/>
          </a:xfrm>
          <a:prstGeom prst="rect">
            <a:avLst/>
          </a:prstGeom>
        </p:spPr>
        <p:txBody>
          <a:bodyPr>
            <a:normAutofit fontScale="90000"/>
          </a:bodyPr>
          <a:lstStyle>
            <a:lvl1pPr defTabSz="758951">
              <a:defRPr sz="4980"/>
            </a:lvl1pPr>
          </a:lstStyle>
          <a:p>
            <a:r>
              <a:rPr lang="ru-RU" sz="4800" dirty="0">
                <a:solidFill>
                  <a:srgbClr val="002060"/>
                </a:solidFill>
              </a:rPr>
              <a:t>«Церковные общины могут неосознанно способствовать продвижению образа мышления, усиливающего жестокие модели поведения, потому что мы благоговеем перед теми, кто обладает властью».</a:t>
            </a:r>
            <a:endParaRPr sz="4800" dirty="0">
              <a:solidFill>
                <a:srgbClr val="002060"/>
              </a:solidFill>
            </a:endParaRPr>
          </a:p>
        </p:txBody>
      </p:sp>
      <p:sp>
        <p:nvSpPr>
          <p:cNvPr id="172" name="Sarah McDugal"/>
          <p:cNvSpPr txBox="1">
            <a:spLocks noGrp="1"/>
          </p:cNvSpPr>
          <p:nvPr>
            <p:ph type="body" sz="quarter" idx="1"/>
          </p:nvPr>
        </p:nvSpPr>
        <p:spPr>
          <a:xfrm>
            <a:off x="831850" y="5376672"/>
            <a:ext cx="8293862" cy="712978"/>
          </a:xfrm>
          <a:prstGeom prst="rect">
            <a:avLst/>
          </a:prstGeom>
        </p:spPr>
        <p:txBody>
          <a:bodyPr/>
          <a:lstStyle/>
          <a:p>
            <a:r>
              <a:rPr lang="ru-RU" dirty="0"/>
              <a:t>Сара </a:t>
            </a:r>
            <a:r>
              <a:rPr lang="ru-RU" dirty="0" err="1"/>
              <a:t>Макдугал</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4" name="“The Holy Spirit produces this kind of fruit in our lives: love, joy, peace, patience, kindness, goodness, faithfulness, gentleness, and self-control.”"/>
          <p:cNvSpPr txBox="1">
            <a:spLocks noGrp="1"/>
          </p:cNvSpPr>
          <p:nvPr>
            <p:ph type="title"/>
          </p:nvPr>
        </p:nvSpPr>
        <p:spPr>
          <a:xfrm>
            <a:off x="831850" y="2066031"/>
            <a:ext cx="8659622" cy="3393261"/>
          </a:xfrm>
          <a:prstGeom prst="rect">
            <a:avLst/>
          </a:prstGeom>
        </p:spPr>
        <p:txBody>
          <a:bodyPr>
            <a:normAutofit/>
          </a:bodyPr>
          <a:lstStyle>
            <a:lvl1pPr defTabSz="731520">
              <a:defRPr sz="4800"/>
            </a:lvl1pPr>
          </a:lstStyle>
          <a:p>
            <a:r>
              <a:rPr lang="ru-RU" dirty="0">
                <a:solidFill>
                  <a:srgbClr val="002060"/>
                </a:solidFill>
              </a:rPr>
              <a:t>«Плод же духа любовь, радость, мир, долготерпение, благость, милосердие, вера, кротость, воздержание» (</a:t>
            </a:r>
            <a:r>
              <a:rPr lang="ru-RU" dirty="0" err="1">
                <a:solidFill>
                  <a:srgbClr val="002060"/>
                </a:solidFill>
              </a:rPr>
              <a:t>Гал</a:t>
            </a:r>
            <a:r>
              <a:rPr lang="ru-RU" dirty="0">
                <a:solidFill>
                  <a:srgbClr val="002060"/>
                </a:solidFill>
              </a:rPr>
              <a:t>. 5:22)».</a:t>
            </a:r>
            <a:r>
              <a:rPr dirty="0">
                <a:solidFill>
                  <a:srgbClr val="002060"/>
                </a:solidFill>
              </a:rPr>
              <a:t> </a:t>
            </a:r>
          </a:p>
        </p:txBody>
      </p:sp>
      <p:sp>
        <p:nvSpPr>
          <p:cNvPr id="175" name="Galatians 5:22"/>
          <p:cNvSpPr txBox="1">
            <a:spLocks noGrp="1"/>
          </p:cNvSpPr>
          <p:nvPr>
            <p:ph type="body" sz="quarter" idx="1"/>
          </p:nvPr>
        </p:nvSpPr>
        <p:spPr>
          <a:xfrm>
            <a:off x="831850" y="5495868"/>
            <a:ext cx="3593846" cy="695770"/>
          </a:xfrm>
          <a:prstGeom prst="rect">
            <a:avLst/>
          </a:prstGeom>
        </p:spPr>
        <p:txBody>
          <a:bodyPr/>
          <a:lstStyle/>
          <a:p>
            <a:r>
              <a:rPr lang="ru-RU" dirty="0" err="1"/>
              <a:t>Гал</a:t>
            </a:r>
            <a:r>
              <a:rPr lang="ru-RU" dirty="0"/>
              <a:t>.</a:t>
            </a:r>
            <a:r>
              <a:rPr dirty="0"/>
              <a:t> 5:22</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7" name="When we focus on:"/>
          <p:cNvSpPr txBox="1">
            <a:spLocks noGrp="1"/>
          </p:cNvSpPr>
          <p:nvPr>
            <p:ph type="title"/>
          </p:nvPr>
        </p:nvSpPr>
        <p:spPr>
          <a:xfrm>
            <a:off x="346364" y="1072629"/>
            <a:ext cx="10515600" cy="1325564"/>
          </a:xfrm>
          <a:prstGeom prst="rect">
            <a:avLst/>
          </a:prstGeom>
        </p:spPr>
        <p:txBody>
          <a:bodyPr/>
          <a:lstStyle/>
          <a:p>
            <a:r>
              <a:rPr lang="ru-RU" b="1" dirty="0"/>
              <a:t>Когда мы нацелены на то, чтобы</a:t>
            </a:r>
            <a:r>
              <a:rPr b="1" dirty="0"/>
              <a:t>:</a:t>
            </a:r>
          </a:p>
        </p:txBody>
      </p:sp>
      <p:sp>
        <p:nvSpPr>
          <p:cNvPr id="178" name="Exerting power over others,…"/>
          <p:cNvSpPr txBox="1">
            <a:spLocks noGrp="1"/>
          </p:cNvSpPr>
          <p:nvPr>
            <p:ph type="body" idx="1"/>
          </p:nvPr>
        </p:nvSpPr>
        <p:spPr>
          <a:xfrm>
            <a:off x="346364" y="2567931"/>
            <a:ext cx="10515600" cy="1561832"/>
          </a:xfrm>
          <a:prstGeom prst="rect">
            <a:avLst/>
          </a:prstGeom>
        </p:spPr>
        <p:txBody>
          <a:bodyPr>
            <a:normAutofit/>
          </a:bodyPr>
          <a:lstStyle/>
          <a:p>
            <a:r>
              <a:rPr lang="ru-RU" dirty="0"/>
              <a:t>Проявлять свою власть над другими людьми</a:t>
            </a:r>
            <a:r>
              <a:rPr dirty="0"/>
              <a:t>,</a:t>
            </a:r>
          </a:p>
          <a:p>
            <a:r>
              <a:rPr lang="ru-RU" dirty="0"/>
              <a:t>Контролировать их выбор</a:t>
            </a:r>
            <a:r>
              <a:rPr dirty="0"/>
              <a:t>,</a:t>
            </a:r>
          </a:p>
          <a:p>
            <a:r>
              <a:rPr lang="ru-RU" dirty="0"/>
              <a:t>Навязывать им свою волю</a:t>
            </a:r>
            <a:r>
              <a:rPr dirty="0"/>
              <a:t>…</a:t>
            </a:r>
          </a:p>
        </p:txBody>
      </p:sp>
      <p:sp>
        <p:nvSpPr>
          <p:cNvPr id="2" name="TextBox 1">
            <a:extLst>
              <a:ext uri="{FF2B5EF4-FFF2-40B4-BE49-F238E27FC236}">
                <a16:creationId xmlns:a16="http://schemas.microsoft.com/office/drawing/2014/main" id="{F7B88AAE-C2A3-EE4C-A3DE-76BD415E98C1}"/>
              </a:ext>
            </a:extLst>
          </p:cNvPr>
          <p:cNvSpPr txBox="1"/>
          <p:nvPr/>
        </p:nvSpPr>
        <p:spPr>
          <a:xfrm>
            <a:off x="346364" y="4545399"/>
            <a:ext cx="10023764"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ru-RU" sz="4400" dirty="0">
                <a:solidFill>
                  <a:srgbClr val="002060"/>
                </a:solidFill>
                <a:latin typeface="Calibri Light" panose="020F0302020204030204" pitchFamily="34" charset="0"/>
                <a:cs typeface="Calibri Light" panose="020F0302020204030204" pitchFamily="34" charset="0"/>
              </a:rPr>
              <a:t>мы легко забываем о том, что только сатана стремился к власти</a:t>
            </a:r>
            <a:r>
              <a:rPr lang="en-US" sz="4400" dirty="0">
                <a:solidFill>
                  <a:srgbClr val="002060"/>
                </a:solidFill>
                <a:latin typeface="Calibri Light" panose="020F0302020204030204" pitchFamily="34" charset="0"/>
                <a:cs typeface="Calibri Light" panose="020F0302020204030204" pitchFamily="34" charset="0"/>
              </a:rPr>
              <a:t>.</a:t>
            </a:r>
            <a:endParaRPr kumimoji="0" lang="en-US" sz="4400" u="none" strike="noStrike" cap="none" spc="0" normalizeH="0" baseline="0" dirty="0">
              <a:ln>
                <a:noFill/>
              </a:ln>
              <a:solidFill>
                <a:srgbClr val="002060"/>
              </a:solidFill>
              <a:effectLst/>
              <a:uFillTx/>
              <a:latin typeface="Calibri Light" panose="020F0302020204030204" pitchFamily="34" charset="0"/>
              <a:cs typeface="Calibri Light" panose="020F0302020204030204" pitchFamily="34" charset="0"/>
              <a:sym typeface="Calibri"/>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0" name="Christ is one with the Father in Love."/>
          <p:cNvSpPr txBox="1">
            <a:spLocks noGrp="1"/>
          </p:cNvSpPr>
          <p:nvPr>
            <p:ph type="title"/>
          </p:nvPr>
        </p:nvSpPr>
        <p:spPr>
          <a:xfrm>
            <a:off x="289560" y="1105945"/>
            <a:ext cx="10515600" cy="848727"/>
          </a:xfrm>
          <a:prstGeom prst="rect">
            <a:avLst/>
          </a:prstGeom>
        </p:spPr>
        <p:txBody>
          <a:bodyPr>
            <a:normAutofit/>
          </a:bodyPr>
          <a:lstStyle/>
          <a:p>
            <a:r>
              <a:rPr lang="ru-RU" b="1" dirty="0">
                <a:solidFill>
                  <a:srgbClr val="002060"/>
                </a:solidFill>
              </a:rPr>
              <a:t>Христос и Отец едины в любви</a:t>
            </a:r>
            <a:endParaRPr b="1" dirty="0">
              <a:solidFill>
                <a:srgbClr val="002060"/>
              </a:solidFill>
            </a:endParaRPr>
          </a:p>
        </p:txBody>
      </p:sp>
      <p:sp>
        <p:nvSpPr>
          <p:cNvPr id="181" name="Every other tool of persuasion is from Satan:…"/>
          <p:cNvSpPr txBox="1">
            <a:spLocks noGrp="1"/>
          </p:cNvSpPr>
          <p:nvPr>
            <p:ph type="body" idx="1"/>
          </p:nvPr>
        </p:nvSpPr>
        <p:spPr>
          <a:xfrm>
            <a:off x="289560" y="1911097"/>
            <a:ext cx="10515600" cy="4646654"/>
          </a:xfrm>
          <a:prstGeom prst="rect">
            <a:avLst/>
          </a:prstGeom>
        </p:spPr>
        <p:txBody>
          <a:bodyPr/>
          <a:lstStyle/>
          <a:p>
            <a:pPr marL="180594" indent="-180594" defTabSz="722376">
              <a:spcBef>
                <a:spcPts val="700"/>
              </a:spcBef>
              <a:defRPr sz="2212"/>
            </a:pPr>
            <a:r>
              <a:rPr lang="ru-RU" dirty="0"/>
              <a:t>Любой другой инструмент убеждения исходит от сатаны</a:t>
            </a:r>
            <a:r>
              <a:rPr dirty="0"/>
              <a:t>:</a:t>
            </a:r>
          </a:p>
          <a:p>
            <a:pPr marL="541781" lvl="1" indent="-180594" defTabSz="722376">
              <a:spcBef>
                <a:spcPts val="700"/>
              </a:spcBef>
              <a:defRPr sz="2212"/>
            </a:pPr>
            <a:r>
              <a:rPr lang="ru-RU" dirty="0"/>
              <a:t>насилие</a:t>
            </a:r>
            <a:endParaRPr dirty="0"/>
          </a:p>
          <a:p>
            <a:pPr marL="541781" lvl="1" indent="-180594" defTabSz="722376">
              <a:spcBef>
                <a:spcPts val="700"/>
              </a:spcBef>
              <a:defRPr sz="2212"/>
            </a:pPr>
            <a:r>
              <a:rPr lang="ru-RU" dirty="0"/>
              <a:t>обман</a:t>
            </a:r>
            <a:endParaRPr dirty="0"/>
          </a:p>
          <a:p>
            <a:pPr marL="541781" lvl="1" indent="-180594" defTabSz="722376">
              <a:spcBef>
                <a:spcPts val="700"/>
              </a:spcBef>
              <a:defRPr sz="2212"/>
            </a:pPr>
            <a:r>
              <a:rPr lang="ru-RU" dirty="0"/>
              <a:t>манипуляции</a:t>
            </a:r>
            <a:endParaRPr dirty="0"/>
          </a:p>
          <a:p>
            <a:pPr marL="541781" lvl="1" indent="-180594" defTabSz="722376">
              <a:spcBef>
                <a:spcPts val="700"/>
              </a:spcBef>
              <a:defRPr sz="2212"/>
            </a:pPr>
            <a:r>
              <a:rPr lang="ru-RU" dirty="0"/>
              <a:t>хитрость</a:t>
            </a:r>
            <a:endParaRPr dirty="0"/>
          </a:p>
          <a:p>
            <a:pPr marL="541781" lvl="1" indent="-180594" defTabSz="722376">
              <a:spcBef>
                <a:spcPts val="700"/>
              </a:spcBef>
              <a:defRPr sz="2212"/>
            </a:pPr>
            <a:r>
              <a:rPr lang="ru-RU" dirty="0"/>
              <a:t>взяточничество</a:t>
            </a:r>
            <a:endParaRPr dirty="0"/>
          </a:p>
          <a:p>
            <a:pPr marL="541781" lvl="1" indent="-180594" defTabSz="722376">
              <a:spcBef>
                <a:spcPts val="700"/>
              </a:spcBef>
              <a:defRPr sz="2212"/>
            </a:pPr>
            <a:r>
              <a:rPr lang="ru-RU" dirty="0"/>
              <a:t>запугивание</a:t>
            </a:r>
            <a:endParaRPr dirty="0"/>
          </a:p>
          <a:p>
            <a:pPr marL="541781" lvl="1" indent="-180594" defTabSz="722376">
              <a:spcBef>
                <a:spcPts val="700"/>
              </a:spcBef>
              <a:defRPr sz="2212"/>
            </a:pPr>
            <a:r>
              <a:rPr lang="ru-RU" dirty="0"/>
              <a:t>Отвлечение внимания</a:t>
            </a:r>
            <a:endParaRPr dirty="0"/>
          </a:p>
          <a:p>
            <a:pPr marL="541781" lvl="1" indent="-180594" defTabSz="722376">
              <a:spcBef>
                <a:spcPts val="700"/>
              </a:spcBef>
              <a:defRPr sz="2212"/>
            </a:pPr>
            <a:r>
              <a:rPr lang="ru-RU" dirty="0"/>
              <a:t>Изоляция</a:t>
            </a:r>
          </a:p>
          <a:p>
            <a:pPr marL="541781" lvl="1" indent="-180594" defTabSz="722376">
              <a:spcBef>
                <a:spcPts val="700"/>
              </a:spcBef>
              <a:defRPr sz="2212"/>
            </a:pPr>
            <a:r>
              <a:rPr lang="ru-RU" dirty="0"/>
              <a:t>Обольщение</a:t>
            </a:r>
            <a:endParaRPr dirty="0"/>
          </a:p>
          <a:p>
            <a:pPr marL="180594" indent="-180594" defTabSz="722376">
              <a:spcBef>
                <a:spcPts val="700"/>
              </a:spcBef>
              <a:defRPr sz="2212"/>
            </a:pPr>
            <a:r>
              <a:rPr lang="ru-RU" b="1" dirty="0"/>
              <a:t>Все это</a:t>
            </a:r>
            <a:r>
              <a:rPr dirty="0"/>
              <a:t> </a:t>
            </a:r>
            <a:r>
              <a:rPr lang="ru-RU" dirty="0"/>
              <a:t>орудия сатаны, а не Божьи орудия</a:t>
            </a:r>
            <a:r>
              <a:rPr dirty="0"/>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3" name="When we focus on power instead of servanthood, we perpetuate an atmosphere that makes abuse thrive."/>
          <p:cNvSpPr txBox="1">
            <a:spLocks noGrp="1"/>
          </p:cNvSpPr>
          <p:nvPr>
            <p:ph type="title"/>
          </p:nvPr>
        </p:nvSpPr>
        <p:spPr>
          <a:xfrm>
            <a:off x="783082" y="2294954"/>
            <a:ext cx="8367014" cy="2852737"/>
          </a:xfrm>
          <a:prstGeom prst="rect">
            <a:avLst/>
          </a:prstGeom>
        </p:spPr>
        <p:txBody>
          <a:bodyPr>
            <a:normAutofit fontScale="90000"/>
          </a:bodyPr>
          <a:lstStyle>
            <a:lvl1pPr defTabSz="822959">
              <a:defRPr sz="5400"/>
            </a:lvl1pPr>
          </a:lstStyle>
          <a:p>
            <a:r>
              <a:rPr lang="ru-RU" dirty="0"/>
              <a:t>Когда мы сосредоточены больше на власти, чем на служении, мы способствуем сохранению атмосферы, которая помогает процветанию насилия.</a:t>
            </a:r>
            <a:endParaRP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831850" y="2268538"/>
            <a:ext cx="8257286" cy="2852737"/>
          </a:xfrm>
          <a:prstGeom prst="rect">
            <a:avLst/>
          </a:prstGeom>
        </p:spPr>
        <p:txBody>
          <a:bodyPr>
            <a:normAutofit fontScale="90000"/>
          </a:bodyPr>
          <a:lstStyle/>
          <a:p>
            <a:r>
              <a:rPr lang="ru-RU" dirty="0"/>
              <a:t>Мы хотим обладать </a:t>
            </a:r>
            <a:r>
              <a:rPr lang="ru-RU" dirty="0">
                <a:solidFill>
                  <a:srgbClr val="FF0000"/>
                </a:solidFill>
              </a:rPr>
              <a:t>ВЛАСТЬЮ</a:t>
            </a:r>
            <a:r>
              <a:rPr lang="ru-RU" dirty="0"/>
              <a:t> Бога, не обладая при этом </a:t>
            </a:r>
            <a:r>
              <a:rPr lang="ru-RU" dirty="0">
                <a:solidFill>
                  <a:srgbClr val="FF0000"/>
                </a:solidFill>
              </a:rPr>
              <a:t>ХАРАКТЕРОМ</a:t>
            </a:r>
            <a:r>
              <a:rPr lang="ru-RU" dirty="0"/>
              <a:t> Бога.</a:t>
            </a:r>
            <a:endParaRPr dirty="0"/>
          </a:p>
        </p:txBody>
      </p:sp>
      <p:sp>
        <p:nvSpPr>
          <p:cNvPr id="187" name="Nicole Parker"/>
          <p:cNvSpPr txBox="1">
            <a:spLocks noGrp="1"/>
          </p:cNvSpPr>
          <p:nvPr>
            <p:ph type="body" sz="quarter" idx="1"/>
          </p:nvPr>
        </p:nvSpPr>
        <p:spPr>
          <a:xfrm>
            <a:off x="831850" y="5148262"/>
            <a:ext cx="4307078" cy="558800"/>
          </a:xfrm>
          <a:prstGeom prst="rect">
            <a:avLst/>
          </a:prstGeom>
        </p:spPr>
        <p:txBody>
          <a:bodyPr/>
          <a:lstStyle/>
          <a:p>
            <a:r>
              <a:rPr lang="ru-RU" dirty="0"/>
              <a:t>Николь Паркер</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8" name="The Little Person"/>
          <p:cNvSpPr txBox="1">
            <a:spLocks noGrp="1"/>
          </p:cNvSpPr>
          <p:nvPr>
            <p:ph type="title"/>
          </p:nvPr>
        </p:nvSpPr>
        <p:spPr>
          <a:prstGeom prst="rect">
            <a:avLst/>
          </a:prstGeom>
        </p:spPr>
        <p:txBody>
          <a:bodyPr/>
          <a:lstStyle/>
          <a:p>
            <a:r>
              <a:rPr lang="ru-RU" b="1" dirty="0"/>
              <a:t>Маленький человек</a:t>
            </a:r>
            <a:endParaRPr b="1" dirty="0"/>
          </a:p>
        </p:txBody>
      </p:sp>
      <p:sp>
        <p:nvSpPr>
          <p:cNvPr id="109" name="An Allegory"/>
          <p:cNvSpPr txBox="1">
            <a:spLocks noGrp="1"/>
          </p:cNvSpPr>
          <p:nvPr>
            <p:ph type="body" sz="quarter" idx="1"/>
          </p:nvPr>
        </p:nvSpPr>
        <p:spPr>
          <a:prstGeom prst="rect">
            <a:avLst/>
          </a:prstGeom>
        </p:spPr>
        <p:txBody>
          <a:bodyPr/>
          <a:lstStyle/>
          <a:p>
            <a:r>
              <a:rPr lang="ru-RU" dirty="0"/>
              <a:t>Притча</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6" name="We sinfully seek to hold the power of God, without possessing the character of God."/>
          <p:cNvSpPr txBox="1">
            <a:spLocks noGrp="1"/>
          </p:cNvSpPr>
          <p:nvPr>
            <p:ph type="title"/>
          </p:nvPr>
        </p:nvSpPr>
        <p:spPr>
          <a:xfrm>
            <a:off x="520954" y="1572491"/>
            <a:ext cx="9592310" cy="3713017"/>
          </a:xfrm>
          <a:prstGeom prst="rect">
            <a:avLst/>
          </a:prstGeom>
        </p:spPr>
        <p:txBody>
          <a:bodyPr>
            <a:normAutofit fontScale="90000"/>
          </a:bodyPr>
          <a:lstStyle/>
          <a:p>
            <a:r>
              <a:rPr lang="ru-RU" sz="4400" dirty="0">
                <a:solidFill>
                  <a:srgbClr val="002060"/>
                </a:solidFill>
              </a:rPr>
              <a:t>«Кто любит брата своего, тот пребывает во свете, и нет в нем соблазна. А кто ненавидит брата своего, тот находится во тьме, и во тьме ходит, и не знает, куда идет, потому что тьма ослепила ему глаза» </a:t>
            </a:r>
            <a:br>
              <a:rPr lang="ru-RU" sz="4400" dirty="0">
                <a:solidFill>
                  <a:srgbClr val="002060"/>
                </a:solidFill>
              </a:rPr>
            </a:br>
            <a:r>
              <a:rPr lang="ru-RU" sz="4400" dirty="0">
                <a:solidFill>
                  <a:srgbClr val="002060"/>
                </a:solidFill>
              </a:rPr>
              <a:t>(1 Ин. 2:10, 11). </a:t>
            </a:r>
            <a:endParaRPr sz="4400" dirty="0">
              <a:solidFill>
                <a:srgbClr val="002060"/>
              </a:solidFill>
            </a:endParaRPr>
          </a:p>
        </p:txBody>
      </p:sp>
      <p:sp>
        <p:nvSpPr>
          <p:cNvPr id="187" name="Nicole Parker"/>
          <p:cNvSpPr txBox="1">
            <a:spLocks noGrp="1"/>
          </p:cNvSpPr>
          <p:nvPr>
            <p:ph type="body" sz="quarter" idx="1"/>
          </p:nvPr>
        </p:nvSpPr>
        <p:spPr>
          <a:xfrm>
            <a:off x="520954" y="5335937"/>
            <a:ext cx="4508246" cy="607663"/>
          </a:xfrm>
          <a:prstGeom prst="rect">
            <a:avLst/>
          </a:prstGeom>
        </p:spPr>
        <p:txBody>
          <a:bodyPr/>
          <a:lstStyle/>
          <a:p>
            <a:endParaRPr dirty="0"/>
          </a:p>
        </p:txBody>
      </p:sp>
    </p:spTree>
    <p:extLst>
      <p:ext uri="{BB962C8B-B14F-4D97-AF65-F5344CB8AC3E}">
        <p14:creationId xmlns:p14="http://schemas.microsoft.com/office/powerpoint/2010/main" val="903674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89" name="When we exhibit the fortitude required to talk openly and honestly about how to create homes filled with kindness and compassion…"/>
          <p:cNvSpPr txBox="1">
            <a:spLocks noGrp="1"/>
          </p:cNvSpPr>
          <p:nvPr>
            <p:ph type="title"/>
          </p:nvPr>
        </p:nvSpPr>
        <p:spPr>
          <a:xfrm>
            <a:off x="831850" y="2093786"/>
            <a:ext cx="8495030" cy="3596553"/>
          </a:xfrm>
          <a:prstGeom prst="rect">
            <a:avLst/>
          </a:prstGeom>
        </p:spPr>
        <p:txBody>
          <a:bodyPr>
            <a:normAutofit fontScale="90000"/>
          </a:bodyPr>
          <a:lstStyle>
            <a:lvl1pPr defTabSz="758951">
              <a:defRPr sz="4980"/>
            </a:lvl1pPr>
          </a:lstStyle>
          <a:p>
            <a:r>
              <a:rPr lang="ru-RU" sz="5400" dirty="0">
                <a:solidFill>
                  <a:srgbClr val="002060"/>
                </a:solidFill>
              </a:rPr>
              <a:t>Когда мы проявляем силу духа, необходимую для того, чтобы открыто и честно говорить о создании атмосферы в семье, наполненной добротой и состраданием</a:t>
            </a:r>
            <a:r>
              <a:rPr sz="5400" dirty="0">
                <a:solidFill>
                  <a:srgbClr val="002060"/>
                </a:solidFill>
              </a:rPr>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2" name="… when we refuse to protect and enable the familiar habits that endorse a spirit of violence and aggression toward the next generation…"/>
          <p:cNvSpPr txBox="1">
            <a:spLocks noGrp="1"/>
          </p:cNvSpPr>
          <p:nvPr>
            <p:ph type="title"/>
          </p:nvPr>
        </p:nvSpPr>
        <p:spPr>
          <a:xfrm>
            <a:off x="831850" y="2276666"/>
            <a:ext cx="9007094" cy="4067607"/>
          </a:xfrm>
          <a:prstGeom prst="rect">
            <a:avLst/>
          </a:prstGeom>
        </p:spPr>
        <p:txBody>
          <a:bodyPr>
            <a:noAutofit/>
          </a:bodyPr>
          <a:lstStyle>
            <a:lvl1pPr defTabSz="758951">
              <a:defRPr sz="4980"/>
            </a:lvl1pPr>
          </a:lstStyle>
          <a:p>
            <a:r>
              <a:rPr sz="5400" dirty="0"/>
              <a:t>… </a:t>
            </a:r>
            <a:r>
              <a:rPr lang="ru-RU" sz="5400" dirty="0"/>
              <a:t>когда мы отказываемся защищать и поддерживать знакомые привычки, поддерживающие дух насилия и агрессии по отношению к следующему поколению</a:t>
            </a:r>
            <a:r>
              <a:rPr sz="5400" dirty="0">
                <a:solidFill>
                  <a:srgbClr val="002060"/>
                </a:solidFill>
              </a:rPr>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5" name="… the church can begin to experience revival and healing."/>
          <p:cNvSpPr txBox="1">
            <a:spLocks noGrp="1"/>
          </p:cNvSpPr>
          <p:nvPr>
            <p:ph type="title"/>
          </p:nvPr>
        </p:nvSpPr>
        <p:spPr>
          <a:xfrm>
            <a:off x="743712" y="2439595"/>
            <a:ext cx="9040368" cy="2852737"/>
          </a:xfrm>
          <a:prstGeom prst="rect">
            <a:avLst/>
          </a:prstGeom>
        </p:spPr>
        <p:txBody>
          <a:bodyPr>
            <a:normAutofit/>
          </a:bodyPr>
          <a:lstStyle/>
          <a:p>
            <a:r>
              <a:rPr dirty="0"/>
              <a:t>… </a:t>
            </a:r>
            <a:r>
              <a:rPr lang="ru-RU" dirty="0"/>
              <a:t>церковь может начать испытывать пробуждение </a:t>
            </a:r>
            <a:br>
              <a:rPr lang="ru-RU" dirty="0"/>
            </a:br>
            <a:r>
              <a:rPr lang="ru-RU" dirty="0"/>
              <a:t>и исцеление</a:t>
            </a:r>
            <a:endParaRPr dirty="0">
              <a:solidFill>
                <a:srgbClr val="002060"/>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98" name="Until we do this, we are robbers and thieves, stealing the treasure of safety and trust from our children’s hearts."/>
          <p:cNvSpPr txBox="1">
            <a:spLocks noGrp="1"/>
          </p:cNvSpPr>
          <p:nvPr>
            <p:ph type="title"/>
          </p:nvPr>
        </p:nvSpPr>
        <p:spPr>
          <a:xfrm>
            <a:off x="838200" y="2268908"/>
            <a:ext cx="8122920" cy="3361026"/>
          </a:xfrm>
          <a:prstGeom prst="rect">
            <a:avLst/>
          </a:prstGeom>
        </p:spPr>
        <p:txBody>
          <a:bodyPr>
            <a:normAutofit fontScale="90000"/>
          </a:bodyPr>
          <a:lstStyle>
            <a:lvl1pPr defTabSz="804672">
              <a:defRPr sz="5280"/>
            </a:lvl1pPr>
          </a:lstStyle>
          <a:p>
            <a:r>
              <a:rPr lang="ru-RU" sz="5400" dirty="0">
                <a:solidFill>
                  <a:srgbClr val="002060"/>
                </a:solidFill>
              </a:rPr>
              <a:t>До тех пор, пока мы этого не сделаем, мы продолжаем красть у наших детей сокровище безопасности и доверия. </a:t>
            </a:r>
            <a:endParaRPr sz="5400" dirty="0">
              <a:solidFill>
                <a:srgbClr val="002060"/>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1" name="When we misrepresent the character of God’s love, we transgress the third commandment."/>
          <p:cNvSpPr txBox="1">
            <a:spLocks noGrp="1"/>
          </p:cNvSpPr>
          <p:nvPr>
            <p:ph type="title"/>
          </p:nvPr>
        </p:nvSpPr>
        <p:spPr>
          <a:xfrm>
            <a:off x="831850" y="2615942"/>
            <a:ext cx="9208262" cy="2357634"/>
          </a:xfrm>
          <a:prstGeom prst="rect">
            <a:avLst/>
          </a:prstGeom>
        </p:spPr>
        <p:txBody>
          <a:bodyPr>
            <a:normAutofit/>
          </a:bodyPr>
          <a:lstStyle>
            <a:lvl1pPr defTabSz="850391">
              <a:defRPr sz="5580"/>
            </a:lvl1pPr>
          </a:lstStyle>
          <a:p>
            <a:r>
              <a:rPr lang="ru-RU" sz="5400" dirty="0">
                <a:solidFill>
                  <a:srgbClr val="002060"/>
                </a:solidFill>
              </a:rPr>
              <a:t>И поступая так, мы искажаем характер Бога и нарушаем третью заповедь</a:t>
            </a:r>
            <a:endParaRPr sz="5400" dirty="0">
              <a:solidFill>
                <a:srgbClr val="002060"/>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4" name="“You must not misuse the name of the Lord your God. The Lord will not let you go unpunished if you misuse his name.”"/>
          <p:cNvSpPr txBox="1">
            <a:spLocks noGrp="1"/>
          </p:cNvSpPr>
          <p:nvPr>
            <p:ph type="title"/>
          </p:nvPr>
        </p:nvSpPr>
        <p:spPr>
          <a:xfrm>
            <a:off x="594106" y="1660380"/>
            <a:ext cx="9317990" cy="3537239"/>
          </a:xfrm>
          <a:prstGeom prst="rect">
            <a:avLst/>
          </a:prstGeom>
        </p:spPr>
        <p:txBody>
          <a:bodyPr>
            <a:noAutofit/>
          </a:bodyPr>
          <a:lstStyle>
            <a:lvl1pPr defTabSz="777240">
              <a:defRPr sz="5100"/>
            </a:lvl1pPr>
          </a:lstStyle>
          <a:p>
            <a:r>
              <a:rPr lang="ru-RU" sz="5400" dirty="0">
                <a:solidFill>
                  <a:srgbClr val="002060"/>
                </a:solidFill>
              </a:rPr>
              <a:t>«Не произноси имени Господа, Бога твоего, напрасно, ибо Господь не оставит без наказания того, кто произносит имя Его напрасно» (Исх. 20:7).</a:t>
            </a:r>
            <a:endParaRPr sz="5400" dirty="0">
              <a:solidFill>
                <a:srgbClr val="002060"/>
              </a:solidFill>
            </a:endParaRPr>
          </a:p>
        </p:txBody>
      </p:sp>
      <p:sp>
        <p:nvSpPr>
          <p:cNvPr id="205" name="Exodus 20:7"/>
          <p:cNvSpPr txBox="1">
            <a:spLocks noGrp="1"/>
          </p:cNvSpPr>
          <p:nvPr>
            <p:ph type="body" sz="quarter" idx="1"/>
          </p:nvPr>
        </p:nvSpPr>
        <p:spPr>
          <a:xfrm>
            <a:off x="594106" y="5357558"/>
            <a:ext cx="3045206" cy="494602"/>
          </a:xfrm>
          <a:prstGeom prst="rect">
            <a:avLst/>
          </a:prstGeom>
        </p:spPr>
        <p:txBody>
          <a:bodyPr/>
          <a:lstStyle/>
          <a:p>
            <a:endParaRP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7" name="When our daily example does not showcase the Fruit of the Spirit, we are taking God’s name in vain."/>
          <p:cNvSpPr txBox="1">
            <a:spLocks noGrp="1"/>
          </p:cNvSpPr>
          <p:nvPr>
            <p:ph type="title"/>
          </p:nvPr>
        </p:nvSpPr>
        <p:spPr>
          <a:xfrm>
            <a:off x="831850" y="2477834"/>
            <a:ext cx="8805926" cy="2852737"/>
          </a:xfrm>
          <a:prstGeom prst="rect">
            <a:avLst/>
          </a:prstGeom>
        </p:spPr>
        <p:txBody>
          <a:bodyPr>
            <a:normAutofit fontScale="90000"/>
          </a:bodyPr>
          <a:lstStyle/>
          <a:p>
            <a:r>
              <a:rPr lang="ru-RU" dirty="0">
                <a:solidFill>
                  <a:srgbClr val="002060"/>
                </a:solidFill>
              </a:rPr>
              <a:t>Когда наш ежедневный пример не показывает Плоды Духа, тогда мы произносим имя Божье напрасно».</a:t>
            </a:r>
            <a:endParaRPr dirty="0">
              <a:solidFill>
                <a:srgbClr val="002060"/>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0" name="When we follow the desires of our &quot;sinful nature, the results are very clear: sexual immorality, impurity, lustful pleasures, idolatry, sorcery, hostility, quarreling, jealousy, outbursts of anger, selfish ambition, dissension, division, envy, drunkennes"/>
          <p:cNvSpPr txBox="1">
            <a:spLocks noGrp="1"/>
          </p:cNvSpPr>
          <p:nvPr>
            <p:ph type="title"/>
          </p:nvPr>
        </p:nvSpPr>
        <p:spPr>
          <a:xfrm>
            <a:off x="399288" y="1196788"/>
            <a:ext cx="9421368" cy="4677538"/>
          </a:xfrm>
          <a:prstGeom prst="rect">
            <a:avLst/>
          </a:prstGeom>
        </p:spPr>
        <p:txBody>
          <a:bodyPr>
            <a:noAutofit/>
          </a:bodyPr>
          <a:lstStyle>
            <a:lvl1pPr defTabSz="457200">
              <a:defRPr sz="3000"/>
            </a:lvl1pPr>
          </a:lstStyle>
          <a:p>
            <a:pPr>
              <a:lnSpc>
                <a:spcPct val="100000"/>
              </a:lnSpc>
            </a:pPr>
            <a:r>
              <a:rPr lang="ru-RU" sz="3200" dirty="0">
                <a:solidFill>
                  <a:srgbClr val="002060"/>
                </a:solidFill>
              </a:rPr>
              <a:t>«Дела плоти известны они суть: прелюбодеяние, блуд, нечистота, непотребство, </a:t>
            </a:r>
            <a:r>
              <a:rPr lang="ru-RU" sz="3200" dirty="0" err="1">
                <a:solidFill>
                  <a:srgbClr val="002060"/>
                </a:solidFill>
              </a:rPr>
              <a:t>идолослужение</a:t>
            </a:r>
            <a:r>
              <a:rPr lang="ru-RU" sz="3200" dirty="0">
                <a:solidFill>
                  <a:srgbClr val="002060"/>
                </a:solidFill>
              </a:rPr>
              <a:t>, волшебство, вражда, ссоры, зависть, гнев, распри, разногласия, (соблазны), ереси, ненависть, убийства, пьянство, бесчинство и тому подобное. Предваряю вас, как и прежде предварял, что поступающие так Царства Божия не наследуют»</a:t>
            </a:r>
            <a:endParaRPr sz="3200" dirty="0">
              <a:solidFill>
                <a:srgbClr val="002060"/>
              </a:solidFill>
            </a:endParaRPr>
          </a:p>
        </p:txBody>
      </p:sp>
      <p:sp>
        <p:nvSpPr>
          <p:cNvPr id="211" name="Galatians 5:19-21"/>
          <p:cNvSpPr txBox="1">
            <a:spLocks noGrp="1"/>
          </p:cNvSpPr>
          <p:nvPr>
            <p:ph type="body" sz="quarter" idx="1"/>
          </p:nvPr>
        </p:nvSpPr>
        <p:spPr>
          <a:xfrm>
            <a:off x="399288" y="5874326"/>
            <a:ext cx="10515600" cy="558800"/>
          </a:xfrm>
          <a:prstGeom prst="rect">
            <a:avLst/>
          </a:prstGeom>
        </p:spPr>
        <p:txBody>
          <a:bodyPr/>
          <a:lstStyle/>
          <a:p>
            <a:r>
              <a:rPr lang="ru-RU" dirty="0" err="1"/>
              <a:t>Гал</a:t>
            </a:r>
            <a:r>
              <a:rPr lang="ru-RU" dirty="0"/>
              <a:t>.</a:t>
            </a:r>
            <a:r>
              <a:rPr dirty="0"/>
              <a:t> 5:19-21</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3" name="“Home should be a little heaven upon earth, a place where the affections are cultivated instead of being studiously repressed. Our happiness depends upon this cultivation of love, sympathy, and true courtesy to one another."/>
          <p:cNvSpPr txBox="1">
            <a:spLocks noGrp="1"/>
          </p:cNvSpPr>
          <p:nvPr>
            <p:ph type="title"/>
          </p:nvPr>
        </p:nvSpPr>
        <p:spPr>
          <a:xfrm>
            <a:off x="630682" y="1804228"/>
            <a:ext cx="9482582" cy="3869456"/>
          </a:xfrm>
          <a:prstGeom prst="rect">
            <a:avLst/>
          </a:prstGeom>
        </p:spPr>
        <p:txBody>
          <a:bodyPr>
            <a:noAutofit/>
          </a:bodyPr>
          <a:lstStyle>
            <a:lvl1pPr defTabSz="594359">
              <a:defRPr sz="3900"/>
            </a:lvl1pPr>
          </a:lstStyle>
          <a:p>
            <a:r>
              <a:rPr lang="ru-RU" sz="4400" dirty="0">
                <a:solidFill>
                  <a:srgbClr val="002060"/>
                </a:solidFill>
              </a:rPr>
              <a:t>«Семья должна стать частичкой неба на земле, местом, где любовь не подавляется грубостью, но, наоборот, лелеется. Наше счастье зависит от того, насколько мы будем проявлять любовь, сочувствие и истинную учтивость друг к другу… </a:t>
            </a:r>
            <a:endParaRPr sz="4400" dirty="0">
              <a:solidFill>
                <a:srgbClr val="002060"/>
              </a:solidFill>
            </a:endParaRPr>
          </a:p>
        </p:txBody>
      </p:sp>
      <p:sp>
        <p:nvSpPr>
          <p:cNvPr id="4" name="&gt;&gt;">
            <a:extLst>
              <a:ext uri="{FF2B5EF4-FFF2-40B4-BE49-F238E27FC236}">
                <a16:creationId xmlns:a16="http://schemas.microsoft.com/office/drawing/2014/main" id="{E8778B48-748F-D24C-8AD0-A55B7EEAFF7F}"/>
              </a:ext>
            </a:extLst>
          </p:cNvPr>
          <p:cNvSpPr txBox="1">
            <a:spLocks noGrp="1"/>
          </p:cNvSpPr>
          <p:nvPr>
            <p:ph type="body" sz="quarter" idx="1"/>
          </p:nvPr>
        </p:nvSpPr>
        <p:spPr>
          <a:xfrm>
            <a:off x="630682" y="5825439"/>
            <a:ext cx="10515600" cy="619913"/>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1" name="Statistics of Youth Violence"/>
          <p:cNvSpPr txBox="1">
            <a:spLocks noGrp="1"/>
          </p:cNvSpPr>
          <p:nvPr>
            <p:ph type="title"/>
          </p:nvPr>
        </p:nvSpPr>
        <p:spPr>
          <a:prstGeom prst="rect">
            <a:avLst/>
          </a:prstGeom>
        </p:spPr>
        <p:txBody>
          <a:bodyPr>
            <a:normAutofit/>
          </a:bodyPr>
          <a:lstStyle/>
          <a:p>
            <a:r>
              <a:rPr lang="ru-RU" b="1" dirty="0"/>
              <a:t>Статистические данные в отношении насилия среди молодежи</a:t>
            </a:r>
          </a:p>
        </p:txBody>
      </p:sp>
      <p:sp>
        <p:nvSpPr>
          <p:cNvPr id="112" name="Around the World"/>
          <p:cNvSpPr txBox="1">
            <a:spLocks noGrp="1"/>
          </p:cNvSpPr>
          <p:nvPr>
            <p:ph type="body" sz="quarter" idx="1"/>
          </p:nvPr>
        </p:nvSpPr>
        <p:spPr>
          <a:prstGeom prst="rect">
            <a:avLst/>
          </a:prstGeom>
        </p:spPr>
        <p:txBody>
          <a:bodyPr>
            <a:normAutofit/>
          </a:bodyPr>
          <a:lstStyle/>
          <a:p>
            <a:r>
              <a:rPr lang="ru-RU" sz="3200" dirty="0">
                <a:solidFill>
                  <a:srgbClr val="C00000"/>
                </a:solidFill>
              </a:rPr>
              <a:t>В мире</a:t>
            </a:r>
            <a:endParaRPr sz="3200" dirty="0">
              <a:solidFill>
                <a:srgbClr val="C0000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6" name="“The sweetest type of heaven is a home where the Spirit of the Lord presides. If the will of God is fulfilled, the husband and wife will respect each other and cultivate love and confidence.”"/>
          <p:cNvSpPr txBox="1">
            <a:spLocks noGrp="1"/>
          </p:cNvSpPr>
          <p:nvPr>
            <p:ph type="title"/>
          </p:nvPr>
        </p:nvSpPr>
        <p:spPr>
          <a:xfrm>
            <a:off x="685546" y="1535638"/>
            <a:ext cx="9336278" cy="3591935"/>
          </a:xfrm>
          <a:prstGeom prst="rect">
            <a:avLst/>
          </a:prstGeom>
        </p:spPr>
        <p:txBody>
          <a:bodyPr>
            <a:normAutofit/>
          </a:bodyPr>
          <a:lstStyle>
            <a:lvl1pPr defTabSz="649223">
              <a:defRPr sz="4260"/>
            </a:lvl1pPr>
          </a:lstStyle>
          <a:p>
            <a:r>
              <a:rPr lang="ru-RU" sz="4400" dirty="0">
                <a:solidFill>
                  <a:srgbClr val="002060"/>
                </a:solidFill>
              </a:rPr>
              <a:t>«Чудесным прообразом неба станет дом, которым руководит Дух Господень. Исполняя волю Божью, муж и жена будут уважать друг друга, питать взаимную любовь и доверие».</a:t>
            </a:r>
            <a:r>
              <a:rPr sz="4400" dirty="0">
                <a:solidFill>
                  <a:srgbClr val="002060"/>
                </a:solidFill>
              </a:rPr>
              <a:t> </a:t>
            </a:r>
          </a:p>
        </p:txBody>
      </p:sp>
      <p:sp>
        <p:nvSpPr>
          <p:cNvPr id="217" name="Ellen G. White Adventist Home, p15"/>
          <p:cNvSpPr txBox="1">
            <a:spLocks noGrp="1"/>
          </p:cNvSpPr>
          <p:nvPr>
            <p:ph type="body" sz="quarter" idx="1"/>
          </p:nvPr>
        </p:nvSpPr>
        <p:spPr>
          <a:xfrm>
            <a:off x="685546" y="5200725"/>
            <a:ext cx="10515600" cy="924647"/>
          </a:xfrm>
          <a:prstGeom prst="rect">
            <a:avLst/>
          </a:prstGeom>
        </p:spPr>
        <p:txBody>
          <a:bodyPr/>
          <a:lstStyle/>
          <a:p>
            <a:r>
              <a:rPr lang="ru-RU" dirty="0"/>
              <a:t>Эллен Уайт, Христианский дом, с. </a:t>
            </a:r>
            <a:r>
              <a:rPr dirty="0"/>
              <a:t>15</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9" name="“Never forget that you are to make the home bright and happy for yourselves and your children by cherishing the Saviour's attributes. Troubles may invade, but these are the lot of humanity."/>
          <p:cNvSpPr txBox="1">
            <a:spLocks noGrp="1"/>
          </p:cNvSpPr>
          <p:nvPr>
            <p:ph type="title"/>
          </p:nvPr>
        </p:nvSpPr>
        <p:spPr>
          <a:xfrm>
            <a:off x="831850" y="3301079"/>
            <a:ext cx="9171686" cy="2852737"/>
          </a:xfrm>
          <a:prstGeom prst="rect">
            <a:avLst/>
          </a:prstGeom>
        </p:spPr>
        <p:txBody>
          <a:bodyPr>
            <a:normAutofit fontScale="90000"/>
          </a:bodyPr>
          <a:lstStyle/>
          <a:p>
            <a:pPr defTabSz="612648">
              <a:defRPr sz="4020"/>
            </a:pPr>
            <a:r>
              <a:rPr lang="ru-RU" dirty="0">
                <a:solidFill>
                  <a:srgbClr val="002060"/>
                </a:solidFill>
              </a:rPr>
              <a:t>«Никогда не забывайте о том, что вы должны сделать свой дом светлым и счастливым для себя и своих детей, проявляя качества Спасителя. Если вы приведете Христа в свой дом, то всегда сможете отличить добро от зла. Вы сможете помочь своим детям стать деревьями праведности и приносить обильный плод Святого Духа. Беда может постичь любого. </a:t>
            </a:r>
            <a:endParaRPr dirty="0">
              <a:solidFill>
                <a:srgbClr val="002060"/>
              </a:solidFill>
            </a:endParaRPr>
          </a:p>
        </p:txBody>
      </p:sp>
      <p:sp>
        <p:nvSpPr>
          <p:cNvPr id="220" name="&gt;&gt;"/>
          <p:cNvSpPr txBox="1">
            <a:spLocks noGrp="1"/>
          </p:cNvSpPr>
          <p:nvPr>
            <p:ph type="body" sz="quarter" idx="1"/>
          </p:nvPr>
        </p:nvSpPr>
        <p:spPr>
          <a:xfrm>
            <a:off x="831850" y="4882355"/>
            <a:ext cx="6794246" cy="1006666"/>
          </a:xfrm>
          <a:prstGeom prst="rect">
            <a:avLst/>
          </a:prstGeom>
        </p:spPr>
        <p:txBody>
          <a:bodyPr/>
          <a:lstStyle/>
          <a:p>
            <a:r>
              <a:rPr dirty="0"/>
              <a:t>&gt;&gt;</a:t>
            </a:r>
            <a:r>
              <a:rPr lang="en-US" dirty="0"/>
              <a:t>&gt;</a:t>
            </a:r>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2" name="“Let patience, gratitude, and love keep sunshine in the heart though the day may be ever so cloudy. The home may be plain, but it can always be a place where cheerful words are spoken and kindly deeds are done, where courtesy and love are abiding guests."/>
          <p:cNvSpPr txBox="1">
            <a:spLocks noGrp="1"/>
          </p:cNvSpPr>
          <p:nvPr>
            <p:ph type="title"/>
          </p:nvPr>
        </p:nvSpPr>
        <p:spPr>
          <a:xfrm>
            <a:off x="667258" y="2132301"/>
            <a:ext cx="9299702" cy="2593397"/>
          </a:xfrm>
          <a:prstGeom prst="rect">
            <a:avLst/>
          </a:prstGeom>
        </p:spPr>
        <p:txBody>
          <a:bodyPr>
            <a:normAutofit fontScale="90000"/>
          </a:bodyPr>
          <a:lstStyle/>
          <a:p>
            <a:pPr defTabSz="557784">
              <a:defRPr sz="3660"/>
            </a:pPr>
            <a:r>
              <a:rPr lang="ru-RU" dirty="0">
                <a:solidFill>
                  <a:srgbClr val="002060"/>
                </a:solidFill>
              </a:rPr>
              <a:t>«Пусть же терпение, дух благодарности и любовь ярко светят в сердце вопреки тому, что день может быть весьма мрачен. Дом может быть простым, но он всегда должен быть местом, где произносятся слова поощрения и совершаются добрые дела, где вежливость и любовь живут постоянно». </a:t>
            </a:r>
            <a:endParaRPr dirty="0">
              <a:solidFill>
                <a:srgbClr val="002060"/>
              </a:solidFill>
            </a:endParaRPr>
          </a:p>
        </p:txBody>
      </p:sp>
      <p:sp>
        <p:nvSpPr>
          <p:cNvPr id="223" name="Ellen G. White Adventist Home, p17-18"/>
          <p:cNvSpPr txBox="1">
            <a:spLocks noGrp="1"/>
          </p:cNvSpPr>
          <p:nvPr>
            <p:ph type="body" sz="quarter" idx="1"/>
          </p:nvPr>
        </p:nvSpPr>
        <p:spPr>
          <a:xfrm>
            <a:off x="667258" y="4882355"/>
            <a:ext cx="6154166" cy="823786"/>
          </a:xfrm>
          <a:prstGeom prst="rect">
            <a:avLst/>
          </a:prstGeom>
        </p:spPr>
        <p:txBody>
          <a:bodyPr/>
          <a:lstStyle/>
          <a:p>
            <a:r>
              <a:rPr lang="ru-RU" dirty="0"/>
              <a:t>Эллен Уайт, Христианский дом, с.</a:t>
            </a:r>
            <a:r>
              <a:rPr dirty="0"/>
              <a:t> 17</a:t>
            </a:r>
            <a:r>
              <a:rPr lang="en-US" dirty="0"/>
              <a:t>,  </a:t>
            </a:r>
            <a:r>
              <a:rPr dirty="0"/>
              <a:t>18</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5" name="“Neither the husband nor the wife should attempt to exercise over the other an arbitrary control. Do not try to compel each other to yield to your wishes.…"/>
          <p:cNvSpPr txBox="1">
            <a:spLocks noGrp="1"/>
          </p:cNvSpPr>
          <p:nvPr>
            <p:ph type="title"/>
          </p:nvPr>
        </p:nvSpPr>
        <p:spPr>
          <a:xfrm>
            <a:off x="667258" y="1578769"/>
            <a:ext cx="9263126" cy="3700461"/>
          </a:xfrm>
          <a:prstGeom prst="rect">
            <a:avLst/>
          </a:prstGeom>
        </p:spPr>
        <p:txBody>
          <a:bodyPr>
            <a:noAutofit/>
          </a:bodyPr>
          <a:lstStyle/>
          <a:p>
            <a:pPr defTabSz="548640">
              <a:defRPr sz="3600"/>
            </a:pPr>
            <a:r>
              <a:rPr lang="ru-RU" sz="3600" dirty="0">
                <a:solidFill>
                  <a:srgbClr val="002060"/>
                </a:solidFill>
              </a:rPr>
              <a:t>«Ни муж, ни жена не должны властвовать друг над другом. Не пытайтесь заставить друг друга подчиниться своим желаниям. Делая это, вы не можете сохранить любовь друг к другу. Будьте добры, терпеливы и выдержаны, внимательны и любезны»</a:t>
            </a:r>
            <a:endParaRPr sz="3600" dirty="0">
              <a:solidFill>
                <a:srgbClr val="002060"/>
              </a:solidFill>
            </a:endParaRPr>
          </a:p>
        </p:txBody>
      </p:sp>
      <p:sp>
        <p:nvSpPr>
          <p:cNvPr id="226" name="Ellen G. White Adventist Home, p118"/>
          <p:cNvSpPr txBox="1">
            <a:spLocks noGrp="1"/>
          </p:cNvSpPr>
          <p:nvPr>
            <p:ph type="body" sz="quarter" idx="1"/>
          </p:nvPr>
        </p:nvSpPr>
        <p:spPr>
          <a:xfrm>
            <a:off x="667258" y="5315807"/>
            <a:ext cx="10515600" cy="860281"/>
          </a:xfrm>
          <a:prstGeom prst="rect">
            <a:avLst/>
          </a:prstGeom>
        </p:spPr>
        <p:txBody>
          <a:bodyPr/>
          <a:lstStyle/>
          <a:p>
            <a:r>
              <a:rPr lang="ru-RU" dirty="0"/>
              <a:t>Эллен Уайт, Христианский дом, с. </a:t>
            </a:r>
            <a:r>
              <a:rPr dirty="0"/>
              <a:t>118</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9" name="“What sorrow for those who say that evil is good and good is evil, that dark is light and light is dark, that bitter is sweet and sweet is bitter.”"/>
          <p:cNvSpPr txBox="1">
            <a:spLocks noGrp="1"/>
          </p:cNvSpPr>
          <p:nvPr>
            <p:ph type="title"/>
          </p:nvPr>
        </p:nvSpPr>
        <p:spPr>
          <a:xfrm>
            <a:off x="831850" y="2025714"/>
            <a:ext cx="9098534" cy="2852737"/>
          </a:xfrm>
          <a:prstGeom prst="rect">
            <a:avLst/>
          </a:prstGeom>
        </p:spPr>
        <p:txBody>
          <a:bodyPr>
            <a:normAutofit fontScale="90000"/>
          </a:bodyPr>
          <a:lstStyle>
            <a:lvl1pPr defTabSz="758951">
              <a:defRPr sz="4980"/>
            </a:lvl1pPr>
          </a:lstStyle>
          <a:p>
            <a:r>
              <a:rPr lang="ru-RU" dirty="0">
                <a:solidFill>
                  <a:srgbClr val="002060"/>
                </a:solidFill>
              </a:rPr>
              <a:t>«Горе тем, которые зло называют добром, и добро – злом, тьму почитают светом, и свет – </a:t>
            </a:r>
            <a:r>
              <a:rPr lang="ru-RU" dirty="0" err="1">
                <a:solidFill>
                  <a:srgbClr val="002060"/>
                </a:solidFill>
              </a:rPr>
              <a:t>тьмою</a:t>
            </a:r>
            <a:r>
              <a:rPr lang="ru-RU" dirty="0">
                <a:solidFill>
                  <a:srgbClr val="002060"/>
                </a:solidFill>
              </a:rPr>
              <a:t>, горькое почитают сладким, и сладкое – горьким» (</a:t>
            </a:r>
            <a:r>
              <a:rPr lang="ru-RU" dirty="0" err="1">
                <a:solidFill>
                  <a:srgbClr val="002060"/>
                </a:solidFill>
              </a:rPr>
              <a:t>Ис</a:t>
            </a:r>
            <a:r>
              <a:rPr lang="ru-RU" dirty="0">
                <a:solidFill>
                  <a:srgbClr val="002060"/>
                </a:solidFill>
              </a:rPr>
              <a:t>. 5:20). </a:t>
            </a:r>
            <a:endParaRPr dirty="0">
              <a:solidFill>
                <a:srgbClr val="002060"/>
              </a:solidFill>
            </a:endParaRPr>
          </a:p>
        </p:txBody>
      </p:sp>
      <p:sp>
        <p:nvSpPr>
          <p:cNvPr id="250" name="Isaiah 5:20"/>
          <p:cNvSpPr txBox="1">
            <a:spLocks noGrp="1"/>
          </p:cNvSpPr>
          <p:nvPr>
            <p:ph type="body" sz="quarter" idx="1"/>
          </p:nvPr>
        </p:nvSpPr>
        <p:spPr>
          <a:xfrm>
            <a:off x="831850" y="4942014"/>
            <a:ext cx="6903974" cy="522224"/>
          </a:xfrm>
          <a:prstGeom prst="rect">
            <a:avLst/>
          </a:prstGeom>
        </p:spPr>
        <p:txBody>
          <a:bodyPr/>
          <a:lstStyle/>
          <a:p>
            <a:r>
              <a:rPr dirty="0"/>
              <a:t>Isaiah 5:20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2" name="The Apostle Paul clearly instructs us to:"/>
          <p:cNvSpPr txBox="1">
            <a:spLocks noGrp="1"/>
          </p:cNvSpPr>
          <p:nvPr>
            <p:ph type="title"/>
          </p:nvPr>
        </p:nvSpPr>
        <p:spPr>
          <a:xfrm>
            <a:off x="429513" y="1325068"/>
            <a:ext cx="10515600" cy="848727"/>
          </a:xfrm>
          <a:prstGeom prst="rect">
            <a:avLst/>
          </a:prstGeom>
        </p:spPr>
        <p:txBody>
          <a:bodyPr>
            <a:normAutofit/>
          </a:bodyPr>
          <a:lstStyle/>
          <a:p>
            <a:r>
              <a:rPr lang="ru-RU" b="1" dirty="0"/>
              <a:t>Апостол Павел ясно говорит нам, что</a:t>
            </a:r>
            <a:r>
              <a:rPr b="1" dirty="0"/>
              <a:t>:</a:t>
            </a:r>
          </a:p>
        </p:txBody>
      </p:sp>
      <p:sp>
        <p:nvSpPr>
          <p:cNvPr id="253" name="Not participate in darkness,…"/>
          <p:cNvSpPr txBox="1">
            <a:spLocks noGrp="1"/>
          </p:cNvSpPr>
          <p:nvPr>
            <p:ph type="body" idx="1"/>
          </p:nvPr>
        </p:nvSpPr>
        <p:spPr>
          <a:xfrm>
            <a:off x="429513" y="2412980"/>
            <a:ext cx="10515601" cy="2180648"/>
          </a:xfrm>
          <a:prstGeom prst="rect">
            <a:avLst/>
          </a:prstGeom>
        </p:spPr>
        <p:txBody>
          <a:bodyPr>
            <a:normAutofit fontScale="62500" lnSpcReduction="20000"/>
          </a:bodyPr>
          <a:lstStyle/>
          <a:p>
            <a:pPr marL="0" indent="0">
              <a:buNone/>
            </a:pPr>
            <a:r>
              <a:rPr lang="ru-RU" sz="4800" dirty="0"/>
              <a:t> </a:t>
            </a:r>
          </a:p>
          <a:p>
            <a:r>
              <a:rPr lang="ru-RU" sz="4800" dirty="0"/>
              <a:t>Не нужно участвовать в делах тьмы,</a:t>
            </a:r>
          </a:p>
          <a:p>
            <a:r>
              <a:rPr lang="ru-RU" sz="4800" dirty="0"/>
              <a:t>Нужно обличать дела тьмы,</a:t>
            </a:r>
          </a:p>
          <a:p>
            <a:r>
              <a:rPr lang="ru-RU" sz="4800" dirty="0"/>
              <a:t>Использовать свет, для обнаружения подобных дел тьмы, </a:t>
            </a:r>
            <a:br>
              <a:rPr lang="ru-RU" sz="4800" dirty="0"/>
            </a:br>
            <a:r>
              <a:rPr lang="ru-RU" sz="4800" dirty="0"/>
              <a:t>Изобличить грех с помощью света. </a:t>
            </a:r>
          </a:p>
          <a:p>
            <a:endParaRPr dirty="0"/>
          </a:p>
        </p:txBody>
      </p:sp>
      <p:sp>
        <p:nvSpPr>
          <p:cNvPr id="254" name="Ephesians 5:11-13"/>
          <p:cNvSpPr txBox="1"/>
          <p:nvPr/>
        </p:nvSpPr>
        <p:spPr>
          <a:xfrm>
            <a:off x="429514" y="4593628"/>
            <a:ext cx="10515600" cy="1500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lang="ru-RU" dirty="0" err="1"/>
              <a:t>Еф</a:t>
            </a:r>
            <a:r>
              <a:rPr lang="ru-RU" dirty="0"/>
              <a:t>.</a:t>
            </a:r>
            <a:r>
              <a:rPr dirty="0"/>
              <a:t> 5:11-13</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56" name="When we:"/>
          <p:cNvSpPr txBox="1">
            <a:spLocks noGrp="1"/>
          </p:cNvSpPr>
          <p:nvPr>
            <p:ph type="title"/>
          </p:nvPr>
        </p:nvSpPr>
        <p:spPr>
          <a:xfrm>
            <a:off x="401781" y="1168552"/>
            <a:ext cx="9559636" cy="848727"/>
          </a:xfrm>
          <a:prstGeom prst="rect">
            <a:avLst/>
          </a:prstGeom>
        </p:spPr>
        <p:txBody>
          <a:bodyPr/>
          <a:lstStyle/>
          <a:p>
            <a:r>
              <a:rPr lang="ru-RU" b="1" dirty="0"/>
              <a:t>Когда мы преуменьшаем</a:t>
            </a:r>
            <a:r>
              <a:rPr b="1" dirty="0"/>
              <a:t>:</a:t>
            </a:r>
          </a:p>
        </p:txBody>
      </p:sp>
      <p:sp>
        <p:nvSpPr>
          <p:cNvPr id="257" name="Minimize at-home violence…"/>
          <p:cNvSpPr txBox="1">
            <a:spLocks noGrp="1"/>
          </p:cNvSpPr>
          <p:nvPr>
            <p:ph type="body" idx="1"/>
          </p:nvPr>
        </p:nvSpPr>
        <p:spPr>
          <a:xfrm>
            <a:off x="401782" y="2135227"/>
            <a:ext cx="9559636" cy="1750680"/>
          </a:xfrm>
          <a:prstGeom prst="rect">
            <a:avLst/>
          </a:prstGeom>
        </p:spPr>
        <p:txBody>
          <a:bodyPr>
            <a:normAutofit fontScale="85000" lnSpcReduction="20000"/>
          </a:bodyPr>
          <a:lstStyle/>
          <a:p>
            <a:r>
              <a:rPr lang="ru-RU" dirty="0"/>
              <a:t>Негативное значение насилия в семье</a:t>
            </a:r>
            <a:r>
              <a:rPr lang="en-US" dirty="0"/>
              <a:t>,</a:t>
            </a:r>
            <a:r>
              <a:rPr dirty="0"/>
              <a:t> </a:t>
            </a:r>
          </a:p>
          <a:p>
            <a:r>
              <a:rPr lang="ru-RU" dirty="0"/>
              <a:t>Принимаем агрессивные культурные стереотипы как нормальное явление и</a:t>
            </a:r>
            <a:endParaRPr dirty="0"/>
          </a:p>
          <a:p>
            <a:r>
              <a:rPr lang="ru-RU" dirty="0"/>
              <a:t>Считаем, что злоупотребление властью кажется не таким уж опасным, чем оно есть в глазах Божьих,</a:t>
            </a:r>
            <a:endParaRPr dirty="0"/>
          </a:p>
        </p:txBody>
      </p:sp>
      <p:sp>
        <p:nvSpPr>
          <p:cNvPr id="258" name="We are acting in opposition to God’s heart of love."/>
          <p:cNvSpPr txBox="1"/>
          <p:nvPr/>
        </p:nvSpPr>
        <p:spPr>
          <a:xfrm>
            <a:off x="401781" y="4652252"/>
            <a:ext cx="9559637" cy="848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832104">
              <a:lnSpc>
                <a:spcPct val="90000"/>
              </a:lnSpc>
              <a:defRPr sz="4004">
                <a:latin typeface="Calibri Light"/>
                <a:ea typeface="Calibri Light"/>
                <a:cs typeface="Calibri Light"/>
                <a:sym typeface="Calibri Light"/>
              </a:defRPr>
            </a:lvl1pPr>
          </a:lstStyle>
          <a:p>
            <a:r>
              <a:rPr lang="ru-RU" dirty="0">
                <a:solidFill>
                  <a:srgbClr val="002060"/>
                </a:solidFill>
              </a:rPr>
              <a:t>Мы действуем вопреки Божьей любви.</a:t>
            </a:r>
            <a:endParaRPr dirty="0">
              <a:solidFill>
                <a:srgbClr val="002060"/>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3" name="As long as:"/>
          <p:cNvSpPr txBox="1">
            <a:spLocks noGrp="1"/>
          </p:cNvSpPr>
          <p:nvPr>
            <p:ph type="title"/>
          </p:nvPr>
        </p:nvSpPr>
        <p:spPr>
          <a:xfrm>
            <a:off x="344424" y="1179586"/>
            <a:ext cx="10515600" cy="771570"/>
          </a:xfrm>
          <a:prstGeom prst="rect">
            <a:avLst/>
          </a:prstGeom>
        </p:spPr>
        <p:txBody>
          <a:bodyPr/>
          <a:lstStyle/>
          <a:p>
            <a:r>
              <a:rPr lang="ru-RU" b="1" dirty="0"/>
              <a:t>Пока</a:t>
            </a:r>
            <a:r>
              <a:rPr b="1" dirty="0"/>
              <a:t>:</a:t>
            </a:r>
          </a:p>
        </p:txBody>
      </p:sp>
      <p:sp>
        <p:nvSpPr>
          <p:cNvPr id="264" name="violence thrives in silence within church households…"/>
          <p:cNvSpPr txBox="1">
            <a:spLocks noGrp="1"/>
          </p:cNvSpPr>
          <p:nvPr>
            <p:ph type="body" idx="1"/>
          </p:nvPr>
        </p:nvSpPr>
        <p:spPr>
          <a:xfrm>
            <a:off x="344424" y="2323402"/>
            <a:ext cx="10515600" cy="2654592"/>
          </a:xfrm>
          <a:prstGeom prst="rect">
            <a:avLst/>
          </a:prstGeom>
        </p:spPr>
        <p:txBody>
          <a:bodyPr>
            <a:normAutofit/>
          </a:bodyPr>
          <a:lstStyle/>
          <a:p>
            <a:r>
              <a:rPr lang="ru-RU" dirty="0"/>
              <a:t>насилие процветает в семьях верующих</a:t>
            </a:r>
            <a:endParaRPr dirty="0"/>
          </a:p>
          <a:p>
            <a:r>
              <a:rPr lang="ru-RU" dirty="0"/>
              <a:t>наши церкви проводят </a:t>
            </a:r>
            <a:r>
              <a:rPr lang="ru-RU" dirty="0" err="1"/>
              <a:t>евангелизацию</a:t>
            </a:r>
            <a:r>
              <a:rPr lang="ru-RU" dirty="0"/>
              <a:t> и проповедь, используя методы, основанные на силе или принуждении</a:t>
            </a:r>
            <a:endParaRPr dirty="0"/>
          </a:p>
          <a:p>
            <a:r>
              <a:rPr lang="ru-RU" dirty="0"/>
              <a:t>мы принимаем те аспекты нашей местной культуры, которые поддерживают и поощряют контроль над другими людьми</a:t>
            </a:r>
            <a:endParaRPr dirty="0"/>
          </a:p>
        </p:txBody>
      </p:sp>
      <p:sp>
        <p:nvSpPr>
          <p:cNvPr id="265" name="&gt;&gt;"/>
          <p:cNvSpPr txBox="1"/>
          <p:nvPr/>
        </p:nvSpPr>
        <p:spPr>
          <a:xfrm>
            <a:off x="344424" y="5076626"/>
            <a:ext cx="5032248" cy="750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0000"/>
              </a:lnSpc>
              <a:spcBef>
                <a:spcPts val="1000"/>
              </a:spcBef>
              <a:defRPr sz="2400">
                <a:solidFill>
                  <a:srgbClr val="888888"/>
                </a:solidFill>
              </a:defRPr>
            </a:lvl1pPr>
          </a:lstStyle>
          <a:p>
            <a:r>
              <a:rPr dirty="0"/>
              <a:t>&gt;&gt;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67" name="…we are modeling to our youth:"/>
          <p:cNvSpPr txBox="1">
            <a:spLocks noGrp="1"/>
          </p:cNvSpPr>
          <p:nvPr>
            <p:ph type="title"/>
          </p:nvPr>
        </p:nvSpPr>
        <p:spPr>
          <a:xfrm>
            <a:off x="381000" y="1363255"/>
            <a:ext cx="10515600" cy="848727"/>
          </a:xfrm>
          <a:prstGeom prst="rect">
            <a:avLst/>
          </a:prstGeom>
        </p:spPr>
        <p:txBody>
          <a:bodyPr>
            <a:normAutofit/>
          </a:bodyPr>
          <a:lstStyle/>
          <a:p>
            <a:r>
              <a:rPr dirty="0"/>
              <a:t>…</a:t>
            </a:r>
            <a:r>
              <a:rPr lang="ru-RU" dirty="0"/>
              <a:t>мы показываем нашей молодежи</a:t>
            </a:r>
            <a:r>
              <a:rPr b="1" dirty="0"/>
              <a:t>:</a:t>
            </a:r>
          </a:p>
        </p:txBody>
      </p:sp>
      <p:sp>
        <p:nvSpPr>
          <p:cNvPr id="268" name="that violence is normal,…"/>
          <p:cNvSpPr txBox="1">
            <a:spLocks noGrp="1"/>
          </p:cNvSpPr>
          <p:nvPr>
            <p:ph type="body" idx="1"/>
          </p:nvPr>
        </p:nvSpPr>
        <p:spPr>
          <a:xfrm>
            <a:off x="381000" y="2655377"/>
            <a:ext cx="10515600" cy="4159684"/>
          </a:xfrm>
          <a:prstGeom prst="rect">
            <a:avLst/>
          </a:prstGeom>
        </p:spPr>
        <p:txBody>
          <a:bodyPr/>
          <a:lstStyle/>
          <a:p>
            <a:r>
              <a:rPr lang="ru-RU" dirty="0"/>
              <a:t>что насилие - это нормально</a:t>
            </a:r>
            <a:r>
              <a:rPr dirty="0"/>
              <a:t>, </a:t>
            </a:r>
          </a:p>
          <a:p>
            <a:r>
              <a:rPr lang="ru-RU" dirty="0"/>
              <a:t>что для них небезопасно будет сообщать о нанесенном им </a:t>
            </a:r>
            <a:br>
              <a:rPr lang="ru-RU" dirty="0"/>
            </a:br>
            <a:r>
              <a:rPr lang="ru-RU" dirty="0"/>
              <a:t>вреде, и</a:t>
            </a:r>
            <a:endParaRPr dirty="0"/>
          </a:p>
          <a:p>
            <a:r>
              <a:rPr lang="ru-RU" dirty="0"/>
              <a:t>что образ мышления, основанный на господстве и правомочии, является приемлемой заменой жертвенной любви Бога. </a:t>
            </a:r>
            <a:endParaRPr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1" name="We must look in the mirror and address our own violence, our own aggression, our own sense of entitlement to control and power over others."/>
          <p:cNvSpPr txBox="1">
            <a:spLocks noGrp="1"/>
          </p:cNvSpPr>
          <p:nvPr>
            <p:ph type="title"/>
          </p:nvPr>
        </p:nvSpPr>
        <p:spPr>
          <a:xfrm>
            <a:off x="838200" y="1633451"/>
            <a:ext cx="9110472" cy="4322618"/>
          </a:xfrm>
          <a:prstGeom prst="rect">
            <a:avLst/>
          </a:prstGeom>
        </p:spPr>
        <p:txBody>
          <a:bodyPr>
            <a:normAutofit fontScale="90000"/>
          </a:bodyPr>
          <a:lstStyle>
            <a:lvl1pPr defTabSz="758951">
              <a:defRPr sz="4980"/>
            </a:lvl1pPr>
          </a:lstStyle>
          <a:p>
            <a:r>
              <a:rPr lang="ru-RU" sz="5400" dirty="0">
                <a:solidFill>
                  <a:srgbClr val="002060"/>
                </a:solidFill>
              </a:rPr>
              <a:t>Нам нужно посмотреть на себя в зеркало и отреагировать на свое собственное насилие, агрессию или наше притязание на право контролировать и управлять другими</a:t>
            </a:r>
            <a:r>
              <a:rPr sz="5400" dirty="0">
                <a:solidFill>
                  <a:srgbClr val="002060"/>
                </a:solidFill>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4" name="According to the World Health Organization:"/>
          <p:cNvSpPr txBox="1">
            <a:spLocks noGrp="1"/>
          </p:cNvSpPr>
          <p:nvPr>
            <p:ph type="title"/>
          </p:nvPr>
        </p:nvSpPr>
        <p:spPr>
          <a:xfrm>
            <a:off x="234696" y="1046162"/>
            <a:ext cx="10515600" cy="1325563"/>
          </a:xfrm>
          <a:prstGeom prst="rect">
            <a:avLst/>
          </a:prstGeom>
        </p:spPr>
        <p:txBody>
          <a:bodyPr>
            <a:normAutofit/>
          </a:bodyPr>
          <a:lstStyle/>
          <a:p>
            <a:pPr algn="ctr"/>
            <a:r>
              <a:rPr lang="ru-RU" sz="4000" b="1" dirty="0"/>
              <a:t>Данные Всемирной организации здравоохранения</a:t>
            </a:r>
            <a:r>
              <a:rPr dirty="0"/>
              <a:t>:</a:t>
            </a:r>
          </a:p>
        </p:txBody>
      </p:sp>
      <p:sp>
        <p:nvSpPr>
          <p:cNvPr id="115" name="200,000 homicides among youth ages 10-29 each year.…"/>
          <p:cNvSpPr txBox="1">
            <a:spLocks noGrp="1"/>
          </p:cNvSpPr>
          <p:nvPr>
            <p:ph type="body" sz="half" idx="1"/>
          </p:nvPr>
        </p:nvSpPr>
        <p:spPr>
          <a:xfrm>
            <a:off x="234696" y="2506662"/>
            <a:ext cx="4922520" cy="4351338"/>
          </a:xfrm>
          <a:prstGeom prst="rect">
            <a:avLst/>
          </a:prstGeom>
        </p:spPr>
        <p:txBody>
          <a:bodyPr>
            <a:normAutofit fontScale="92500" lnSpcReduction="20000"/>
          </a:bodyPr>
          <a:lstStyle/>
          <a:p>
            <a:r>
              <a:rPr lang="ru-RU" sz="2400" dirty="0"/>
              <a:t>Каждый год происходит </a:t>
            </a:r>
            <a:r>
              <a:rPr sz="2400" dirty="0"/>
              <a:t>200,000 </a:t>
            </a:r>
            <a:r>
              <a:rPr lang="ru-RU" sz="2400" dirty="0"/>
              <a:t>убийств среди молодежи в возрасте от </a:t>
            </a:r>
            <a:r>
              <a:rPr sz="2400" dirty="0"/>
              <a:t>10</a:t>
            </a:r>
            <a:r>
              <a:rPr lang="ru-RU" sz="2400" dirty="0"/>
              <a:t> до </a:t>
            </a:r>
            <a:r>
              <a:rPr sz="2400" dirty="0"/>
              <a:t>29</a:t>
            </a:r>
            <a:r>
              <a:rPr lang="ru-RU" sz="2400" dirty="0"/>
              <a:t> лет</a:t>
            </a:r>
            <a:r>
              <a:rPr sz="2400" dirty="0"/>
              <a:t>.</a:t>
            </a:r>
          </a:p>
          <a:p>
            <a:r>
              <a:rPr lang="ru-RU" sz="2400" dirty="0"/>
              <a:t>Это 43% всех убийств, происходящих в мире каждый год.</a:t>
            </a:r>
            <a:endParaRPr sz="2400" dirty="0"/>
          </a:p>
          <a:p>
            <a:r>
              <a:rPr lang="ru-RU" sz="2400" dirty="0"/>
              <a:t>Убийства являются четвертой ведущей причиной смертности молодых людей в возрасте от 10 до 29 лет. </a:t>
            </a:r>
            <a:endParaRPr sz="2400" dirty="0"/>
          </a:p>
          <a:p>
            <a:r>
              <a:rPr lang="ru-RU" sz="2400" dirty="0"/>
              <a:t>83% жертв составляют лица мужского пола.</a:t>
            </a:r>
            <a:endParaRPr sz="2400" dirty="0"/>
          </a:p>
          <a:p>
            <a:r>
              <a:rPr lang="ru-RU" sz="2400" dirty="0"/>
              <a:t>На каждого убитого молодого человека приходится гораздо больше пострадавших от ранений, требующих лечения в больнице.</a:t>
            </a:r>
            <a:endParaRPr lang="en-US" sz="2400" dirty="0"/>
          </a:p>
          <a:p>
            <a:endParaRPr sz="2400" dirty="0"/>
          </a:p>
        </p:txBody>
      </p:sp>
      <p:sp>
        <p:nvSpPr>
          <p:cNvPr id="116" name="Up to 24% of women report their first sexual experience was forced.…"/>
          <p:cNvSpPr txBox="1"/>
          <p:nvPr/>
        </p:nvSpPr>
        <p:spPr>
          <a:xfrm>
            <a:off x="5492496" y="2506662"/>
            <a:ext cx="461087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p>
            <a:pPr marL="228600" indent="-228600">
              <a:lnSpc>
                <a:spcPct val="90000"/>
              </a:lnSpc>
              <a:spcBef>
                <a:spcPts val="1000"/>
              </a:spcBef>
              <a:buSzPct val="100000"/>
              <a:buFont typeface="Arial"/>
              <a:buChar char="•"/>
              <a:defRPr sz="2800"/>
            </a:pPr>
            <a:r>
              <a:rPr lang="ru-RU" sz="2400" dirty="0"/>
              <a:t>до 24% женщин сообщили о том, что их первый сексуальный опыт произошел в результате насилия. </a:t>
            </a:r>
            <a:endParaRPr sz="2400" dirty="0"/>
          </a:p>
          <a:p>
            <a:pPr marL="228600" indent="-228600">
              <a:lnSpc>
                <a:spcPct val="90000"/>
              </a:lnSpc>
              <a:spcBef>
                <a:spcPts val="1000"/>
              </a:spcBef>
              <a:buSzPct val="100000"/>
              <a:buFont typeface="Arial"/>
              <a:buChar char="•"/>
              <a:defRPr sz="2800"/>
            </a:pPr>
            <a:r>
              <a:rPr lang="ru-RU" sz="2400" dirty="0"/>
              <a:t>Насилие, пережитое в молодом возрасте, оказывает серьезное, часто пожизненное воздействие на физическое, психологическое  состояние человека, и его взаимодействие с другими людьми.</a:t>
            </a:r>
            <a:endParaRPr sz="2400" dirty="0"/>
          </a:p>
          <a:p>
            <a:pPr marL="228600" indent="-228600">
              <a:lnSpc>
                <a:spcPct val="90000"/>
              </a:lnSpc>
              <a:spcBef>
                <a:spcPts val="1000"/>
              </a:spcBef>
              <a:buSzPct val="100000"/>
              <a:buFont typeface="Arial"/>
              <a:buChar char="•"/>
              <a:defRPr sz="2800"/>
            </a:pPr>
            <a:r>
              <a:rPr lang="ru-RU" sz="2400" dirty="0"/>
              <a:t>Насилие среди молодежи значительно увеличивает расходы на услуги здравоохранения, социального обеспечения и уголовного правосудия; снижает продуктивность; и снижает стоимость собственности.</a:t>
            </a:r>
            <a:endParaRPr lang="en-US" sz="2400" dirty="0"/>
          </a:p>
          <a:p>
            <a:pPr marL="228600" indent="-228600">
              <a:lnSpc>
                <a:spcPct val="90000"/>
              </a:lnSpc>
              <a:spcBef>
                <a:spcPts val="1000"/>
              </a:spcBef>
              <a:buSzPct val="100000"/>
              <a:buFont typeface="Arial"/>
              <a:buChar char="•"/>
              <a:defRPr sz="2800"/>
            </a:pPr>
            <a:endParaRPr sz="2400"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28" name="We must begin by being willing to do whatever it takes to enditnow®."/>
          <p:cNvSpPr txBox="1">
            <a:spLocks noGrp="1"/>
          </p:cNvSpPr>
          <p:nvPr>
            <p:ph type="title"/>
          </p:nvPr>
        </p:nvSpPr>
        <p:spPr>
          <a:xfrm>
            <a:off x="894956" y="2076760"/>
            <a:ext cx="8559940" cy="3619007"/>
          </a:xfrm>
          <a:prstGeom prst="rect">
            <a:avLst/>
          </a:prstGeom>
        </p:spPr>
        <p:txBody>
          <a:bodyPr>
            <a:normAutofit fontScale="90000"/>
          </a:bodyPr>
          <a:lstStyle/>
          <a:p>
            <a:r>
              <a:rPr lang="ru-RU" dirty="0">
                <a:solidFill>
                  <a:srgbClr val="002060"/>
                </a:solidFill>
              </a:rPr>
              <a:t>Мы начинаем с того, что хотим сделать все возможное, чтобы нарушить молчание и прекратить насилие </a:t>
            </a:r>
            <a:r>
              <a:rPr lang="en-US" dirty="0">
                <a:solidFill>
                  <a:srgbClr val="002060"/>
                </a:solidFill>
              </a:rPr>
              <a:t> </a:t>
            </a:r>
            <a:r>
              <a:rPr b="1" dirty="0">
                <a:latin typeface="Avenir Book" panose="02000503020000020003" pitchFamily="2" charset="0"/>
                <a:ea typeface="Avenir Heavy"/>
                <a:cs typeface="Avenir Heavy"/>
                <a:sym typeface="Avenir Heavy"/>
              </a:rPr>
              <a:t>end</a:t>
            </a:r>
            <a:r>
              <a:rPr b="1" dirty="0">
                <a:solidFill>
                  <a:srgbClr val="C00000"/>
                </a:solidFill>
                <a:uFill>
                  <a:solidFill>
                    <a:srgbClr val="C00000"/>
                  </a:solidFill>
                </a:uFill>
                <a:latin typeface="Avenir Book" panose="02000503020000020003" pitchFamily="2" charset="0"/>
                <a:ea typeface="Avenir Heavy"/>
                <a:cs typeface="Avenir Heavy"/>
                <a:sym typeface="Avenir Heavy"/>
              </a:rPr>
              <a:t>it</a:t>
            </a:r>
            <a:r>
              <a:rPr b="1" dirty="0">
                <a:latin typeface="Avenir Book" panose="02000503020000020003" pitchFamily="2" charset="0"/>
                <a:ea typeface="Avenir Heavy"/>
                <a:cs typeface="Avenir Heavy"/>
                <a:sym typeface="Avenir Heavy"/>
              </a:rPr>
              <a:t>now</a:t>
            </a:r>
            <a:r>
              <a:rPr lang="en-US" baseline="30000" dirty="0">
                <a:latin typeface="Avenir Book" panose="02000503020000020003" pitchFamily="2" charset="0"/>
                <a:ea typeface="Avenir Heavy"/>
                <a:cs typeface="Avenir Heavy"/>
                <a:sym typeface="Avenir Heavy"/>
              </a:rPr>
              <a:t>®</a:t>
            </a:r>
            <a:r>
              <a:rPr dirty="0">
                <a:latin typeface="Avenir Book" panose="02000503020000020003" pitchFamily="2" charset="0"/>
              </a:rPr>
              <a:t>.</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4" name="Silence is not how God defines loving others well."/>
          <p:cNvSpPr txBox="1">
            <a:spLocks noGrp="1"/>
          </p:cNvSpPr>
          <p:nvPr>
            <p:ph type="title"/>
          </p:nvPr>
        </p:nvSpPr>
        <p:spPr>
          <a:xfrm>
            <a:off x="831850" y="1709738"/>
            <a:ext cx="9391142" cy="2852737"/>
          </a:xfrm>
          <a:prstGeom prst="rect">
            <a:avLst/>
          </a:prstGeom>
        </p:spPr>
        <p:txBody>
          <a:bodyPr>
            <a:normAutofit fontScale="90000"/>
          </a:bodyPr>
          <a:lstStyle/>
          <a:p>
            <a:r>
              <a:rPr lang="ru-RU" dirty="0">
                <a:solidFill>
                  <a:schemeClr val="tx1"/>
                </a:solidFill>
                <a:uFill>
                  <a:solidFill>
                    <a:srgbClr val="C00000"/>
                  </a:solidFill>
                </a:uFill>
                <a:latin typeface="Avenir Heavy"/>
                <a:ea typeface="Avenir Heavy"/>
                <a:cs typeface="Avenir Heavy"/>
                <a:sym typeface="Avenir Heavy"/>
              </a:rPr>
              <a:t>Божье определение любви к ближнему не подразумевает</a:t>
            </a:r>
            <a:r>
              <a:rPr lang="ru-RU" dirty="0">
                <a:solidFill>
                  <a:srgbClr val="C00000"/>
                </a:solidFill>
                <a:uFill>
                  <a:solidFill>
                    <a:srgbClr val="C00000"/>
                  </a:solidFill>
                </a:uFill>
                <a:latin typeface="Avenir Heavy"/>
                <a:ea typeface="Avenir Heavy"/>
                <a:cs typeface="Avenir Heavy"/>
                <a:sym typeface="Avenir Heavy"/>
              </a:rPr>
              <a:t> молчание. </a:t>
            </a:r>
            <a:br>
              <a:rPr lang="ru-RU" dirty="0">
                <a:solidFill>
                  <a:srgbClr val="C00000"/>
                </a:solidFill>
                <a:uFill>
                  <a:solidFill>
                    <a:srgbClr val="C00000"/>
                  </a:solidFill>
                </a:uFill>
                <a:latin typeface="Avenir Heavy"/>
                <a:ea typeface="Avenir Heavy"/>
                <a:cs typeface="Avenir Heavy"/>
                <a:sym typeface="Avenir Heavy"/>
              </a:rPr>
            </a:br>
            <a:endParaRPr dirty="0"/>
          </a:p>
        </p:txBody>
      </p:sp>
      <p:sp>
        <p:nvSpPr>
          <p:cNvPr id="235" name="Scripture says to speak out.  (Isaiah 58:1-2, 6-7)"/>
          <p:cNvSpPr txBox="1">
            <a:spLocks noGrp="1"/>
          </p:cNvSpPr>
          <p:nvPr>
            <p:ph type="body" sz="quarter" idx="1"/>
          </p:nvPr>
        </p:nvSpPr>
        <p:spPr>
          <a:prstGeom prst="rect">
            <a:avLst/>
          </a:prstGeom>
        </p:spPr>
        <p:txBody>
          <a:bodyPr/>
          <a:lstStyle/>
          <a:p>
            <a:r>
              <a:rPr lang="ru-RU" dirty="0"/>
              <a:t>Писание говорит нам, что нужно «взывать громко» (</a:t>
            </a:r>
            <a:r>
              <a:rPr lang="ru-RU" dirty="0" err="1"/>
              <a:t>Ис</a:t>
            </a:r>
            <a:r>
              <a:rPr lang="ru-RU" dirty="0"/>
              <a:t>. 58:1, 2, 6,7)</a:t>
            </a:r>
            <a:endParaRPr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7" name="Silence is not the way to inspire abusers to embrace humble change."/>
          <p:cNvSpPr txBox="1">
            <a:spLocks noGrp="1"/>
          </p:cNvSpPr>
          <p:nvPr>
            <p:ph type="title"/>
          </p:nvPr>
        </p:nvSpPr>
        <p:spPr>
          <a:xfrm>
            <a:off x="831850" y="1984058"/>
            <a:ext cx="9281414" cy="2852737"/>
          </a:xfrm>
          <a:prstGeom prst="rect">
            <a:avLst/>
          </a:prstGeom>
        </p:spPr>
        <p:txBody>
          <a:bodyPr>
            <a:normAutofit fontScale="90000"/>
          </a:bodyPr>
          <a:lstStyle/>
          <a:p>
            <a:r>
              <a:rPr lang="ru-RU" b="1" dirty="0">
                <a:solidFill>
                  <a:srgbClr val="C00000"/>
                </a:solidFill>
              </a:rPr>
              <a:t>Молчание</a:t>
            </a:r>
            <a:r>
              <a:rPr lang="ru-RU" dirty="0">
                <a:solidFill>
                  <a:srgbClr val="C00000"/>
                </a:solidFill>
              </a:rPr>
              <a:t> </a:t>
            </a:r>
            <a:r>
              <a:rPr lang="ru-RU" dirty="0"/>
              <a:t>– не способ вдохновить насильников просто смиренно принять тот факт, что им нужно измениться.</a:t>
            </a:r>
            <a:endParaRPr dirty="0"/>
          </a:p>
        </p:txBody>
      </p:sp>
      <p:sp>
        <p:nvSpPr>
          <p:cNvPr id="238" name="Scripture says to hold each other accountable.  (Ephesians 5:11-13)"/>
          <p:cNvSpPr txBox="1">
            <a:spLocks noGrp="1"/>
          </p:cNvSpPr>
          <p:nvPr>
            <p:ph type="body" sz="quarter" idx="1"/>
          </p:nvPr>
        </p:nvSpPr>
        <p:spPr>
          <a:xfrm>
            <a:off x="831850" y="4863782"/>
            <a:ext cx="10515600" cy="1500188"/>
          </a:xfrm>
          <a:prstGeom prst="rect">
            <a:avLst/>
          </a:prstGeom>
        </p:spPr>
        <p:txBody>
          <a:bodyPr/>
          <a:lstStyle/>
          <a:p>
            <a:r>
              <a:rPr lang="ru-RU" dirty="0"/>
              <a:t>Писание говорит, что мы должны быть подотчетны друг другу </a:t>
            </a:r>
          </a:p>
          <a:p>
            <a:r>
              <a:rPr lang="ru-RU" dirty="0"/>
              <a:t>(</a:t>
            </a:r>
            <a:r>
              <a:rPr lang="ru-RU" dirty="0" err="1"/>
              <a:t>Еф</a:t>
            </a:r>
            <a:r>
              <a:rPr lang="ru-RU" dirty="0"/>
              <a:t>. 5:11-13).</a:t>
            </a:r>
            <a:r>
              <a:rPr dirty="0"/>
              <a:t>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0" name="Silence is not part of the biblical process of forgiveness."/>
          <p:cNvSpPr txBox="1">
            <a:spLocks noGrp="1"/>
          </p:cNvSpPr>
          <p:nvPr>
            <p:ph type="title"/>
          </p:nvPr>
        </p:nvSpPr>
        <p:spPr>
          <a:xfrm>
            <a:off x="831850" y="1709738"/>
            <a:ext cx="9464294" cy="2852737"/>
          </a:xfrm>
          <a:prstGeom prst="rect">
            <a:avLst/>
          </a:prstGeom>
        </p:spPr>
        <p:txBody>
          <a:bodyPr>
            <a:normAutofit/>
          </a:bodyPr>
          <a:lstStyle/>
          <a:p>
            <a:r>
              <a:rPr lang="ru-RU" b="1" dirty="0">
                <a:solidFill>
                  <a:srgbClr val="C00000"/>
                </a:solidFill>
              </a:rPr>
              <a:t>Молчание</a:t>
            </a:r>
            <a:r>
              <a:rPr lang="ru-RU" dirty="0"/>
              <a:t> не является частью библейского процесса прощения. </a:t>
            </a:r>
            <a:r>
              <a:rPr dirty="0"/>
              <a:t> </a:t>
            </a:r>
          </a:p>
        </p:txBody>
      </p:sp>
      <p:sp>
        <p:nvSpPr>
          <p:cNvPr id="241" name="Scripture says to rebuke those who harm the little ones.  (Luke 17:3)"/>
          <p:cNvSpPr txBox="1">
            <a:spLocks noGrp="1"/>
          </p:cNvSpPr>
          <p:nvPr>
            <p:ph type="body" sz="quarter" idx="1"/>
          </p:nvPr>
        </p:nvSpPr>
        <p:spPr>
          <a:prstGeom prst="rect">
            <a:avLst/>
          </a:prstGeom>
        </p:spPr>
        <p:txBody>
          <a:bodyPr/>
          <a:lstStyle/>
          <a:p>
            <a:r>
              <a:rPr lang="ru-RU" dirty="0"/>
              <a:t>Писание говорит, что нужно обличать тех, кто обижает </a:t>
            </a:r>
            <a:br>
              <a:rPr lang="ru-RU" dirty="0"/>
            </a:br>
            <a:r>
              <a:rPr lang="ru-RU" dirty="0"/>
              <a:t>«одного из малых сих» (</a:t>
            </a:r>
            <a:r>
              <a:rPr lang="ru-RU" dirty="0" err="1"/>
              <a:t>Лк</a:t>
            </a:r>
            <a:r>
              <a:rPr lang="ru-RU" dirty="0"/>
              <a:t>. 17:2,3). </a:t>
            </a: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Silence does not bring transformation."/>
          <p:cNvSpPr txBox="1">
            <a:spLocks noGrp="1"/>
          </p:cNvSpPr>
          <p:nvPr>
            <p:ph type="title"/>
          </p:nvPr>
        </p:nvSpPr>
        <p:spPr>
          <a:prstGeom prst="rect">
            <a:avLst/>
          </a:prstGeom>
        </p:spPr>
        <p:txBody>
          <a:bodyPr/>
          <a:lstStyle/>
          <a:p>
            <a:r>
              <a:rPr lang="ru-RU" dirty="0">
                <a:solidFill>
                  <a:srgbClr val="C00000"/>
                </a:solidFill>
                <a:uFill>
                  <a:solidFill>
                    <a:srgbClr val="C00000"/>
                  </a:solidFill>
                </a:uFill>
                <a:latin typeface="Avenir Heavy"/>
                <a:ea typeface="Avenir Heavy"/>
                <a:cs typeface="Avenir Heavy"/>
                <a:sym typeface="Avenir Heavy"/>
              </a:rPr>
              <a:t>Молчание </a:t>
            </a:r>
            <a:r>
              <a:rPr lang="ru-RU" dirty="0"/>
              <a:t>не приносит изменений.</a:t>
            </a:r>
            <a:endParaRPr dirty="0"/>
          </a:p>
        </p:txBody>
      </p:sp>
      <p:sp>
        <p:nvSpPr>
          <p:cNvPr id="244" name="Scripture shows that covering sin brings calamity to the entire community.  (Joshua 7-9)"/>
          <p:cNvSpPr txBox="1">
            <a:spLocks noGrp="1"/>
          </p:cNvSpPr>
          <p:nvPr>
            <p:ph type="body" sz="quarter" idx="1"/>
          </p:nvPr>
        </p:nvSpPr>
        <p:spPr>
          <a:prstGeom prst="rect">
            <a:avLst/>
          </a:prstGeom>
        </p:spPr>
        <p:txBody>
          <a:bodyPr/>
          <a:lstStyle/>
          <a:p>
            <a:r>
              <a:rPr lang="ru-RU" dirty="0"/>
              <a:t>Писание показывает, что сокрытие греха приносит бедствия для всего сообщества (Иисус Навин 7-9). </a:t>
            </a:r>
          </a:p>
          <a:p>
            <a:endParaRPr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6" name="Silence does not facilitate healing.  Silence does not save the lambs."/>
          <p:cNvSpPr txBox="1">
            <a:spLocks noGrp="1"/>
          </p:cNvSpPr>
          <p:nvPr>
            <p:ph type="title"/>
          </p:nvPr>
        </p:nvSpPr>
        <p:spPr>
          <a:xfrm>
            <a:off x="246634" y="1682751"/>
            <a:ext cx="10268966" cy="2852737"/>
          </a:xfrm>
          <a:prstGeom prst="rect">
            <a:avLst/>
          </a:prstGeom>
        </p:spPr>
        <p:txBody>
          <a:bodyPr>
            <a:normAutofit/>
          </a:bodyPr>
          <a:lstStyle/>
          <a:p>
            <a:pPr defTabSz="877823">
              <a:defRPr sz="5760"/>
            </a:pPr>
            <a:r>
              <a:rPr lang="ru-RU" dirty="0">
                <a:solidFill>
                  <a:srgbClr val="C00000"/>
                </a:solidFill>
                <a:uFill>
                  <a:solidFill>
                    <a:srgbClr val="C00000"/>
                  </a:solidFill>
                </a:uFill>
                <a:latin typeface="Avenir Heavy"/>
                <a:ea typeface="Avenir Heavy"/>
                <a:cs typeface="Avenir Heavy"/>
                <a:sym typeface="Avenir Heavy"/>
              </a:rPr>
              <a:t>Молчание</a:t>
            </a:r>
            <a:r>
              <a:rPr dirty="0"/>
              <a:t> </a:t>
            </a:r>
            <a:r>
              <a:rPr lang="ru-RU" dirty="0"/>
              <a:t>не способствует исцелению.</a:t>
            </a:r>
            <a:r>
              <a:rPr dirty="0"/>
              <a:t> </a:t>
            </a:r>
            <a:br>
              <a:rPr dirty="0"/>
            </a:br>
            <a:r>
              <a:rPr lang="ru-RU" dirty="0">
                <a:solidFill>
                  <a:srgbClr val="C00000"/>
                </a:solidFill>
                <a:uFill>
                  <a:solidFill>
                    <a:srgbClr val="C00000"/>
                  </a:solidFill>
                </a:uFill>
                <a:latin typeface="Avenir Heavy"/>
                <a:ea typeface="Avenir Heavy"/>
                <a:cs typeface="Avenir Heavy"/>
                <a:sym typeface="Avenir Heavy"/>
              </a:rPr>
              <a:t>Молчание</a:t>
            </a:r>
            <a:r>
              <a:rPr dirty="0"/>
              <a:t> </a:t>
            </a:r>
            <a:r>
              <a:rPr lang="ru-RU" dirty="0"/>
              <a:t>не спасает агнцев.</a:t>
            </a:r>
            <a:endParaRPr dirty="0"/>
          </a:p>
        </p:txBody>
      </p:sp>
      <p:sp>
        <p:nvSpPr>
          <p:cNvPr id="4" name="Scripture shows that covering sin brings calamity to the entire community.  (Joshua 7-9)">
            <a:extLst>
              <a:ext uri="{FF2B5EF4-FFF2-40B4-BE49-F238E27FC236}">
                <a16:creationId xmlns:a16="http://schemas.microsoft.com/office/drawing/2014/main" id="{53FB10DE-BC45-6744-8AAB-5375F4EA0D85}"/>
              </a:ext>
            </a:extLst>
          </p:cNvPr>
          <p:cNvSpPr txBox="1">
            <a:spLocks noGrp="1"/>
          </p:cNvSpPr>
          <p:nvPr>
            <p:ph type="body" sz="quarter" idx="1"/>
          </p:nvPr>
        </p:nvSpPr>
        <p:spPr>
          <a:xfrm>
            <a:off x="246634" y="4562475"/>
            <a:ext cx="10515600" cy="1500188"/>
          </a:xfrm>
          <a:prstGeom prst="rect">
            <a:avLst/>
          </a:prstGeom>
        </p:spPr>
        <p:txBody>
          <a:bodyPr/>
          <a:lstStyle/>
          <a:p>
            <a:r>
              <a:rPr lang="ru-RU" dirty="0"/>
              <a:t>Вместе мы можем нарушить это молчание и остановить насилие </a:t>
            </a:r>
            <a:r>
              <a:rPr lang="en-US" b="1" dirty="0" err="1"/>
              <a:t>end</a:t>
            </a:r>
            <a:r>
              <a:rPr lang="en-US" b="1" dirty="0" err="1">
                <a:solidFill>
                  <a:srgbClr val="C00000"/>
                </a:solidFill>
              </a:rPr>
              <a:t>it</a:t>
            </a:r>
            <a:r>
              <a:rPr lang="en-US" b="1" dirty="0" err="1"/>
              <a:t>now</a:t>
            </a:r>
            <a:r>
              <a:rPr lang="en-US" dirty="0"/>
              <a:t>.</a:t>
            </a:r>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0" name="Together, we can break the silence.…"/>
          <p:cNvSpPr txBox="1">
            <a:spLocks noGrp="1"/>
          </p:cNvSpPr>
          <p:nvPr>
            <p:ph type="title"/>
          </p:nvPr>
        </p:nvSpPr>
        <p:spPr>
          <a:xfrm>
            <a:off x="2148586" y="2130362"/>
            <a:ext cx="6702806" cy="3541135"/>
          </a:xfrm>
          <a:prstGeom prst="rect">
            <a:avLst/>
          </a:prstGeom>
        </p:spPr>
        <p:txBody>
          <a:bodyPr>
            <a:normAutofit fontScale="90000"/>
          </a:bodyPr>
          <a:lstStyle/>
          <a:p>
            <a:r>
              <a:rPr lang="ru-RU" dirty="0">
                <a:sym typeface="Calibri"/>
              </a:rPr>
              <a:t>Вместе мы можем нарушить это молчание и остановить насилие </a:t>
            </a:r>
            <a:r>
              <a:rPr lang="en-US" b="1" dirty="0" err="1">
                <a:sym typeface="Calibri"/>
              </a:rPr>
              <a:t>enditnow</a:t>
            </a:r>
            <a:r>
              <a:rPr lang="ru-RU" dirty="0">
                <a:sym typeface="Calibri"/>
              </a:rPr>
              <a:t>.</a:t>
            </a:r>
            <a:br>
              <a:rPr lang="en-US" dirty="0">
                <a:sym typeface="Calibri"/>
              </a:rPr>
            </a:b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8" name="According to RAINN.org:"/>
          <p:cNvSpPr txBox="1">
            <a:spLocks noGrp="1"/>
          </p:cNvSpPr>
          <p:nvPr>
            <p:ph type="title"/>
          </p:nvPr>
        </p:nvSpPr>
        <p:spPr>
          <a:xfrm>
            <a:off x="234696" y="1046162"/>
            <a:ext cx="10515600" cy="1325563"/>
          </a:xfrm>
          <a:prstGeom prst="rect">
            <a:avLst/>
          </a:prstGeom>
        </p:spPr>
        <p:txBody>
          <a:bodyPr>
            <a:normAutofit fontScale="90000"/>
          </a:bodyPr>
          <a:lstStyle/>
          <a:p>
            <a:r>
              <a:rPr lang="ru-RU" sz="2900" b="1" dirty="0"/>
              <a:t>Согласно данных организации по защите жертв изнасилования, </a:t>
            </a:r>
            <a:br>
              <a:rPr lang="ru-RU" sz="2900" b="1" dirty="0"/>
            </a:br>
            <a:r>
              <a:rPr lang="ru-RU" sz="2900" b="1" dirty="0"/>
              <a:t>жестокого обращения и инцеста (англ. </a:t>
            </a:r>
            <a:r>
              <a:rPr lang="en-US" sz="2900" b="1" dirty="0"/>
              <a:t>RAINN - Rape, Abuse &amp; Incest National Network)</a:t>
            </a:r>
            <a:r>
              <a:rPr sz="2900" b="1" dirty="0"/>
              <a:t>:</a:t>
            </a:r>
            <a:r>
              <a:rPr b="1" dirty="0"/>
              <a:t> </a:t>
            </a:r>
          </a:p>
        </p:txBody>
      </p:sp>
      <p:sp>
        <p:nvSpPr>
          <p:cNvPr id="119" name="1 in 9 girls experience sexual abuse or assault by an adult.…"/>
          <p:cNvSpPr txBox="1">
            <a:spLocks noGrp="1"/>
          </p:cNvSpPr>
          <p:nvPr>
            <p:ph type="body" idx="1"/>
          </p:nvPr>
        </p:nvSpPr>
        <p:spPr>
          <a:xfrm>
            <a:off x="234696" y="2506662"/>
            <a:ext cx="9201912" cy="3071178"/>
          </a:xfrm>
          <a:prstGeom prst="rect">
            <a:avLst/>
          </a:prstGeom>
        </p:spPr>
        <p:txBody>
          <a:bodyPr>
            <a:normAutofit fontScale="92500" lnSpcReduction="20000"/>
          </a:bodyPr>
          <a:lstStyle/>
          <a:p>
            <a:r>
              <a:rPr dirty="0"/>
              <a:t> </a:t>
            </a:r>
            <a:r>
              <a:rPr lang="ru-RU" dirty="0"/>
              <a:t>1 из 9 девочек и 1 из 53 мальчиков в возрасте до 18 лет становятся жертвами сексуального насилия или нападения со стороны взрослого</a:t>
            </a:r>
            <a:endParaRPr lang="en-US" dirty="0"/>
          </a:p>
          <a:p>
            <a:pPr marL="171450" lvl="1" indent="-171450" fontAlgn="base">
              <a:buFont typeface="Arial" panose="020B0604020202020204" pitchFamily="34" charset="0"/>
              <a:buChar char="•"/>
            </a:pPr>
            <a:r>
              <a:rPr lang="ru-RU" dirty="0"/>
              <a:t>82% всех жертв насилия в возрасте до 18 лет – женского пола.</a:t>
            </a:r>
            <a:endParaRPr lang="en-US" dirty="0"/>
          </a:p>
          <a:p>
            <a:pPr marL="171450" lvl="1" indent="-171450" fontAlgn="base">
              <a:buFont typeface="Arial" panose="020B0604020202020204" pitchFamily="34" charset="0"/>
              <a:buChar char="•"/>
            </a:pPr>
            <a:r>
              <a:rPr lang="ru-RU" dirty="0"/>
              <a:t>По сравнению с населением в целом девушки в возрасте от 16 до 19 лет подвергаются в четыре раза большей вероятности стать жертвами изнасилования, попытки изнасилования или сексуального нападения.</a:t>
            </a:r>
            <a:endParaRPr lang="en-US" dirty="0"/>
          </a:p>
          <a:p>
            <a:pPr marL="171450" lvl="1" indent="-171450" fontAlgn="base">
              <a:buFont typeface="Arial" panose="020B0604020202020204" pitchFamily="34" charset="0"/>
              <a:buChar char="•"/>
            </a:pPr>
            <a:r>
              <a:rPr lang="ru-RU" dirty="0"/>
              <a:t>9 из 10 жертв изнасилования  - лица женского пола.</a:t>
            </a:r>
            <a:endParaRPr lang="en-US" dirty="0"/>
          </a:p>
          <a:p>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1" name="According to RAINN.org"/>
          <p:cNvSpPr txBox="1">
            <a:spLocks noGrp="1"/>
          </p:cNvSpPr>
          <p:nvPr>
            <p:ph type="title"/>
          </p:nvPr>
        </p:nvSpPr>
        <p:spPr>
          <a:xfrm>
            <a:off x="271272" y="1046162"/>
            <a:ext cx="10515600" cy="1325563"/>
          </a:xfrm>
          <a:prstGeom prst="rect">
            <a:avLst/>
          </a:prstGeom>
        </p:spPr>
        <p:txBody>
          <a:bodyPr>
            <a:normAutofit/>
          </a:bodyPr>
          <a:lstStyle/>
          <a:p>
            <a:r>
              <a:rPr lang="ru-RU" sz="2600" b="1" dirty="0"/>
              <a:t>Согласно данных организации по защите жертв изнасилования, </a:t>
            </a:r>
            <a:br>
              <a:rPr lang="ru-RU" sz="2600" b="1" dirty="0"/>
            </a:br>
            <a:r>
              <a:rPr lang="ru-RU" sz="2600" b="1" dirty="0"/>
              <a:t>жестокого обращения и инцеста (англ. </a:t>
            </a:r>
            <a:r>
              <a:rPr lang="en-US" sz="2600" b="1" dirty="0"/>
              <a:t>RAINN - Rape, Abuse &amp; Incest National Network):</a:t>
            </a:r>
            <a:endParaRPr sz="2600" b="1" dirty="0"/>
          </a:p>
        </p:txBody>
      </p:sp>
      <p:sp>
        <p:nvSpPr>
          <p:cNvPr id="122" name="Effects of child sexual abuse include:…"/>
          <p:cNvSpPr txBox="1">
            <a:spLocks noGrp="1"/>
          </p:cNvSpPr>
          <p:nvPr>
            <p:ph type="body" idx="1"/>
          </p:nvPr>
        </p:nvSpPr>
        <p:spPr>
          <a:xfrm>
            <a:off x="271272" y="2506662"/>
            <a:ext cx="10515600" cy="4351338"/>
          </a:xfrm>
          <a:prstGeom prst="rect">
            <a:avLst/>
          </a:prstGeom>
        </p:spPr>
        <p:txBody>
          <a:bodyPr>
            <a:normAutofit/>
          </a:bodyPr>
          <a:lstStyle/>
          <a:p>
            <a:pPr marL="0" indent="0">
              <a:buNone/>
            </a:pPr>
            <a:r>
              <a:rPr lang="ru-RU" sz="2400" dirty="0"/>
              <a:t>Сексуальное насилие, пережитое в детском возрасте, может оказывать долгосрочное влияние на душевное здоровье пострадавших, увеличивая риск следующих состояний:</a:t>
            </a:r>
          </a:p>
          <a:p>
            <a:endParaRPr lang="en-US" sz="2400" dirty="0"/>
          </a:p>
          <a:p>
            <a:pPr marL="171450" lvl="1" indent="-171450" fontAlgn="base">
              <a:buFont typeface="Arial" panose="020B0604020202020204" pitchFamily="34" charset="0"/>
              <a:buChar char="•"/>
            </a:pPr>
            <a:r>
              <a:rPr lang="ru-RU" sz="2400" dirty="0"/>
              <a:t>Они в 4 раза больше склонны к употреблению наркотических веществ</a:t>
            </a:r>
            <a:endParaRPr lang="en-US" sz="2400" dirty="0"/>
          </a:p>
          <a:p>
            <a:pPr marL="171450" lvl="1" indent="-171450" fontAlgn="base">
              <a:buFont typeface="Arial" panose="020B0604020202020204" pitchFamily="34" charset="0"/>
              <a:buChar char="•"/>
            </a:pPr>
            <a:r>
              <a:rPr lang="ru-RU" sz="2400" dirty="0"/>
              <a:t>В 4 раза больше склонны к тому, чтобы во взрослом возрасте испытать посттравматическое стрессовое расстройство</a:t>
            </a:r>
            <a:endParaRPr lang="en-US" sz="2400" dirty="0"/>
          </a:p>
          <a:p>
            <a:pPr marL="171450" lvl="1" indent="-171450" fontAlgn="base">
              <a:buFont typeface="Arial" panose="020B0604020202020204" pitchFamily="34" charset="0"/>
              <a:buChar char="•"/>
            </a:pPr>
            <a:r>
              <a:rPr lang="ru-RU" sz="2400" dirty="0"/>
              <a:t>Примерно в 3 раза больше склонны к тому, чтобы переживать крупные периоды депрессии во взрослом возрасте.</a:t>
            </a:r>
            <a:endParaRPr lang="en-US" sz="2400" dirty="0"/>
          </a:p>
          <a:p>
            <a:endParaRPr lang="ru-RU" sz="12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4" name="How can we keep our children safe?"/>
          <p:cNvSpPr txBox="1">
            <a:spLocks noGrp="1"/>
          </p:cNvSpPr>
          <p:nvPr>
            <p:ph type="title"/>
          </p:nvPr>
        </p:nvSpPr>
        <p:spPr>
          <a:xfrm>
            <a:off x="1243584" y="2002631"/>
            <a:ext cx="7626096" cy="2852737"/>
          </a:xfrm>
          <a:prstGeom prst="rect">
            <a:avLst/>
          </a:prstGeom>
        </p:spPr>
        <p:txBody>
          <a:bodyPr>
            <a:normAutofit/>
          </a:bodyPr>
          <a:lstStyle/>
          <a:p>
            <a:pPr algn="ctr"/>
            <a:r>
              <a:rPr lang="ru-RU" sz="5400" b="1" dirty="0"/>
              <a:t>Как нам сохранить наших детей в безопасности?</a:t>
            </a:r>
            <a:endParaRPr sz="5400" b="1"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27" name="Where Youth Violence Begins:"/>
          <p:cNvSpPr txBox="1">
            <a:spLocks noGrp="1"/>
          </p:cNvSpPr>
          <p:nvPr>
            <p:ph type="title"/>
          </p:nvPr>
        </p:nvSpPr>
        <p:spPr>
          <a:xfrm>
            <a:off x="347113" y="1667875"/>
            <a:ext cx="10515600" cy="1325563"/>
          </a:xfrm>
          <a:prstGeom prst="rect">
            <a:avLst/>
          </a:prstGeom>
        </p:spPr>
        <p:txBody>
          <a:bodyPr/>
          <a:lstStyle/>
          <a:p>
            <a:pPr algn="ctr"/>
            <a:r>
              <a:rPr lang="ru-RU" b="1" dirty="0"/>
              <a:t>С чего начинается насилие </a:t>
            </a:r>
            <a:br>
              <a:rPr lang="ru-RU" b="1" dirty="0"/>
            </a:br>
            <a:r>
              <a:rPr lang="ru-RU" b="1" dirty="0"/>
              <a:t>среди молодежи?</a:t>
            </a:r>
            <a:endParaRPr b="1" dirty="0"/>
          </a:p>
        </p:txBody>
      </p:sp>
      <p:sp>
        <p:nvSpPr>
          <p:cNvPr id="128" name="93% of sexual abuse perpetrators are known to the child.…"/>
          <p:cNvSpPr txBox="1">
            <a:spLocks noGrp="1"/>
          </p:cNvSpPr>
          <p:nvPr>
            <p:ph type="body" idx="1"/>
          </p:nvPr>
        </p:nvSpPr>
        <p:spPr>
          <a:xfrm>
            <a:off x="1726243" y="3291354"/>
            <a:ext cx="7129451" cy="2386157"/>
          </a:xfrm>
          <a:prstGeom prst="rect">
            <a:avLst/>
          </a:prstGeom>
        </p:spPr>
        <p:txBody>
          <a:bodyPr>
            <a:normAutofit lnSpcReduction="10000"/>
          </a:bodyPr>
          <a:lstStyle/>
          <a:p>
            <a:pPr marL="0" indent="0">
              <a:buNone/>
            </a:pPr>
            <a:endParaRPr lang="en-US" sz="1200" dirty="0"/>
          </a:p>
          <a:p>
            <a:pPr marL="171450" lvl="1" indent="-171450" fontAlgn="base">
              <a:buFont typeface="Arial" panose="020B0604020202020204" pitchFamily="34" charset="0"/>
              <a:buChar char="•"/>
            </a:pPr>
            <a:r>
              <a:rPr lang="ru-RU" dirty="0"/>
              <a:t>93% преступников знакомы ребенку </a:t>
            </a:r>
          </a:p>
          <a:p>
            <a:pPr marL="171450" lvl="1" indent="-171450" fontAlgn="base">
              <a:buFont typeface="Arial" panose="020B0604020202020204" pitchFamily="34" charset="0"/>
              <a:buChar char="•"/>
            </a:pPr>
            <a:r>
              <a:rPr lang="ru-RU" dirty="0"/>
              <a:t>34% из них это члены семьи или родственники</a:t>
            </a:r>
            <a:endParaRPr lang="en-US" dirty="0"/>
          </a:p>
          <a:p>
            <a:pPr marL="171450" lvl="1" indent="-171450" fontAlgn="base">
              <a:buFont typeface="Arial" panose="020B0604020202020204" pitchFamily="34" charset="0"/>
              <a:buChar char="•"/>
            </a:pPr>
            <a:r>
              <a:rPr lang="ru-RU" dirty="0"/>
              <a:t>И только 7% правонарушителей незнакомы ребенку.</a:t>
            </a:r>
            <a:r>
              <a:rPr lang="en-US" dirty="0"/>
              <a:t> </a:t>
            </a:r>
          </a:p>
          <a:p>
            <a:endParaRPr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556</TotalTime>
  <Words>5723</Words>
  <Application>Microsoft Macintosh PowerPoint</Application>
  <PresentationFormat>Widescreen</PresentationFormat>
  <Paragraphs>335</Paragraphs>
  <Slides>56</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Avenir Book</vt:lpstr>
      <vt:lpstr>Avenir Heavy</vt:lpstr>
      <vt:lpstr>Avenir Next</vt:lpstr>
      <vt:lpstr>Book Antiqua</vt:lpstr>
      <vt:lpstr>Calibri</vt:lpstr>
      <vt:lpstr>Calibri Light</vt:lpstr>
      <vt:lpstr>Carlito</vt:lpstr>
      <vt:lpstr>Office Theme</vt:lpstr>
      <vt:lpstr>ПРИНЕСЕМ МИР В СЕМЬЮ</vt:lpstr>
      <vt:lpstr>Чтение Священного Писания</vt:lpstr>
      <vt:lpstr>Маленький человек</vt:lpstr>
      <vt:lpstr>Статистические данные в отношении насилия среди молодежи</vt:lpstr>
      <vt:lpstr>Данные Всемирной организации здравоохранения:</vt:lpstr>
      <vt:lpstr>Согласно данных организации по защите жертв изнасилования,  жестокого обращения и инцеста (англ. RAINN - Rape, Abuse &amp; Incest National Network): </vt:lpstr>
      <vt:lpstr>Согласно данных организации по защите жертв изнасилования,  жестокого обращения и инцеста (англ. RAINN - Rape, Abuse &amp; Incest National Network):</vt:lpstr>
      <vt:lpstr>Как нам сохранить наших детей в безопасности?</vt:lpstr>
      <vt:lpstr>С чего начинается насилие  среди молодежи?</vt:lpstr>
      <vt:lpstr>«Слишком часто место, где наши дети подвергаются насилию, находится внутри семьи». </vt:lpstr>
      <vt:lpstr>Негативный детский опыт  </vt:lpstr>
      <vt:lpstr>Негативный детский опыт может включать:</vt:lpstr>
      <vt:lpstr>«Иисус же преуспевал в премудрости и возрасте и в любви у Бога и человеков».</vt:lpstr>
      <vt:lpstr>PowerPoint Presentation</vt:lpstr>
      <vt:lpstr>PowerPoint Presentation</vt:lpstr>
      <vt:lpstr>PowerPoint Presentation</vt:lpstr>
      <vt:lpstr>«Предотвращение негативного детского опыта должно начинаться в христианской семье».</vt:lpstr>
      <vt:lpstr>Дом  и семья – небезопасное место для детей, если они:</vt:lpstr>
      <vt:lpstr>«Атмосфера, которую создают отцы и матери, наполняет весь дом и ощущается в каждом его уголке»</vt:lpstr>
      <vt:lpstr>«Для того, чтобы бороться с эпидемией агрессии среди нашей молодежи, чтобы уменьшить насилие на свиданиях, издевательства со стороны сверстников, сексуальное насилие над детьми и убийства подростков, нам нужно оценить культурные нормы, существующие в наших семьях». </vt:lpstr>
      <vt:lpstr>Когда обстановка в наших семьях построена на власти и контроле …</vt:lpstr>
      <vt:lpstr>«Свет пришёл в мир; но люди более возлюбили тьму, нежели свет, потому что дела их были злы; ибо всякий, делающий злое, ненавидит свет и не идёт к свету, чтобы не обличились дела его, потому что они злы, </vt:lpstr>
      <vt:lpstr>«... а поступающий по правде идёт к свету, дабы явны были дела его, потому что они в Боге соделаны»</vt:lpstr>
      <vt:lpstr>«Церковные общины могут неосознанно способствовать продвижению образа мышления, усиливающего жестокие модели поведения, потому что мы благоговеем перед теми, кто обладает властью».</vt:lpstr>
      <vt:lpstr>«Плод же духа любовь, радость, мир, долготерпение, благость, милосердие, вера, кротость, воздержание» (Гал. 5:22)». </vt:lpstr>
      <vt:lpstr>Когда мы нацелены на то, чтобы:</vt:lpstr>
      <vt:lpstr>Христос и Отец едины в любви</vt:lpstr>
      <vt:lpstr>Когда мы сосредоточены больше на власти, чем на служении, мы способствуем сохранению атмосферы, которая помогает процветанию насилия.</vt:lpstr>
      <vt:lpstr>Мы хотим обладать ВЛАСТЬЮ Бога, не обладая при этом ХАРАКТЕРОМ Бога.</vt:lpstr>
      <vt:lpstr>«Кто любит брата своего, тот пребывает во свете, и нет в нем соблазна. А кто ненавидит брата своего, тот находится во тьме, и во тьме ходит, и не знает, куда идет, потому что тьма ослепила ему глаза»  (1 Ин. 2:10, 11). </vt:lpstr>
      <vt:lpstr>Когда мы проявляем силу духа, необходимую для того, чтобы открыто и честно говорить о создании атмосферы в семье, наполненной добротой и состраданием…</vt:lpstr>
      <vt:lpstr>… когда мы отказываемся защищать и поддерживать знакомые привычки, поддерживающие дух насилия и агрессии по отношению к следующему поколению…</vt:lpstr>
      <vt:lpstr>… церковь может начать испытывать пробуждение  и исцеление</vt:lpstr>
      <vt:lpstr>До тех пор, пока мы этого не сделаем, мы продолжаем красть у наших детей сокровище безопасности и доверия. </vt:lpstr>
      <vt:lpstr>И поступая так, мы искажаем характер Бога и нарушаем третью заповедь</vt:lpstr>
      <vt:lpstr>«Не произноси имени Господа, Бога твоего, напрасно, ибо Господь не оставит без наказания того, кто произносит имя Его напрасно» (Исх. 20:7).</vt:lpstr>
      <vt:lpstr>Когда наш ежедневный пример не показывает Плоды Духа, тогда мы произносим имя Божье напрасно».</vt:lpstr>
      <vt:lpstr>«Дела плоти известны они суть: прелюбодеяние, блуд, нечистота, непотребство, идолослужение, волшебство, вражда, ссоры, зависть, гнев, распри, разногласия, (соблазны), ереси, ненависть, убийства, пьянство, бесчинство и тому подобное. Предваряю вас, как и прежде предварял, что поступающие так Царства Божия не наследуют»</vt:lpstr>
      <vt:lpstr>«Семья должна стать частичкой неба на земле, местом, где любовь не подавляется грубостью, но, наоборот, лелеется. Наше счастье зависит от того, насколько мы будем проявлять любовь, сочувствие и истинную учтивость друг к другу… </vt:lpstr>
      <vt:lpstr>«Чудесным прообразом неба станет дом, которым руководит Дух Господень. Исполняя волю Божью, муж и жена будут уважать друг друга, питать взаимную любовь и доверие». </vt:lpstr>
      <vt:lpstr>«Никогда не забывайте о том, что вы должны сделать свой дом светлым и счастливым для себя и своих детей, проявляя качества Спасителя. Если вы приведете Христа в свой дом, то всегда сможете отличить добро от зла. Вы сможете помочь своим детям стать деревьями праведности и приносить обильный плод Святого Духа. Беда может постичь любого. </vt:lpstr>
      <vt:lpstr>«Пусть же терпение, дух благодарности и любовь ярко светят в сердце вопреки тому, что день может быть весьма мрачен. Дом может быть простым, но он всегда должен быть местом, где произносятся слова поощрения и совершаются добрые дела, где вежливость и любовь живут постоянно». </vt:lpstr>
      <vt:lpstr>«Ни муж, ни жена не должны властвовать друг над другом. Не пытайтесь заставить друг друга подчиниться своим желаниям. Делая это, вы не можете сохранить любовь друг к другу. Будьте добры, терпеливы и выдержаны, внимательны и любезны»</vt:lpstr>
      <vt:lpstr>«Горе тем, которые зло называют добром, и добро – злом, тьму почитают светом, и свет – тьмою, горькое почитают сладким, и сладкое – горьким» (Ис. 5:20). </vt:lpstr>
      <vt:lpstr>Апостол Павел ясно говорит нам, что:</vt:lpstr>
      <vt:lpstr>Когда мы преуменьшаем:</vt:lpstr>
      <vt:lpstr>Пока:</vt:lpstr>
      <vt:lpstr>…мы показываем нашей молодежи:</vt:lpstr>
      <vt:lpstr>Нам нужно посмотреть на себя в зеркало и отреагировать на свое собственное насилие, агрессию или наше притязание на право контролировать и управлять другими.</vt:lpstr>
      <vt:lpstr>Мы начинаем с того, что хотим сделать все возможное, чтобы нарушить молчание и прекратить насилие  enditnow®.</vt:lpstr>
      <vt:lpstr>Божье определение любви к ближнему не подразумевает молчание.  </vt:lpstr>
      <vt:lpstr>Молчание – не способ вдохновить насильников просто смиренно принять тот факт, что им нужно измениться.</vt:lpstr>
      <vt:lpstr>Молчание не является частью библейского процесса прощения.  </vt:lpstr>
      <vt:lpstr>Молчание не приносит изменений.</vt:lpstr>
      <vt:lpstr>Молчание не способствует исцелению.  Молчание не спасает агнцев.</vt:lpstr>
      <vt:lpstr>Вместе мы можем нарушить это молчание и остановить насилие enditnow.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Peace Home</dc:title>
  <cp:lastModifiedBy>Microsoft Office User</cp:lastModifiedBy>
  <cp:revision>75</cp:revision>
  <dcterms:modified xsi:type="dcterms:W3CDTF">2021-07-06T09:40:37Z</dcterms:modified>
</cp:coreProperties>
</file>