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3660" r:id="rId5"/>
  </p:sldMasterIdLst>
  <p:notesMasterIdLst>
    <p:notesMasterId r:id="rId43"/>
  </p:notesMasterIdLst>
  <p:sldIdLst>
    <p:sldId id="257" r:id="rId6"/>
    <p:sldId id="259" r:id="rId7"/>
    <p:sldId id="258" r:id="rId8"/>
    <p:sldId id="260" r:id="rId9"/>
    <p:sldId id="274" r:id="rId10"/>
    <p:sldId id="297" r:id="rId11"/>
    <p:sldId id="264" r:id="rId12"/>
    <p:sldId id="263" r:id="rId13"/>
    <p:sldId id="261" r:id="rId14"/>
    <p:sldId id="262" r:id="rId15"/>
    <p:sldId id="265" r:id="rId16"/>
    <p:sldId id="266" r:id="rId17"/>
    <p:sldId id="272" r:id="rId18"/>
    <p:sldId id="280" r:id="rId19"/>
    <p:sldId id="279" r:id="rId20"/>
    <p:sldId id="289" r:id="rId21"/>
    <p:sldId id="268" r:id="rId22"/>
    <p:sldId id="267" r:id="rId23"/>
    <p:sldId id="276" r:id="rId24"/>
    <p:sldId id="285" r:id="rId25"/>
    <p:sldId id="283" r:id="rId26"/>
    <p:sldId id="278" r:id="rId27"/>
    <p:sldId id="269" r:id="rId28"/>
    <p:sldId id="282" r:id="rId29"/>
    <p:sldId id="270" r:id="rId30"/>
    <p:sldId id="271" r:id="rId31"/>
    <p:sldId id="277" r:id="rId32"/>
    <p:sldId id="292" r:id="rId33"/>
    <p:sldId id="298" r:id="rId34"/>
    <p:sldId id="293" r:id="rId35"/>
    <p:sldId id="294" r:id="rId36"/>
    <p:sldId id="295" r:id="rId37"/>
    <p:sldId id="281" r:id="rId38"/>
    <p:sldId id="291" r:id="rId39"/>
    <p:sldId id="288" r:id="rId40"/>
    <p:sldId id="290" r:id="rId41"/>
    <p:sldId id="287" r:id="rId4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9642"/>
    <a:srgbClr val="A09730"/>
    <a:srgbClr val="0432FF"/>
    <a:srgbClr val="938B2D"/>
    <a:srgbClr val="929000"/>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06" autoAdjust="0"/>
    <p:restoredTop sz="58712" autoAdjust="0"/>
  </p:normalViewPr>
  <p:slideViewPr>
    <p:cSldViewPr snapToGrid="0">
      <p:cViewPr varScale="1">
        <p:scale>
          <a:sx n="66" d="100"/>
          <a:sy n="66" d="100"/>
        </p:scale>
        <p:origin x="1904" y="192"/>
      </p:cViewPr>
      <p:guideLst/>
    </p:cSldViewPr>
  </p:slideViewPr>
  <p:notesTextViewPr>
    <p:cViewPr>
      <p:scale>
        <a:sx n="1" d="1"/>
        <a:sy n="1" d="1"/>
      </p:scale>
      <p:origin x="0" y="0"/>
    </p:cViewPr>
  </p:notesTextViewPr>
  <p:sorterViewPr>
    <p:cViewPr>
      <p:scale>
        <a:sx n="100" d="100"/>
        <a:sy n="100" d="100"/>
      </p:scale>
      <p:origin x="0" y="-6019"/>
    </p:cViewPr>
  </p:sorterViewPr>
  <p:notesViewPr>
    <p:cSldViewPr snapToGrid="0">
      <p:cViewPr varScale="1">
        <p:scale>
          <a:sx n="81" d="100"/>
          <a:sy n="81" d="100"/>
        </p:scale>
        <p:origin x="396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27ED-A304-4697-8C44-18E45D3D2B1A}" type="doc">
      <dgm:prSet loTypeId="urn:microsoft.com/office/officeart/2005/8/layout/process3" loCatId="process" qsTypeId="urn:microsoft.com/office/officeart/2005/8/quickstyle/simple4" qsCatId="simple" csTypeId="urn:microsoft.com/office/officeart/2005/8/colors/accent5_2" csCatId="accent5" phldr="1"/>
      <dgm:spPr/>
      <dgm:t>
        <a:bodyPr/>
        <a:lstStyle/>
        <a:p>
          <a:endParaRPr lang="en-US"/>
        </a:p>
      </dgm:t>
    </dgm:pt>
    <dgm:pt modelId="{5FC34D3A-C8D4-483C-8695-507470E74D50}">
      <dgm:prSet/>
      <dgm:spPr/>
      <dgm:t>
        <a:bodyPr/>
        <a:lstStyle/>
        <a:p>
          <a:r>
            <a:rPr lang="en-US" dirty="0"/>
            <a:t>Age 11</a:t>
          </a:r>
        </a:p>
      </dgm:t>
    </dgm:pt>
    <dgm:pt modelId="{9978A89C-C2F1-4241-807C-13619E6D6376}" type="parTrans" cxnId="{277179CE-E2F5-4733-8D23-9E37CACB7B9E}">
      <dgm:prSet/>
      <dgm:spPr/>
      <dgm:t>
        <a:bodyPr/>
        <a:lstStyle/>
        <a:p>
          <a:endParaRPr lang="en-US"/>
        </a:p>
      </dgm:t>
    </dgm:pt>
    <dgm:pt modelId="{1DECF9F5-40C0-4379-BCCE-7BCAAD54807B}" type="sibTrans" cxnId="{277179CE-E2F5-4733-8D23-9E37CACB7B9E}">
      <dgm:prSet/>
      <dgm:spPr/>
      <dgm:t>
        <a:bodyPr/>
        <a:lstStyle/>
        <a:p>
          <a:endParaRPr lang="en-US"/>
        </a:p>
      </dgm:t>
    </dgm:pt>
    <dgm:pt modelId="{C057D6ED-8F49-42DC-B8A7-C07F68F0F734}">
      <dgm:prSet/>
      <dgm:spPr/>
      <dgm:t>
        <a:bodyPr/>
        <a:lstStyle/>
        <a:p>
          <a:r>
            <a:rPr lang="ru-RU" dirty="0"/>
            <a:t> </a:t>
          </a:r>
          <a:r>
            <a:rPr lang="ru-RU" u="none" strike="noStrike" dirty="0">
              <a:solidFill>
                <a:schemeClr val="tx1"/>
              </a:solidFill>
              <a:effectLst/>
              <a:latin typeface="+mn-lt"/>
              <a:ea typeface="+mn-ea"/>
              <a:cs typeface="+mn-cs"/>
            </a:rPr>
            <a:t>Средний возраст знакомства с порнографией</a:t>
          </a:r>
          <a:endParaRPr lang="en-US" dirty="0"/>
        </a:p>
      </dgm:t>
    </dgm:pt>
    <dgm:pt modelId="{131D11D9-3030-4E3B-8F84-0108E6497B2A}" type="parTrans" cxnId="{FB0FA082-3950-4822-951F-05A1A9548F18}">
      <dgm:prSet/>
      <dgm:spPr/>
      <dgm:t>
        <a:bodyPr/>
        <a:lstStyle/>
        <a:p>
          <a:endParaRPr lang="en-US"/>
        </a:p>
      </dgm:t>
    </dgm:pt>
    <dgm:pt modelId="{6E885013-4246-43E1-A818-2251A99C8FD2}" type="sibTrans" cxnId="{FB0FA082-3950-4822-951F-05A1A9548F18}">
      <dgm:prSet/>
      <dgm:spPr/>
      <dgm:t>
        <a:bodyPr/>
        <a:lstStyle/>
        <a:p>
          <a:endParaRPr lang="en-US"/>
        </a:p>
      </dgm:t>
    </dgm:pt>
    <dgm:pt modelId="{9845D52A-E054-4EB0-A5A3-32AE7DC6D645}">
      <dgm:prSet/>
      <dgm:spPr/>
      <dgm:t>
        <a:bodyPr/>
        <a:lstStyle/>
        <a:p>
          <a:r>
            <a:rPr lang="en-US" dirty="0"/>
            <a:t>68 million</a:t>
          </a:r>
        </a:p>
      </dgm:t>
    </dgm:pt>
    <dgm:pt modelId="{952EE001-86C3-4022-96EE-ABDB540B8A78}" type="parTrans" cxnId="{B04C6215-C46D-4282-963F-02A26E25C8AB}">
      <dgm:prSet/>
      <dgm:spPr/>
      <dgm:t>
        <a:bodyPr/>
        <a:lstStyle/>
        <a:p>
          <a:endParaRPr lang="en-US"/>
        </a:p>
      </dgm:t>
    </dgm:pt>
    <dgm:pt modelId="{796364FD-7651-493A-AEE5-8DD45DF8EEAC}" type="sibTrans" cxnId="{B04C6215-C46D-4282-963F-02A26E25C8AB}">
      <dgm:prSet/>
      <dgm:spPr/>
      <dgm:t>
        <a:bodyPr/>
        <a:lstStyle/>
        <a:p>
          <a:endParaRPr lang="en-US"/>
        </a:p>
      </dgm:t>
    </dgm:pt>
    <dgm:pt modelId="{566C4A8F-CE66-4FF5-AF11-6C385F74A275}">
      <dgm:prSet/>
      <dgm:spPr/>
      <dgm:t>
        <a:bodyPr/>
        <a:lstStyle/>
        <a:p>
          <a:r>
            <a:rPr lang="ru-RU" dirty="0"/>
            <a:t>Ежедневные поиски в Сети</a:t>
          </a:r>
          <a:endParaRPr lang="en-US" dirty="0"/>
        </a:p>
      </dgm:t>
    </dgm:pt>
    <dgm:pt modelId="{375C5A5E-5F04-4FE8-98F8-795867C18A18}" type="parTrans" cxnId="{66E8CE3C-459F-4648-B4D7-5039298A0E92}">
      <dgm:prSet/>
      <dgm:spPr/>
      <dgm:t>
        <a:bodyPr/>
        <a:lstStyle/>
        <a:p>
          <a:endParaRPr lang="en-US"/>
        </a:p>
      </dgm:t>
    </dgm:pt>
    <dgm:pt modelId="{E74B8A5E-78D9-4E5B-86E1-203DE271581F}" type="sibTrans" cxnId="{66E8CE3C-459F-4648-B4D7-5039298A0E92}">
      <dgm:prSet/>
      <dgm:spPr/>
      <dgm:t>
        <a:bodyPr/>
        <a:lstStyle/>
        <a:p>
          <a:endParaRPr lang="en-US"/>
        </a:p>
      </dgm:t>
    </dgm:pt>
    <dgm:pt modelId="{9AC77E87-FC4D-4F04-889B-73358514DC0D}">
      <dgm:prSet/>
      <dgm:spPr/>
      <dgm:t>
        <a:bodyPr/>
        <a:lstStyle/>
        <a:p>
          <a:r>
            <a:rPr lang="en-US" dirty="0"/>
            <a:t>47%</a:t>
          </a:r>
        </a:p>
      </dgm:t>
    </dgm:pt>
    <dgm:pt modelId="{B29F90F6-921F-42B9-A496-5D121F61821E}" type="parTrans" cxnId="{04774158-8FAB-47B4-A2EE-D3D3A7E958BE}">
      <dgm:prSet/>
      <dgm:spPr/>
      <dgm:t>
        <a:bodyPr/>
        <a:lstStyle/>
        <a:p>
          <a:endParaRPr lang="en-US"/>
        </a:p>
      </dgm:t>
    </dgm:pt>
    <dgm:pt modelId="{3A77AB9A-DF29-465E-A0A5-D4FA3D0C537F}" type="sibTrans" cxnId="{04774158-8FAB-47B4-A2EE-D3D3A7E958BE}">
      <dgm:prSet/>
      <dgm:spPr/>
      <dgm:t>
        <a:bodyPr/>
        <a:lstStyle/>
        <a:p>
          <a:endParaRPr lang="en-US"/>
        </a:p>
      </dgm:t>
    </dgm:pt>
    <dgm:pt modelId="{C2F0E5C9-2943-4A9B-872F-ECF6B159E9F4}">
      <dgm:prSet/>
      <dgm:spPr/>
      <dgm:t>
        <a:bodyPr/>
        <a:lstStyle/>
        <a:p>
          <a:r>
            <a:rPr lang="ru-RU" dirty="0"/>
            <a:t>В 47% христианских домов порнография является одной из основных проблем</a:t>
          </a:r>
          <a:endParaRPr lang="en-US" dirty="0"/>
        </a:p>
      </dgm:t>
    </dgm:pt>
    <dgm:pt modelId="{8FBB852D-32B7-4273-9DE3-951F1CFE69EC}" type="parTrans" cxnId="{F7608388-5A1F-4FE9-96E5-520EA7B1F725}">
      <dgm:prSet/>
      <dgm:spPr/>
      <dgm:t>
        <a:bodyPr/>
        <a:lstStyle/>
        <a:p>
          <a:endParaRPr lang="en-US"/>
        </a:p>
      </dgm:t>
    </dgm:pt>
    <dgm:pt modelId="{1A62CB6F-38D7-44F2-AFAB-0C4382E3DA24}" type="sibTrans" cxnId="{F7608388-5A1F-4FE9-96E5-520EA7B1F725}">
      <dgm:prSet/>
      <dgm:spPr/>
      <dgm:t>
        <a:bodyPr/>
        <a:lstStyle/>
        <a:p>
          <a:endParaRPr lang="en-US"/>
        </a:p>
      </dgm:t>
    </dgm:pt>
    <dgm:pt modelId="{BFDA231B-0350-428F-B42C-CEE73756DB19}">
      <dgm:prSet/>
      <dgm:spPr/>
      <dgm:t>
        <a:bodyPr/>
        <a:lstStyle/>
        <a:p>
          <a:r>
            <a:rPr lang="en-US" dirty="0"/>
            <a:t>1/3</a:t>
          </a:r>
        </a:p>
      </dgm:t>
    </dgm:pt>
    <dgm:pt modelId="{0134FAEF-77B9-40D2-8388-B1AEBFC02620}" type="sibTrans" cxnId="{436FC264-82C2-4B48-B805-A3CE01EAF49B}">
      <dgm:prSet/>
      <dgm:spPr/>
      <dgm:t>
        <a:bodyPr/>
        <a:lstStyle/>
        <a:p>
          <a:endParaRPr lang="en-US"/>
        </a:p>
      </dgm:t>
    </dgm:pt>
    <dgm:pt modelId="{D8B84BB0-8DCE-4134-A255-4493C1D64C01}" type="parTrans" cxnId="{436FC264-82C2-4B48-B805-A3CE01EAF49B}">
      <dgm:prSet/>
      <dgm:spPr/>
      <dgm:t>
        <a:bodyPr/>
        <a:lstStyle/>
        <a:p>
          <a:endParaRPr lang="en-US"/>
        </a:p>
      </dgm:t>
    </dgm:pt>
    <dgm:pt modelId="{F821B21A-2D1F-4D2E-B07F-4C985B23A27A}">
      <dgm:prSet/>
      <dgm:spPr/>
      <dgm:t>
        <a:bodyPr/>
        <a:lstStyle/>
        <a:p>
          <a:r>
            <a:rPr lang="ru-RU" dirty="0"/>
            <a:t>Женщин регулярно смотрят порнографический контент</a:t>
          </a:r>
          <a:endParaRPr lang="en-US" dirty="0"/>
        </a:p>
      </dgm:t>
    </dgm:pt>
    <dgm:pt modelId="{1D6B46DA-C7F1-44CE-9259-2532A648B6B8}" type="parTrans" cxnId="{66989D8F-AAB2-490C-88E6-2AE3D8F6DDA8}">
      <dgm:prSet/>
      <dgm:spPr/>
      <dgm:t>
        <a:bodyPr/>
        <a:lstStyle/>
        <a:p>
          <a:endParaRPr lang="en-US"/>
        </a:p>
      </dgm:t>
    </dgm:pt>
    <dgm:pt modelId="{AE026CDA-B649-487D-B2B7-818EA572EFCF}" type="sibTrans" cxnId="{66989D8F-AAB2-490C-88E6-2AE3D8F6DDA8}">
      <dgm:prSet/>
      <dgm:spPr/>
      <dgm:t>
        <a:bodyPr/>
        <a:lstStyle/>
        <a:p>
          <a:endParaRPr lang="en-US"/>
        </a:p>
      </dgm:t>
    </dgm:pt>
    <dgm:pt modelId="{22AA5036-5010-664D-87E2-4174F8DC1C53}">
      <dgm:prSet/>
      <dgm:spPr/>
      <dgm:t>
        <a:bodyPr/>
        <a:lstStyle/>
        <a:p>
          <a:endParaRPr lang="en-US" dirty="0"/>
        </a:p>
      </dgm:t>
    </dgm:pt>
    <dgm:pt modelId="{ECDECAC4-0354-E541-86A4-A68C0A438795}" type="parTrans" cxnId="{F965DC92-0D8B-624A-BE7D-80F185B3CE6E}">
      <dgm:prSet/>
      <dgm:spPr/>
      <dgm:t>
        <a:bodyPr/>
        <a:lstStyle/>
        <a:p>
          <a:endParaRPr lang="en-US"/>
        </a:p>
      </dgm:t>
    </dgm:pt>
    <dgm:pt modelId="{39758A7E-2AB1-1848-BFC4-6AF250D5CF4B}" type="sibTrans" cxnId="{F965DC92-0D8B-624A-BE7D-80F185B3CE6E}">
      <dgm:prSet/>
      <dgm:spPr/>
      <dgm:t>
        <a:bodyPr/>
        <a:lstStyle/>
        <a:p>
          <a:endParaRPr lang="en-US"/>
        </a:p>
      </dgm:t>
    </dgm:pt>
    <dgm:pt modelId="{B4B1CD1E-7A93-4988-AE77-4E261876AE8E}" type="pres">
      <dgm:prSet presAssocID="{08F627ED-A304-4697-8C44-18E45D3D2B1A}" presName="linearFlow" presStyleCnt="0">
        <dgm:presLayoutVars>
          <dgm:dir/>
          <dgm:animLvl val="lvl"/>
          <dgm:resizeHandles val="exact"/>
        </dgm:presLayoutVars>
      </dgm:prSet>
      <dgm:spPr/>
    </dgm:pt>
    <dgm:pt modelId="{AC8DE43C-F29D-4914-AE97-9330517EE09E}" type="pres">
      <dgm:prSet presAssocID="{5FC34D3A-C8D4-483C-8695-507470E74D50}" presName="composite" presStyleCnt="0"/>
      <dgm:spPr/>
    </dgm:pt>
    <dgm:pt modelId="{B6F2A473-8329-44BC-873A-CE4341B12225}" type="pres">
      <dgm:prSet presAssocID="{5FC34D3A-C8D4-483C-8695-507470E74D50}" presName="parTx" presStyleLbl="node1" presStyleIdx="0" presStyleCnt="4">
        <dgm:presLayoutVars>
          <dgm:chMax val="0"/>
          <dgm:chPref val="0"/>
          <dgm:bulletEnabled val="1"/>
        </dgm:presLayoutVars>
      </dgm:prSet>
      <dgm:spPr/>
    </dgm:pt>
    <dgm:pt modelId="{993C62E0-3C5A-48D7-B419-59191458099D}" type="pres">
      <dgm:prSet presAssocID="{5FC34D3A-C8D4-483C-8695-507470E74D50}" presName="parSh" presStyleLbl="node1" presStyleIdx="0" presStyleCnt="4"/>
      <dgm:spPr/>
    </dgm:pt>
    <dgm:pt modelId="{2A5BA5A5-1212-4538-B06E-9FC3EE8C383A}" type="pres">
      <dgm:prSet presAssocID="{5FC34D3A-C8D4-483C-8695-507470E74D50}" presName="desTx" presStyleLbl="fgAcc1" presStyleIdx="0" presStyleCnt="4">
        <dgm:presLayoutVars>
          <dgm:bulletEnabled val="1"/>
        </dgm:presLayoutVars>
      </dgm:prSet>
      <dgm:spPr/>
    </dgm:pt>
    <dgm:pt modelId="{683D87F0-9D77-4EA1-9256-FD223A85A997}" type="pres">
      <dgm:prSet presAssocID="{1DECF9F5-40C0-4379-BCCE-7BCAAD54807B}" presName="sibTrans" presStyleLbl="sibTrans2D1" presStyleIdx="0" presStyleCnt="3"/>
      <dgm:spPr/>
    </dgm:pt>
    <dgm:pt modelId="{8B5F0A0E-4306-4A9D-AA5F-B1CE05CEF994}" type="pres">
      <dgm:prSet presAssocID="{1DECF9F5-40C0-4379-BCCE-7BCAAD54807B}" presName="connTx" presStyleLbl="sibTrans2D1" presStyleIdx="0" presStyleCnt="3"/>
      <dgm:spPr/>
    </dgm:pt>
    <dgm:pt modelId="{5171A6CD-28F1-42A2-AC1E-C32DD24ABA08}" type="pres">
      <dgm:prSet presAssocID="{9845D52A-E054-4EB0-A5A3-32AE7DC6D645}" presName="composite" presStyleCnt="0"/>
      <dgm:spPr/>
    </dgm:pt>
    <dgm:pt modelId="{0167769D-9FB4-4F69-A02A-65B81C3F6C93}" type="pres">
      <dgm:prSet presAssocID="{9845D52A-E054-4EB0-A5A3-32AE7DC6D645}" presName="parTx" presStyleLbl="node1" presStyleIdx="0" presStyleCnt="4">
        <dgm:presLayoutVars>
          <dgm:chMax val="0"/>
          <dgm:chPref val="0"/>
          <dgm:bulletEnabled val="1"/>
        </dgm:presLayoutVars>
      </dgm:prSet>
      <dgm:spPr/>
    </dgm:pt>
    <dgm:pt modelId="{E621182F-7AA0-43B2-9C6F-49694CC9CCF0}" type="pres">
      <dgm:prSet presAssocID="{9845D52A-E054-4EB0-A5A3-32AE7DC6D645}" presName="parSh" presStyleLbl="node1" presStyleIdx="1" presStyleCnt="4"/>
      <dgm:spPr/>
    </dgm:pt>
    <dgm:pt modelId="{15451479-B759-4C97-AB9B-7B5C6A3F8478}" type="pres">
      <dgm:prSet presAssocID="{9845D52A-E054-4EB0-A5A3-32AE7DC6D645}" presName="desTx" presStyleLbl="fgAcc1" presStyleIdx="1" presStyleCnt="4">
        <dgm:presLayoutVars>
          <dgm:bulletEnabled val="1"/>
        </dgm:presLayoutVars>
      </dgm:prSet>
      <dgm:spPr/>
    </dgm:pt>
    <dgm:pt modelId="{D95CD353-4032-4F2C-AA29-205958412ACE}" type="pres">
      <dgm:prSet presAssocID="{796364FD-7651-493A-AEE5-8DD45DF8EEAC}" presName="sibTrans" presStyleLbl="sibTrans2D1" presStyleIdx="1" presStyleCnt="3"/>
      <dgm:spPr/>
    </dgm:pt>
    <dgm:pt modelId="{0DDA3E5C-246E-4F86-A945-982A708F90C9}" type="pres">
      <dgm:prSet presAssocID="{796364FD-7651-493A-AEE5-8DD45DF8EEAC}" presName="connTx" presStyleLbl="sibTrans2D1" presStyleIdx="1" presStyleCnt="3"/>
      <dgm:spPr/>
    </dgm:pt>
    <dgm:pt modelId="{43613E1F-CDD2-400B-AC24-F58B9159730B}" type="pres">
      <dgm:prSet presAssocID="{9AC77E87-FC4D-4F04-889B-73358514DC0D}" presName="composite" presStyleCnt="0"/>
      <dgm:spPr/>
    </dgm:pt>
    <dgm:pt modelId="{824C6025-568A-41A2-BFD7-AAB74DB7599B}" type="pres">
      <dgm:prSet presAssocID="{9AC77E87-FC4D-4F04-889B-73358514DC0D}" presName="parTx" presStyleLbl="node1" presStyleIdx="1" presStyleCnt="4">
        <dgm:presLayoutVars>
          <dgm:chMax val="0"/>
          <dgm:chPref val="0"/>
          <dgm:bulletEnabled val="1"/>
        </dgm:presLayoutVars>
      </dgm:prSet>
      <dgm:spPr/>
    </dgm:pt>
    <dgm:pt modelId="{53D8A6C9-B63B-430E-B06F-AD533374AE92}" type="pres">
      <dgm:prSet presAssocID="{9AC77E87-FC4D-4F04-889B-73358514DC0D}" presName="parSh" presStyleLbl="node1" presStyleIdx="2" presStyleCnt="4"/>
      <dgm:spPr/>
    </dgm:pt>
    <dgm:pt modelId="{816FE444-CDCA-4AFF-8288-59CE934EA139}" type="pres">
      <dgm:prSet presAssocID="{9AC77E87-FC4D-4F04-889B-73358514DC0D}" presName="desTx" presStyleLbl="fgAcc1" presStyleIdx="2" presStyleCnt="4">
        <dgm:presLayoutVars>
          <dgm:bulletEnabled val="1"/>
        </dgm:presLayoutVars>
      </dgm:prSet>
      <dgm:spPr/>
    </dgm:pt>
    <dgm:pt modelId="{21898E54-164B-4EA9-9803-C775DDFD3EB3}" type="pres">
      <dgm:prSet presAssocID="{3A77AB9A-DF29-465E-A0A5-D4FA3D0C537F}" presName="sibTrans" presStyleLbl="sibTrans2D1" presStyleIdx="2" presStyleCnt="3"/>
      <dgm:spPr/>
    </dgm:pt>
    <dgm:pt modelId="{091A20BD-C9DE-470A-923A-33AB7077D04D}" type="pres">
      <dgm:prSet presAssocID="{3A77AB9A-DF29-465E-A0A5-D4FA3D0C537F}" presName="connTx" presStyleLbl="sibTrans2D1" presStyleIdx="2" presStyleCnt="3"/>
      <dgm:spPr/>
    </dgm:pt>
    <dgm:pt modelId="{0BFCF02F-B9F0-4B42-923B-4CE7F8F24AA5}" type="pres">
      <dgm:prSet presAssocID="{BFDA231B-0350-428F-B42C-CEE73756DB19}" presName="composite" presStyleCnt="0"/>
      <dgm:spPr/>
    </dgm:pt>
    <dgm:pt modelId="{1A4C524F-B37D-44AD-98DA-BC517EC67351}" type="pres">
      <dgm:prSet presAssocID="{BFDA231B-0350-428F-B42C-CEE73756DB19}" presName="parTx" presStyleLbl="node1" presStyleIdx="2" presStyleCnt="4">
        <dgm:presLayoutVars>
          <dgm:chMax val="0"/>
          <dgm:chPref val="0"/>
          <dgm:bulletEnabled val="1"/>
        </dgm:presLayoutVars>
      </dgm:prSet>
      <dgm:spPr/>
    </dgm:pt>
    <dgm:pt modelId="{BD57182C-6CA9-4062-AB68-8024045A4802}" type="pres">
      <dgm:prSet presAssocID="{BFDA231B-0350-428F-B42C-CEE73756DB19}" presName="parSh" presStyleLbl="node1" presStyleIdx="3" presStyleCnt="4"/>
      <dgm:spPr/>
    </dgm:pt>
    <dgm:pt modelId="{742DEA62-08CF-42FD-9EDF-6A38977A15B6}" type="pres">
      <dgm:prSet presAssocID="{BFDA231B-0350-428F-B42C-CEE73756DB19}" presName="desTx" presStyleLbl="fgAcc1" presStyleIdx="3" presStyleCnt="4">
        <dgm:presLayoutVars>
          <dgm:bulletEnabled val="1"/>
        </dgm:presLayoutVars>
      </dgm:prSet>
      <dgm:spPr/>
    </dgm:pt>
  </dgm:ptLst>
  <dgm:cxnLst>
    <dgm:cxn modelId="{C1809E0B-F0CB-4317-A202-05015E7AC632}" type="presOf" srcId="{C2F0E5C9-2943-4A9B-872F-ECF6B159E9F4}" destId="{816FE444-CDCA-4AFF-8288-59CE934EA139}" srcOrd="0" destOrd="0" presId="urn:microsoft.com/office/officeart/2005/8/layout/process3"/>
    <dgm:cxn modelId="{B04C6215-C46D-4282-963F-02A26E25C8AB}" srcId="{08F627ED-A304-4697-8C44-18E45D3D2B1A}" destId="{9845D52A-E054-4EB0-A5A3-32AE7DC6D645}" srcOrd="1" destOrd="0" parTransId="{952EE001-86C3-4022-96EE-ABDB540B8A78}" sibTransId="{796364FD-7651-493A-AEE5-8DD45DF8EEAC}"/>
    <dgm:cxn modelId="{1F9E6117-4ED5-473B-AF3E-ABD08468FE58}" type="presOf" srcId="{796364FD-7651-493A-AEE5-8DD45DF8EEAC}" destId="{D95CD353-4032-4F2C-AA29-205958412ACE}" srcOrd="0" destOrd="0" presId="urn:microsoft.com/office/officeart/2005/8/layout/process3"/>
    <dgm:cxn modelId="{03446920-D7EA-4915-BE1A-204276203DFC}" type="presOf" srcId="{1DECF9F5-40C0-4379-BCCE-7BCAAD54807B}" destId="{683D87F0-9D77-4EA1-9256-FD223A85A997}" srcOrd="0" destOrd="0" presId="urn:microsoft.com/office/officeart/2005/8/layout/process3"/>
    <dgm:cxn modelId="{6E2AD427-EC3D-43E4-9331-0D4CD5D11FB9}" type="presOf" srcId="{BFDA231B-0350-428F-B42C-CEE73756DB19}" destId="{BD57182C-6CA9-4062-AB68-8024045A4802}" srcOrd="1" destOrd="0" presId="urn:microsoft.com/office/officeart/2005/8/layout/process3"/>
    <dgm:cxn modelId="{3195DB2F-EE45-5E4D-A527-C56297BC1FC4}" type="presOf" srcId="{22AA5036-5010-664D-87E2-4174F8DC1C53}" destId="{2A5BA5A5-1212-4538-B06E-9FC3EE8C383A}" srcOrd="0" destOrd="1" presId="urn:microsoft.com/office/officeart/2005/8/layout/process3"/>
    <dgm:cxn modelId="{66E8CE3C-459F-4648-B4D7-5039298A0E92}" srcId="{9845D52A-E054-4EB0-A5A3-32AE7DC6D645}" destId="{566C4A8F-CE66-4FF5-AF11-6C385F74A275}" srcOrd="0" destOrd="0" parTransId="{375C5A5E-5F04-4FE8-98F8-795867C18A18}" sibTransId="{E74B8A5E-78D9-4E5B-86E1-203DE271581F}"/>
    <dgm:cxn modelId="{0A19804E-2B88-45D1-A298-67C90FD0E2EA}" type="presOf" srcId="{5FC34D3A-C8D4-483C-8695-507470E74D50}" destId="{B6F2A473-8329-44BC-873A-CE4341B12225}" srcOrd="0" destOrd="0" presId="urn:microsoft.com/office/officeart/2005/8/layout/process3"/>
    <dgm:cxn modelId="{1B6B2955-F3C7-4337-8F56-53C857856A5E}" type="presOf" srcId="{08F627ED-A304-4697-8C44-18E45D3D2B1A}" destId="{B4B1CD1E-7A93-4988-AE77-4E261876AE8E}" srcOrd="0" destOrd="0" presId="urn:microsoft.com/office/officeart/2005/8/layout/process3"/>
    <dgm:cxn modelId="{04774158-8FAB-47B4-A2EE-D3D3A7E958BE}" srcId="{08F627ED-A304-4697-8C44-18E45D3D2B1A}" destId="{9AC77E87-FC4D-4F04-889B-73358514DC0D}" srcOrd="2" destOrd="0" parTransId="{B29F90F6-921F-42B9-A496-5D121F61821E}" sibTransId="{3A77AB9A-DF29-465E-A0A5-D4FA3D0C537F}"/>
    <dgm:cxn modelId="{65998F5C-9491-499A-A106-BA96C435E4AF}" type="presOf" srcId="{566C4A8F-CE66-4FF5-AF11-6C385F74A275}" destId="{15451479-B759-4C97-AB9B-7B5C6A3F8478}" srcOrd="0" destOrd="0" presId="urn:microsoft.com/office/officeart/2005/8/layout/process3"/>
    <dgm:cxn modelId="{436FC264-82C2-4B48-B805-A3CE01EAF49B}" srcId="{08F627ED-A304-4697-8C44-18E45D3D2B1A}" destId="{BFDA231B-0350-428F-B42C-CEE73756DB19}" srcOrd="3" destOrd="0" parTransId="{D8B84BB0-8DCE-4134-A255-4493C1D64C01}" sibTransId="{0134FAEF-77B9-40D2-8388-B1AEBFC02620}"/>
    <dgm:cxn modelId="{AB551071-C170-4717-BA05-20EAAED468C4}" type="presOf" srcId="{3A77AB9A-DF29-465E-A0A5-D4FA3D0C537F}" destId="{21898E54-164B-4EA9-9803-C775DDFD3EB3}" srcOrd="0" destOrd="0" presId="urn:microsoft.com/office/officeart/2005/8/layout/process3"/>
    <dgm:cxn modelId="{FDF4827D-2882-497D-997E-1A92494A9107}" type="presOf" srcId="{9845D52A-E054-4EB0-A5A3-32AE7DC6D645}" destId="{0167769D-9FB4-4F69-A02A-65B81C3F6C93}" srcOrd="0" destOrd="0" presId="urn:microsoft.com/office/officeart/2005/8/layout/process3"/>
    <dgm:cxn modelId="{7EBE687F-C116-4B57-9555-141C348193AB}" type="presOf" srcId="{3A77AB9A-DF29-465E-A0A5-D4FA3D0C537F}" destId="{091A20BD-C9DE-470A-923A-33AB7077D04D}" srcOrd="1" destOrd="0" presId="urn:microsoft.com/office/officeart/2005/8/layout/process3"/>
    <dgm:cxn modelId="{FB0FA082-3950-4822-951F-05A1A9548F18}" srcId="{5FC34D3A-C8D4-483C-8695-507470E74D50}" destId="{C057D6ED-8F49-42DC-B8A7-C07F68F0F734}" srcOrd="0" destOrd="0" parTransId="{131D11D9-3030-4E3B-8F84-0108E6497B2A}" sibTransId="{6E885013-4246-43E1-A818-2251A99C8FD2}"/>
    <dgm:cxn modelId="{6AD76384-E9B2-435A-8E35-F0269F18BEBB}" type="presOf" srcId="{BFDA231B-0350-428F-B42C-CEE73756DB19}" destId="{1A4C524F-B37D-44AD-98DA-BC517EC67351}" srcOrd="0" destOrd="0" presId="urn:microsoft.com/office/officeart/2005/8/layout/process3"/>
    <dgm:cxn modelId="{C0DCAD85-3B18-4519-BA22-2804399C83D8}" type="presOf" srcId="{C057D6ED-8F49-42DC-B8A7-C07F68F0F734}" destId="{2A5BA5A5-1212-4538-B06E-9FC3EE8C383A}" srcOrd="0" destOrd="0" presId="urn:microsoft.com/office/officeart/2005/8/layout/process3"/>
    <dgm:cxn modelId="{F7608388-5A1F-4FE9-96E5-520EA7B1F725}" srcId="{9AC77E87-FC4D-4F04-889B-73358514DC0D}" destId="{C2F0E5C9-2943-4A9B-872F-ECF6B159E9F4}" srcOrd="0" destOrd="0" parTransId="{8FBB852D-32B7-4273-9DE3-951F1CFE69EC}" sibTransId="{1A62CB6F-38D7-44F2-AFAB-0C4382E3DA24}"/>
    <dgm:cxn modelId="{58ED2B8F-EE29-49C8-8FE4-3C8BFDE6DBB2}" type="presOf" srcId="{5FC34D3A-C8D4-483C-8695-507470E74D50}" destId="{993C62E0-3C5A-48D7-B419-59191458099D}" srcOrd="1" destOrd="0" presId="urn:microsoft.com/office/officeart/2005/8/layout/process3"/>
    <dgm:cxn modelId="{66989D8F-AAB2-490C-88E6-2AE3D8F6DDA8}" srcId="{BFDA231B-0350-428F-B42C-CEE73756DB19}" destId="{F821B21A-2D1F-4D2E-B07F-4C985B23A27A}" srcOrd="0" destOrd="0" parTransId="{1D6B46DA-C7F1-44CE-9259-2532A648B6B8}" sibTransId="{AE026CDA-B649-487D-B2B7-818EA572EFCF}"/>
    <dgm:cxn modelId="{F965DC92-0D8B-624A-BE7D-80F185B3CE6E}" srcId="{5FC34D3A-C8D4-483C-8695-507470E74D50}" destId="{22AA5036-5010-664D-87E2-4174F8DC1C53}" srcOrd="1" destOrd="0" parTransId="{ECDECAC4-0354-E541-86A4-A68C0A438795}" sibTransId="{39758A7E-2AB1-1848-BFC4-6AF250D5CF4B}"/>
    <dgm:cxn modelId="{8858B29F-B6A8-4602-93C1-865A6FFDE6EB}" type="presOf" srcId="{796364FD-7651-493A-AEE5-8DD45DF8EEAC}" destId="{0DDA3E5C-246E-4F86-A945-982A708F90C9}" srcOrd="1" destOrd="0" presId="urn:microsoft.com/office/officeart/2005/8/layout/process3"/>
    <dgm:cxn modelId="{E0A338AD-A8E1-4AD2-81D5-F93032BCB4F1}" type="presOf" srcId="{9AC77E87-FC4D-4F04-889B-73358514DC0D}" destId="{824C6025-568A-41A2-BFD7-AAB74DB7599B}" srcOrd="0" destOrd="0" presId="urn:microsoft.com/office/officeart/2005/8/layout/process3"/>
    <dgm:cxn modelId="{0B809DBC-6E86-4611-B833-E989A3D90978}" type="presOf" srcId="{9845D52A-E054-4EB0-A5A3-32AE7DC6D645}" destId="{E621182F-7AA0-43B2-9C6F-49694CC9CCF0}" srcOrd="1" destOrd="0" presId="urn:microsoft.com/office/officeart/2005/8/layout/process3"/>
    <dgm:cxn modelId="{A131F0C8-BC1A-4CAC-90C1-E6DD40236F09}" type="presOf" srcId="{9AC77E87-FC4D-4F04-889B-73358514DC0D}" destId="{53D8A6C9-B63B-430E-B06F-AD533374AE92}" srcOrd="1" destOrd="0" presId="urn:microsoft.com/office/officeart/2005/8/layout/process3"/>
    <dgm:cxn modelId="{277179CE-E2F5-4733-8D23-9E37CACB7B9E}" srcId="{08F627ED-A304-4697-8C44-18E45D3D2B1A}" destId="{5FC34D3A-C8D4-483C-8695-507470E74D50}" srcOrd="0" destOrd="0" parTransId="{9978A89C-C2F1-4241-807C-13619E6D6376}" sibTransId="{1DECF9F5-40C0-4379-BCCE-7BCAAD54807B}"/>
    <dgm:cxn modelId="{85AB0ED6-32AD-4965-BF41-6F5CEC6D77C9}" type="presOf" srcId="{1DECF9F5-40C0-4379-BCCE-7BCAAD54807B}" destId="{8B5F0A0E-4306-4A9D-AA5F-B1CE05CEF994}" srcOrd="1" destOrd="0" presId="urn:microsoft.com/office/officeart/2005/8/layout/process3"/>
    <dgm:cxn modelId="{10D5F8F4-77B8-4165-9ABA-889747AF0B9B}" type="presOf" srcId="{F821B21A-2D1F-4D2E-B07F-4C985B23A27A}" destId="{742DEA62-08CF-42FD-9EDF-6A38977A15B6}" srcOrd="0" destOrd="0" presId="urn:microsoft.com/office/officeart/2005/8/layout/process3"/>
    <dgm:cxn modelId="{5D2A6D6A-074D-4AAA-B117-839240D4891C}" type="presParOf" srcId="{B4B1CD1E-7A93-4988-AE77-4E261876AE8E}" destId="{AC8DE43C-F29D-4914-AE97-9330517EE09E}" srcOrd="0" destOrd="0" presId="urn:microsoft.com/office/officeart/2005/8/layout/process3"/>
    <dgm:cxn modelId="{3D6B84AA-6114-407F-92DA-63CC73C19BBA}" type="presParOf" srcId="{AC8DE43C-F29D-4914-AE97-9330517EE09E}" destId="{B6F2A473-8329-44BC-873A-CE4341B12225}" srcOrd="0" destOrd="0" presId="urn:microsoft.com/office/officeart/2005/8/layout/process3"/>
    <dgm:cxn modelId="{F9E6CB36-9442-4E86-BF10-FC4676E8CED0}" type="presParOf" srcId="{AC8DE43C-F29D-4914-AE97-9330517EE09E}" destId="{993C62E0-3C5A-48D7-B419-59191458099D}" srcOrd="1" destOrd="0" presId="urn:microsoft.com/office/officeart/2005/8/layout/process3"/>
    <dgm:cxn modelId="{8AFDC9F4-6369-4913-A9B8-49BE8DADC6B6}" type="presParOf" srcId="{AC8DE43C-F29D-4914-AE97-9330517EE09E}" destId="{2A5BA5A5-1212-4538-B06E-9FC3EE8C383A}" srcOrd="2" destOrd="0" presId="urn:microsoft.com/office/officeart/2005/8/layout/process3"/>
    <dgm:cxn modelId="{50539915-F940-42B0-8682-2E5A628C9C00}" type="presParOf" srcId="{B4B1CD1E-7A93-4988-AE77-4E261876AE8E}" destId="{683D87F0-9D77-4EA1-9256-FD223A85A997}" srcOrd="1" destOrd="0" presId="urn:microsoft.com/office/officeart/2005/8/layout/process3"/>
    <dgm:cxn modelId="{5D69A1C1-DF9B-4409-814F-5A7CABE88C58}" type="presParOf" srcId="{683D87F0-9D77-4EA1-9256-FD223A85A997}" destId="{8B5F0A0E-4306-4A9D-AA5F-B1CE05CEF994}" srcOrd="0" destOrd="0" presId="urn:microsoft.com/office/officeart/2005/8/layout/process3"/>
    <dgm:cxn modelId="{CB252F10-81BC-4D19-9F4B-121EF512BCE7}" type="presParOf" srcId="{B4B1CD1E-7A93-4988-AE77-4E261876AE8E}" destId="{5171A6CD-28F1-42A2-AC1E-C32DD24ABA08}" srcOrd="2" destOrd="0" presId="urn:microsoft.com/office/officeart/2005/8/layout/process3"/>
    <dgm:cxn modelId="{5583997B-4564-4526-A308-46872B9CDD54}" type="presParOf" srcId="{5171A6CD-28F1-42A2-AC1E-C32DD24ABA08}" destId="{0167769D-9FB4-4F69-A02A-65B81C3F6C93}" srcOrd="0" destOrd="0" presId="urn:microsoft.com/office/officeart/2005/8/layout/process3"/>
    <dgm:cxn modelId="{785D22B6-A5A6-44DD-B120-B738AE24A098}" type="presParOf" srcId="{5171A6CD-28F1-42A2-AC1E-C32DD24ABA08}" destId="{E621182F-7AA0-43B2-9C6F-49694CC9CCF0}" srcOrd="1" destOrd="0" presId="urn:microsoft.com/office/officeart/2005/8/layout/process3"/>
    <dgm:cxn modelId="{369985A7-7161-4B0A-B0CE-4F302ABC8B33}" type="presParOf" srcId="{5171A6CD-28F1-42A2-AC1E-C32DD24ABA08}" destId="{15451479-B759-4C97-AB9B-7B5C6A3F8478}" srcOrd="2" destOrd="0" presId="urn:microsoft.com/office/officeart/2005/8/layout/process3"/>
    <dgm:cxn modelId="{A7F815AD-76F1-46F1-A137-04EB933DE34E}" type="presParOf" srcId="{B4B1CD1E-7A93-4988-AE77-4E261876AE8E}" destId="{D95CD353-4032-4F2C-AA29-205958412ACE}" srcOrd="3" destOrd="0" presId="urn:microsoft.com/office/officeart/2005/8/layout/process3"/>
    <dgm:cxn modelId="{60847FDA-691E-437A-8F98-147FCCCEB598}" type="presParOf" srcId="{D95CD353-4032-4F2C-AA29-205958412ACE}" destId="{0DDA3E5C-246E-4F86-A945-982A708F90C9}" srcOrd="0" destOrd="0" presId="urn:microsoft.com/office/officeart/2005/8/layout/process3"/>
    <dgm:cxn modelId="{ABB2806C-409C-4251-80EE-A381AE5CBE7A}" type="presParOf" srcId="{B4B1CD1E-7A93-4988-AE77-4E261876AE8E}" destId="{43613E1F-CDD2-400B-AC24-F58B9159730B}" srcOrd="4" destOrd="0" presId="urn:microsoft.com/office/officeart/2005/8/layout/process3"/>
    <dgm:cxn modelId="{F80A46AB-8F20-4A1F-A4D0-133B7A9DD0CD}" type="presParOf" srcId="{43613E1F-CDD2-400B-AC24-F58B9159730B}" destId="{824C6025-568A-41A2-BFD7-AAB74DB7599B}" srcOrd="0" destOrd="0" presId="urn:microsoft.com/office/officeart/2005/8/layout/process3"/>
    <dgm:cxn modelId="{9F2A2A6C-3ADD-4766-89BA-42BB05CF4847}" type="presParOf" srcId="{43613E1F-CDD2-400B-AC24-F58B9159730B}" destId="{53D8A6C9-B63B-430E-B06F-AD533374AE92}" srcOrd="1" destOrd="0" presId="urn:microsoft.com/office/officeart/2005/8/layout/process3"/>
    <dgm:cxn modelId="{174E063E-01C6-444E-B6FF-D921132113EC}" type="presParOf" srcId="{43613E1F-CDD2-400B-AC24-F58B9159730B}" destId="{816FE444-CDCA-4AFF-8288-59CE934EA139}" srcOrd="2" destOrd="0" presId="urn:microsoft.com/office/officeart/2005/8/layout/process3"/>
    <dgm:cxn modelId="{BD3D7786-E7DD-4711-AF53-3ACA293B719B}" type="presParOf" srcId="{B4B1CD1E-7A93-4988-AE77-4E261876AE8E}" destId="{21898E54-164B-4EA9-9803-C775DDFD3EB3}" srcOrd="5" destOrd="0" presId="urn:microsoft.com/office/officeart/2005/8/layout/process3"/>
    <dgm:cxn modelId="{2EF4C5F6-FB4A-4179-AF6D-C71B8CD40569}" type="presParOf" srcId="{21898E54-164B-4EA9-9803-C775DDFD3EB3}" destId="{091A20BD-C9DE-470A-923A-33AB7077D04D}" srcOrd="0" destOrd="0" presId="urn:microsoft.com/office/officeart/2005/8/layout/process3"/>
    <dgm:cxn modelId="{7E7C003F-E342-4C5D-8B6D-7BAA2235EDBA}" type="presParOf" srcId="{B4B1CD1E-7A93-4988-AE77-4E261876AE8E}" destId="{0BFCF02F-B9F0-4B42-923B-4CE7F8F24AA5}" srcOrd="6" destOrd="0" presId="urn:microsoft.com/office/officeart/2005/8/layout/process3"/>
    <dgm:cxn modelId="{F07777D3-A564-4B63-9754-07A1EF1004CD}" type="presParOf" srcId="{0BFCF02F-B9F0-4B42-923B-4CE7F8F24AA5}" destId="{1A4C524F-B37D-44AD-98DA-BC517EC67351}" srcOrd="0" destOrd="0" presId="urn:microsoft.com/office/officeart/2005/8/layout/process3"/>
    <dgm:cxn modelId="{3A8E65B9-49D1-438A-837E-EF209A28C813}" type="presParOf" srcId="{0BFCF02F-B9F0-4B42-923B-4CE7F8F24AA5}" destId="{BD57182C-6CA9-4062-AB68-8024045A4802}" srcOrd="1" destOrd="0" presId="urn:microsoft.com/office/officeart/2005/8/layout/process3"/>
    <dgm:cxn modelId="{79CB3A81-9DD5-418B-87F0-1AB021B64287}" type="presParOf" srcId="{0BFCF02F-B9F0-4B42-923B-4CE7F8F24AA5}" destId="{742DEA62-08CF-42FD-9EDF-6A38977A15B6}"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33D7C7-F745-4966-8BF9-BEB67943B190}" type="doc">
      <dgm:prSet loTypeId="urn:microsoft.com/office/officeart/2005/8/layout/cycle6" loCatId="cycle" qsTypeId="urn:microsoft.com/office/officeart/2005/8/quickstyle/simple4" qsCatId="simple" csTypeId="urn:microsoft.com/office/officeart/2005/8/colors/colorful5" csCatId="colorful" phldr="1"/>
      <dgm:spPr/>
      <dgm:t>
        <a:bodyPr/>
        <a:lstStyle/>
        <a:p>
          <a:endParaRPr lang="en-US"/>
        </a:p>
      </dgm:t>
    </dgm:pt>
    <dgm:pt modelId="{E0BDAB6A-38D8-4885-8686-52AB61F466DC}">
      <dgm:prSet phldrT="[Text]"/>
      <dgm:spPr/>
      <dgm:t>
        <a:bodyPr/>
        <a:lstStyle/>
        <a:p>
          <a:r>
            <a:rPr lang="ru-RU" dirty="0"/>
            <a:t>Любопытство</a:t>
          </a:r>
          <a:endParaRPr lang="en-US" dirty="0"/>
        </a:p>
      </dgm:t>
    </dgm:pt>
    <dgm:pt modelId="{C17415A6-3448-4689-A7E8-F7E2EB6BD468}" type="parTrans" cxnId="{BBB6012A-70C5-4CAE-A3BA-0C40AB33D35C}">
      <dgm:prSet/>
      <dgm:spPr/>
      <dgm:t>
        <a:bodyPr/>
        <a:lstStyle/>
        <a:p>
          <a:endParaRPr lang="en-US"/>
        </a:p>
      </dgm:t>
    </dgm:pt>
    <dgm:pt modelId="{11850448-5D4F-4A16-A3C4-B53616326A0D}" type="sibTrans" cxnId="{BBB6012A-70C5-4CAE-A3BA-0C40AB33D35C}">
      <dgm:prSet/>
      <dgm:spPr/>
      <dgm:t>
        <a:bodyPr/>
        <a:lstStyle/>
        <a:p>
          <a:endParaRPr lang="en-US"/>
        </a:p>
      </dgm:t>
    </dgm:pt>
    <dgm:pt modelId="{0B42D82B-5C70-4677-960E-09175F9665D1}">
      <dgm:prSet phldrT="[Text]"/>
      <dgm:spPr/>
      <dgm:t>
        <a:bodyPr/>
        <a:lstStyle/>
        <a:p>
          <a:r>
            <a:rPr lang="ru-RU" dirty="0"/>
            <a:t>Погружение</a:t>
          </a:r>
          <a:endParaRPr lang="en-US" dirty="0"/>
        </a:p>
      </dgm:t>
    </dgm:pt>
    <dgm:pt modelId="{604F7103-5F46-4BC3-B2BA-A82D5C40BBAF}" type="parTrans" cxnId="{E7C7DC43-2620-418E-BEED-0514279CF56C}">
      <dgm:prSet/>
      <dgm:spPr/>
      <dgm:t>
        <a:bodyPr/>
        <a:lstStyle/>
        <a:p>
          <a:endParaRPr lang="en-US"/>
        </a:p>
      </dgm:t>
    </dgm:pt>
    <dgm:pt modelId="{FEBE9100-5340-48E1-84EA-B4E3D58BAC43}" type="sibTrans" cxnId="{E7C7DC43-2620-418E-BEED-0514279CF56C}">
      <dgm:prSet/>
      <dgm:spPr/>
      <dgm:t>
        <a:bodyPr/>
        <a:lstStyle/>
        <a:p>
          <a:endParaRPr lang="en-US"/>
        </a:p>
      </dgm:t>
    </dgm:pt>
    <dgm:pt modelId="{C5DC9BBE-8F66-4F45-8693-79C85D5EEDF8}">
      <dgm:prSet phldrT="[Text]"/>
      <dgm:spPr/>
      <dgm:t>
        <a:bodyPr/>
        <a:lstStyle/>
        <a:p>
          <a:r>
            <a:rPr lang="ru-RU" dirty="0"/>
            <a:t>Зависимость</a:t>
          </a:r>
          <a:endParaRPr lang="en-US" dirty="0"/>
        </a:p>
      </dgm:t>
    </dgm:pt>
    <dgm:pt modelId="{2D828DBE-3BA2-4FAA-A068-4FD3AB4776F8}" type="parTrans" cxnId="{F788A35C-1BD3-43CD-A7AF-9B23DEF0970D}">
      <dgm:prSet/>
      <dgm:spPr/>
      <dgm:t>
        <a:bodyPr/>
        <a:lstStyle/>
        <a:p>
          <a:endParaRPr lang="en-US"/>
        </a:p>
      </dgm:t>
    </dgm:pt>
    <dgm:pt modelId="{A3D252C1-D6FC-45D1-9257-F16C6101D7B6}" type="sibTrans" cxnId="{F788A35C-1BD3-43CD-A7AF-9B23DEF0970D}">
      <dgm:prSet/>
      <dgm:spPr/>
      <dgm:t>
        <a:bodyPr/>
        <a:lstStyle/>
        <a:p>
          <a:endParaRPr lang="en-US"/>
        </a:p>
      </dgm:t>
    </dgm:pt>
    <dgm:pt modelId="{A54C0275-3DB9-4620-BFFF-F7975D457D53}">
      <dgm:prSet phldrT="[Text]"/>
      <dgm:spPr/>
      <dgm:t>
        <a:bodyPr/>
        <a:lstStyle/>
        <a:p>
          <a:r>
            <a:rPr lang="ru-RU" dirty="0"/>
            <a:t>Устойчивость</a:t>
          </a:r>
          <a:endParaRPr lang="en-US" dirty="0"/>
        </a:p>
      </dgm:t>
    </dgm:pt>
    <dgm:pt modelId="{68A254EB-9E7B-451F-A911-82D3A7F7DF16}" type="parTrans" cxnId="{57068050-2AC3-4F3D-BE7A-2A97A45789AA}">
      <dgm:prSet/>
      <dgm:spPr/>
      <dgm:t>
        <a:bodyPr/>
        <a:lstStyle/>
        <a:p>
          <a:endParaRPr lang="en-US"/>
        </a:p>
      </dgm:t>
    </dgm:pt>
    <dgm:pt modelId="{89F71078-F575-4496-B2AA-F80D102DFD8B}" type="sibTrans" cxnId="{57068050-2AC3-4F3D-BE7A-2A97A45789AA}">
      <dgm:prSet/>
      <dgm:spPr/>
      <dgm:t>
        <a:bodyPr/>
        <a:lstStyle/>
        <a:p>
          <a:endParaRPr lang="en-US"/>
        </a:p>
      </dgm:t>
    </dgm:pt>
    <dgm:pt modelId="{8571B2F6-69B5-4C51-8F2C-ECC248DF3BF7}">
      <dgm:prSet phldrT="[Text]"/>
      <dgm:spPr/>
      <dgm:t>
        <a:bodyPr/>
        <a:lstStyle/>
        <a:p>
          <a:r>
            <a:rPr lang="ru-RU" dirty="0"/>
            <a:t>Стыд</a:t>
          </a:r>
          <a:endParaRPr lang="en-US" dirty="0"/>
        </a:p>
      </dgm:t>
    </dgm:pt>
    <dgm:pt modelId="{DC7F1031-6F17-4A2E-8526-AE66776AAB89}" type="parTrans" cxnId="{DF3E8C83-5390-46C6-8BB9-EE895B8B1537}">
      <dgm:prSet/>
      <dgm:spPr/>
      <dgm:t>
        <a:bodyPr/>
        <a:lstStyle/>
        <a:p>
          <a:endParaRPr lang="en-US"/>
        </a:p>
      </dgm:t>
    </dgm:pt>
    <dgm:pt modelId="{A9DB4C04-998F-4FD3-97BD-8E08C5FEF9AC}" type="sibTrans" cxnId="{DF3E8C83-5390-46C6-8BB9-EE895B8B1537}">
      <dgm:prSet/>
      <dgm:spPr/>
      <dgm:t>
        <a:bodyPr/>
        <a:lstStyle/>
        <a:p>
          <a:endParaRPr lang="en-US"/>
        </a:p>
      </dgm:t>
    </dgm:pt>
    <dgm:pt modelId="{E7A411D6-DCB5-438A-8F59-7DA0C239C597}" type="pres">
      <dgm:prSet presAssocID="{7333D7C7-F745-4966-8BF9-BEB67943B190}" presName="cycle" presStyleCnt="0">
        <dgm:presLayoutVars>
          <dgm:dir/>
          <dgm:resizeHandles val="exact"/>
        </dgm:presLayoutVars>
      </dgm:prSet>
      <dgm:spPr/>
    </dgm:pt>
    <dgm:pt modelId="{ABC6CEB3-455C-4582-902E-B83DDB4C1F42}" type="pres">
      <dgm:prSet presAssocID="{E0BDAB6A-38D8-4885-8686-52AB61F466DC}" presName="node" presStyleLbl="node1" presStyleIdx="0" presStyleCnt="5">
        <dgm:presLayoutVars>
          <dgm:bulletEnabled val="1"/>
        </dgm:presLayoutVars>
      </dgm:prSet>
      <dgm:spPr/>
    </dgm:pt>
    <dgm:pt modelId="{8A307653-F28C-470B-AC24-03406C510150}" type="pres">
      <dgm:prSet presAssocID="{E0BDAB6A-38D8-4885-8686-52AB61F466DC}" presName="spNode" presStyleCnt="0"/>
      <dgm:spPr/>
    </dgm:pt>
    <dgm:pt modelId="{D8DDDF2B-D688-4812-BA4E-43C652AB88EB}" type="pres">
      <dgm:prSet presAssocID="{11850448-5D4F-4A16-A3C4-B53616326A0D}" presName="sibTrans" presStyleLbl="sibTrans1D1" presStyleIdx="0" presStyleCnt="5"/>
      <dgm:spPr/>
    </dgm:pt>
    <dgm:pt modelId="{AF609DB7-245B-4749-8F61-9EFF7ED8E610}" type="pres">
      <dgm:prSet presAssocID="{0B42D82B-5C70-4677-960E-09175F9665D1}" presName="node" presStyleLbl="node1" presStyleIdx="1" presStyleCnt="5">
        <dgm:presLayoutVars>
          <dgm:bulletEnabled val="1"/>
        </dgm:presLayoutVars>
      </dgm:prSet>
      <dgm:spPr/>
    </dgm:pt>
    <dgm:pt modelId="{6FFF474A-0366-488A-BA4E-E6FB15399229}" type="pres">
      <dgm:prSet presAssocID="{0B42D82B-5C70-4677-960E-09175F9665D1}" presName="spNode" presStyleCnt="0"/>
      <dgm:spPr/>
    </dgm:pt>
    <dgm:pt modelId="{0765A024-4E98-42E6-9370-EE6D0704466B}" type="pres">
      <dgm:prSet presAssocID="{FEBE9100-5340-48E1-84EA-B4E3D58BAC43}" presName="sibTrans" presStyleLbl="sibTrans1D1" presStyleIdx="1" presStyleCnt="5"/>
      <dgm:spPr/>
    </dgm:pt>
    <dgm:pt modelId="{F739B99B-C8E6-4EA3-BB8E-9B21DC1D2E98}" type="pres">
      <dgm:prSet presAssocID="{C5DC9BBE-8F66-4F45-8693-79C85D5EEDF8}" presName="node" presStyleLbl="node1" presStyleIdx="2" presStyleCnt="5">
        <dgm:presLayoutVars>
          <dgm:bulletEnabled val="1"/>
        </dgm:presLayoutVars>
      </dgm:prSet>
      <dgm:spPr/>
    </dgm:pt>
    <dgm:pt modelId="{72642454-4E85-4F04-AF66-6D3A6F8227D0}" type="pres">
      <dgm:prSet presAssocID="{C5DC9BBE-8F66-4F45-8693-79C85D5EEDF8}" presName="spNode" presStyleCnt="0"/>
      <dgm:spPr/>
    </dgm:pt>
    <dgm:pt modelId="{60D4135A-A808-4692-A2DE-A89A3AE848DF}" type="pres">
      <dgm:prSet presAssocID="{A3D252C1-D6FC-45D1-9257-F16C6101D7B6}" presName="sibTrans" presStyleLbl="sibTrans1D1" presStyleIdx="2" presStyleCnt="5"/>
      <dgm:spPr/>
    </dgm:pt>
    <dgm:pt modelId="{03BCB314-DE07-410F-9CAA-35B38921521D}" type="pres">
      <dgm:prSet presAssocID="{A54C0275-3DB9-4620-BFFF-F7975D457D53}" presName="node" presStyleLbl="node1" presStyleIdx="3" presStyleCnt="5">
        <dgm:presLayoutVars>
          <dgm:bulletEnabled val="1"/>
        </dgm:presLayoutVars>
      </dgm:prSet>
      <dgm:spPr/>
    </dgm:pt>
    <dgm:pt modelId="{16A9643C-3E2F-4273-940B-92E28A43CD0B}" type="pres">
      <dgm:prSet presAssocID="{A54C0275-3DB9-4620-BFFF-F7975D457D53}" presName="spNode" presStyleCnt="0"/>
      <dgm:spPr/>
    </dgm:pt>
    <dgm:pt modelId="{266049B0-9076-469B-AE31-1F720B01A15C}" type="pres">
      <dgm:prSet presAssocID="{89F71078-F575-4496-B2AA-F80D102DFD8B}" presName="sibTrans" presStyleLbl="sibTrans1D1" presStyleIdx="3" presStyleCnt="5"/>
      <dgm:spPr/>
    </dgm:pt>
    <dgm:pt modelId="{4A63F1B7-D110-464F-B05B-DA2DD3D0FE70}" type="pres">
      <dgm:prSet presAssocID="{8571B2F6-69B5-4C51-8F2C-ECC248DF3BF7}" presName="node" presStyleLbl="node1" presStyleIdx="4" presStyleCnt="5">
        <dgm:presLayoutVars>
          <dgm:bulletEnabled val="1"/>
        </dgm:presLayoutVars>
      </dgm:prSet>
      <dgm:spPr/>
    </dgm:pt>
    <dgm:pt modelId="{0E301AD9-2036-42AE-8ED5-F0BD6858165D}" type="pres">
      <dgm:prSet presAssocID="{8571B2F6-69B5-4C51-8F2C-ECC248DF3BF7}" presName="spNode" presStyleCnt="0"/>
      <dgm:spPr/>
    </dgm:pt>
    <dgm:pt modelId="{1826B57B-FEE3-485E-9554-3B0026170ADC}" type="pres">
      <dgm:prSet presAssocID="{A9DB4C04-998F-4FD3-97BD-8E08C5FEF9AC}" presName="sibTrans" presStyleLbl="sibTrans1D1" presStyleIdx="4" presStyleCnt="5"/>
      <dgm:spPr/>
    </dgm:pt>
  </dgm:ptLst>
  <dgm:cxnLst>
    <dgm:cxn modelId="{6E26AB1F-CAAD-434F-9CD9-A3F5BF69BDFD}" type="presOf" srcId="{7333D7C7-F745-4966-8BF9-BEB67943B190}" destId="{E7A411D6-DCB5-438A-8F59-7DA0C239C597}" srcOrd="0" destOrd="0" presId="urn:microsoft.com/office/officeart/2005/8/layout/cycle6"/>
    <dgm:cxn modelId="{BBB6012A-70C5-4CAE-A3BA-0C40AB33D35C}" srcId="{7333D7C7-F745-4966-8BF9-BEB67943B190}" destId="{E0BDAB6A-38D8-4885-8686-52AB61F466DC}" srcOrd="0" destOrd="0" parTransId="{C17415A6-3448-4689-A7E8-F7E2EB6BD468}" sibTransId="{11850448-5D4F-4A16-A3C4-B53616326A0D}"/>
    <dgm:cxn modelId="{68B9823C-60B2-465C-9FDF-00D03892AB60}" type="presOf" srcId="{C5DC9BBE-8F66-4F45-8693-79C85D5EEDF8}" destId="{F739B99B-C8E6-4EA3-BB8E-9B21DC1D2E98}" srcOrd="0" destOrd="0" presId="urn:microsoft.com/office/officeart/2005/8/layout/cycle6"/>
    <dgm:cxn modelId="{E7C7DC43-2620-418E-BEED-0514279CF56C}" srcId="{7333D7C7-F745-4966-8BF9-BEB67943B190}" destId="{0B42D82B-5C70-4677-960E-09175F9665D1}" srcOrd="1" destOrd="0" parTransId="{604F7103-5F46-4BC3-B2BA-A82D5C40BBAF}" sibTransId="{FEBE9100-5340-48E1-84EA-B4E3D58BAC43}"/>
    <dgm:cxn modelId="{57068050-2AC3-4F3D-BE7A-2A97A45789AA}" srcId="{7333D7C7-F745-4966-8BF9-BEB67943B190}" destId="{A54C0275-3DB9-4620-BFFF-F7975D457D53}" srcOrd="3" destOrd="0" parTransId="{68A254EB-9E7B-451F-A911-82D3A7F7DF16}" sibTransId="{89F71078-F575-4496-B2AA-F80D102DFD8B}"/>
    <dgm:cxn modelId="{F788A35C-1BD3-43CD-A7AF-9B23DEF0970D}" srcId="{7333D7C7-F745-4966-8BF9-BEB67943B190}" destId="{C5DC9BBE-8F66-4F45-8693-79C85D5EEDF8}" srcOrd="2" destOrd="0" parTransId="{2D828DBE-3BA2-4FAA-A068-4FD3AB4776F8}" sibTransId="{A3D252C1-D6FC-45D1-9257-F16C6101D7B6}"/>
    <dgm:cxn modelId="{F2CC856B-D437-42BA-81DD-471BCC6D6A07}" type="presOf" srcId="{A3D252C1-D6FC-45D1-9257-F16C6101D7B6}" destId="{60D4135A-A808-4692-A2DE-A89A3AE848DF}" srcOrd="0" destOrd="0" presId="urn:microsoft.com/office/officeart/2005/8/layout/cycle6"/>
    <dgm:cxn modelId="{D124C46B-E068-483C-959E-045E77CB0D64}" type="presOf" srcId="{FEBE9100-5340-48E1-84EA-B4E3D58BAC43}" destId="{0765A024-4E98-42E6-9370-EE6D0704466B}" srcOrd="0" destOrd="0" presId="urn:microsoft.com/office/officeart/2005/8/layout/cycle6"/>
    <dgm:cxn modelId="{5FE3EA71-97D8-4C49-AA18-4E7462A141E1}" type="presOf" srcId="{89F71078-F575-4496-B2AA-F80D102DFD8B}" destId="{266049B0-9076-469B-AE31-1F720B01A15C}" srcOrd="0" destOrd="0" presId="urn:microsoft.com/office/officeart/2005/8/layout/cycle6"/>
    <dgm:cxn modelId="{46148A72-A792-43A8-A510-86B744F6E1D0}" type="presOf" srcId="{A9DB4C04-998F-4FD3-97BD-8E08C5FEF9AC}" destId="{1826B57B-FEE3-485E-9554-3B0026170ADC}" srcOrd="0" destOrd="0" presId="urn:microsoft.com/office/officeart/2005/8/layout/cycle6"/>
    <dgm:cxn modelId="{AAD29676-03E9-4AFB-A71D-C2C04049EFD4}" type="presOf" srcId="{11850448-5D4F-4A16-A3C4-B53616326A0D}" destId="{D8DDDF2B-D688-4812-BA4E-43C652AB88EB}" srcOrd="0" destOrd="0" presId="urn:microsoft.com/office/officeart/2005/8/layout/cycle6"/>
    <dgm:cxn modelId="{DF3E8C83-5390-46C6-8BB9-EE895B8B1537}" srcId="{7333D7C7-F745-4966-8BF9-BEB67943B190}" destId="{8571B2F6-69B5-4C51-8F2C-ECC248DF3BF7}" srcOrd="4" destOrd="0" parTransId="{DC7F1031-6F17-4A2E-8526-AE66776AAB89}" sibTransId="{A9DB4C04-998F-4FD3-97BD-8E08C5FEF9AC}"/>
    <dgm:cxn modelId="{2D3CBF8C-245C-4E79-A7DD-91B1AE313FD4}" type="presOf" srcId="{A54C0275-3DB9-4620-BFFF-F7975D457D53}" destId="{03BCB314-DE07-410F-9CAA-35B38921521D}" srcOrd="0" destOrd="0" presId="urn:microsoft.com/office/officeart/2005/8/layout/cycle6"/>
    <dgm:cxn modelId="{557FADA9-B4B9-4A62-ADD7-1F1A292F8E24}" type="presOf" srcId="{8571B2F6-69B5-4C51-8F2C-ECC248DF3BF7}" destId="{4A63F1B7-D110-464F-B05B-DA2DD3D0FE70}" srcOrd="0" destOrd="0" presId="urn:microsoft.com/office/officeart/2005/8/layout/cycle6"/>
    <dgm:cxn modelId="{1E1955BC-F6E5-4225-905C-A00326E73875}" type="presOf" srcId="{E0BDAB6A-38D8-4885-8686-52AB61F466DC}" destId="{ABC6CEB3-455C-4582-902E-B83DDB4C1F42}" srcOrd="0" destOrd="0" presId="urn:microsoft.com/office/officeart/2005/8/layout/cycle6"/>
    <dgm:cxn modelId="{F2F793C8-4FC0-40A5-9A68-1F340FED90B2}" type="presOf" srcId="{0B42D82B-5C70-4677-960E-09175F9665D1}" destId="{AF609DB7-245B-4749-8F61-9EFF7ED8E610}" srcOrd="0" destOrd="0" presId="urn:microsoft.com/office/officeart/2005/8/layout/cycle6"/>
    <dgm:cxn modelId="{42EBCA45-E0E7-4AE7-9496-8CAB095BAA07}" type="presParOf" srcId="{E7A411D6-DCB5-438A-8F59-7DA0C239C597}" destId="{ABC6CEB3-455C-4582-902E-B83DDB4C1F42}" srcOrd="0" destOrd="0" presId="urn:microsoft.com/office/officeart/2005/8/layout/cycle6"/>
    <dgm:cxn modelId="{96D27F4D-8AE1-4799-9208-DCA46B2EA803}" type="presParOf" srcId="{E7A411D6-DCB5-438A-8F59-7DA0C239C597}" destId="{8A307653-F28C-470B-AC24-03406C510150}" srcOrd="1" destOrd="0" presId="urn:microsoft.com/office/officeart/2005/8/layout/cycle6"/>
    <dgm:cxn modelId="{25A8CA8F-3AF6-48F2-9453-30DF0D0BF5F7}" type="presParOf" srcId="{E7A411D6-DCB5-438A-8F59-7DA0C239C597}" destId="{D8DDDF2B-D688-4812-BA4E-43C652AB88EB}" srcOrd="2" destOrd="0" presId="urn:microsoft.com/office/officeart/2005/8/layout/cycle6"/>
    <dgm:cxn modelId="{9B2A73BE-9D22-4C28-8F83-EF3F8E0EE486}" type="presParOf" srcId="{E7A411D6-DCB5-438A-8F59-7DA0C239C597}" destId="{AF609DB7-245B-4749-8F61-9EFF7ED8E610}" srcOrd="3" destOrd="0" presId="urn:microsoft.com/office/officeart/2005/8/layout/cycle6"/>
    <dgm:cxn modelId="{1D6A3223-5115-44B3-8380-B0E39C41E321}" type="presParOf" srcId="{E7A411D6-DCB5-438A-8F59-7DA0C239C597}" destId="{6FFF474A-0366-488A-BA4E-E6FB15399229}" srcOrd="4" destOrd="0" presId="urn:microsoft.com/office/officeart/2005/8/layout/cycle6"/>
    <dgm:cxn modelId="{ACBE52EF-1385-48E4-B8A3-B19185408387}" type="presParOf" srcId="{E7A411D6-DCB5-438A-8F59-7DA0C239C597}" destId="{0765A024-4E98-42E6-9370-EE6D0704466B}" srcOrd="5" destOrd="0" presId="urn:microsoft.com/office/officeart/2005/8/layout/cycle6"/>
    <dgm:cxn modelId="{D0AEA5CB-B4A1-4E75-88F1-4C7EA42590DC}" type="presParOf" srcId="{E7A411D6-DCB5-438A-8F59-7DA0C239C597}" destId="{F739B99B-C8E6-4EA3-BB8E-9B21DC1D2E98}" srcOrd="6" destOrd="0" presId="urn:microsoft.com/office/officeart/2005/8/layout/cycle6"/>
    <dgm:cxn modelId="{FE6DFC64-0FA9-462A-8636-61B571E41122}" type="presParOf" srcId="{E7A411D6-DCB5-438A-8F59-7DA0C239C597}" destId="{72642454-4E85-4F04-AF66-6D3A6F8227D0}" srcOrd="7" destOrd="0" presId="urn:microsoft.com/office/officeart/2005/8/layout/cycle6"/>
    <dgm:cxn modelId="{3437449E-5C66-475E-BD44-0A94D192BEAE}" type="presParOf" srcId="{E7A411D6-DCB5-438A-8F59-7DA0C239C597}" destId="{60D4135A-A808-4692-A2DE-A89A3AE848DF}" srcOrd="8" destOrd="0" presId="urn:microsoft.com/office/officeart/2005/8/layout/cycle6"/>
    <dgm:cxn modelId="{55FBD3D3-BB70-44B0-9D1A-A4845CA707FF}" type="presParOf" srcId="{E7A411D6-DCB5-438A-8F59-7DA0C239C597}" destId="{03BCB314-DE07-410F-9CAA-35B38921521D}" srcOrd="9" destOrd="0" presId="urn:microsoft.com/office/officeart/2005/8/layout/cycle6"/>
    <dgm:cxn modelId="{57BDCFA5-B2EF-4C65-BA76-E136B78D3C2E}" type="presParOf" srcId="{E7A411D6-DCB5-438A-8F59-7DA0C239C597}" destId="{16A9643C-3E2F-4273-940B-92E28A43CD0B}" srcOrd="10" destOrd="0" presId="urn:microsoft.com/office/officeart/2005/8/layout/cycle6"/>
    <dgm:cxn modelId="{55EB7F15-6EED-445D-A497-916F71E98C7B}" type="presParOf" srcId="{E7A411D6-DCB5-438A-8F59-7DA0C239C597}" destId="{266049B0-9076-469B-AE31-1F720B01A15C}" srcOrd="11" destOrd="0" presId="urn:microsoft.com/office/officeart/2005/8/layout/cycle6"/>
    <dgm:cxn modelId="{BD98874C-31C4-4B7C-BB6E-5B6F616644F2}" type="presParOf" srcId="{E7A411D6-DCB5-438A-8F59-7DA0C239C597}" destId="{4A63F1B7-D110-464F-B05B-DA2DD3D0FE70}" srcOrd="12" destOrd="0" presId="urn:microsoft.com/office/officeart/2005/8/layout/cycle6"/>
    <dgm:cxn modelId="{9AA21AF8-0A77-476A-A023-B63798FF45DB}" type="presParOf" srcId="{E7A411D6-DCB5-438A-8F59-7DA0C239C597}" destId="{0E301AD9-2036-42AE-8ED5-F0BD6858165D}" srcOrd="13" destOrd="0" presId="urn:microsoft.com/office/officeart/2005/8/layout/cycle6"/>
    <dgm:cxn modelId="{299B2CFF-B95E-4213-8443-37D6CE6F68DA}" type="presParOf" srcId="{E7A411D6-DCB5-438A-8F59-7DA0C239C597}" destId="{1826B57B-FEE3-485E-9554-3B0026170ADC}"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425FF5-9AC4-4EBB-9E0D-77C7FAFCA336}"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D8141856-B66D-437F-AEE1-9576AC4EB310}">
      <dgm:prSet phldrT="[Text]"/>
      <dgm:spPr/>
      <dgm:t>
        <a:bodyPr/>
        <a:lstStyle/>
        <a:p>
          <a:r>
            <a:rPr lang="ru-RU" dirty="0"/>
            <a:t>признать</a:t>
          </a:r>
          <a:endParaRPr lang="en-US" dirty="0"/>
        </a:p>
      </dgm:t>
    </dgm:pt>
    <dgm:pt modelId="{26F9616D-D0EF-403E-A49D-FB0C512776C6}" type="parTrans" cxnId="{A6508DD3-84BE-4828-85A8-ECF8DF05ED57}">
      <dgm:prSet/>
      <dgm:spPr/>
      <dgm:t>
        <a:bodyPr/>
        <a:lstStyle/>
        <a:p>
          <a:endParaRPr lang="en-US"/>
        </a:p>
      </dgm:t>
    </dgm:pt>
    <dgm:pt modelId="{739B755F-08FA-4AAE-8537-D0577AB974F0}" type="sibTrans" cxnId="{A6508DD3-84BE-4828-85A8-ECF8DF05ED57}">
      <dgm:prSet/>
      <dgm:spPr/>
      <dgm:t>
        <a:bodyPr/>
        <a:lstStyle/>
        <a:p>
          <a:endParaRPr lang="en-US"/>
        </a:p>
      </dgm:t>
    </dgm:pt>
    <dgm:pt modelId="{A0DE9469-0439-4C63-B071-179C310D8E9F}">
      <dgm:prSet phldrT="[Text]"/>
      <dgm:spPr/>
      <dgm:t>
        <a:bodyPr/>
        <a:lstStyle/>
        <a:p>
          <a:r>
            <a:rPr lang="ru-RU" dirty="0"/>
            <a:t>быть уязвимым</a:t>
          </a:r>
          <a:endParaRPr lang="en-US" dirty="0"/>
        </a:p>
      </dgm:t>
    </dgm:pt>
    <dgm:pt modelId="{D6070E69-A31B-42B7-AD26-CD4594155773}" type="parTrans" cxnId="{28EDE656-9CC4-4725-81A1-F6E45F9FE64D}">
      <dgm:prSet/>
      <dgm:spPr/>
      <dgm:t>
        <a:bodyPr/>
        <a:lstStyle/>
        <a:p>
          <a:endParaRPr lang="en-US"/>
        </a:p>
      </dgm:t>
    </dgm:pt>
    <dgm:pt modelId="{92145C82-318E-4281-BBD2-D39AE3BF2489}" type="sibTrans" cxnId="{28EDE656-9CC4-4725-81A1-F6E45F9FE64D}">
      <dgm:prSet/>
      <dgm:spPr/>
      <dgm:t>
        <a:bodyPr/>
        <a:lstStyle/>
        <a:p>
          <a:endParaRPr lang="en-US"/>
        </a:p>
      </dgm:t>
    </dgm:pt>
    <dgm:pt modelId="{2D659647-378B-4EE7-BEF4-131922A0CD74}">
      <dgm:prSet phldrT="[Text]"/>
      <dgm:spPr/>
      <dgm:t>
        <a:bodyPr/>
        <a:lstStyle/>
        <a:p>
          <a:r>
            <a:rPr lang="ru-RU" dirty="0"/>
            <a:t>знать ложные обещания порнографии</a:t>
          </a:r>
          <a:endParaRPr lang="en-US" dirty="0"/>
        </a:p>
      </dgm:t>
    </dgm:pt>
    <dgm:pt modelId="{9E02726F-0785-4F90-AB7E-A4E243D6EF08}" type="parTrans" cxnId="{E340DE2E-49FA-4A58-849B-0C286F89CF2E}">
      <dgm:prSet/>
      <dgm:spPr/>
      <dgm:t>
        <a:bodyPr/>
        <a:lstStyle/>
        <a:p>
          <a:endParaRPr lang="en-US"/>
        </a:p>
      </dgm:t>
    </dgm:pt>
    <dgm:pt modelId="{2E7ADEF2-2A85-4D23-A31F-94F7887952DA}" type="sibTrans" cxnId="{E340DE2E-49FA-4A58-849B-0C286F89CF2E}">
      <dgm:prSet/>
      <dgm:spPr/>
      <dgm:t>
        <a:bodyPr/>
        <a:lstStyle/>
        <a:p>
          <a:endParaRPr lang="en-US"/>
        </a:p>
      </dgm:t>
    </dgm:pt>
    <dgm:pt modelId="{5AB28B9D-954D-4D27-BD46-E72B1D340DA7}">
      <dgm:prSet phldrT="[Text]"/>
      <dgm:spPr/>
      <dgm:t>
        <a:bodyPr/>
        <a:lstStyle/>
        <a:p>
          <a:r>
            <a:rPr lang="ru-RU" dirty="0"/>
            <a:t>избегать негативного внутреннего диалога</a:t>
          </a:r>
          <a:endParaRPr lang="en-US" dirty="0"/>
        </a:p>
      </dgm:t>
    </dgm:pt>
    <dgm:pt modelId="{300B9EB4-6FA2-4384-ACB3-C4F65D780BB6}" type="parTrans" cxnId="{6E5A021D-8E0A-4B61-BAC8-9585B8E09A2C}">
      <dgm:prSet/>
      <dgm:spPr/>
      <dgm:t>
        <a:bodyPr/>
        <a:lstStyle/>
        <a:p>
          <a:endParaRPr lang="en-US"/>
        </a:p>
      </dgm:t>
    </dgm:pt>
    <dgm:pt modelId="{6AA3A022-432C-4005-88BE-1F1A76C432C0}" type="sibTrans" cxnId="{6E5A021D-8E0A-4B61-BAC8-9585B8E09A2C}">
      <dgm:prSet/>
      <dgm:spPr/>
      <dgm:t>
        <a:bodyPr/>
        <a:lstStyle/>
        <a:p>
          <a:endParaRPr lang="en-US"/>
        </a:p>
      </dgm:t>
    </dgm:pt>
    <dgm:pt modelId="{F2548869-21B7-4091-BBC0-206522374F2C}">
      <dgm:prSet phldrT="[Text]"/>
      <dgm:spPr/>
      <dgm:t>
        <a:bodyPr/>
        <a:lstStyle/>
        <a:p>
          <a:r>
            <a:rPr lang="ru-RU" dirty="0"/>
            <a:t>заменить ложь правдой</a:t>
          </a:r>
          <a:endParaRPr lang="en-US" dirty="0"/>
        </a:p>
      </dgm:t>
    </dgm:pt>
    <dgm:pt modelId="{3B7B2ACC-2F91-4CAD-A7B4-5594489ABB53}" type="parTrans" cxnId="{41C05A27-C218-455C-B4E1-C2DFB35ACCF7}">
      <dgm:prSet/>
      <dgm:spPr/>
      <dgm:t>
        <a:bodyPr/>
        <a:lstStyle/>
        <a:p>
          <a:endParaRPr lang="en-US"/>
        </a:p>
      </dgm:t>
    </dgm:pt>
    <dgm:pt modelId="{85E8B8FA-D322-49C9-B12B-DB20A30A0E58}" type="sibTrans" cxnId="{41C05A27-C218-455C-B4E1-C2DFB35ACCF7}">
      <dgm:prSet/>
      <dgm:spPr/>
      <dgm:t>
        <a:bodyPr/>
        <a:lstStyle/>
        <a:p>
          <a:endParaRPr lang="en-US"/>
        </a:p>
      </dgm:t>
    </dgm:pt>
    <dgm:pt modelId="{764EF5EA-9F6C-4498-AEF9-EEEA2B64C776}" type="pres">
      <dgm:prSet presAssocID="{79425FF5-9AC4-4EBB-9E0D-77C7FAFCA336}" presName="outerComposite" presStyleCnt="0">
        <dgm:presLayoutVars>
          <dgm:chMax val="5"/>
          <dgm:dir/>
          <dgm:resizeHandles val="exact"/>
        </dgm:presLayoutVars>
      </dgm:prSet>
      <dgm:spPr/>
    </dgm:pt>
    <dgm:pt modelId="{98B8D759-421C-4C34-B0A9-6D40AF0EE92D}" type="pres">
      <dgm:prSet presAssocID="{79425FF5-9AC4-4EBB-9E0D-77C7FAFCA336}" presName="dummyMaxCanvas" presStyleCnt="0">
        <dgm:presLayoutVars/>
      </dgm:prSet>
      <dgm:spPr/>
    </dgm:pt>
    <dgm:pt modelId="{1A0F2EE6-2372-4297-931F-5D8A8FAAC5AD}" type="pres">
      <dgm:prSet presAssocID="{79425FF5-9AC4-4EBB-9E0D-77C7FAFCA336}" presName="FiveNodes_1" presStyleLbl="node1" presStyleIdx="0" presStyleCnt="5">
        <dgm:presLayoutVars>
          <dgm:bulletEnabled val="1"/>
        </dgm:presLayoutVars>
      </dgm:prSet>
      <dgm:spPr/>
    </dgm:pt>
    <dgm:pt modelId="{C0BE4FDA-1C10-4485-8711-F6B652FADB69}" type="pres">
      <dgm:prSet presAssocID="{79425FF5-9AC4-4EBB-9E0D-77C7FAFCA336}" presName="FiveNodes_2" presStyleLbl="node1" presStyleIdx="1" presStyleCnt="5">
        <dgm:presLayoutVars>
          <dgm:bulletEnabled val="1"/>
        </dgm:presLayoutVars>
      </dgm:prSet>
      <dgm:spPr/>
    </dgm:pt>
    <dgm:pt modelId="{85327D2D-4B0C-4CE0-8C22-D0449B2CF11F}" type="pres">
      <dgm:prSet presAssocID="{79425FF5-9AC4-4EBB-9E0D-77C7FAFCA336}" presName="FiveNodes_3" presStyleLbl="node1" presStyleIdx="2" presStyleCnt="5">
        <dgm:presLayoutVars>
          <dgm:bulletEnabled val="1"/>
        </dgm:presLayoutVars>
      </dgm:prSet>
      <dgm:spPr/>
    </dgm:pt>
    <dgm:pt modelId="{C0831CC8-E71F-4B39-8499-68326D6CA574}" type="pres">
      <dgm:prSet presAssocID="{79425FF5-9AC4-4EBB-9E0D-77C7FAFCA336}" presName="FiveNodes_4" presStyleLbl="node1" presStyleIdx="3" presStyleCnt="5">
        <dgm:presLayoutVars>
          <dgm:bulletEnabled val="1"/>
        </dgm:presLayoutVars>
      </dgm:prSet>
      <dgm:spPr/>
    </dgm:pt>
    <dgm:pt modelId="{0B650FA0-3241-48B0-A44A-8545D7C8FFD8}" type="pres">
      <dgm:prSet presAssocID="{79425FF5-9AC4-4EBB-9E0D-77C7FAFCA336}" presName="FiveNodes_5" presStyleLbl="node1" presStyleIdx="4" presStyleCnt="5">
        <dgm:presLayoutVars>
          <dgm:bulletEnabled val="1"/>
        </dgm:presLayoutVars>
      </dgm:prSet>
      <dgm:spPr/>
    </dgm:pt>
    <dgm:pt modelId="{0DEE0541-7601-4313-83BB-CD11EB9033D7}" type="pres">
      <dgm:prSet presAssocID="{79425FF5-9AC4-4EBB-9E0D-77C7FAFCA336}" presName="FiveConn_1-2" presStyleLbl="fgAccFollowNode1" presStyleIdx="0" presStyleCnt="4">
        <dgm:presLayoutVars>
          <dgm:bulletEnabled val="1"/>
        </dgm:presLayoutVars>
      </dgm:prSet>
      <dgm:spPr/>
    </dgm:pt>
    <dgm:pt modelId="{AECA2DDB-8367-4A9B-9AFE-84FEAB4156DA}" type="pres">
      <dgm:prSet presAssocID="{79425FF5-9AC4-4EBB-9E0D-77C7FAFCA336}" presName="FiveConn_2-3" presStyleLbl="fgAccFollowNode1" presStyleIdx="1" presStyleCnt="4">
        <dgm:presLayoutVars>
          <dgm:bulletEnabled val="1"/>
        </dgm:presLayoutVars>
      </dgm:prSet>
      <dgm:spPr/>
    </dgm:pt>
    <dgm:pt modelId="{B3528AF5-F635-4024-9A18-1800945C7272}" type="pres">
      <dgm:prSet presAssocID="{79425FF5-9AC4-4EBB-9E0D-77C7FAFCA336}" presName="FiveConn_3-4" presStyleLbl="fgAccFollowNode1" presStyleIdx="2" presStyleCnt="4">
        <dgm:presLayoutVars>
          <dgm:bulletEnabled val="1"/>
        </dgm:presLayoutVars>
      </dgm:prSet>
      <dgm:spPr/>
    </dgm:pt>
    <dgm:pt modelId="{E3FE8376-28AD-4BB5-9A0C-41B76106C705}" type="pres">
      <dgm:prSet presAssocID="{79425FF5-9AC4-4EBB-9E0D-77C7FAFCA336}" presName="FiveConn_4-5" presStyleLbl="fgAccFollowNode1" presStyleIdx="3" presStyleCnt="4">
        <dgm:presLayoutVars>
          <dgm:bulletEnabled val="1"/>
        </dgm:presLayoutVars>
      </dgm:prSet>
      <dgm:spPr/>
    </dgm:pt>
    <dgm:pt modelId="{DCFC2FB1-043B-4F5E-99F8-5DE7E6D3B75A}" type="pres">
      <dgm:prSet presAssocID="{79425FF5-9AC4-4EBB-9E0D-77C7FAFCA336}" presName="FiveNodes_1_text" presStyleLbl="node1" presStyleIdx="4" presStyleCnt="5">
        <dgm:presLayoutVars>
          <dgm:bulletEnabled val="1"/>
        </dgm:presLayoutVars>
      </dgm:prSet>
      <dgm:spPr/>
    </dgm:pt>
    <dgm:pt modelId="{AB175FF6-BFB2-4FF8-8B4D-225E02B6286D}" type="pres">
      <dgm:prSet presAssocID="{79425FF5-9AC4-4EBB-9E0D-77C7FAFCA336}" presName="FiveNodes_2_text" presStyleLbl="node1" presStyleIdx="4" presStyleCnt="5">
        <dgm:presLayoutVars>
          <dgm:bulletEnabled val="1"/>
        </dgm:presLayoutVars>
      </dgm:prSet>
      <dgm:spPr/>
    </dgm:pt>
    <dgm:pt modelId="{7524F570-7277-41FD-9D16-D0F459B1CB0E}" type="pres">
      <dgm:prSet presAssocID="{79425FF5-9AC4-4EBB-9E0D-77C7FAFCA336}" presName="FiveNodes_3_text" presStyleLbl="node1" presStyleIdx="4" presStyleCnt="5">
        <dgm:presLayoutVars>
          <dgm:bulletEnabled val="1"/>
        </dgm:presLayoutVars>
      </dgm:prSet>
      <dgm:spPr/>
    </dgm:pt>
    <dgm:pt modelId="{166CB836-A516-4821-A61C-FE2755B8D16A}" type="pres">
      <dgm:prSet presAssocID="{79425FF5-9AC4-4EBB-9E0D-77C7FAFCA336}" presName="FiveNodes_4_text" presStyleLbl="node1" presStyleIdx="4" presStyleCnt="5">
        <dgm:presLayoutVars>
          <dgm:bulletEnabled val="1"/>
        </dgm:presLayoutVars>
      </dgm:prSet>
      <dgm:spPr/>
    </dgm:pt>
    <dgm:pt modelId="{9240DE18-1E71-42D3-AD5F-61A22A947F35}" type="pres">
      <dgm:prSet presAssocID="{79425FF5-9AC4-4EBB-9E0D-77C7FAFCA336}" presName="FiveNodes_5_text" presStyleLbl="node1" presStyleIdx="4" presStyleCnt="5">
        <dgm:presLayoutVars>
          <dgm:bulletEnabled val="1"/>
        </dgm:presLayoutVars>
      </dgm:prSet>
      <dgm:spPr/>
    </dgm:pt>
  </dgm:ptLst>
  <dgm:cxnLst>
    <dgm:cxn modelId="{F8AAAB16-12D6-4E99-BDE4-C441DC1AFBFB}" type="presOf" srcId="{F2548869-21B7-4091-BBC0-206522374F2C}" destId="{0B650FA0-3241-48B0-A44A-8545D7C8FFD8}" srcOrd="0" destOrd="0" presId="urn:microsoft.com/office/officeart/2005/8/layout/vProcess5"/>
    <dgm:cxn modelId="{6E5A021D-8E0A-4B61-BAC8-9585B8E09A2C}" srcId="{79425FF5-9AC4-4EBB-9E0D-77C7FAFCA336}" destId="{5AB28B9D-954D-4D27-BD46-E72B1D340DA7}" srcOrd="3" destOrd="0" parTransId="{300B9EB4-6FA2-4384-ACB3-C4F65D780BB6}" sibTransId="{6AA3A022-432C-4005-88BE-1F1A76C432C0}"/>
    <dgm:cxn modelId="{86BE4C23-D17E-4A42-9652-A48D46C428A2}" type="presOf" srcId="{5AB28B9D-954D-4D27-BD46-E72B1D340DA7}" destId="{C0831CC8-E71F-4B39-8499-68326D6CA574}" srcOrd="0" destOrd="0" presId="urn:microsoft.com/office/officeart/2005/8/layout/vProcess5"/>
    <dgm:cxn modelId="{41C05A27-C218-455C-B4E1-C2DFB35ACCF7}" srcId="{79425FF5-9AC4-4EBB-9E0D-77C7FAFCA336}" destId="{F2548869-21B7-4091-BBC0-206522374F2C}" srcOrd="4" destOrd="0" parTransId="{3B7B2ACC-2F91-4CAD-A7B4-5594489ABB53}" sibTransId="{85E8B8FA-D322-49C9-B12B-DB20A30A0E58}"/>
    <dgm:cxn modelId="{E340DE2E-49FA-4A58-849B-0C286F89CF2E}" srcId="{79425FF5-9AC4-4EBB-9E0D-77C7FAFCA336}" destId="{2D659647-378B-4EE7-BEF4-131922A0CD74}" srcOrd="2" destOrd="0" parTransId="{9E02726F-0785-4F90-AB7E-A4E243D6EF08}" sibTransId="{2E7ADEF2-2A85-4D23-A31F-94F7887952DA}"/>
    <dgm:cxn modelId="{28EDE656-9CC4-4725-81A1-F6E45F9FE64D}" srcId="{79425FF5-9AC4-4EBB-9E0D-77C7FAFCA336}" destId="{A0DE9469-0439-4C63-B071-179C310D8E9F}" srcOrd="1" destOrd="0" parTransId="{D6070E69-A31B-42B7-AD26-CD4594155773}" sibTransId="{92145C82-318E-4281-BBD2-D39AE3BF2489}"/>
    <dgm:cxn modelId="{ACAD0F5A-A108-4B18-B276-156F40EFCC0B}" type="presOf" srcId="{F2548869-21B7-4091-BBC0-206522374F2C}" destId="{9240DE18-1E71-42D3-AD5F-61A22A947F35}" srcOrd="1" destOrd="0" presId="urn:microsoft.com/office/officeart/2005/8/layout/vProcess5"/>
    <dgm:cxn modelId="{39704666-6F78-4996-9991-D0E94B93A51D}" type="presOf" srcId="{6AA3A022-432C-4005-88BE-1F1A76C432C0}" destId="{E3FE8376-28AD-4BB5-9A0C-41B76106C705}" srcOrd="0" destOrd="0" presId="urn:microsoft.com/office/officeart/2005/8/layout/vProcess5"/>
    <dgm:cxn modelId="{B3BB2172-715E-4F35-B4A9-2F400DB2EA76}" type="presOf" srcId="{79425FF5-9AC4-4EBB-9E0D-77C7FAFCA336}" destId="{764EF5EA-9F6C-4498-AEF9-EEEA2B64C776}" srcOrd="0" destOrd="0" presId="urn:microsoft.com/office/officeart/2005/8/layout/vProcess5"/>
    <dgm:cxn modelId="{9237A07C-52B7-4C36-A022-D995FA127125}" type="presOf" srcId="{D8141856-B66D-437F-AEE1-9576AC4EB310}" destId="{1A0F2EE6-2372-4297-931F-5D8A8FAAC5AD}" srcOrd="0" destOrd="0" presId="urn:microsoft.com/office/officeart/2005/8/layout/vProcess5"/>
    <dgm:cxn modelId="{CB65FDA0-A13A-4D0E-B019-0C92A9A93499}" type="presOf" srcId="{D8141856-B66D-437F-AEE1-9576AC4EB310}" destId="{DCFC2FB1-043B-4F5E-99F8-5DE7E6D3B75A}" srcOrd="1" destOrd="0" presId="urn:microsoft.com/office/officeart/2005/8/layout/vProcess5"/>
    <dgm:cxn modelId="{FA3218A8-DABE-4BD5-81B4-F8C8AB3C9DB3}" type="presOf" srcId="{A0DE9469-0439-4C63-B071-179C310D8E9F}" destId="{AB175FF6-BFB2-4FF8-8B4D-225E02B6286D}" srcOrd="1" destOrd="0" presId="urn:microsoft.com/office/officeart/2005/8/layout/vProcess5"/>
    <dgm:cxn modelId="{95EC17AB-7BEE-43C3-85B1-751765E717A3}" type="presOf" srcId="{2E7ADEF2-2A85-4D23-A31F-94F7887952DA}" destId="{B3528AF5-F635-4024-9A18-1800945C7272}" srcOrd="0" destOrd="0" presId="urn:microsoft.com/office/officeart/2005/8/layout/vProcess5"/>
    <dgm:cxn modelId="{218ECEB9-A45E-4302-BB52-7C1336925EE2}" type="presOf" srcId="{5AB28B9D-954D-4D27-BD46-E72B1D340DA7}" destId="{166CB836-A516-4821-A61C-FE2755B8D16A}" srcOrd="1" destOrd="0" presId="urn:microsoft.com/office/officeart/2005/8/layout/vProcess5"/>
    <dgm:cxn modelId="{BC10DDCB-EAC2-4B28-9207-5BF8FA3A38C7}" type="presOf" srcId="{2D659647-378B-4EE7-BEF4-131922A0CD74}" destId="{7524F570-7277-41FD-9D16-D0F459B1CB0E}" srcOrd="1" destOrd="0" presId="urn:microsoft.com/office/officeart/2005/8/layout/vProcess5"/>
    <dgm:cxn modelId="{A6508DD3-84BE-4828-85A8-ECF8DF05ED57}" srcId="{79425FF5-9AC4-4EBB-9E0D-77C7FAFCA336}" destId="{D8141856-B66D-437F-AEE1-9576AC4EB310}" srcOrd="0" destOrd="0" parTransId="{26F9616D-D0EF-403E-A49D-FB0C512776C6}" sibTransId="{739B755F-08FA-4AAE-8537-D0577AB974F0}"/>
    <dgm:cxn modelId="{994B31E4-DC03-4128-9500-83D154345505}" type="presOf" srcId="{92145C82-318E-4281-BBD2-D39AE3BF2489}" destId="{AECA2DDB-8367-4A9B-9AFE-84FEAB4156DA}" srcOrd="0" destOrd="0" presId="urn:microsoft.com/office/officeart/2005/8/layout/vProcess5"/>
    <dgm:cxn modelId="{4A1F72E7-A740-4583-A34F-B148C94C5288}" type="presOf" srcId="{A0DE9469-0439-4C63-B071-179C310D8E9F}" destId="{C0BE4FDA-1C10-4485-8711-F6B652FADB69}" srcOrd="0" destOrd="0" presId="urn:microsoft.com/office/officeart/2005/8/layout/vProcess5"/>
    <dgm:cxn modelId="{3F8195EF-AA4C-447B-860B-8F8DFAD5BFC7}" type="presOf" srcId="{739B755F-08FA-4AAE-8537-D0577AB974F0}" destId="{0DEE0541-7601-4313-83BB-CD11EB9033D7}" srcOrd="0" destOrd="0" presId="urn:microsoft.com/office/officeart/2005/8/layout/vProcess5"/>
    <dgm:cxn modelId="{04F6CEF7-B33A-452E-B316-0E2DB37813D0}" type="presOf" srcId="{2D659647-378B-4EE7-BEF4-131922A0CD74}" destId="{85327D2D-4B0C-4CE0-8C22-D0449B2CF11F}" srcOrd="0" destOrd="0" presId="urn:microsoft.com/office/officeart/2005/8/layout/vProcess5"/>
    <dgm:cxn modelId="{B6342EDD-322F-405E-A4A8-4F051290B4A4}" type="presParOf" srcId="{764EF5EA-9F6C-4498-AEF9-EEEA2B64C776}" destId="{98B8D759-421C-4C34-B0A9-6D40AF0EE92D}" srcOrd="0" destOrd="0" presId="urn:microsoft.com/office/officeart/2005/8/layout/vProcess5"/>
    <dgm:cxn modelId="{29759752-4CC0-4CF3-AFF0-7A6A0D295653}" type="presParOf" srcId="{764EF5EA-9F6C-4498-AEF9-EEEA2B64C776}" destId="{1A0F2EE6-2372-4297-931F-5D8A8FAAC5AD}" srcOrd="1" destOrd="0" presId="urn:microsoft.com/office/officeart/2005/8/layout/vProcess5"/>
    <dgm:cxn modelId="{3F19AE0C-420E-4DB8-904C-C71550FF5D5B}" type="presParOf" srcId="{764EF5EA-9F6C-4498-AEF9-EEEA2B64C776}" destId="{C0BE4FDA-1C10-4485-8711-F6B652FADB69}" srcOrd="2" destOrd="0" presId="urn:microsoft.com/office/officeart/2005/8/layout/vProcess5"/>
    <dgm:cxn modelId="{B3B56632-C47A-42D5-B3AC-40F6E65D330F}" type="presParOf" srcId="{764EF5EA-9F6C-4498-AEF9-EEEA2B64C776}" destId="{85327D2D-4B0C-4CE0-8C22-D0449B2CF11F}" srcOrd="3" destOrd="0" presId="urn:microsoft.com/office/officeart/2005/8/layout/vProcess5"/>
    <dgm:cxn modelId="{270B3AC7-5FDC-4E62-9735-153273B2485D}" type="presParOf" srcId="{764EF5EA-9F6C-4498-AEF9-EEEA2B64C776}" destId="{C0831CC8-E71F-4B39-8499-68326D6CA574}" srcOrd="4" destOrd="0" presId="urn:microsoft.com/office/officeart/2005/8/layout/vProcess5"/>
    <dgm:cxn modelId="{A2D6157E-67F8-4855-9660-717DFCC8067B}" type="presParOf" srcId="{764EF5EA-9F6C-4498-AEF9-EEEA2B64C776}" destId="{0B650FA0-3241-48B0-A44A-8545D7C8FFD8}" srcOrd="5" destOrd="0" presId="urn:microsoft.com/office/officeart/2005/8/layout/vProcess5"/>
    <dgm:cxn modelId="{A29E7D89-A842-4776-9101-207E9EB6746C}" type="presParOf" srcId="{764EF5EA-9F6C-4498-AEF9-EEEA2B64C776}" destId="{0DEE0541-7601-4313-83BB-CD11EB9033D7}" srcOrd="6" destOrd="0" presId="urn:microsoft.com/office/officeart/2005/8/layout/vProcess5"/>
    <dgm:cxn modelId="{A168C1FB-94E1-4F69-9F85-1AE8072485DD}" type="presParOf" srcId="{764EF5EA-9F6C-4498-AEF9-EEEA2B64C776}" destId="{AECA2DDB-8367-4A9B-9AFE-84FEAB4156DA}" srcOrd="7" destOrd="0" presId="urn:microsoft.com/office/officeart/2005/8/layout/vProcess5"/>
    <dgm:cxn modelId="{E8EFD873-15E0-4A62-BD2C-7CA022B7B94A}" type="presParOf" srcId="{764EF5EA-9F6C-4498-AEF9-EEEA2B64C776}" destId="{B3528AF5-F635-4024-9A18-1800945C7272}" srcOrd="8" destOrd="0" presId="urn:microsoft.com/office/officeart/2005/8/layout/vProcess5"/>
    <dgm:cxn modelId="{83C6BD38-07FC-4C33-A521-6A4F6AF7F41F}" type="presParOf" srcId="{764EF5EA-9F6C-4498-AEF9-EEEA2B64C776}" destId="{E3FE8376-28AD-4BB5-9A0C-41B76106C705}" srcOrd="9" destOrd="0" presId="urn:microsoft.com/office/officeart/2005/8/layout/vProcess5"/>
    <dgm:cxn modelId="{ED4FE2B9-5E30-41F7-982C-8AE2D8BFAF18}" type="presParOf" srcId="{764EF5EA-9F6C-4498-AEF9-EEEA2B64C776}" destId="{DCFC2FB1-043B-4F5E-99F8-5DE7E6D3B75A}" srcOrd="10" destOrd="0" presId="urn:microsoft.com/office/officeart/2005/8/layout/vProcess5"/>
    <dgm:cxn modelId="{8321578D-40B9-4420-863B-7512217A0027}" type="presParOf" srcId="{764EF5EA-9F6C-4498-AEF9-EEEA2B64C776}" destId="{AB175FF6-BFB2-4FF8-8B4D-225E02B6286D}" srcOrd="11" destOrd="0" presId="urn:microsoft.com/office/officeart/2005/8/layout/vProcess5"/>
    <dgm:cxn modelId="{ACE2E1FF-013D-4DFE-ADF9-4F18549CF371}" type="presParOf" srcId="{764EF5EA-9F6C-4498-AEF9-EEEA2B64C776}" destId="{7524F570-7277-41FD-9D16-D0F459B1CB0E}" srcOrd="12" destOrd="0" presId="urn:microsoft.com/office/officeart/2005/8/layout/vProcess5"/>
    <dgm:cxn modelId="{A195615E-D8EB-4C93-9DC2-D97CE98C8F06}" type="presParOf" srcId="{764EF5EA-9F6C-4498-AEF9-EEEA2B64C776}" destId="{166CB836-A516-4821-A61C-FE2755B8D16A}" srcOrd="13" destOrd="0" presId="urn:microsoft.com/office/officeart/2005/8/layout/vProcess5"/>
    <dgm:cxn modelId="{4F6AF36E-19BB-418D-AC3C-752B3037A555}" type="presParOf" srcId="{764EF5EA-9F6C-4498-AEF9-EEEA2B64C776}" destId="{9240DE18-1E71-42D3-AD5F-61A22A947F35}"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73836E-1E66-4071-9D46-2B6CBD9F67D1}"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394DDAE4-78AE-40FB-A9B6-45930E6671B1}">
      <dgm:prSet phldrT="[Text]"/>
      <dgm:spPr/>
      <dgm:t>
        <a:bodyPr/>
        <a:lstStyle/>
        <a:p>
          <a:r>
            <a:rPr lang="ru-RU" dirty="0"/>
            <a:t>Признай</a:t>
          </a:r>
          <a:endParaRPr lang="en-US" dirty="0"/>
        </a:p>
      </dgm:t>
    </dgm:pt>
    <dgm:pt modelId="{DF60B4CA-7553-4FFC-82FB-23677611C204}" type="parTrans" cxnId="{E4DD4A08-21D1-4225-A1E5-2E1BFAD5EA0A}">
      <dgm:prSet/>
      <dgm:spPr/>
      <dgm:t>
        <a:bodyPr/>
        <a:lstStyle/>
        <a:p>
          <a:endParaRPr lang="en-US"/>
        </a:p>
      </dgm:t>
    </dgm:pt>
    <dgm:pt modelId="{DB64ED93-25E0-4004-8B70-BD2360D858E0}" type="sibTrans" cxnId="{E4DD4A08-21D1-4225-A1E5-2E1BFAD5EA0A}">
      <dgm:prSet/>
      <dgm:spPr/>
      <dgm:t>
        <a:bodyPr/>
        <a:lstStyle/>
        <a:p>
          <a:endParaRPr lang="en-US"/>
        </a:p>
      </dgm:t>
    </dgm:pt>
    <dgm:pt modelId="{484D66C6-4D49-4D21-BA1B-A0B2205DA611}">
      <dgm:prSet phldrT="[Text]"/>
      <dgm:spPr/>
      <dgm:t>
        <a:bodyPr/>
        <a:lstStyle/>
        <a:p>
          <a:r>
            <a:rPr lang="ru-RU" dirty="0"/>
            <a:t>Открой</a:t>
          </a:r>
          <a:r>
            <a:rPr lang="en-US" dirty="0"/>
            <a:t> </a:t>
          </a:r>
        </a:p>
      </dgm:t>
    </dgm:pt>
    <dgm:pt modelId="{383EEA52-0742-4596-918F-6FD6F96AD8D4}" type="parTrans" cxnId="{11881BC1-2BF2-4B5C-A773-64E9586350B2}">
      <dgm:prSet/>
      <dgm:spPr/>
      <dgm:t>
        <a:bodyPr/>
        <a:lstStyle/>
        <a:p>
          <a:endParaRPr lang="en-US"/>
        </a:p>
      </dgm:t>
    </dgm:pt>
    <dgm:pt modelId="{6AD2CBC7-9CA0-4568-9A32-60CCCE918BEC}" type="sibTrans" cxnId="{11881BC1-2BF2-4B5C-A773-64E9586350B2}">
      <dgm:prSet/>
      <dgm:spPr/>
      <dgm:t>
        <a:bodyPr/>
        <a:lstStyle/>
        <a:p>
          <a:endParaRPr lang="en-US"/>
        </a:p>
      </dgm:t>
    </dgm:pt>
    <dgm:pt modelId="{B92ADF06-A2A7-48B3-B5B6-242E2C1A5E4F}">
      <dgm:prSet phldrT="[Text]"/>
      <dgm:spPr/>
      <dgm:t>
        <a:bodyPr/>
        <a:lstStyle/>
        <a:p>
          <a:r>
            <a:rPr lang="ru-RU" dirty="0"/>
            <a:t>Восстанови</a:t>
          </a:r>
          <a:endParaRPr lang="en-US" dirty="0"/>
        </a:p>
      </dgm:t>
    </dgm:pt>
    <dgm:pt modelId="{FEF1288E-DBB5-43C9-995E-373C77A1805E}" type="parTrans" cxnId="{F0D5BA1A-6DA8-4262-B471-2D5D844153F4}">
      <dgm:prSet/>
      <dgm:spPr/>
      <dgm:t>
        <a:bodyPr/>
        <a:lstStyle/>
        <a:p>
          <a:endParaRPr lang="en-US"/>
        </a:p>
      </dgm:t>
    </dgm:pt>
    <dgm:pt modelId="{9C690180-C26E-4ACD-87F5-F7D5F6D94A0A}" type="sibTrans" cxnId="{F0D5BA1A-6DA8-4262-B471-2D5D844153F4}">
      <dgm:prSet/>
      <dgm:spPr/>
      <dgm:t>
        <a:bodyPr/>
        <a:lstStyle/>
        <a:p>
          <a:endParaRPr lang="en-US"/>
        </a:p>
      </dgm:t>
    </dgm:pt>
    <dgm:pt modelId="{583B62C4-9955-401E-B4ED-61824B382284}" type="pres">
      <dgm:prSet presAssocID="{0873836E-1E66-4071-9D46-2B6CBD9F67D1}" presName="Name0" presStyleCnt="0">
        <dgm:presLayoutVars>
          <dgm:dir/>
          <dgm:animLvl val="lvl"/>
          <dgm:resizeHandles val="exact"/>
        </dgm:presLayoutVars>
      </dgm:prSet>
      <dgm:spPr/>
    </dgm:pt>
    <dgm:pt modelId="{705A607C-F158-F644-B348-3249F4862383}" type="pres">
      <dgm:prSet presAssocID="{B92ADF06-A2A7-48B3-B5B6-242E2C1A5E4F}" presName="boxAndChildren" presStyleCnt="0"/>
      <dgm:spPr/>
    </dgm:pt>
    <dgm:pt modelId="{472FA65D-E663-0042-A512-B86041D7DF22}" type="pres">
      <dgm:prSet presAssocID="{B92ADF06-A2A7-48B3-B5B6-242E2C1A5E4F}" presName="parentTextBox" presStyleLbl="node1" presStyleIdx="0" presStyleCnt="3"/>
      <dgm:spPr/>
    </dgm:pt>
    <dgm:pt modelId="{69B1006B-26F5-476E-9547-E357ADDD4835}" type="pres">
      <dgm:prSet presAssocID="{6AD2CBC7-9CA0-4568-9A32-60CCCE918BEC}" presName="sp" presStyleCnt="0"/>
      <dgm:spPr/>
    </dgm:pt>
    <dgm:pt modelId="{C6E5E2AD-BF1E-4AE5-B3FE-24C80DA0D31C}" type="pres">
      <dgm:prSet presAssocID="{484D66C6-4D49-4D21-BA1B-A0B2205DA611}" presName="arrowAndChildren" presStyleCnt="0"/>
      <dgm:spPr/>
    </dgm:pt>
    <dgm:pt modelId="{28A3E437-FFE6-4347-801F-A44C57A0B329}" type="pres">
      <dgm:prSet presAssocID="{484D66C6-4D49-4D21-BA1B-A0B2205DA611}" presName="parentTextArrow" presStyleLbl="node1" presStyleIdx="1" presStyleCnt="3"/>
      <dgm:spPr/>
    </dgm:pt>
    <dgm:pt modelId="{66ED2F61-CC33-4A91-828B-EF6B09AB3AD1}" type="pres">
      <dgm:prSet presAssocID="{DB64ED93-25E0-4004-8B70-BD2360D858E0}" presName="sp" presStyleCnt="0"/>
      <dgm:spPr/>
    </dgm:pt>
    <dgm:pt modelId="{06C7D322-1CAF-496C-A7E8-81EC83D04E66}" type="pres">
      <dgm:prSet presAssocID="{394DDAE4-78AE-40FB-A9B6-45930E6671B1}" presName="arrowAndChildren" presStyleCnt="0"/>
      <dgm:spPr/>
    </dgm:pt>
    <dgm:pt modelId="{6CFB23FB-3716-42E6-A9C8-0280D1152C52}" type="pres">
      <dgm:prSet presAssocID="{394DDAE4-78AE-40FB-A9B6-45930E6671B1}" presName="parentTextArrow" presStyleLbl="node1" presStyleIdx="2" presStyleCnt="3"/>
      <dgm:spPr/>
    </dgm:pt>
  </dgm:ptLst>
  <dgm:cxnLst>
    <dgm:cxn modelId="{E4DD4A08-21D1-4225-A1E5-2E1BFAD5EA0A}" srcId="{0873836E-1E66-4071-9D46-2B6CBD9F67D1}" destId="{394DDAE4-78AE-40FB-A9B6-45930E6671B1}" srcOrd="0" destOrd="0" parTransId="{DF60B4CA-7553-4FFC-82FB-23677611C204}" sibTransId="{DB64ED93-25E0-4004-8B70-BD2360D858E0}"/>
    <dgm:cxn modelId="{F0D5BA1A-6DA8-4262-B471-2D5D844153F4}" srcId="{0873836E-1E66-4071-9D46-2B6CBD9F67D1}" destId="{B92ADF06-A2A7-48B3-B5B6-242E2C1A5E4F}" srcOrd="2" destOrd="0" parTransId="{FEF1288E-DBB5-43C9-995E-373C77A1805E}" sibTransId="{9C690180-C26E-4ACD-87F5-F7D5F6D94A0A}"/>
    <dgm:cxn modelId="{D1435B22-FDF2-4711-B65D-8B30BE6F2750}" type="presOf" srcId="{0873836E-1E66-4071-9D46-2B6CBD9F67D1}" destId="{583B62C4-9955-401E-B4ED-61824B382284}" srcOrd="0" destOrd="0" presId="urn:microsoft.com/office/officeart/2005/8/layout/process4"/>
    <dgm:cxn modelId="{39C99E8A-275B-7440-8EA9-63BE5AB2A623}" type="presOf" srcId="{B92ADF06-A2A7-48B3-B5B6-242E2C1A5E4F}" destId="{472FA65D-E663-0042-A512-B86041D7DF22}" srcOrd="0" destOrd="0" presId="urn:microsoft.com/office/officeart/2005/8/layout/process4"/>
    <dgm:cxn modelId="{E06F64AE-FA9E-4F46-9617-1B9532F0930E}" type="presOf" srcId="{484D66C6-4D49-4D21-BA1B-A0B2205DA611}" destId="{28A3E437-FFE6-4347-801F-A44C57A0B329}" srcOrd="0" destOrd="0" presId="urn:microsoft.com/office/officeart/2005/8/layout/process4"/>
    <dgm:cxn modelId="{11881BC1-2BF2-4B5C-A773-64E9586350B2}" srcId="{0873836E-1E66-4071-9D46-2B6CBD9F67D1}" destId="{484D66C6-4D49-4D21-BA1B-A0B2205DA611}" srcOrd="1" destOrd="0" parTransId="{383EEA52-0742-4596-918F-6FD6F96AD8D4}" sibTransId="{6AD2CBC7-9CA0-4568-9A32-60CCCE918BEC}"/>
    <dgm:cxn modelId="{1BD5E4D4-B7B2-4738-81A6-E8D17343D53D}" type="presOf" srcId="{394DDAE4-78AE-40FB-A9B6-45930E6671B1}" destId="{6CFB23FB-3716-42E6-A9C8-0280D1152C52}" srcOrd="0" destOrd="0" presId="urn:microsoft.com/office/officeart/2005/8/layout/process4"/>
    <dgm:cxn modelId="{093CA214-603A-334F-9C8A-342D53588D4A}" type="presParOf" srcId="{583B62C4-9955-401E-B4ED-61824B382284}" destId="{705A607C-F158-F644-B348-3249F4862383}" srcOrd="0" destOrd="0" presId="urn:microsoft.com/office/officeart/2005/8/layout/process4"/>
    <dgm:cxn modelId="{E08720B9-C222-7B45-91B3-D788DA5E158C}" type="presParOf" srcId="{705A607C-F158-F644-B348-3249F4862383}" destId="{472FA65D-E663-0042-A512-B86041D7DF22}" srcOrd="0" destOrd="0" presId="urn:microsoft.com/office/officeart/2005/8/layout/process4"/>
    <dgm:cxn modelId="{4775CEE2-81E2-46D7-96E3-5550CFC5792D}" type="presParOf" srcId="{583B62C4-9955-401E-B4ED-61824B382284}" destId="{69B1006B-26F5-476E-9547-E357ADDD4835}" srcOrd="1" destOrd="0" presId="urn:microsoft.com/office/officeart/2005/8/layout/process4"/>
    <dgm:cxn modelId="{985B5E19-6DEC-40F0-8CC7-DD9B71387456}" type="presParOf" srcId="{583B62C4-9955-401E-B4ED-61824B382284}" destId="{C6E5E2AD-BF1E-4AE5-B3FE-24C80DA0D31C}" srcOrd="2" destOrd="0" presId="urn:microsoft.com/office/officeart/2005/8/layout/process4"/>
    <dgm:cxn modelId="{16E189DF-3165-40F8-AD91-65EBC76130DE}" type="presParOf" srcId="{C6E5E2AD-BF1E-4AE5-B3FE-24C80DA0D31C}" destId="{28A3E437-FFE6-4347-801F-A44C57A0B329}" srcOrd="0" destOrd="0" presId="urn:microsoft.com/office/officeart/2005/8/layout/process4"/>
    <dgm:cxn modelId="{18EB2686-A177-4196-B8C4-724BB924AECF}" type="presParOf" srcId="{583B62C4-9955-401E-B4ED-61824B382284}" destId="{66ED2F61-CC33-4A91-828B-EF6B09AB3AD1}" srcOrd="3" destOrd="0" presId="urn:microsoft.com/office/officeart/2005/8/layout/process4"/>
    <dgm:cxn modelId="{5DAE5F27-7502-465E-B4DD-FD4C7B4C83EA}" type="presParOf" srcId="{583B62C4-9955-401E-B4ED-61824B382284}" destId="{06C7D322-1CAF-496C-A7E8-81EC83D04E66}" srcOrd="4" destOrd="0" presId="urn:microsoft.com/office/officeart/2005/8/layout/process4"/>
    <dgm:cxn modelId="{28606429-BE34-4D5C-AC4C-FFF09DDB82F5}" type="presParOf" srcId="{06C7D322-1CAF-496C-A7E8-81EC83D04E66}" destId="{6CFB23FB-3716-42E6-A9C8-0280D1152C5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3C62E0-3C5A-48D7-B419-59191458099D}">
      <dsp:nvSpPr>
        <dsp:cNvPr id="0" name=""/>
        <dsp:cNvSpPr/>
      </dsp:nvSpPr>
      <dsp:spPr>
        <a:xfrm>
          <a:off x="1328" y="1200536"/>
          <a:ext cx="1669286" cy="518399"/>
        </a:xfrm>
        <a:prstGeom prst="roundRect">
          <a:avLst>
            <a:gd name="adj" fmla="val 10000"/>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kern="1200" dirty="0"/>
            <a:t>Age 11</a:t>
          </a:r>
        </a:p>
      </dsp:txBody>
      <dsp:txXfrm>
        <a:off x="1328" y="1200536"/>
        <a:ext cx="1669286" cy="345600"/>
      </dsp:txXfrm>
    </dsp:sp>
    <dsp:sp modelId="{2A5BA5A5-1212-4538-B06E-9FC3EE8C383A}">
      <dsp:nvSpPr>
        <dsp:cNvPr id="0" name=""/>
        <dsp:cNvSpPr/>
      </dsp:nvSpPr>
      <dsp:spPr>
        <a:xfrm>
          <a:off x="343230" y="1546136"/>
          <a:ext cx="1669286" cy="110295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ru-RU" sz="1200" kern="1200" dirty="0"/>
            <a:t> </a:t>
          </a:r>
          <a:r>
            <a:rPr lang="ru-RU" sz="1200" u="none" strike="noStrike" kern="1200" dirty="0">
              <a:solidFill>
                <a:schemeClr val="tx1"/>
              </a:solidFill>
              <a:effectLst/>
              <a:latin typeface="+mn-lt"/>
              <a:ea typeface="+mn-ea"/>
              <a:cs typeface="+mn-cs"/>
            </a:rPr>
            <a:t>Средний возраст знакомства с порнографией</a:t>
          </a:r>
          <a:endParaRPr lang="en-US" sz="1200" kern="1200" dirty="0"/>
        </a:p>
        <a:p>
          <a:pPr marL="114300" lvl="1" indent="-114300" algn="l" defTabSz="533400">
            <a:lnSpc>
              <a:spcPct val="90000"/>
            </a:lnSpc>
            <a:spcBef>
              <a:spcPct val="0"/>
            </a:spcBef>
            <a:spcAft>
              <a:spcPct val="15000"/>
            </a:spcAft>
            <a:buChar char="•"/>
          </a:pPr>
          <a:endParaRPr lang="en-US" sz="1200" kern="1200" dirty="0"/>
        </a:p>
      </dsp:txBody>
      <dsp:txXfrm>
        <a:off x="375534" y="1578440"/>
        <a:ext cx="1604678" cy="1038342"/>
      </dsp:txXfrm>
    </dsp:sp>
    <dsp:sp modelId="{683D87F0-9D77-4EA1-9256-FD223A85A997}">
      <dsp:nvSpPr>
        <dsp:cNvPr id="0" name=""/>
        <dsp:cNvSpPr/>
      </dsp:nvSpPr>
      <dsp:spPr>
        <a:xfrm>
          <a:off x="1923672" y="1165534"/>
          <a:ext cx="536482" cy="415604"/>
        </a:xfrm>
        <a:prstGeom prst="rightArrow">
          <a:avLst>
            <a:gd name="adj1" fmla="val 60000"/>
            <a:gd name="adj2" fmla="val 50000"/>
          </a:avLst>
        </a:prstGeom>
        <a:gradFill rotWithShape="0">
          <a:gsLst>
            <a:gs pos="0">
              <a:schemeClr val="accent5">
                <a:tint val="60000"/>
                <a:hueOff val="0"/>
                <a:satOff val="0"/>
                <a:lumOff val="0"/>
                <a:alphaOff val="0"/>
                <a:satMod val="100000"/>
                <a:lumMod val="100000"/>
              </a:schemeClr>
            </a:gs>
            <a:gs pos="50000">
              <a:schemeClr val="accent5">
                <a:tint val="60000"/>
                <a:hueOff val="0"/>
                <a:satOff val="0"/>
                <a:lumOff val="0"/>
                <a:alphaOff val="0"/>
                <a:shade val="99000"/>
                <a:satMod val="105000"/>
                <a:lumMod val="100000"/>
              </a:schemeClr>
            </a:gs>
            <a:gs pos="100000">
              <a:schemeClr val="accent5">
                <a:tint val="6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923672" y="1248655"/>
        <a:ext cx="411801" cy="249362"/>
      </dsp:txXfrm>
    </dsp:sp>
    <dsp:sp modelId="{E621182F-7AA0-43B2-9C6F-49694CC9CCF0}">
      <dsp:nvSpPr>
        <dsp:cNvPr id="0" name=""/>
        <dsp:cNvSpPr/>
      </dsp:nvSpPr>
      <dsp:spPr>
        <a:xfrm>
          <a:off x="2682846" y="1200536"/>
          <a:ext cx="1669286" cy="518399"/>
        </a:xfrm>
        <a:prstGeom prst="roundRect">
          <a:avLst>
            <a:gd name="adj" fmla="val 10000"/>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kern="1200" dirty="0"/>
            <a:t>68 million</a:t>
          </a:r>
        </a:p>
      </dsp:txBody>
      <dsp:txXfrm>
        <a:off x="2682846" y="1200536"/>
        <a:ext cx="1669286" cy="345600"/>
      </dsp:txXfrm>
    </dsp:sp>
    <dsp:sp modelId="{15451479-B759-4C97-AB9B-7B5C6A3F8478}">
      <dsp:nvSpPr>
        <dsp:cNvPr id="0" name=""/>
        <dsp:cNvSpPr/>
      </dsp:nvSpPr>
      <dsp:spPr>
        <a:xfrm>
          <a:off x="3024748" y="1546136"/>
          <a:ext cx="1669286" cy="110295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ru-RU" sz="1200" kern="1200" dirty="0"/>
            <a:t>Ежедневные поиски в Сети</a:t>
          </a:r>
          <a:endParaRPr lang="en-US" sz="1200" kern="1200" dirty="0"/>
        </a:p>
      </dsp:txBody>
      <dsp:txXfrm>
        <a:off x="3057052" y="1578440"/>
        <a:ext cx="1604678" cy="1038342"/>
      </dsp:txXfrm>
    </dsp:sp>
    <dsp:sp modelId="{D95CD353-4032-4F2C-AA29-205958412ACE}">
      <dsp:nvSpPr>
        <dsp:cNvPr id="0" name=""/>
        <dsp:cNvSpPr/>
      </dsp:nvSpPr>
      <dsp:spPr>
        <a:xfrm>
          <a:off x="4605191" y="1165534"/>
          <a:ext cx="536482" cy="415604"/>
        </a:xfrm>
        <a:prstGeom prst="rightArrow">
          <a:avLst>
            <a:gd name="adj1" fmla="val 60000"/>
            <a:gd name="adj2" fmla="val 50000"/>
          </a:avLst>
        </a:prstGeom>
        <a:gradFill rotWithShape="0">
          <a:gsLst>
            <a:gs pos="0">
              <a:schemeClr val="accent5">
                <a:tint val="60000"/>
                <a:hueOff val="0"/>
                <a:satOff val="0"/>
                <a:lumOff val="0"/>
                <a:alphaOff val="0"/>
                <a:satMod val="100000"/>
                <a:lumMod val="100000"/>
              </a:schemeClr>
            </a:gs>
            <a:gs pos="50000">
              <a:schemeClr val="accent5">
                <a:tint val="60000"/>
                <a:hueOff val="0"/>
                <a:satOff val="0"/>
                <a:lumOff val="0"/>
                <a:alphaOff val="0"/>
                <a:shade val="99000"/>
                <a:satMod val="105000"/>
                <a:lumMod val="100000"/>
              </a:schemeClr>
            </a:gs>
            <a:gs pos="100000">
              <a:schemeClr val="accent5">
                <a:tint val="6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605191" y="1248655"/>
        <a:ext cx="411801" cy="249362"/>
      </dsp:txXfrm>
    </dsp:sp>
    <dsp:sp modelId="{53D8A6C9-B63B-430E-B06F-AD533374AE92}">
      <dsp:nvSpPr>
        <dsp:cNvPr id="0" name=""/>
        <dsp:cNvSpPr/>
      </dsp:nvSpPr>
      <dsp:spPr>
        <a:xfrm>
          <a:off x="5364364" y="1200536"/>
          <a:ext cx="1669286" cy="518399"/>
        </a:xfrm>
        <a:prstGeom prst="roundRect">
          <a:avLst>
            <a:gd name="adj" fmla="val 10000"/>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kern="1200" dirty="0"/>
            <a:t>47%</a:t>
          </a:r>
        </a:p>
      </dsp:txBody>
      <dsp:txXfrm>
        <a:off x="5364364" y="1200536"/>
        <a:ext cx="1669286" cy="345600"/>
      </dsp:txXfrm>
    </dsp:sp>
    <dsp:sp modelId="{816FE444-CDCA-4AFF-8288-59CE934EA139}">
      <dsp:nvSpPr>
        <dsp:cNvPr id="0" name=""/>
        <dsp:cNvSpPr/>
      </dsp:nvSpPr>
      <dsp:spPr>
        <a:xfrm>
          <a:off x="5706266" y="1546136"/>
          <a:ext cx="1669286" cy="110295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ru-RU" sz="1200" kern="1200" dirty="0"/>
            <a:t>В 47% христианских домов порнография является одной из основных проблем</a:t>
          </a:r>
          <a:endParaRPr lang="en-US" sz="1200" kern="1200" dirty="0"/>
        </a:p>
      </dsp:txBody>
      <dsp:txXfrm>
        <a:off x="5738570" y="1578440"/>
        <a:ext cx="1604678" cy="1038342"/>
      </dsp:txXfrm>
    </dsp:sp>
    <dsp:sp modelId="{21898E54-164B-4EA9-9803-C775DDFD3EB3}">
      <dsp:nvSpPr>
        <dsp:cNvPr id="0" name=""/>
        <dsp:cNvSpPr/>
      </dsp:nvSpPr>
      <dsp:spPr>
        <a:xfrm>
          <a:off x="7286709" y="1165534"/>
          <a:ext cx="536482" cy="415604"/>
        </a:xfrm>
        <a:prstGeom prst="rightArrow">
          <a:avLst>
            <a:gd name="adj1" fmla="val 60000"/>
            <a:gd name="adj2" fmla="val 50000"/>
          </a:avLst>
        </a:prstGeom>
        <a:gradFill rotWithShape="0">
          <a:gsLst>
            <a:gs pos="0">
              <a:schemeClr val="accent5">
                <a:tint val="60000"/>
                <a:hueOff val="0"/>
                <a:satOff val="0"/>
                <a:lumOff val="0"/>
                <a:alphaOff val="0"/>
                <a:satMod val="100000"/>
                <a:lumMod val="100000"/>
              </a:schemeClr>
            </a:gs>
            <a:gs pos="50000">
              <a:schemeClr val="accent5">
                <a:tint val="60000"/>
                <a:hueOff val="0"/>
                <a:satOff val="0"/>
                <a:lumOff val="0"/>
                <a:alphaOff val="0"/>
                <a:shade val="99000"/>
                <a:satMod val="105000"/>
                <a:lumMod val="100000"/>
              </a:schemeClr>
            </a:gs>
            <a:gs pos="100000">
              <a:schemeClr val="accent5">
                <a:tint val="6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7286709" y="1248655"/>
        <a:ext cx="411801" cy="249362"/>
      </dsp:txXfrm>
    </dsp:sp>
    <dsp:sp modelId="{BD57182C-6CA9-4062-AB68-8024045A4802}">
      <dsp:nvSpPr>
        <dsp:cNvPr id="0" name=""/>
        <dsp:cNvSpPr/>
      </dsp:nvSpPr>
      <dsp:spPr>
        <a:xfrm>
          <a:off x="8045882" y="1200536"/>
          <a:ext cx="1669286" cy="518399"/>
        </a:xfrm>
        <a:prstGeom prst="roundRect">
          <a:avLst>
            <a:gd name="adj" fmla="val 10000"/>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kern="1200" dirty="0"/>
            <a:t>1/3</a:t>
          </a:r>
        </a:p>
      </dsp:txBody>
      <dsp:txXfrm>
        <a:off x="8045882" y="1200536"/>
        <a:ext cx="1669286" cy="345600"/>
      </dsp:txXfrm>
    </dsp:sp>
    <dsp:sp modelId="{742DEA62-08CF-42FD-9EDF-6A38977A15B6}">
      <dsp:nvSpPr>
        <dsp:cNvPr id="0" name=""/>
        <dsp:cNvSpPr/>
      </dsp:nvSpPr>
      <dsp:spPr>
        <a:xfrm>
          <a:off x="8387784" y="1546136"/>
          <a:ext cx="1669286" cy="110295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ru-RU" sz="1200" kern="1200" dirty="0"/>
            <a:t>Женщин регулярно смотрят порнографический контент</a:t>
          </a:r>
          <a:endParaRPr lang="en-US" sz="1200" kern="1200" dirty="0"/>
        </a:p>
      </dsp:txBody>
      <dsp:txXfrm>
        <a:off x="8420088" y="1578440"/>
        <a:ext cx="1604678" cy="1038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6CEB3-455C-4582-902E-B83DDB4C1F42}">
      <dsp:nvSpPr>
        <dsp:cNvPr id="0" name=""/>
        <dsp:cNvSpPr/>
      </dsp:nvSpPr>
      <dsp:spPr>
        <a:xfrm>
          <a:off x="2542064" y="2844"/>
          <a:ext cx="1197799" cy="778569"/>
        </a:xfrm>
        <a:prstGeom prst="roundRect">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ru-RU" sz="1300" kern="1200" dirty="0"/>
            <a:t>Любопытство</a:t>
          </a:r>
          <a:endParaRPr lang="en-US" sz="1300" kern="1200" dirty="0"/>
        </a:p>
      </dsp:txBody>
      <dsp:txXfrm>
        <a:off x="2580071" y="40851"/>
        <a:ext cx="1121785" cy="702555"/>
      </dsp:txXfrm>
    </dsp:sp>
    <dsp:sp modelId="{D8DDDF2B-D688-4812-BA4E-43C652AB88EB}">
      <dsp:nvSpPr>
        <dsp:cNvPr id="0" name=""/>
        <dsp:cNvSpPr/>
      </dsp:nvSpPr>
      <dsp:spPr>
        <a:xfrm>
          <a:off x="1586090" y="392129"/>
          <a:ext cx="3109746" cy="3109746"/>
        </a:xfrm>
        <a:custGeom>
          <a:avLst/>
          <a:gdLst/>
          <a:ahLst/>
          <a:cxnLst/>
          <a:rect l="0" t="0" r="0" b="0"/>
          <a:pathLst>
            <a:path>
              <a:moveTo>
                <a:pt x="2161993" y="123427"/>
              </a:moveTo>
              <a:arcTo wR="1554873" hR="1554873" stAng="17578998" swAng="1960502"/>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F609DB7-245B-4749-8F61-9EFF7ED8E610}">
      <dsp:nvSpPr>
        <dsp:cNvPr id="0" name=""/>
        <dsp:cNvSpPr/>
      </dsp:nvSpPr>
      <dsp:spPr>
        <a:xfrm>
          <a:off x="4020836" y="1077235"/>
          <a:ext cx="1197799" cy="778569"/>
        </a:xfrm>
        <a:prstGeom prst="roundRect">
          <a:avLst/>
        </a:prstGeom>
        <a:gradFill rotWithShape="0">
          <a:gsLst>
            <a:gs pos="0">
              <a:schemeClr val="accent5">
                <a:hueOff val="3404998"/>
                <a:satOff val="-6012"/>
                <a:lumOff val="-2059"/>
                <a:alphaOff val="0"/>
                <a:satMod val="100000"/>
                <a:lumMod val="100000"/>
              </a:schemeClr>
            </a:gs>
            <a:gs pos="50000">
              <a:schemeClr val="accent5">
                <a:hueOff val="3404998"/>
                <a:satOff val="-6012"/>
                <a:lumOff val="-2059"/>
                <a:alphaOff val="0"/>
                <a:shade val="99000"/>
                <a:satMod val="105000"/>
                <a:lumMod val="100000"/>
              </a:schemeClr>
            </a:gs>
            <a:gs pos="100000">
              <a:schemeClr val="accent5">
                <a:hueOff val="3404998"/>
                <a:satOff val="-6012"/>
                <a:lumOff val="-2059"/>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ru-RU" sz="1300" kern="1200" dirty="0"/>
            <a:t>Погружение</a:t>
          </a:r>
          <a:endParaRPr lang="en-US" sz="1300" kern="1200" dirty="0"/>
        </a:p>
      </dsp:txBody>
      <dsp:txXfrm>
        <a:off x="4058843" y="1115242"/>
        <a:ext cx="1121785" cy="702555"/>
      </dsp:txXfrm>
    </dsp:sp>
    <dsp:sp modelId="{0765A024-4E98-42E6-9370-EE6D0704466B}">
      <dsp:nvSpPr>
        <dsp:cNvPr id="0" name=""/>
        <dsp:cNvSpPr/>
      </dsp:nvSpPr>
      <dsp:spPr>
        <a:xfrm>
          <a:off x="1586090" y="392129"/>
          <a:ext cx="3109746" cy="3109746"/>
        </a:xfrm>
        <a:custGeom>
          <a:avLst/>
          <a:gdLst/>
          <a:ahLst/>
          <a:cxnLst/>
          <a:rect l="0" t="0" r="0" b="0"/>
          <a:pathLst>
            <a:path>
              <a:moveTo>
                <a:pt x="3107621" y="1473611"/>
              </a:moveTo>
              <a:arcTo wR="1554873" hR="1554873" stAng="21420252" swAng="2195507"/>
            </a:path>
          </a:pathLst>
        </a:custGeom>
        <a:noFill/>
        <a:ln w="6350" cap="flat" cmpd="sng" algn="ctr">
          <a:solidFill>
            <a:schemeClr val="accent5">
              <a:hueOff val="3404998"/>
              <a:satOff val="-6012"/>
              <a:lumOff val="-2059"/>
              <a:alphaOff val="0"/>
            </a:schemeClr>
          </a:solidFill>
          <a:prstDash val="solid"/>
        </a:ln>
        <a:effectLst/>
      </dsp:spPr>
      <dsp:style>
        <a:lnRef idx="1">
          <a:scrgbClr r="0" g="0" b="0"/>
        </a:lnRef>
        <a:fillRef idx="0">
          <a:scrgbClr r="0" g="0" b="0"/>
        </a:fillRef>
        <a:effectRef idx="0">
          <a:scrgbClr r="0" g="0" b="0"/>
        </a:effectRef>
        <a:fontRef idx="minor"/>
      </dsp:style>
    </dsp:sp>
    <dsp:sp modelId="{F739B99B-C8E6-4EA3-BB8E-9B21DC1D2E98}">
      <dsp:nvSpPr>
        <dsp:cNvPr id="0" name=""/>
        <dsp:cNvSpPr/>
      </dsp:nvSpPr>
      <dsp:spPr>
        <a:xfrm>
          <a:off x="3455995" y="2815636"/>
          <a:ext cx="1197799" cy="778569"/>
        </a:xfrm>
        <a:prstGeom prst="roundRect">
          <a:avLst/>
        </a:prstGeom>
        <a:gradFill rotWithShape="0">
          <a:gsLst>
            <a:gs pos="0">
              <a:schemeClr val="accent5">
                <a:hueOff val="6809995"/>
                <a:satOff val="-12023"/>
                <a:lumOff val="-4118"/>
                <a:alphaOff val="0"/>
                <a:satMod val="100000"/>
                <a:lumMod val="100000"/>
              </a:schemeClr>
            </a:gs>
            <a:gs pos="50000">
              <a:schemeClr val="accent5">
                <a:hueOff val="6809995"/>
                <a:satOff val="-12023"/>
                <a:lumOff val="-4118"/>
                <a:alphaOff val="0"/>
                <a:shade val="99000"/>
                <a:satMod val="105000"/>
                <a:lumMod val="100000"/>
              </a:schemeClr>
            </a:gs>
            <a:gs pos="100000">
              <a:schemeClr val="accent5">
                <a:hueOff val="6809995"/>
                <a:satOff val="-12023"/>
                <a:lumOff val="-4118"/>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ru-RU" sz="1300" kern="1200" dirty="0"/>
            <a:t>Зависимость</a:t>
          </a:r>
          <a:endParaRPr lang="en-US" sz="1300" kern="1200" dirty="0"/>
        </a:p>
      </dsp:txBody>
      <dsp:txXfrm>
        <a:off x="3494002" y="2853643"/>
        <a:ext cx="1121785" cy="702555"/>
      </dsp:txXfrm>
    </dsp:sp>
    <dsp:sp modelId="{60D4135A-A808-4692-A2DE-A89A3AE848DF}">
      <dsp:nvSpPr>
        <dsp:cNvPr id="0" name=""/>
        <dsp:cNvSpPr/>
      </dsp:nvSpPr>
      <dsp:spPr>
        <a:xfrm>
          <a:off x="1586090" y="392129"/>
          <a:ext cx="3109746" cy="3109746"/>
        </a:xfrm>
        <a:custGeom>
          <a:avLst/>
          <a:gdLst/>
          <a:ahLst/>
          <a:cxnLst/>
          <a:rect l="0" t="0" r="0" b="0"/>
          <a:pathLst>
            <a:path>
              <a:moveTo>
                <a:pt x="1863732" y="3078761"/>
              </a:moveTo>
              <a:arcTo wR="1554873" hR="1554873" stAng="4712555" swAng="1374890"/>
            </a:path>
          </a:pathLst>
        </a:custGeom>
        <a:noFill/>
        <a:ln w="6350" cap="flat" cmpd="sng" algn="ctr">
          <a:solidFill>
            <a:schemeClr val="accent5">
              <a:hueOff val="6809995"/>
              <a:satOff val="-12023"/>
              <a:lumOff val="-4118"/>
              <a:alphaOff val="0"/>
            </a:schemeClr>
          </a:solidFill>
          <a:prstDash val="solid"/>
        </a:ln>
        <a:effectLst/>
      </dsp:spPr>
      <dsp:style>
        <a:lnRef idx="1">
          <a:scrgbClr r="0" g="0" b="0"/>
        </a:lnRef>
        <a:fillRef idx="0">
          <a:scrgbClr r="0" g="0" b="0"/>
        </a:fillRef>
        <a:effectRef idx="0">
          <a:scrgbClr r="0" g="0" b="0"/>
        </a:effectRef>
        <a:fontRef idx="minor"/>
      </dsp:style>
    </dsp:sp>
    <dsp:sp modelId="{03BCB314-DE07-410F-9CAA-35B38921521D}">
      <dsp:nvSpPr>
        <dsp:cNvPr id="0" name=""/>
        <dsp:cNvSpPr/>
      </dsp:nvSpPr>
      <dsp:spPr>
        <a:xfrm>
          <a:off x="1628132" y="2815636"/>
          <a:ext cx="1197799" cy="778569"/>
        </a:xfrm>
        <a:prstGeom prst="roundRect">
          <a:avLst/>
        </a:prstGeom>
        <a:gradFill rotWithShape="0">
          <a:gsLst>
            <a:gs pos="0">
              <a:schemeClr val="accent5">
                <a:hueOff val="10214993"/>
                <a:satOff val="-18035"/>
                <a:lumOff val="-6177"/>
                <a:alphaOff val="0"/>
                <a:satMod val="100000"/>
                <a:lumMod val="100000"/>
              </a:schemeClr>
            </a:gs>
            <a:gs pos="50000">
              <a:schemeClr val="accent5">
                <a:hueOff val="10214993"/>
                <a:satOff val="-18035"/>
                <a:lumOff val="-6177"/>
                <a:alphaOff val="0"/>
                <a:shade val="99000"/>
                <a:satMod val="105000"/>
                <a:lumMod val="100000"/>
              </a:schemeClr>
            </a:gs>
            <a:gs pos="100000">
              <a:schemeClr val="accent5">
                <a:hueOff val="10214993"/>
                <a:satOff val="-18035"/>
                <a:lumOff val="-6177"/>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ru-RU" sz="1300" kern="1200" dirty="0"/>
            <a:t>Устойчивость</a:t>
          </a:r>
          <a:endParaRPr lang="en-US" sz="1300" kern="1200" dirty="0"/>
        </a:p>
      </dsp:txBody>
      <dsp:txXfrm>
        <a:off x="1666139" y="2853643"/>
        <a:ext cx="1121785" cy="702555"/>
      </dsp:txXfrm>
    </dsp:sp>
    <dsp:sp modelId="{266049B0-9076-469B-AE31-1F720B01A15C}">
      <dsp:nvSpPr>
        <dsp:cNvPr id="0" name=""/>
        <dsp:cNvSpPr/>
      </dsp:nvSpPr>
      <dsp:spPr>
        <a:xfrm>
          <a:off x="1586090" y="392129"/>
          <a:ext cx="3109746" cy="3109746"/>
        </a:xfrm>
        <a:custGeom>
          <a:avLst/>
          <a:gdLst/>
          <a:ahLst/>
          <a:cxnLst/>
          <a:rect l="0" t="0" r="0" b="0"/>
          <a:pathLst>
            <a:path>
              <a:moveTo>
                <a:pt x="259725" y="2415236"/>
              </a:moveTo>
              <a:arcTo wR="1554873" hR="1554873" stAng="8784241" swAng="2195507"/>
            </a:path>
          </a:pathLst>
        </a:custGeom>
        <a:noFill/>
        <a:ln w="6350" cap="flat" cmpd="sng" algn="ctr">
          <a:solidFill>
            <a:schemeClr val="accent5">
              <a:hueOff val="10214993"/>
              <a:satOff val="-18035"/>
              <a:lumOff val="-6177"/>
              <a:alphaOff val="0"/>
            </a:schemeClr>
          </a:solidFill>
          <a:prstDash val="solid"/>
        </a:ln>
        <a:effectLst/>
      </dsp:spPr>
      <dsp:style>
        <a:lnRef idx="1">
          <a:scrgbClr r="0" g="0" b="0"/>
        </a:lnRef>
        <a:fillRef idx="0">
          <a:scrgbClr r="0" g="0" b="0"/>
        </a:fillRef>
        <a:effectRef idx="0">
          <a:scrgbClr r="0" g="0" b="0"/>
        </a:effectRef>
        <a:fontRef idx="minor"/>
      </dsp:style>
    </dsp:sp>
    <dsp:sp modelId="{4A63F1B7-D110-464F-B05B-DA2DD3D0FE70}">
      <dsp:nvSpPr>
        <dsp:cNvPr id="0" name=""/>
        <dsp:cNvSpPr/>
      </dsp:nvSpPr>
      <dsp:spPr>
        <a:xfrm>
          <a:off x="1063292" y="1077235"/>
          <a:ext cx="1197799" cy="778569"/>
        </a:xfrm>
        <a:prstGeom prst="roundRect">
          <a:avLst/>
        </a:prstGeom>
        <a:gradFill rotWithShape="0">
          <a:gsLst>
            <a:gs pos="0">
              <a:schemeClr val="accent5">
                <a:hueOff val="13619991"/>
                <a:satOff val="-24047"/>
                <a:lumOff val="-8236"/>
                <a:alphaOff val="0"/>
                <a:satMod val="100000"/>
                <a:lumMod val="100000"/>
              </a:schemeClr>
            </a:gs>
            <a:gs pos="50000">
              <a:schemeClr val="accent5">
                <a:hueOff val="13619991"/>
                <a:satOff val="-24047"/>
                <a:lumOff val="-8236"/>
                <a:alphaOff val="0"/>
                <a:shade val="99000"/>
                <a:satMod val="105000"/>
                <a:lumMod val="100000"/>
              </a:schemeClr>
            </a:gs>
            <a:gs pos="100000">
              <a:schemeClr val="accent5">
                <a:hueOff val="13619991"/>
                <a:satOff val="-24047"/>
                <a:lumOff val="-8236"/>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ru-RU" sz="1300" kern="1200" dirty="0"/>
            <a:t>Стыд</a:t>
          </a:r>
          <a:endParaRPr lang="en-US" sz="1300" kern="1200" dirty="0"/>
        </a:p>
      </dsp:txBody>
      <dsp:txXfrm>
        <a:off x="1101299" y="1115242"/>
        <a:ext cx="1121785" cy="702555"/>
      </dsp:txXfrm>
    </dsp:sp>
    <dsp:sp modelId="{1826B57B-FEE3-485E-9554-3B0026170ADC}">
      <dsp:nvSpPr>
        <dsp:cNvPr id="0" name=""/>
        <dsp:cNvSpPr/>
      </dsp:nvSpPr>
      <dsp:spPr>
        <a:xfrm>
          <a:off x="1586090" y="392129"/>
          <a:ext cx="3109746" cy="3109746"/>
        </a:xfrm>
        <a:custGeom>
          <a:avLst/>
          <a:gdLst/>
          <a:ahLst/>
          <a:cxnLst/>
          <a:rect l="0" t="0" r="0" b="0"/>
          <a:pathLst>
            <a:path>
              <a:moveTo>
                <a:pt x="271032" y="677727"/>
              </a:moveTo>
              <a:arcTo wR="1554873" hR="1554873" stAng="12860500" swAng="1960502"/>
            </a:path>
          </a:pathLst>
        </a:custGeom>
        <a:noFill/>
        <a:ln w="6350" cap="flat" cmpd="sng" algn="ctr">
          <a:solidFill>
            <a:schemeClr val="accent5">
              <a:hueOff val="13619991"/>
              <a:satOff val="-24047"/>
              <a:lumOff val="-8236"/>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F2EE6-2372-4297-931F-5D8A8FAAC5AD}">
      <dsp:nvSpPr>
        <dsp:cNvPr id="0" name=""/>
        <dsp:cNvSpPr/>
      </dsp:nvSpPr>
      <dsp:spPr>
        <a:xfrm>
          <a:off x="0" y="0"/>
          <a:ext cx="7137139" cy="52351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ru-RU" sz="2200" kern="1200" dirty="0"/>
            <a:t>признать</a:t>
          </a:r>
          <a:endParaRPr lang="en-US" sz="2200" kern="1200" dirty="0"/>
        </a:p>
      </dsp:txBody>
      <dsp:txXfrm>
        <a:off x="15333" y="15333"/>
        <a:ext cx="6510970" cy="492852"/>
      </dsp:txXfrm>
    </dsp:sp>
    <dsp:sp modelId="{C0BE4FDA-1C10-4485-8711-F6B652FADB69}">
      <dsp:nvSpPr>
        <dsp:cNvPr id="0" name=""/>
        <dsp:cNvSpPr/>
      </dsp:nvSpPr>
      <dsp:spPr>
        <a:xfrm>
          <a:off x="532968" y="596229"/>
          <a:ext cx="7137139" cy="52351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ru-RU" sz="2200" kern="1200" dirty="0"/>
            <a:t>быть уязвимым</a:t>
          </a:r>
          <a:endParaRPr lang="en-US" sz="2200" kern="1200" dirty="0"/>
        </a:p>
      </dsp:txBody>
      <dsp:txXfrm>
        <a:off x="548301" y="611562"/>
        <a:ext cx="6233217" cy="492852"/>
      </dsp:txXfrm>
    </dsp:sp>
    <dsp:sp modelId="{85327D2D-4B0C-4CE0-8C22-D0449B2CF11F}">
      <dsp:nvSpPr>
        <dsp:cNvPr id="0" name=""/>
        <dsp:cNvSpPr/>
      </dsp:nvSpPr>
      <dsp:spPr>
        <a:xfrm>
          <a:off x="1065936" y="1192459"/>
          <a:ext cx="7137139" cy="52351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ru-RU" sz="2200" kern="1200" dirty="0"/>
            <a:t>знать ложные обещания порнографии</a:t>
          </a:r>
          <a:endParaRPr lang="en-US" sz="2200" kern="1200" dirty="0"/>
        </a:p>
      </dsp:txBody>
      <dsp:txXfrm>
        <a:off x="1081269" y="1207792"/>
        <a:ext cx="6233217" cy="492852"/>
      </dsp:txXfrm>
    </dsp:sp>
    <dsp:sp modelId="{C0831CC8-E71F-4B39-8499-68326D6CA574}">
      <dsp:nvSpPr>
        <dsp:cNvPr id="0" name=""/>
        <dsp:cNvSpPr/>
      </dsp:nvSpPr>
      <dsp:spPr>
        <a:xfrm>
          <a:off x="1598904" y="1788688"/>
          <a:ext cx="7137139" cy="52351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ru-RU" sz="2200" kern="1200" dirty="0"/>
            <a:t>избегать негативного внутреннего диалога</a:t>
          </a:r>
          <a:endParaRPr lang="en-US" sz="2200" kern="1200" dirty="0"/>
        </a:p>
      </dsp:txBody>
      <dsp:txXfrm>
        <a:off x="1614237" y="1804021"/>
        <a:ext cx="6233217" cy="492852"/>
      </dsp:txXfrm>
    </dsp:sp>
    <dsp:sp modelId="{0B650FA0-3241-48B0-A44A-8545D7C8FFD8}">
      <dsp:nvSpPr>
        <dsp:cNvPr id="0" name=""/>
        <dsp:cNvSpPr/>
      </dsp:nvSpPr>
      <dsp:spPr>
        <a:xfrm>
          <a:off x="2131872" y="2384918"/>
          <a:ext cx="7137139" cy="523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ru-RU" sz="2200" kern="1200" dirty="0"/>
            <a:t>заменить ложь правдой</a:t>
          </a:r>
          <a:endParaRPr lang="en-US" sz="2200" kern="1200" dirty="0"/>
        </a:p>
      </dsp:txBody>
      <dsp:txXfrm>
        <a:off x="2147205" y="2400251"/>
        <a:ext cx="6233217" cy="492852"/>
      </dsp:txXfrm>
    </dsp:sp>
    <dsp:sp modelId="{0DEE0541-7601-4313-83BB-CD11EB9033D7}">
      <dsp:nvSpPr>
        <dsp:cNvPr id="0" name=""/>
        <dsp:cNvSpPr/>
      </dsp:nvSpPr>
      <dsp:spPr>
        <a:xfrm>
          <a:off x="6796852" y="382459"/>
          <a:ext cx="340287" cy="34028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6873417" y="382459"/>
        <a:ext cx="187157" cy="256066"/>
      </dsp:txXfrm>
    </dsp:sp>
    <dsp:sp modelId="{AECA2DDB-8367-4A9B-9AFE-84FEAB4156DA}">
      <dsp:nvSpPr>
        <dsp:cNvPr id="0" name=""/>
        <dsp:cNvSpPr/>
      </dsp:nvSpPr>
      <dsp:spPr>
        <a:xfrm>
          <a:off x="7329820" y="978689"/>
          <a:ext cx="340287" cy="340287"/>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406385" y="978689"/>
        <a:ext cx="187157" cy="256066"/>
      </dsp:txXfrm>
    </dsp:sp>
    <dsp:sp modelId="{B3528AF5-F635-4024-9A18-1800945C7272}">
      <dsp:nvSpPr>
        <dsp:cNvPr id="0" name=""/>
        <dsp:cNvSpPr/>
      </dsp:nvSpPr>
      <dsp:spPr>
        <a:xfrm>
          <a:off x="7862788" y="1566193"/>
          <a:ext cx="340287" cy="340287"/>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939353" y="1566193"/>
        <a:ext cx="187157" cy="256066"/>
      </dsp:txXfrm>
    </dsp:sp>
    <dsp:sp modelId="{E3FE8376-28AD-4BB5-9A0C-41B76106C705}">
      <dsp:nvSpPr>
        <dsp:cNvPr id="0" name=""/>
        <dsp:cNvSpPr/>
      </dsp:nvSpPr>
      <dsp:spPr>
        <a:xfrm>
          <a:off x="8395756" y="2168239"/>
          <a:ext cx="340287" cy="340287"/>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8472321" y="2168239"/>
        <a:ext cx="187157" cy="2560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FA65D-E663-0042-A512-B86041D7DF22}">
      <dsp:nvSpPr>
        <dsp:cNvPr id="0" name=""/>
        <dsp:cNvSpPr/>
      </dsp:nvSpPr>
      <dsp:spPr>
        <a:xfrm>
          <a:off x="0" y="2897863"/>
          <a:ext cx="10058399" cy="95114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ru-RU" sz="3300" kern="1200" dirty="0"/>
            <a:t>Восстанови</a:t>
          </a:r>
          <a:endParaRPr lang="en-US" sz="3300" kern="1200" dirty="0"/>
        </a:p>
      </dsp:txBody>
      <dsp:txXfrm>
        <a:off x="0" y="2897863"/>
        <a:ext cx="10058399" cy="951143"/>
      </dsp:txXfrm>
    </dsp:sp>
    <dsp:sp modelId="{28A3E437-FFE6-4347-801F-A44C57A0B329}">
      <dsp:nvSpPr>
        <dsp:cNvPr id="0" name=""/>
        <dsp:cNvSpPr/>
      </dsp:nvSpPr>
      <dsp:spPr>
        <a:xfrm rot="10800000">
          <a:off x="0" y="1449271"/>
          <a:ext cx="10058399" cy="1462858"/>
        </a:xfrm>
        <a:prstGeom prst="upArrowCallout">
          <a:avLst/>
        </a:prstGeom>
        <a:solidFill>
          <a:schemeClr val="accent4">
            <a:hueOff val="-869100"/>
            <a:satOff val="-34016"/>
            <a:lumOff val="-68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ru-RU" sz="3300" kern="1200" dirty="0"/>
            <a:t>Открой</a:t>
          </a:r>
          <a:r>
            <a:rPr lang="en-US" sz="3300" kern="1200" dirty="0"/>
            <a:t> </a:t>
          </a:r>
        </a:p>
      </dsp:txBody>
      <dsp:txXfrm rot="10800000">
        <a:off x="0" y="1449271"/>
        <a:ext cx="10058399" cy="950521"/>
      </dsp:txXfrm>
    </dsp:sp>
    <dsp:sp modelId="{6CFB23FB-3716-42E6-A9C8-0280D1152C52}">
      <dsp:nvSpPr>
        <dsp:cNvPr id="0" name=""/>
        <dsp:cNvSpPr/>
      </dsp:nvSpPr>
      <dsp:spPr>
        <a:xfrm rot="10800000">
          <a:off x="0" y="680"/>
          <a:ext cx="10058399" cy="1462858"/>
        </a:xfrm>
        <a:prstGeom prst="upArrowCallout">
          <a:avLst/>
        </a:prstGeom>
        <a:solidFill>
          <a:schemeClr val="accent4">
            <a:hueOff val="-1738200"/>
            <a:satOff val="-68032"/>
            <a:lumOff val="-137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ru-RU" sz="3300" kern="1200" dirty="0"/>
            <a:t>Признай</a:t>
          </a:r>
          <a:endParaRPr lang="en-US" sz="3300" kern="1200" dirty="0"/>
        </a:p>
      </dsp:txBody>
      <dsp:txXfrm rot="10800000">
        <a:off x="0" y="680"/>
        <a:ext cx="10058399" cy="950521"/>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3230FB2-E8FF-47A7-A96A-A7DB070D3918}" type="datetimeFigureOut">
              <a:rPr lang="en-US" smtClean="0"/>
              <a:t>7/7/21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03D51DB1-D163-41C7-8A29-B46945EEFCF3}" type="slidenum">
              <a:rPr lang="en-US" smtClean="0"/>
              <a:t>‹#›</a:t>
            </a:fld>
            <a:endParaRPr lang="en-US"/>
          </a:p>
        </p:txBody>
      </p:sp>
    </p:spTree>
    <p:extLst>
      <p:ext uri="{BB962C8B-B14F-4D97-AF65-F5344CB8AC3E}">
        <p14:creationId xmlns:p14="http://schemas.microsoft.com/office/powerpoint/2010/main" val="4110593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2U93S7Clj-Q&amp;t=49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y=dbYWKVAu6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gatewaytowholeness.co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gatewaytowholeness.co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ru-RU" sz="1900" dirty="0">
                <a:latin typeface="Calibri" panose="020F0502020204030204" pitchFamily="34" charset="0"/>
                <a:ea typeface="Calibri" panose="020F0502020204030204" pitchFamily="34" charset="0"/>
                <a:cs typeface="Times New Roman" panose="02020603050405020304" pitchFamily="18" charset="0"/>
              </a:rPr>
              <a:t>Почему порнография это проблема: зависимость, насилие и страдание.</a:t>
            </a:r>
          </a:p>
          <a:p>
            <a:pPr defTabSz="942289">
              <a:defRPr/>
            </a:pPr>
            <a:endParaRPr lang="ru-RU" sz="1900" dirty="0">
              <a:latin typeface="Calibri" panose="020F0502020204030204" pitchFamily="34" charset="0"/>
              <a:ea typeface="Calibri" panose="020F0502020204030204" pitchFamily="34" charset="0"/>
              <a:cs typeface="Times New Roman" panose="02020603050405020304" pitchFamily="18" charset="0"/>
            </a:endParaRPr>
          </a:p>
          <a:p>
            <a:pPr defTabSz="942289">
              <a:defRPr/>
            </a:pPr>
            <a:r>
              <a:rPr lang="ru-RU" sz="1900" dirty="0">
                <a:latin typeface="Calibri" panose="020F0502020204030204" pitchFamily="34" charset="0"/>
                <a:ea typeface="Calibri" panose="020F0502020204030204" pitchFamily="34" charset="0"/>
                <a:cs typeface="Times New Roman" panose="02020603050405020304" pitchFamily="18" charset="0"/>
              </a:rPr>
              <a:t>Эрика </a:t>
            </a:r>
            <a:r>
              <a:rPr lang="ru-RU" sz="1900" dirty="0" err="1">
                <a:latin typeface="Calibri" panose="020F0502020204030204" pitchFamily="34" charset="0"/>
                <a:ea typeface="Calibri" panose="020F0502020204030204" pitchFamily="34" charset="0"/>
                <a:cs typeface="Times New Roman" panose="02020603050405020304" pitchFamily="18" charset="0"/>
              </a:rPr>
              <a:t>Джоунс</a:t>
            </a:r>
            <a:r>
              <a:rPr lang="ru-RU" sz="1900" dirty="0">
                <a:latin typeface="Calibri" panose="020F0502020204030204" pitchFamily="34" charset="0"/>
                <a:ea typeface="Calibri" panose="020F0502020204030204" pitchFamily="34" charset="0"/>
                <a:cs typeface="Times New Roman" panose="02020603050405020304" pitchFamily="18" charset="0"/>
              </a:rPr>
              <a:t>, заместитель директора Отдела женского служения Североамериканского дивизиона</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defTabSz="942289">
              <a:defRPr/>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42289"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Безобидное развлечение? Совсем наоборот.  Пристрастие к порнографии наносит физический, эмоциональный и психологический вред. Просмотр порнографии приводит к выбросу </a:t>
            </a:r>
            <a:r>
              <a:rPr lang="ru-RU" sz="1200" kern="1200" dirty="0" err="1">
                <a:solidFill>
                  <a:schemeClr val="tx1"/>
                </a:solidFill>
                <a:effectLst/>
                <a:latin typeface="+mn-lt"/>
                <a:ea typeface="+mn-ea"/>
                <a:cs typeface="+mn-cs"/>
              </a:rPr>
              <a:t>эндорфина</a:t>
            </a:r>
            <a:r>
              <a:rPr lang="ru-RU" sz="1200" kern="1200" dirty="0">
                <a:solidFill>
                  <a:schemeClr val="tx1"/>
                </a:solidFill>
                <a:effectLst/>
                <a:latin typeface="+mn-lt"/>
                <a:ea typeface="+mn-ea"/>
                <a:cs typeface="+mn-cs"/>
              </a:rPr>
              <a:t> и превращает зрителя в самопоглощенного «порно-наркомана», совершенно обесценивая данную Богом красоту сексуальных отношений. По своей сути порнография насильственна. Она ставит порок выше взаимной близости и имеет непосредственное отношение к торговле людьми. Новые исследования доказывают, что увлечение порнографией лишает романтические отношения доверия и является одной из самых распространенных причин распада брачных союзов.  Разорвать порочный круг возможно, свобода в двух шагах.</a:t>
            </a:r>
            <a:endParaRPr lang="en-US" sz="1200" kern="1200" dirty="0">
              <a:solidFill>
                <a:schemeClr val="tx1"/>
              </a:solidFill>
              <a:effectLst/>
              <a:latin typeface="+mn-lt"/>
              <a:ea typeface="+mn-ea"/>
              <a:cs typeface="+mn-cs"/>
            </a:endParaRPr>
          </a:p>
          <a:p>
            <a:pPr defTabSz="942289">
              <a:defRPr/>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1</a:t>
            </a:fld>
            <a:endParaRPr lang="en-US"/>
          </a:p>
        </p:txBody>
      </p:sp>
    </p:spTree>
    <p:extLst>
      <p:ext uri="{BB962C8B-B14F-4D97-AF65-F5344CB8AC3E}">
        <p14:creationId xmlns:p14="http://schemas.microsoft.com/office/powerpoint/2010/main" val="2221305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ЛЮДИ СТАНОВЯТСЯ СРЕДСТВОМ ДОСТИЖЕНИЯ ЦЕЛИ </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Со временем порнография ведет к непреодолимой необходимости созерцания людей вместо общения с ними. Порнография изображает нереальных людей. Их оценивают по размеру, форме и сочетании отдельных частей, а не как цельных личностей. Когда мир фантазии становится нормой, зависимый человек начинает бояться близости с реальным партнером.</a:t>
            </a:r>
          </a:p>
          <a:p>
            <a:endParaRPr lang="en-US" sz="1200" kern="1200" dirty="0">
              <a:solidFill>
                <a:schemeClr val="tx1"/>
              </a:solidFill>
              <a:effectLst/>
              <a:latin typeface="+mn-lt"/>
              <a:ea typeface="+mn-ea"/>
              <a:cs typeface="+mn-cs"/>
            </a:endParaRPr>
          </a:p>
          <a:p>
            <a:pPr lvl="0" fontAlgn="base"/>
            <a:r>
              <a:rPr lang="ru-RU" sz="1200" u="none" strike="noStrike" kern="1200" dirty="0">
                <a:solidFill>
                  <a:schemeClr val="tx1"/>
                </a:solidFill>
                <a:effectLst/>
                <a:latin typeface="+mn-lt"/>
                <a:ea typeface="+mn-ea"/>
                <a:cs typeface="+mn-cs"/>
              </a:rPr>
              <a:t>Другой человек становится предметом оценки, </a:t>
            </a:r>
            <a:r>
              <a:rPr lang="ru-RU" sz="1200" u="none" strike="noStrike" kern="1200" dirty="0" err="1">
                <a:solidFill>
                  <a:schemeClr val="tx1"/>
                </a:solidFill>
                <a:effectLst/>
                <a:latin typeface="+mn-lt"/>
                <a:ea typeface="+mn-ea"/>
                <a:cs typeface="+mn-cs"/>
              </a:rPr>
              <a:t>сексуализации</a:t>
            </a:r>
            <a:r>
              <a:rPr lang="ru-RU" sz="1200" u="none" strike="noStrike" kern="1200" dirty="0">
                <a:solidFill>
                  <a:schemeClr val="tx1"/>
                </a:solidFill>
                <a:effectLst/>
                <a:latin typeface="+mn-lt"/>
                <a:ea typeface="+mn-ea"/>
                <a:cs typeface="+mn-cs"/>
              </a:rPr>
              <a:t>, преследования.</a:t>
            </a:r>
            <a:endParaRPr lang="en-US" sz="1200" u="none" strike="noStrike" kern="1200" dirty="0">
              <a:solidFill>
                <a:schemeClr val="tx1"/>
              </a:solidFill>
              <a:effectLst/>
              <a:latin typeface="+mn-lt"/>
              <a:ea typeface="+mn-ea"/>
              <a:cs typeface="+mn-cs"/>
            </a:endParaRPr>
          </a:p>
          <a:p>
            <a:pPr lvl="0" fontAlgn="base"/>
            <a:r>
              <a:rPr lang="ru-RU" sz="1200" u="none" strike="noStrike" kern="1200" dirty="0" err="1">
                <a:solidFill>
                  <a:schemeClr val="tx1"/>
                </a:solidFill>
                <a:effectLst/>
                <a:latin typeface="+mn-lt"/>
                <a:ea typeface="+mn-ea"/>
                <a:cs typeface="+mn-cs"/>
              </a:rPr>
              <a:t>Вуайеризм</a:t>
            </a:r>
            <a:r>
              <a:rPr lang="ru-RU" sz="1200" u="none" strike="noStrike" kern="1200" dirty="0">
                <a:solidFill>
                  <a:schemeClr val="tx1"/>
                </a:solidFill>
                <a:effectLst/>
                <a:latin typeface="+mn-lt"/>
                <a:ea typeface="+mn-ea"/>
                <a:cs typeface="+mn-cs"/>
              </a:rPr>
              <a:t>.</a:t>
            </a:r>
            <a:endParaRPr lang="en-US" sz="1200" u="none" strike="noStrike" kern="1200" dirty="0">
              <a:solidFill>
                <a:schemeClr val="tx1"/>
              </a:solidFill>
              <a:effectLst/>
              <a:latin typeface="+mn-lt"/>
              <a:ea typeface="+mn-ea"/>
              <a:cs typeface="+mn-cs"/>
            </a:endParaRPr>
          </a:p>
          <a:p>
            <a:pPr lvl="0" fontAlgn="base"/>
            <a:r>
              <a:rPr lang="ru-RU" sz="1200" u="none" strike="noStrike" kern="1200" dirty="0">
                <a:solidFill>
                  <a:schemeClr val="tx1"/>
                </a:solidFill>
                <a:effectLst/>
                <a:latin typeface="+mn-lt"/>
                <a:ea typeface="+mn-ea"/>
                <a:cs typeface="+mn-cs"/>
              </a:rPr>
              <a:t>Десенсибилизация.</a:t>
            </a:r>
            <a:endParaRPr lang="en-US" sz="1200" u="none" strike="noStrike" kern="1200" dirty="0">
              <a:solidFill>
                <a:schemeClr val="tx1"/>
              </a:solidFill>
              <a:effectLst/>
              <a:latin typeface="+mn-lt"/>
              <a:ea typeface="+mn-ea"/>
              <a:cs typeface="+mn-cs"/>
            </a:endParaRPr>
          </a:p>
          <a:p>
            <a:pPr lvl="0" fontAlgn="base"/>
            <a:r>
              <a:rPr lang="ru-RU" sz="1200" u="none" strike="noStrike" kern="1200" dirty="0">
                <a:solidFill>
                  <a:schemeClr val="tx1"/>
                </a:solidFill>
                <a:effectLst/>
                <a:latin typeface="+mn-lt"/>
                <a:ea typeface="+mn-ea"/>
                <a:cs typeface="+mn-cs"/>
              </a:rPr>
              <a:t>Овеществление (потребительское отношение).</a:t>
            </a:r>
            <a:endParaRPr lang="en-US" sz="1200" u="none" strike="noStrike" kern="1200" dirty="0">
              <a:solidFill>
                <a:schemeClr val="tx1"/>
              </a:solidFill>
              <a:effectLst/>
              <a:latin typeface="+mn-lt"/>
              <a:ea typeface="+mn-ea"/>
              <a:cs typeface="+mn-cs"/>
            </a:endParaRPr>
          </a:p>
          <a:p>
            <a:endParaRPr lang="en-US" b="1" dirty="0"/>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10</a:t>
            </a:fld>
            <a:endParaRPr lang="en-US"/>
          </a:p>
        </p:txBody>
      </p:sp>
    </p:spTree>
    <p:extLst>
      <p:ext uri="{BB962C8B-B14F-4D97-AF65-F5344CB8AC3E}">
        <p14:creationId xmlns:p14="http://schemas.microsoft.com/office/powerpoint/2010/main" val="144420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r>
              <a:rPr lang="ru-RU" sz="1200" b="1" kern="1200" dirty="0">
                <a:solidFill>
                  <a:schemeClr val="tx1"/>
                </a:solidFill>
                <a:effectLst/>
                <a:latin typeface="+mn-lt"/>
                <a:ea typeface="+mn-ea"/>
                <a:cs typeface="+mn-cs"/>
              </a:rPr>
              <a:t>ИСТОРИЯ НЕЙТА </a:t>
            </a:r>
          </a:p>
          <a:p>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Покажите видео и задайте контрольные вопросы.</a:t>
            </a:r>
            <a:endParaRPr lang="en-US" sz="1200" kern="1200" dirty="0">
              <a:solidFill>
                <a:schemeClr val="tx1"/>
              </a:solidFill>
              <a:effectLst/>
              <a:latin typeface="+mn-lt"/>
              <a:ea typeface="+mn-ea"/>
              <a:cs typeface="+mn-cs"/>
            </a:endParaRPr>
          </a:p>
          <a:p>
            <a:endParaRPr lang="ru-RU" sz="1200" u="sng" kern="1200" dirty="0">
              <a:solidFill>
                <a:schemeClr val="tx1"/>
              </a:solidFill>
              <a:effectLst/>
              <a:latin typeface="+mn-lt"/>
              <a:ea typeface="+mn-ea"/>
              <a:cs typeface="+mn-cs"/>
              <a:hlinkClick r:id="rId3"/>
            </a:endParaRPr>
          </a:p>
          <a:p>
            <a:r>
              <a:rPr lang="en-US" sz="1200" u="sng" kern="1200" dirty="0">
                <a:solidFill>
                  <a:schemeClr val="tx1"/>
                </a:solidFill>
                <a:effectLst/>
                <a:latin typeface="+mn-lt"/>
                <a:ea typeface="+mn-ea"/>
                <a:cs typeface="+mn-cs"/>
                <a:hlinkClick r:id="rId3"/>
              </a:rPr>
              <a:t>https</a:t>
            </a:r>
            <a:r>
              <a:rPr lang="ru-RU" sz="1200" u="sng" kern="1200" dirty="0">
                <a:solidFill>
                  <a:schemeClr val="tx1"/>
                </a:solidFill>
                <a:effectLst/>
                <a:latin typeface="+mn-lt"/>
                <a:ea typeface="+mn-ea"/>
                <a:cs typeface="+mn-cs"/>
                <a:hlinkClick r:id="rId3"/>
              </a:rPr>
              <a:t>://</a:t>
            </a:r>
            <a:r>
              <a:rPr lang="en-US" sz="1200" u="sng" kern="1200" dirty="0">
                <a:solidFill>
                  <a:schemeClr val="tx1"/>
                </a:solidFill>
                <a:effectLst/>
                <a:latin typeface="+mn-lt"/>
                <a:ea typeface="+mn-ea"/>
                <a:cs typeface="+mn-cs"/>
                <a:hlinkClick r:id="rId3"/>
              </a:rPr>
              <a:t>www</a:t>
            </a:r>
            <a:r>
              <a:rPr lang="ru-RU" sz="1200" u="sng" kern="1200" dirty="0">
                <a:solidFill>
                  <a:schemeClr val="tx1"/>
                </a:solidFill>
                <a:effectLst/>
                <a:latin typeface="+mn-lt"/>
                <a:ea typeface="+mn-ea"/>
                <a:cs typeface="+mn-cs"/>
                <a:hlinkClick r:id="rId3"/>
              </a:rPr>
              <a:t>.</a:t>
            </a:r>
            <a:r>
              <a:rPr lang="en-US" sz="1200" u="sng" kern="1200" dirty="0">
                <a:solidFill>
                  <a:schemeClr val="tx1"/>
                </a:solidFill>
                <a:effectLst/>
                <a:latin typeface="+mn-lt"/>
                <a:ea typeface="+mn-ea"/>
                <a:cs typeface="+mn-cs"/>
                <a:hlinkClick r:id="rId3"/>
              </a:rPr>
              <a:t>youtube</a:t>
            </a:r>
            <a:r>
              <a:rPr lang="ru-RU" sz="1200" u="sng" kern="1200" dirty="0">
                <a:solidFill>
                  <a:schemeClr val="tx1"/>
                </a:solidFill>
                <a:effectLst/>
                <a:latin typeface="+mn-lt"/>
                <a:ea typeface="+mn-ea"/>
                <a:cs typeface="+mn-cs"/>
                <a:hlinkClick r:id="rId3"/>
              </a:rPr>
              <a:t>.</a:t>
            </a:r>
            <a:r>
              <a:rPr lang="en-US" sz="1200" u="sng" kern="1200" dirty="0">
                <a:solidFill>
                  <a:schemeClr val="tx1"/>
                </a:solidFill>
                <a:effectLst/>
                <a:latin typeface="+mn-lt"/>
                <a:ea typeface="+mn-ea"/>
                <a:cs typeface="+mn-cs"/>
                <a:hlinkClick r:id="rId3"/>
              </a:rPr>
              <a:t>com</a:t>
            </a:r>
            <a:r>
              <a:rPr lang="ru-RU" sz="1200" u="sng" kern="1200" dirty="0">
                <a:solidFill>
                  <a:schemeClr val="tx1"/>
                </a:solidFill>
                <a:effectLst/>
                <a:latin typeface="+mn-lt"/>
                <a:ea typeface="+mn-ea"/>
                <a:cs typeface="+mn-cs"/>
                <a:hlinkClick r:id="rId3"/>
              </a:rPr>
              <a:t>/</a:t>
            </a:r>
            <a:r>
              <a:rPr lang="en-US" sz="1200" u="sng" kern="1200" dirty="0">
                <a:solidFill>
                  <a:schemeClr val="tx1"/>
                </a:solidFill>
                <a:effectLst/>
                <a:latin typeface="+mn-lt"/>
                <a:ea typeface="+mn-ea"/>
                <a:cs typeface="+mn-cs"/>
                <a:hlinkClick r:id="rId3"/>
              </a:rPr>
              <a:t>watch</a:t>
            </a:r>
            <a:r>
              <a:rPr lang="ru-RU" sz="1200" u="sng" kern="1200" dirty="0">
                <a:solidFill>
                  <a:schemeClr val="tx1"/>
                </a:solidFill>
                <a:effectLst/>
                <a:latin typeface="+mn-lt"/>
                <a:ea typeface="+mn-ea"/>
                <a:cs typeface="+mn-cs"/>
                <a:hlinkClick r:id="rId3"/>
              </a:rPr>
              <a:t>?</a:t>
            </a:r>
            <a:r>
              <a:rPr lang="en-US" sz="1200" u="sng" kern="1200" dirty="0">
                <a:solidFill>
                  <a:schemeClr val="tx1"/>
                </a:solidFill>
                <a:effectLst/>
                <a:latin typeface="+mn-lt"/>
                <a:ea typeface="+mn-ea"/>
                <a:cs typeface="+mn-cs"/>
                <a:hlinkClick r:id="rId3"/>
              </a:rPr>
              <a:t>v</a:t>
            </a:r>
            <a:r>
              <a:rPr lang="ru-RU" sz="1200" u="sng" kern="1200" dirty="0">
                <a:solidFill>
                  <a:schemeClr val="tx1"/>
                </a:solidFill>
                <a:effectLst/>
                <a:latin typeface="+mn-lt"/>
                <a:ea typeface="+mn-ea"/>
                <a:cs typeface="+mn-cs"/>
                <a:hlinkClick r:id="rId3"/>
              </a:rPr>
              <a:t>=2</a:t>
            </a:r>
            <a:r>
              <a:rPr lang="en-US" sz="1200" u="sng" kern="1200" dirty="0">
                <a:solidFill>
                  <a:schemeClr val="tx1"/>
                </a:solidFill>
                <a:effectLst/>
                <a:latin typeface="+mn-lt"/>
                <a:ea typeface="+mn-ea"/>
                <a:cs typeface="+mn-cs"/>
                <a:hlinkClick r:id="rId3"/>
              </a:rPr>
              <a:t>U</a:t>
            </a:r>
            <a:r>
              <a:rPr lang="ru-RU" sz="1200" u="sng" kern="1200" dirty="0">
                <a:solidFill>
                  <a:schemeClr val="tx1"/>
                </a:solidFill>
                <a:effectLst/>
                <a:latin typeface="+mn-lt"/>
                <a:ea typeface="+mn-ea"/>
                <a:cs typeface="+mn-cs"/>
                <a:hlinkClick r:id="rId3"/>
              </a:rPr>
              <a:t>93</a:t>
            </a:r>
            <a:r>
              <a:rPr lang="en-US" sz="1200" u="sng" kern="1200" dirty="0">
                <a:solidFill>
                  <a:schemeClr val="tx1"/>
                </a:solidFill>
                <a:effectLst/>
                <a:latin typeface="+mn-lt"/>
                <a:ea typeface="+mn-ea"/>
                <a:cs typeface="+mn-cs"/>
                <a:hlinkClick r:id="rId3"/>
              </a:rPr>
              <a:t>S</a:t>
            </a:r>
            <a:r>
              <a:rPr lang="ru-RU" sz="1200" u="sng" kern="1200" dirty="0">
                <a:solidFill>
                  <a:schemeClr val="tx1"/>
                </a:solidFill>
                <a:effectLst/>
                <a:latin typeface="+mn-lt"/>
                <a:ea typeface="+mn-ea"/>
                <a:cs typeface="+mn-cs"/>
                <a:hlinkClick r:id="rId3"/>
              </a:rPr>
              <a:t>7</a:t>
            </a:r>
            <a:r>
              <a:rPr lang="en-US" sz="1200" u="sng" kern="1200" dirty="0">
                <a:solidFill>
                  <a:schemeClr val="tx1"/>
                </a:solidFill>
                <a:effectLst/>
                <a:latin typeface="+mn-lt"/>
                <a:ea typeface="+mn-ea"/>
                <a:cs typeface="+mn-cs"/>
                <a:hlinkClick r:id="rId3"/>
              </a:rPr>
              <a:t>Clj</a:t>
            </a:r>
            <a:r>
              <a:rPr lang="ru-RU" sz="1200" u="sng" kern="1200" dirty="0">
                <a:solidFill>
                  <a:schemeClr val="tx1"/>
                </a:solidFill>
                <a:effectLst/>
                <a:latin typeface="+mn-lt"/>
                <a:ea typeface="+mn-ea"/>
                <a:cs typeface="+mn-cs"/>
                <a:hlinkClick r:id="rId3"/>
              </a:rPr>
              <a:t>-</a:t>
            </a:r>
            <a:r>
              <a:rPr lang="en-US" sz="1200" u="sng" kern="1200" dirty="0">
                <a:solidFill>
                  <a:schemeClr val="tx1"/>
                </a:solidFill>
                <a:effectLst/>
                <a:latin typeface="+mn-lt"/>
                <a:ea typeface="+mn-ea"/>
                <a:cs typeface="+mn-cs"/>
                <a:hlinkClick r:id="rId3"/>
              </a:rPr>
              <a:t>Q</a:t>
            </a:r>
            <a:r>
              <a:rPr lang="ru-RU" sz="1200" u="sng" kern="1200" dirty="0">
                <a:solidFill>
                  <a:schemeClr val="tx1"/>
                </a:solidFill>
                <a:effectLst/>
                <a:latin typeface="+mn-lt"/>
                <a:ea typeface="+mn-ea"/>
                <a:cs typeface="+mn-cs"/>
                <a:hlinkClick r:id="rId3"/>
              </a:rPr>
              <a:t>&amp;</a:t>
            </a:r>
            <a:r>
              <a:rPr lang="en-US" sz="1200" u="sng" kern="1200" dirty="0">
                <a:solidFill>
                  <a:schemeClr val="tx1"/>
                </a:solidFill>
                <a:effectLst/>
                <a:latin typeface="+mn-lt"/>
                <a:ea typeface="+mn-ea"/>
                <a:cs typeface="+mn-cs"/>
                <a:hlinkClick r:id="rId3"/>
              </a:rPr>
              <a:t>t</a:t>
            </a:r>
            <a:r>
              <a:rPr lang="ru-RU" sz="1200" u="sng" kern="1200" dirty="0">
                <a:solidFill>
                  <a:schemeClr val="tx1"/>
                </a:solidFill>
                <a:effectLst/>
                <a:latin typeface="+mn-lt"/>
                <a:ea typeface="+mn-ea"/>
                <a:cs typeface="+mn-cs"/>
                <a:hlinkClick r:id="rId3"/>
              </a:rPr>
              <a:t>=495</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11</a:t>
            </a:fld>
            <a:endParaRPr lang="en-US"/>
          </a:p>
        </p:txBody>
      </p:sp>
    </p:spTree>
    <p:extLst>
      <p:ext uri="{BB962C8B-B14F-4D97-AF65-F5344CB8AC3E}">
        <p14:creationId xmlns:p14="http://schemas.microsoft.com/office/powerpoint/2010/main" val="2297916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НАСИЛИЕ: НЕОТЪЕМЛЕМАЯ СОСТАВЛЯЮЩАЯ ПОРНОГРАФИИ</a:t>
            </a:r>
            <a:endParaRPr lang="en-US"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Вам может показаться, что порнография никому не приносит вреда. Давайте рассмотрим подробнее.</a:t>
            </a:r>
            <a:endParaRPr lang="en-US"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12</a:t>
            </a:fld>
            <a:endParaRPr lang="en-US"/>
          </a:p>
        </p:txBody>
      </p:sp>
    </p:spTree>
    <p:extLst>
      <p:ext uri="{BB962C8B-B14F-4D97-AF65-F5344CB8AC3E}">
        <p14:creationId xmlns:p14="http://schemas.microsoft.com/office/powerpoint/2010/main" val="1129296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В ЦИФРАХ</a:t>
            </a:r>
          </a:p>
          <a:p>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(Прочитайте пункты 1-4)</a:t>
            </a:r>
            <a:endParaRPr lang="en-US" sz="1200"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Порнография и употребление алкоголя являются однозначными предсказателями преследования студенток колледжей с целью сексуального насилия. Вместе, алкоголь и порнография резко увеличивают шансы стать жертвой насилия. Одна из причин состоит в том, что порнография минимизирует ощущение сексуальной агрессии (</a:t>
            </a:r>
            <a:r>
              <a:rPr lang="en-US" sz="1200" u="none" strike="noStrike" kern="1200" dirty="0">
                <a:solidFill>
                  <a:schemeClr val="tx1"/>
                </a:solidFill>
                <a:effectLst/>
                <a:latin typeface="+mn-lt"/>
                <a:ea typeface="+mn-ea"/>
                <a:cs typeface="+mn-cs"/>
              </a:rPr>
              <a:t>de </a:t>
            </a:r>
            <a:r>
              <a:rPr lang="en-US" sz="1200" u="none" strike="noStrike" kern="1200" dirty="0" err="1">
                <a:solidFill>
                  <a:schemeClr val="tx1"/>
                </a:solidFill>
                <a:effectLst/>
                <a:latin typeface="+mn-lt"/>
                <a:ea typeface="+mn-ea"/>
                <a:cs typeface="+mn-cs"/>
              </a:rPr>
              <a:t>Heer</a:t>
            </a:r>
            <a:r>
              <a:rPr lang="ru-RU"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et al</a:t>
            </a:r>
            <a:r>
              <a:rPr lang="ru-RU" sz="1200" u="none" strike="noStrike" kern="1200" dirty="0">
                <a:solidFill>
                  <a:schemeClr val="tx1"/>
                </a:solidFill>
                <a:effectLst/>
                <a:latin typeface="+mn-lt"/>
                <a:ea typeface="+mn-ea"/>
                <a:cs typeface="+mn-cs"/>
              </a:rPr>
              <a:t>., 2020).</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Мужчины с большей долей вероятности, чем женщины, возбудятся от просмотра порнографического сюжета, изображающего изнасилование. Мужчины, для которых сексуальность - это выражение агрессии и силы, чаще других предпочтут порно с актами изнасилования (</a:t>
            </a:r>
            <a:r>
              <a:rPr lang="ru-RU" sz="1200" u="none" strike="noStrike" kern="1200" dirty="0" err="1">
                <a:solidFill>
                  <a:schemeClr val="tx1"/>
                </a:solidFill>
                <a:effectLst/>
                <a:latin typeface="+mn-lt"/>
                <a:ea typeface="+mn-ea"/>
                <a:cs typeface="+mn-cs"/>
              </a:rPr>
              <a:t>Сarvalho</a:t>
            </a:r>
            <a:r>
              <a:rPr lang="ru-RU" sz="1200" u="none" strike="noStrike" kern="1200" dirty="0">
                <a:solidFill>
                  <a:schemeClr val="tx1"/>
                </a:solidFill>
                <a:effectLst/>
                <a:latin typeface="+mn-lt"/>
                <a:ea typeface="+mn-ea"/>
                <a:cs typeface="+mn-cs"/>
              </a:rPr>
              <a:t> &amp; </a:t>
            </a:r>
            <a:r>
              <a:rPr lang="ru-RU" sz="1200" u="none" strike="noStrike" kern="1200" dirty="0" err="1">
                <a:solidFill>
                  <a:schemeClr val="tx1"/>
                </a:solidFill>
                <a:effectLst/>
                <a:latin typeface="+mn-lt"/>
                <a:ea typeface="+mn-ea"/>
                <a:cs typeface="+mn-cs"/>
              </a:rPr>
              <a:t>Rosa</a:t>
            </a:r>
            <a:r>
              <a:rPr lang="ru-RU" sz="1200" u="none" strike="noStrike" kern="1200" dirty="0">
                <a:solidFill>
                  <a:schemeClr val="tx1"/>
                </a:solidFill>
                <a:effectLst/>
                <a:latin typeface="+mn-lt"/>
                <a:ea typeface="+mn-ea"/>
                <a:cs typeface="+mn-cs"/>
              </a:rPr>
              <a:t>, 2020).</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Учитывая постоянно растущее увлечение порнографией, с большей долей вероятности мужчины будут совершать изнасилования и другие акты сексуального насилия; считать, что они имеют право, им «должны», и проявлять враждебность по отношению к женщинам (</a:t>
            </a:r>
            <a:r>
              <a:rPr lang="en-US" sz="1200" u="none" strike="noStrike" kern="1200" dirty="0">
                <a:solidFill>
                  <a:schemeClr val="tx1"/>
                </a:solidFill>
                <a:effectLst/>
                <a:latin typeface="+mn-lt"/>
                <a:ea typeface="+mn-ea"/>
                <a:cs typeface="+mn-cs"/>
              </a:rPr>
              <a:t>Goodson</a:t>
            </a:r>
            <a:r>
              <a:rPr lang="ru-RU"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et al</a:t>
            </a:r>
            <a:r>
              <a:rPr lang="ru-RU" sz="1200" u="none" strike="noStrike" kern="1200" dirty="0">
                <a:solidFill>
                  <a:schemeClr val="tx1"/>
                </a:solidFill>
                <a:effectLst/>
                <a:latin typeface="+mn-lt"/>
                <a:ea typeface="+mn-ea"/>
                <a:cs typeface="+mn-cs"/>
              </a:rPr>
              <a:t>., 2020)/</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Мужчины, которые смотрят много порно, особенно то, где доминируют мужчины, с большей долей вероятности будут применять силу в своих сексуальных отношениях (</a:t>
            </a:r>
            <a:r>
              <a:rPr lang="en-US" sz="1200" u="none" strike="noStrike" kern="1200" dirty="0">
                <a:solidFill>
                  <a:schemeClr val="tx1"/>
                </a:solidFill>
                <a:effectLst/>
                <a:latin typeface="+mn-lt"/>
                <a:ea typeface="+mn-ea"/>
                <a:cs typeface="+mn-cs"/>
              </a:rPr>
              <a:t>de </a:t>
            </a:r>
            <a:r>
              <a:rPr lang="en-US" sz="1200" u="none" strike="noStrike" kern="1200" dirty="0" err="1">
                <a:solidFill>
                  <a:schemeClr val="tx1"/>
                </a:solidFill>
                <a:effectLst/>
                <a:latin typeface="+mn-lt"/>
                <a:ea typeface="+mn-ea"/>
                <a:cs typeface="+mn-cs"/>
              </a:rPr>
              <a:t>Heer</a:t>
            </a:r>
            <a:r>
              <a:rPr lang="ru-RU" sz="1200"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et al</a:t>
            </a:r>
            <a:r>
              <a:rPr lang="ru-RU" sz="1200" u="none" strike="noStrike" kern="1200" dirty="0">
                <a:solidFill>
                  <a:schemeClr val="tx1"/>
                </a:solidFill>
                <a:effectLst/>
                <a:latin typeface="+mn-lt"/>
                <a:ea typeface="+mn-ea"/>
                <a:cs typeface="+mn-cs"/>
              </a:rPr>
              <a:t>., 2020).</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Жестокость мужчин  по отношению к женщинам частый сюжет порнографии.  </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Порно с изнасилованием смотрели 21% мужчин и 11% женщин (</a:t>
            </a:r>
            <a:r>
              <a:rPr lang="en-US" sz="1200" u="none" strike="noStrike" kern="1200" dirty="0" err="1">
                <a:solidFill>
                  <a:schemeClr val="tx1"/>
                </a:solidFill>
                <a:effectLst/>
                <a:latin typeface="+mn-lt"/>
                <a:ea typeface="+mn-ea"/>
                <a:cs typeface="+mn-cs"/>
              </a:rPr>
              <a:t>Herbenick</a:t>
            </a:r>
            <a:r>
              <a:rPr lang="en-US" sz="1200" u="none" strike="noStrike" kern="1200" dirty="0">
                <a:solidFill>
                  <a:schemeClr val="tx1"/>
                </a:solidFill>
                <a:effectLst/>
                <a:latin typeface="+mn-lt"/>
                <a:ea typeface="+mn-ea"/>
                <a:cs typeface="+mn-cs"/>
              </a:rPr>
              <a:t> et al</a:t>
            </a:r>
            <a:r>
              <a:rPr lang="ru-RU" sz="1200" u="none" strike="noStrike" kern="1200" dirty="0">
                <a:solidFill>
                  <a:schemeClr val="tx1"/>
                </a:solidFill>
                <a:effectLst/>
                <a:latin typeface="+mn-lt"/>
                <a:ea typeface="+mn-ea"/>
                <a:cs typeface="+mn-cs"/>
              </a:rPr>
              <a:t>., 2020).</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Садомазохистские порно смотрели 45% мужчин и 33% женщин (</a:t>
            </a:r>
            <a:r>
              <a:rPr lang="en-US" sz="1200" u="none" strike="noStrike" kern="1200" dirty="0" err="1">
                <a:solidFill>
                  <a:schemeClr val="tx1"/>
                </a:solidFill>
                <a:effectLst/>
                <a:latin typeface="+mn-lt"/>
                <a:ea typeface="+mn-ea"/>
                <a:cs typeface="+mn-cs"/>
              </a:rPr>
              <a:t>Herbenick</a:t>
            </a:r>
            <a:r>
              <a:rPr lang="en-US" sz="1200" u="none" strike="noStrike" kern="1200" dirty="0">
                <a:solidFill>
                  <a:schemeClr val="tx1"/>
                </a:solidFill>
                <a:effectLst/>
                <a:latin typeface="+mn-lt"/>
                <a:ea typeface="+mn-ea"/>
                <a:cs typeface="+mn-cs"/>
              </a:rPr>
              <a:t> et al</a:t>
            </a:r>
            <a:r>
              <a:rPr lang="ru-RU" sz="1200" u="none" strike="noStrike" kern="1200" dirty="0">
                <a:solidFill>
                  <a:schemeClr val="tx1"/>
                </a:solidFill>
                <a:effectLst/>
                <a:latin typeface="+mn-lt"/>
                <a:ea typeface="+mn-ea"/>
                <a:cs typeface="+mn-cs"/>
              </a:rPr>
              <a:t>., 2020).</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Люди часто имитируют то, что видели в порнографии. 20% мужчин и 12% женщин душили партнера во время секса. 11% мужчин и 21% женщин душили партнеры во время секса. 48% мужчин извергали семенную жидкость на лицо женщины (</a:t>
            </a:r>
            <a:r>
              <a:rPr lang="en-US" sz="1200" u="none" strike="noStrike" kern="1200" dirty="0" err="1">
                <a:solidFill>
                  <a:schemeClr val="tx1"/>
                </a:solidFill>
                <a:effectLst/>
                <a:latin typeface="+mn-lt"/>
                <a:ea typeface="+mn-ea"/>
                <a:cs typeface="+mn-cs"/>
              </a:rPr>
              <a:t>Herbenick</a:t>
            </a:r>
            <a:r>
              <a:rPr lang="en-US" sz="1200" u="none" strike="noStrike" kern="1200" dirty="0">
                <a:solidFill>
                  <a:schemeClr val="tx1"/>
                </a:solidFill>
                <a:effectLst/>
                <a:latin typeface="+mn-lt"/>
                <a:ea typeface="+mn-ea"/>
                <a:cs typeface="+mn-cs"/>
              </a:rPr>
              <a:t> et al</a:t>
            </a:r>
            <a:r>
              <a:rPr lang="ru-RU" sz="1200" u="none" strike="noStrike" kern="1200" dirty="0">
                <a:solidFill>
                  <a:schemeClr val="tx1"/>
                </a:solidFill>
                <a:effectLst/>
                <a:latin typeface="+mn-lt"/>
                <a:ea typeface="+mn-ea"/>
                <a:cs typeface="+mn-cs"/>
              </a:rPr>
              <a:t>., 2020).</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Увлечение мужчин порнографией, особенно с насилием, ассоциируется с большим количеством агрессивного поведения по отношению к сексуальным партнершам. Эта взаимосвязь сильнее, если мужчина </a:t>
            </a:r>
            <a:r>
              <a:rPr lang="ru-RU" sz="1200" u="none" strike="noStrike" kern="1200" dirty="0" err="1">
                <a:solidFill>
                  <a:schemeClr val="tx1"/>
                </a:solidFill>
                <a:effectLst/>
                <a:latin typeface="+mn-lt"/>
                <a:ea typeface="+mn-ea"/>
                <a:cs typeface="+mn-cs"/>
              </a:rPr>
              <a:t>сексист</a:t>
            </a:r>
            <a:r>
              <a:rPr lang="ru-RU" sz="1200" u="none" strike="noStrike" kern="1200" dirty="0">
                <a:solidFill>
                  <a:schemeClr val="tx1"/>
                </a:solidFill>
                <a:effectLst/>
                <a:latin typeface="+mn-lt"/>
                <a:ea typeface="+mn-ea"/>
                <a:cs typeface="+mn-cs"/>
              </a:rPr>
              <a:t>, оправдывает насилие и рассматривает женщину как сексуальный объект (</a:t>
            </a:r>
            <a:r>
              <a:rPr lang="en-US" sz="1200" u="none" strike="noStrike" kern="1200" dirty="0">
                <a:solidFill>
                  <a:schemeClr val="tx1"/>
                </a:solidFill>
                <a:effectLst/>
                <a:latin typeface="+mn-lt"/>
                <a:ea typeface="+mn-ea"/>
                <a:cs typeface="+mn-cs"/>
              </a:rPr>
              <a:t>Rodriguez</a:t>
            </a:r>
            <a:r>
              <a:rPr lang="ru-RU" sz="1200" u="none" strike="noStrike" kern="1200" dirty="0">
                <a:solidFill>
                  <a:schemeClr val="tx1"/>
                </a:solidFill>
                <a:effectLst/>
                <a:latin typeface="+mn-lt"/>
                <a:ea typeface="+mn-ea"/>
                <a:cs typeface="+mn-cs"/>
              </a:rPr>
              <a:t>&amp;</a:t>
            </a:r>
            <a:r>
              <a:rPr lang="en-US" sz="1200" u="none" strike="noStrike" kern="1200" dirty="0">
                <a:solidFill>
                  <a:schemeClr val="tx1"/>
                </a:solidFill>
                <a:effectLst/>
                <a:latin typeface="+mn-lt"/>
                <a:ea typeface="+mn-ea"/>
                <a:cs typeface="+mn-cs"/>
              </a:rPr>
              <a:t>Fernandez</a:t>
            </a:r>
            <a:r>
              <a:rPr lang="ru-RU" sz="1200" u="none" strike="noStrike" kern="1200" dirty="0">
                <a:solidFill>
                  <a:schemeClr val="tx1"/>
                </a:solidFill>
                <a:effectLst/>
                <a:latin typeface="+mn-lt"/>
                <a:ea typeface="+mn-ea"/>
                <a:cs typeface="+mn-cs"/>
              </a:rPr>
              <a:t>-</a:t>
            </a:r>
            <a:r>
              <a:rPr lang="en-US" sz="1200" u="none" strike="noStrike" kern="1200" dirty="0">
                <a:solidFill>
                  <a:schemeClr val="tx1"/>
                </a:solidFill>
                <a:effectLst/>
                <a:latin typeface="+mn-lt"/>
                <a:ea typeface="+mn-ea"/>
                <a:cs typeface="+mn-cs"/>
              </a:rPr>
              <a:t>Gonzales</a:t>
            </a:r>
            <a:r>
              <a:rPr lang="ru-RU" sz="1200" u="none" strike="noStrike" kern="1200" dirty="0">
                <a:solidFill>
                  <a:schemeClr val="tx1"/>
                </a:solidFill>
                <a:effectLst/>
                <a:latin typeface="+mn-lt"/>
                <a:ea typeface="+mn-ea"/>
                <a:cs typeface="+mn-cs"/>
              </a:rPr>
              <a:t>, 2019).</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Женщины, которые смотрят порно, чаще совершают принудительные сексуальные действия (склоняют к вынужденному сексу), используя эмоциональное манипулирование и обман своих партнеров-мужчин (</a:t>
            </a:r>
            <a:r>
              <a:rPr lang="en-US" sz="1200" u="none" strike="noStrike" kern="1200" dirty="0">
                <a:solidFill>
                  <a:schemeClr val="tx1"/>
                </a:solidFill>
                <a:effectLst/>
                <a:latin typeface="+mn-lt"/>
                <a:ea typeface="+mn-ea"/>
                <a:cs typeface="+mn-cs"/>
              </a:rPr>
              <a:t>Hughes et al</a:t>
            </a:r>
            <a:r>
              <a:rPr lang="ru-RU" sz="1200" u="none" strike="noStrike" kern="1200" dirty="0">
                <a:solidFill>
                  <a:schemeClr val="tx1"/>
                </a:solidFill>
                <a:effectLst/>
                <a:latin typeface="+mn-lt"/>
                <a:ea typeface="+mn-ea"/>
                <a:cs typeface="+mn-cs"/>
              </a:rPr>
              <a:t>., 2020).</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Существует взаимосвязь между порнографией, особенно жестокой, и ростом сексуального насилия, сопутствующего ему поведения и предыдущего проявления насилия (</a:t>
            </a:r>
            <a:r>
              <a:rPr lang="en-US" sz="1200" u="none" strike="noStrike" kern="1200" dirty="0">
                <a:solidFill>
                  <a:schemeClr val="tx1"/>
                </a:solidFill>
                <a:effectLst/>
                <a:latin typeface="+mn-lt"/>
                <a:ea typeface="+mn-ea"/>
                <a:cs typeface="+mn-cs"/>
              </a:rPr>
              <a:t>Bridges</a:t>
            </a:r>
            <a:r>
              <a:rPr lang="ru-RU" sz="1200" u="none" strike="noStrike" kern="1200" dirty="0">
                <a:solidFill>
                  <a:schemeClr val="tx1"/>
                </a:solidFill>
                <a:effectLst/>
                <a:latin typeface="+mn-lt"/>
                <a:ea typeface="+mn-ea"/>
                <a:cs typeface="+mn-cs"/>
              </a:rPr>
              <a:t>, 2019).</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Чем больше порно смотрит мужчина, тем больше проявляется потребительское отношение к женщине (</a:t>
            </a:r>
            <a:r>
              <a:rPr lang="en-US" sz="1200" u="none" strike="noStrike" kern="1200" dirty="0">
                <a:solidFill>
                  <a:schemeClr val="tx1"/>
                </a:solidFill>
                <a:effectLst/>
                <a:latin typeface="+mn-lt"/>
                <a:ea typeface="+mn-ea"/>
                <a:cs typeface="+mn-cs"/>
              </a:rPr>
              <a:t>Seabrook et al</a:t>
            </a:r>
            <a:r>
              <a:rPr lang="ru-RU" sz="1200" u="none" strike="noStrike" kern="1200" dirty="0">
                <a:solidFill>
                  <a:schemeClr val="tx1"/>
                </a:solidFill>
                <a:effectLst/>
                <a:latin typeface="+mn-lt"/>
                <a:ea typeface="+mn-ea"/>
                <a:cs typeface="+mn-cs"/>
              </a:rPr>
              <a:t>., 2019).</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45% сцен в онлайн порнографии демонстрируют хотя бы один акт физической агрессии. </a:t>
            </a:r>
            <a:r>
              <a:rPr lang="ru-RU" sz="1200" u="none" strike="noStrike" kern="1200" dirty="0" err="1">
                <a:solidFill>
                  <a:schemeClr val="tx1"/>
                </a:solidFill>
                <a:effectLst/>
                <a:latin typeface="+mn-lt"/>
                <a:ea typeface="+mn-ea"/>
                <a:cs typeface="+mn-cs"/>
              </a:rPr>
              <a:t>Шлепание</a:t>
            </a:r>
            <a:r>
              <a:rPr lang="ru-RU" sz="1200" u="none" strike="noStrike" kern="1200" dirty="0">
                <a:solidFill>
                  <a:schemeClr val="tx1"/>
                </a:solidFill>
                <a:effectLst/>
                <a:latin typeface="+mn-lt"/>
                <a:ea typeface="+mn-ea"/>
                <a:cs typeface="+mn-cs"/>
              </a:rPr>
              <a:t> по ягодицам, затыкание рта кляпом, вырывание волос, битье и удушение – пять самых частых форм физической агрессии (</a:t>
            </a:r>
            <a:r>
              <a:rPr lang="en-US" sz="1200" u="none" strike="noStrike" kern="1200" dirty="0">
                <a:solidFill>
                  <a:schemeClr val="tx1"/>
                </a:solidFill>
                <a:effectLst/>
                <a:latin typeface="+mn-lt"/>
                <a:ea typeface="+mn-ea"/>
                <a:cs typeface="+mn-cs"/>
              </a:rPr>
              <a:t>Fritz et al</a:t>
            </a:r>
            <a:r>
              <a:rPr lang="ru-RU" sz="1200" u="none" strike="noStrike" kern="1200" dirty="0">
                <a:solidFill>
                  <a:schemeClr val="tx1"/>
                </a:solidFill>
                <a:effectLst/>
                <a:latin typeface="+mn-lt"/>
                <a:ea typeface="+mn-ea"/>
                <a:cs typeface="+mn-cs"/>
              </a:rPr>
              <a:t>., 2020).</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В порно с насилием в 97% случаев мишенями являются женщины. Их ответ на агрессию был нейтральным или положительным, редко отрицательным. В 76% сцен виновниками агрессии против женщин были мужчины (</a:t>
            </a:r>
            <a:r>
              <a:rPr lang="en-US" sz="1200" u="none" strike="noStrike" kern="1200" dirty="0">
                <a:solidFill>
                  <a:schemeClr val="tx1"/>
                </a:solidFill>
                <a:effectLst/>
                <a:latin typeface="+mn-lt"/>
                <a:ea typeface="+mn-ea"/>
                <a:cs typeface="+mn-cs"/>
              </a:rPr>
              <a:t>Fritz et al</a:t>
            </a:r>
            <a:r>
              <a:rPr lang="ru-RU" sz="1200" u="none" strike="noStrike" kern="1200" dirty="0">
                <a:solidFill>
                  <a:schemeClr val="tx1"/>
                </a:solidFill>
                <a:effectLst/>
                <a:latin typeface="+mn-lt"/>
                <a:ea typeface="+mn-ea"/>
                <a:cs typeface="+mn-cs"/>
              </a:rPr>
              <a:t>., 2020).</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29% десятиклассников мужского пола видели насильственные порно (</a:t>
            </a:r>
            <a:r>
              <a:rPr lang="en-US" sz="1200" u="none" strike="noStrike" kern="1200" dirty="0" err="1">
                <a:solidFill>
                  <a:schemeClr val="tx1"/>
                </a:solidFill>
                <a:effectLst/>
                <a:latin typeface="+mn-lt"/>
                <a:ea typeface="+mn-ea"/>
                <a:cs typeface="+mn-cs"/>
              </a:rPr>
              <a:t>Rostad</a:t>
            </a:r>
            <a:r>
              <a:rPr lang="en-US" sz="1200" u="none" strike="noStrike" kern="1200" dirty="0">
                <a:solidFill>
                  <a:schemeClr val="tx1"/>
                </a:solidFill>
                <a:effectLst/>
                <a:latin typeface="+mn-lt"/>
                <a:ea typeface="+mn-ea"/>
                <a:cs typeface="+mn-cs"/>
              </a:rPr>
              <a:t> et al</a:t>
            </a:r>
            <a:r>
              <a:rPr lang="ru-RU" sz="1200" u="none" strike="noStrike" kern="1200" dirty="0">
                <a:solidFill>
                  <a:schemeClr val="tx1"/>
                </a:solidFill>
                <a:effectLst/>
                <a:latin typeface="+mn-lt"/>
                <a:ea typeface="+mn-ea"/>
                <a:cs typeface="+mn-cs"/>
              </a:rPr>
              <a:t>., 2020).</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10% десятиклассниц видели насильственные порно (</a:t>
            </a:r>
            <a:r>
              <a:rPr lang="en-US" sz="1200" u="none" strike="noStrike" kern="1200" dirty="0" err="1">
                <a:solidFill>
                  <a:schemeClr val="tx1"/>
                </a:solidFill>
                <a:effectLst/>
                <a:latin typeface="+mn-lt"/>
                <a:ea typeface="+mn-ea"/>
                <a:cs typeface="+mn-cs"/>
              </a:rPr>
              <a:t>Rostad</a:t>
            </a:r>
            <a:r>
              <a:rPr lang="en-US" sz="1200" u="none" strike="noStrike" kern="1200" dirty="0">
                <a:solidFill>
                  <a:schemeClr val="tx1"/>
                </a:solidFill>
                <a:effectLst/>
                <a:latin typeface="+mn-lt"/>
                <a:ea typeface="+mn-ea"/>
                <a:cs typeface="+mn-cs"/>
              </a:rPr>
              <a:t> et al</a:t>
            </a:r>
            <a:r>
              <a:rPr lang="ru-RU" sz="1200" u="none" strike="noStrike" kern="1200" dirty="0">
                <a:solidFill>
                  <a:schemeClr val="tx1"/>
                </a:solidFill>
                <a:effectLst/>
                <a:latin typeface="+mn-lt"/>
                <a:ea typeface="+mn-ea"/>
                <a:cs typeface="+mn-cs"/>
              </a:rPr>
              <a:t>., 2020).</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Мальчики, смотревшие порно с насилием, более чем в два раза чаще совершают сексуальное и физическое насилие на свидании (</a:t>
            </a:r>
            <a:r>
              <a:rPr lang="en-US" sz="1200" u="none" strike="noStrike" kern="1200" dirty="0" err="1">
                <a:solidFill>
                  <a:schemeClr val="tx1"/>
                </a:solidFill>
                <a:effectLst/>
                <a:latin typeface="+mn-lt"/>
                <a:ea typeface="+mn-ea"/>
                <a:cs typeface="+mn-cs"/>
              </a:rPr>
              <a:t>Rostad</a:t>
            </a:r>
            <a:r>
              <a:rPr lang="en-US" sz="1200" u="none" strike="noStrike" kern="1200" dirty="0">
                <a:solidFill>
                  <a:schemeClr val="tx1"/>
                </a:solidFill>
                <a:effectLst/>
                <a:latin typeface="+mn-lt"/>
                <a:ea typeface="+mn-ea"/>
                <a:cs typeface="+mn-cs"/>
              </a:rPr>
              <a:t> et al</a:t>
            </a:r>
            <a:r>
              <a:rPr lang="ru-RU" sz="1200" u="none" strike="noStrike" kern="1200" dirty="0">
                <a:solidFill>
                  <a:schemeClr val="tx1"/>
                </a:solidFill>
                <a:effectLst/>
                <a:latin typeface="+mn-lt"/>
                <a:ea typeface="+mn-ea"/>
                <a:cs typeface="+mn-cs"/>
              </a:rPr>
              <a:t>., 2020).</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Девочки, смотревшие порно с насилием, чаще подвергаются сексуальному насилию на свиданиях (</a:t>
            </a:r>
            <a:r>
              <a:rPr lang="en-US" sz="1200" u="none" strike="noStrike" kern="1200" dirty="0" err="1">
                <a:solidFill>
                  <a:schemeClr val="tx1"/>
                </a:solidFill>
                <a:effectLst/>
                <a:latin typeface="+mn-lt"/>
                <a:ea typeface="+mn-ea"/>
                <a:cs typeface="+mn-cs"/>
              </a:rPr>
              <a:t>Rostad</a:t>
            </a:r>
            <a:r>
              <a:rPr lang="en-US" sz="1200" u="none" strike="noStrike" kern="1200" dirty="0">
                <a:solidFill>
                  <a:schemeClr val="tx1"/>
                </a:solidFill>
                <a:effectLst/>
                <a:latin typeface="+mn-lt"/>
                <a:ea typeface="+mn-ea"/>
                <a:cs typeface="+mn-cs"/>
              </a:rPr>
              <a:t> et al</a:t>
            </a:r>
            <a:r>
              <a:rPr lang="ru-RU" sz="1200" u="none" strike="noStrike" kern="1200" dirty="0">
                <a:solidFill>
                  <a:schemeClr val="tx1"/>
                </a:solidFill>
                <a:effectLst/>
                <a:latin typeface="+mn-lt"/>
                <a:ea typeface="+mn-ea"/>
                <a:cs typeface="+mn-cs"/>
              </a:rPr>
              <a:t>., 2020).</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Среди тех, кто наблюдал грубый секс в порнографии (таскание за волосы, </a:t>
            </a:r>
            <a:r>
              <a:rPr lang="ru-RU" sz="1200" u="none" strike="noStrike" kern="1200" dirty="0" err="1">
                <a:solidFill>
                  <a:schemeClr val="tx1"/>
                </a:solidFill>
                <a:effectLst/>
                <a:latin typeface="+mn-lt"/>
                <a:ea typeface="+mn-ea"/>
                <a:cs typeface="+mn-cs"/>
              </a:rPr>
              <a:t>шлепание</a:t>
            </a:r>
            <a:r>
              <a:rPr lang="ru-RU" sz="1200" u="none" strike="noStrike" kern="1200" dirty="0">
                <a:solidFill>
                  <a:schemeClr val="tx1"/>
                </a:solidFill>
                <a:effectLst/>
                <a:latin typeface="+mn-lt"/>
                <a:ea typeface="+mn-ea"/>
                <a:cs typeface="+mn-cs"/>
              </a:rPr>
              <a:t>, укусы, связывание, царапание, битье  кулаком и двойное проникновение), 91% хотели бы поучаствовать в таких действиях, а 82% уже испытали хотя бы одно из вышеуказанных действий. Это служит подтверждением предположения, что просматривание порнографии может приводить к подобному поведению, в том числе к проявлению насилия (</a:t>
            </a:r>
            <a:r>
              <a:rPr lang="en-US" sz="1200" u="none" strike="noStrike" kern="1200" dirty="0" err="1">
                <a:solidFill>
                  <a:schemeClr val="tx1"/>
                </a:solidFill>
                <a:effectLst/>
                <a:latin typeface="+mn-lt"/>
                <a:ea typeface="+mn-ea"/>
                <a:cs typeface="+mn-cs"/>
              </a:rPr>
              <a:t>Vogels</a:t>
            </a:r>
            <a:r>
              <a:rPr lang="ru-RU" sz="1200" u="none" strike="noStrike" kern="1200" dirty="0">
                <a:solidFill>
                  <a:schemeClr val="tx1"/>
                </a:solidFill>
                <a:effectLst/>
                <a:latin typeface="+mn-lt"/>
                <a:ea typeface="+mn-ea"/>
                <a:cs typeface="+mn-cs"/>
              </a:rPr>
              <a:t>&amp;</a:t>
            </a:r>
            <a:r>
              <a:rPr lang="en-US" sz="1200" u="none" strike="noStrike" kern="1200" dirty="0">
                <a:solidFill>
                  <a:schemeClr val="tx1"/>
                </a:solidFill>
                <a:effectLst/>
                <a:latin typeface="+mn-lt"/>
                <a:ea typeface="+mn-ea"/>
                <a:cs typeface="+mn-cs"/>
              </a:rPr>
              <a:t>O</a:t>
            </a:r>
            <a:r>
              <a:rPr lang="ru-RU" sz="1200" u="none" strike="noStrike" kern="1200" dirty="0">
                <a:solidFill>
                  <a:schemeClr val="tx1"/>
                </a:solidFill>
                <a:effectLst/>
                <a:latin typeface="+mn-lt"/>
                <a:ea typeface="+mn-ea"/>
                <a:cs typeface="+mn-cs"/>
              </a:rPr>
              <a:t>’</a:t>
            </a:r>
            <a:r>
              <a:rPr lang="en-US" sz="1200" u="none" strike="noStrike" kern="1200" dirty="0">
                <a:solidFill>
                  <a:schemeClr val="tx1"/>
                </a:solidFill>
                <a:effectLst/>
                <a:latin typeface="+mn-lt"/>
                <a:ea typeface="+mn-ea"/>
                <a:cs typeface="+mn-cs"/>
              </a:rPr>
              <a:t>Sullivan</a:t>
            </a:r>
            <a:r>
              <a:rPr lang="ru-RU" sz="1200" u="none" strike="noStrike" kern="1200" dirty="0">
                <a:solidFill>
                  <a:schemeClr val="tx1"/>
                </a:solidFill>
                <a:effectLst/>
                <a:latin typeface="+mn-lt"/>
                <a:ea typeface="+mn-ea"/>
                <a:cs typeface="+mn-cs"/>
              </a:rPr>
              <a:t>, 2019).</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Научные исследования показали тесную взаимосвязь между просмотром порнографии и провоцированием агрессивного поведения и </a:t>
            </a:r>
            <a:r>
              <a:rPr lang="ru-RU" sz="1200" u="none" strike="noStrike" kern="1200" dirty="0" err="1">
                <a:solidFill>
                  <a:schemeClr val="tx1"/>
                </a:solidFill>
                <a:effectLst/>
                <a:latin typeface="+mn-lt"/>
                <a:ea typeface="+mn-ea"/>
                <a:cs typeface="+mn-cs"/>
              </a:rPr>
              <a:t>оправдыванием</a:t>
            </a:r>
            <a:r>
              <a:rPr lang="ru-RU" sz="1200" u="none" strike="noStrike" kern="1200" dirty="0">
                <a:solidFill>
                  <a:schemeClr val="tx1"/>
                </a:solidFill>
                <a:effectLst/>
                <a:latin typeface="+mn-lt"/>
                <a:ea typeface="+mn-ea"/>
                <a:cs typeface="+mn-cs"/>
              </a:rPr>
              <a:t> такого поведения (</a:t>
            </a:r>
            <a:r>
              <a:rPr lang="en-US" sz="1200" u="none" strike="noStrike" kern="1200" dirty="0">
                <a:solidFill>
                  <a:schemeClr val="tx1"/>
                </a:solidFill>
                <a:effectLst/>
                <a:latin typeface="+mn-lt"/>
                <a:ea typeface="+mn-ea"/>
                <a:cs typeface="+mn-cs"/>
              </a:rPr>
              <a:t>Bridges</a:t>
            </a:r>
            <a:r>
              <a:rPr lang="ru-RU" sz="1200" u="none" strike="noStrike" kern="1200" dirty="0">
                <a:solidFill>
                  <a:schemeClr val="tx1"/>
                </a:solidFill>
                <a:effectLst/>
                <a:latin typeface="+mn-lt"/>
                <a:ea typeface="+mn-ea"/>
                <a:cs typeface="+mn-cs"/>
              </a:rPr>
              <a:t>, 2019).</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60% женщин, осужденных за изготовление детской порнографии, имели в предыстории сексуальное насилие, а 46% - физическое (</a:t>
            </a:r>
            <a:r>
              <a:rPr lang="en-US" sz="1200" u="none" strike="noStrike" kern="1200" dirty="0" err="1">
                <a:solidFill>
                  <a:schemeClr val="tx1"/>
                </a:solidFill>
                <a:effectLst/>
                <a:latin typeface="+mn-lt"/>
                <a:ea typeface="+mn-ea"/>
                <a:cs typeface="+mn-cs"/>
              </a:rPr>
              <a:t>Bickart</a:t>
            </a:r>
            <a:r>
              <a:rPr lang="en-US" sz="1200" u="none" strike="noStrike" kern="1200" dirty="0">
                <a:solidFill>
                  <a:schemeClr val="tx1"/>
                </a:solidFill>
                <a:effectLst/>
                <a:latin typeface="+mn-lt"/>
                <a:ea typeface="+mn-ea"/>
                <a:cs typeface="+mn-cs"/>
              </a:rPr>
              <a:t> et al</a:t>
            </a:r>
            <a:r>
              <a:rPr lang="ru-RU" sz="1200" u="none" strike="noStrike" kern="1200" dirty="0">
                <a:solidFill>
                  <a:schemeClr val="tx1"/>
                </a:solidFill>
                <a:effectLst/>
                <a:latin typeface="+mn-lt"/>
                <a:ea typeface="+mn-ea"/>
                <a:cs typeface="+mn-cs"/>
              </a:rPr>
              <a:t>., 2019).</a:t>
            </a:r>
            <a:endParaRPr lang="en-US" sz="120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13</a:t>
            </a:fld>
            <a:endParaRPr lang="en-US"/>
          </a:p>
        </p:txBody>
      </p:sp>
    </p:spTree>
    <p:extLst>
      <p:ext uri="{BB962C8B-B14F-4D97-AF65-F5344CB8AC3E}">
        <p14:creationId xmlns:p14="http://schemas.microsoft.com/office/powerpoint/2010/main" val="46717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НИКОМУ НЕ ПРИЧИНЯЕТ ВРЕДА? </a:t>
            </a:r>
          </a:p>
          <a:p>
            <a:endParaRPr lang="en-US" sz="1200" kern="1200" dirty="0">
              <a:solidFill>
                <a:schemeClr val="tx1"/>
              </a:solidFill>
              <a:effectLst/>
              <a:latin typeface="+mn-lt"/>
              <a:ea typeface="+mn-ea"/>
              <a:cs typeface="+mn-cs"/>
            </a:endParaRPr>
          </a:p>
          <a:p>
            <a:pPr lvl="0" fontAlgn="base"/>
            <a:r>
              <a:rPr lang="ru-RU" sz="1200" u="none" strike="noStrike" kern="1200" dirty="0">
                <a:solidFill>
                  <a:schemeClr val="tx1"/>
                </a:solidFill>
                <a:effectLst/>
                <a:latin typeface="+mn-lt"/>
                <a:ea typeface="+mn-ea"/>
                <a:cs typeface="+mn-cs"/>
              </a:rPr>
              <a:t>Положительное отношение к насилию в порнографических фильмах порождает идею о бесчеловечном и агрессивном сексуальном поведении. Когда сексуальное возбуждение провоцируется жестокостью и агрессией, мозг привыкает ассоциировать сексуальное поведение с насилием и жестокостью.  Зритель может испытывать меньше сочувствия к жертвам сексуального насилия и эксплуатации. А хуже всего то, что персонажам порнофильмов нравятся насилие и жестокость, поэтому тем, кто смотрит такие фильмы, может показаться, что и в реальной жизни людям нравится, когда к ним так относятся.</a:t>
            </a:r>
          </a:p>
          <a:p>
            <a:pPr lvl="0" fontAlgn="base"/>
            <a:endParaRPr lang="en-US" sz="1200" u="none" strike="noStrike" kern="1200" dirty="0">
              <a:solidFill>
                <a:schemeClr val="tx1"/>
              </a:solidFill>
              <a:effectLst/>
              <a:latin typeface="+mn-lt"/>
              <a:ea typeface="+mn-ea"/>
              <a:cs typeface="+mn-cs"/>
            </a:endParaRPr>
          </a:p>
          <a:p>
            <a:pPr lvl="0" fontAlgn="base"/>
            <a:r>
              <a:rPr lang="ru-RU" sz="1200" u="none" strike="noStrike" kern="1200" dirty="0">
                <a:solidFill>
                  <a:schemeClr val="tx1"/>
                </a:solidFill>
                <a:effectLst/>
                <a:latin typeface="+mn-lt"/>
                <a:ea typeface="+mn-ea"/>
                <a:cs typeface="+mn-cs"/>
              </a:rPr>
              <a:t>Жертвы торговли людьми сообщали, что их заставляли смотреть порно, чтобы они понимали, что от них ожидается.  Будучи использована в качестве «учебника» для жертв, порнография часто неотделима от торговли сексуальными услугами. Почти половина жертв говорят, что стали «героями» порно, когда находились в рабстве. Такой онлайн продукт может использоваться для обогащения или для рекламы, а потребители порно даже не подозревают о том, что творится за кулисами. </a:t>
            </a:r>
            <a:endParaRPr lang="en-US" sz="1200" u="none" strike="noStrike" kern="1200" dirty="0">
              <a:solidFill>
                <a:schemeClr val="tx1"/>
              </a:solidFill>
              <a:effectLst/>
              <a:latin typeface="+mn-lt"/>
              <a:ea typeface="+mn-ea"/>
              <a:cs typeface="+mn-cs"/>
            </a:endParaRPr>
          </a:p>
          <a:p>
            <a:endParaRPr lang="ru-RU" b="1" dirty="0"/>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14</a:t>
            </a:fld>
            <a:endParaRPr lang="en-US"/>
          </a:p>
        </p:txBody>
      </p:sp>
    </p:spTree>
    <p:extLst>
      <p:ext uri="{BB962C8B-B14F-4D97-AF65-F5344CB8AC3E}">
        <p14:creationId xmlns:p14="http://schemas.microsoft.com/office/powerpoint/2010/main" val="2750290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https://www.youtube.com/watch?v=K7OIlwEdOHY</a:t>
            </a:r>
          </a:p>
        </p:txBody>
      </p:sp>
      <p:sp>
        <p:nvSpPr>
          <p:cNvPr id="4" name="Slide Number Placeholder 3"/>
          <p:cNvSpPr>
            <a:spLocks noGrp="1"/>
          </p:cNvSpPr>
          <p:nvPr>
            <p:ph type="sldNum" sz="quarter" idx="5"/>
          </p:nvPr>
        </p:nvSpPr>
        <p:spPr/>
        <p:txBody>
          <a:bodyPr/>
          <a:lstStyle/>
          <a:p>
            <a:fld id="{03D51DB1-D163-41C7-8A29-B46945EEFCF3}" type="slidenum">
              <a:rPr lang="en-US" smtClean="0"/>
              <a:t>15</a:t>
            </a:fld>
            <a:endParaRPr lang="en-US"/>
          </a:p>
        </p:txBody>
      </p:sp>
    </p:spTree>
    <p:extLst>
      <p:ext uri="{BB962C8B-B14F-4D97-AF65-F5344CB8AC3E}">
        <p14:creationId xmlns:p14="http://schemas.microsoft.com/office/powerpoint/2010/main" val="2885464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THATSNOTLOVE</a:t>
            </a:r>
            <a:r>
              <a:rPr lang="ru-RU" sz="1200" b="1" kern="1200" dirty="0">
                <a:solidFill>
                  <a:schemeClr val="tx1"/>
                </a:solidFill>
                <a:effectLst/>
                <a:latin typeface="+mn-lt"/>
                <a:ea typeface="+mn-ea"/>
                <a:cs typeface="+mn-cs"/>
              </a:rPr>
              <a:t> (это не любовь)</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Голливуд учит, что такое поведение нормальное и привлекательное.</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ru-RU" sz="1200" b="1" kern="1200" dirty="0">
                <a:solidFill>
                  <a:schemeClr val="tx1"/>
                </a:solidFill>
                <a:effectLst/>
                <a:latin typeface="+mn-lt"/>
                <a:ea typeface="+mn-ea"/>
                <a:cs typeface="+mn-cs"/>
              </a:rPr>
              <a:t>Пять вещей, которым учит «Пятьдесят оттенков»</a:t>
            </a:r>
          </a:p>
          <a:p>
            <a:endParaRPr lang="en-US" sz="1200"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Любовь можно купить.  Чем больше денег потрачено, тем больше контроля в отношениях.</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Навязчивое преследование и контроль – это жесты обожания, а не тревожные сигналы. Собственнический инстинкт – любовь, особенно если замешано манипулирование.</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Игнорировать другого романтично, как и наслаждаться его болью ради собственного удовольствия.</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Приемлемо использовать секс в качестве оружия; сила и принуждение не являются насилием, если это проявление желания.</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Богатство и успех вкупе с мучительным прошлым означают, что насильственные отношения приемлемы, их даже назовут «историей любви» своего десятилетия. </a:t>
            </a:r>
            <a:endParaRPr lang="en-US" sz="1200" u="none" strike="noStrike" kern="1200" dirty="0">
              <a:solidFill>
                <a:schemeClr val="tx1"/>
              </a:solidFill>
              <a:effectLst/>
              <a:latin typeface="+mn-lt"/>
              <a:ea typeface="+mn-ea"/>
              <a:cs typeface="+mn-cs"/>
            </a:endParaRPr>
          </a:p>
          <a:p>
            <a:endParaRPr lang="ru-RU" sz="1200" b="1" kern="1200" cap="small" dirty="0">
              <a:solidFill>
                <a:schemeClr val="tx1"/>
              </a:solidFill>
              <a:effectLst/>
              <a:latin typeface="+mn-lt"/>
              <a:ea typeface="+mn-ea"/>
              <a:cs typeface="+mn-cs"/>
            </a:endParaRPr>
          </a:p>
          <a:p>
            <a:r>
              <a:rPr lang="ru-RU" dirty="0"/>
              <a:t>Источник: </a:t>
            </a:r>
            <a:r>
              <a:rPr lang="en-US" dirty="0"/>
              <a:t>FTND.ORG</a:t>
            </a:r>
          </a:p>
          <a:p>
            <a:r>
              <a:rPr lang="en-US" dirty="0"/>
              <a:t>https://</a:t>
            </a:r>
            <a:r>
              <a:rPr lang="en-US" dirty="0" err="1"/>
              <a:t>fightthenewdrug.org</a:t>
            </a:r>
            <a:r>
              <a:rPr lang="en-US" dirty="0"/>
              <a:t>/ </a:t>
            </a:r>
          </a:p>
          <a:p>
            <a:pPr marL="0" lvl="0" indent="0">
              <a:buFontTx/>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16</a:t>
            </a:fld>
            <a:endParaRPr lang="en-US"/>
          </a:p>
        </p:txBody>
      </p:sp>
    </p:spTree>
    <p:extLst>
      <p:ext uri="{BB962C8B-B14F-4D97-AF65-F5344CB8AC3E}">
        <p14:creationId xmlns:p14="http://schemas.microsoft.com/office/powerpoint/2010/main" val="2081296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a:p>
            <a:r>
              <a:rPr lang="ru-RU" sz="1200" b="1" kern="1200" dirty="0">
                <a:solidFill>
                  <a:schemeClr val="tx1"/>
                </a:solidFill>
                <a:effectLst/>
                <a:latin typeface="+mn-lt"/>
                <a:ea typeface="+mn-ea"/>
                <a:cs typeface="+mn-cs"/>
              </a:rPr>
              <a:t>СТРАДАНИЕ: депрессия, стыд и разрушение </a:t>
            </a:r>
          </a:p>
          <a:p>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Увлечение порнографией ведет к разрушению личности</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17</a:t>
            </a:fld>
            <a:endParaRPr lang="en-US"/>
          </a:p>
        </p:txBody>
      </p:sp>
    </p:spTree>
    <p:extLst>
      <p:ext uri="{BB962C8B-B14F-4D97-AF65-F5344CB8AC3E}">
        <p14:creationId xmlns:p14="http://schemas.microsoft.com/office/powerpoint/2010/main" val="2208894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ЭМОЦИОНАЛЬНЕ ПОСЛЕДСТВИЯ </a:t>
            </a:r>
            <a:endParaRPr lang="en-US" sz="1200" kern="1200" dirty="0">
              <a:solidFill>
                <a:schemeClr val="tx1"/>
              </a:solidFill>
              <a:effectLst/>
              <a:latin typeface="+mn-lt"/>
              <a:ea typeface="+mn-ea"/>
              <a:cs typeface="+mn-cs"/>
            </a:endParaRPr>
          </a:p>
          <a:p>
            <a:endParaRPr lang="ru-RU" sz="1200" b="1" kern="1200" dirty="0">
              <a:solidFill>
                <a:schemeClr val="tx1"/>
              </a:solidFill>
              <a:effectLst/>
              <a:latin typeface="+mn-lt"/>
              <a:ea typeface="+mn-ea"/>
              <a:cs typeface="+mn-cs"/>
            </a:endParaRPr>
          </a:p>
          <a:p>
            <a:r>
              <a:rPr lang="ru-RU" sz="1200" b="1" kern="1200" dirty="0">
                <a:solidFill>
                  <a:schemeClr val="tx1"/>
                </a:solidFill>
                <a:effectLst/>
                <a:latin typeface="+mn-lt"/>
                <a:ea typeface="+mn-ea"/>
                <a:cs typeface="+mn-cs"/>
              </a:rPr>
              <a:t>Изоляция и стыд</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Кроме сексуальной дисфункции, которую порнография приносит в жизнь подростка, она еще и ведет к изолированности.  Чувство одиночества часто является причиной того, что подросток обращается к порнографии как избавлению от него. После просмотра чувство одиночества лишь усугубляется. Недавнее исследование в журнале «Секс и брачная терапия» подтвердило тесную взаимосвязь между увлечением порнографией и чувством одиночества. Просто говоря, если человек хронически одинок, у него больше шансов увлечься порно на постоянной основе.</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Сложно определить, что чему предшествует, потому что порно и одиночество подпитывают друг друга.  Увлечение порно ведет к изолированности, а изолированность – к порно.  Неудивительно, что зависимые от порно чаще жалуются на одиночество. Сексуальная зависимость - это расстройство интимности. Когда у человека нет связей с другими, нет близких отношений, </a:t>
            </a:r>
            <a:r>
              <a:rPr lang="ru-RU" sz="1200" kern="1200" dirty="0" err="1">
                <a:solidFill>
                  <a:schemeClr val="tx1"/>
                </a:solidFill>
                <a:effectLst/>
                <a:latin typeface="+mn-lt"/>
                <a:ea typeface="+mn-ea"/>
                <a:cs typeface="+mn-cs"/>
              </a:rPr>
              <a:t>фейковая</a:t>
            </a:r>
            <a:r>
              <a:rPr lang="ru-RU" sz="1200" kern="1200" dirty="0">
                <a:solidFill>
                  <a:schemeClr val="tx1"/>
                </a:solidFill>
                <a:effectLst/>
                <a:latin typeface="+mn-lt"/>
                <a:ea typeface="+mn-ea"/>
                <a:cs typeface="+mn-cs"/>
              </a:rPr>
              <a:t> интимность порнографии становится привлекательной.</a:t>
            </a:r>
            <a:endParaRPr lang="en-US" sz="1200" kern="1200" dirty="0">
              <a:solidFill>
                <a:schemeClr val="tx1"/>
              </a:solidFill>
              <a:effectLst/>
              <a:latin typeface="+mn-lt"/>
              <a:ea typeface="+mn-ea"/>
              <a:cs typeface="+mn-cs"/>
            </a:endParaRPr>
          </a:p>
          <a:p>
            <a:endParaRPr lang="ru-RU" sz="1200" b="1" kern="1200" dirty="0">
              <a:solidFill>
                <a:schemeClr val="tx1"/>
              </a:solidFill>
              <a:effectLst/>
              <a:latin typeface="+mn-lt"/>
              <a:ea typeface="+mn-ea"/>
              <a:cs typeface="+mn-cs"/>
            </a:endParaRPr>
          </a:p>
          <a:p>
            <a:r>
              <a:rPr lang="ru-RU" sz="1200" b="1" kern="1200" dirty="0" err="1">
                <a:solidFill>
                  <a:schemeClr val="tx1"/>
                </a:solidFill>
                <a:effectLst/>
                <a:latin typeface="+mn-lt"/>
                <a:ea typeface="+mn-ea"/>
                <a:cs typeface="+mn-cs"/>
              </a:rPr>
              <a:t>Фейковая</a:t>
            </a:r>
            <a:r>
              <a:rPr lang="ru-RU" sz="1200" b="1" kern="1200" dirty="0">
                <a:solidFill>
                  <a:schemeClr val="tx1"/>
                </a:solidFill>
                <a:effectLst/>
                <a:latin typeface="+mn-lt"/>
                <a:ea typeface="+mn-ea"/>
                <a:cs typeface="+mn-cs"/>
              </a:rPr>
              <a:t> интимность и одиночество</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Если человек изолирован от других людей, порнография помогает ему стать ближе к людям с помощью сексуальных фантазий.  Она создает воображаемое место, куда человек может отправиться и чувствовать, что его там принимают, он желанен.  Порно предоставляет </a:t>
            </a:r>
            <a:r>
              <a:rPr lang="ru-RU" sz="1200" kern="1200" dirty="0" err="1">
                <a:solidFill>
                  <a:schemeClr val="tx1"/>
                </a:solidFill>
                <a:effectLst/>
                <a:latin typeface="+mn-lt"/>
                <a:ea typeface="+mn-ea"/>
                <a:cs typeface="+mn-cs"/>
              </a:rPr>
              <a:t>фейковую</a:t>
            </a:r>
            <a:r>
              <a:rPr lang="ru-RU" sz="1200" kern="1200" dirty="0">
                <a:solidFill>
                  <a:schemeClr val="tx1"/>
                </a:solidFill>
                <a:effectLst/>
                <a:latin typeface="+mn-lt"/>
                <a:ea typeface="+mn-ea"/>
                <a:cs typeface="+mn-cs"/>
              </a:rPr>
              <a:t> интимность, которая выходит за рамки сексуального удовлетворения.  Если человек рос без теплых близких отношений в семье, он более подвержен попасть в сети искусственной интимности.  Изолированный человек испытывает жажду близких отношений.  К сожалению, нынешняя молодежь – одно из самых одиноких поколений в истории США.  Исследования показали, что 30% </a:t>
            </a:r>
            <a:r>
              <a:rPr lang="ru-RU" sz="1200" kern="1200" dirty="0" err="1">
                <a:solidFill>
                  <a:schemeClr val="tx1"/>
                </a:solidFill>
                <a:effectLst/>
                <a:latin typeface="+mn-lt"/>
                <a:ea typeface="+mn-ea"/>
                <a:cs typeface="+mn-cs"/>
              </a:rPr>
              <a:t>миллениалов</a:t>
            </a:r>
            <a:r>
              <a:rPr lang="ru-RU" sz="1200" kern="1200" dirty="0">
                <a:solidFill>
                  <a:schemeClr val="tx1"/>
                </a:solidFill>
                <a:effectLst/>
                <a:latin typeface="+mn-lt"/>
                <a:ea typeface="+mn-ea"/>
                <a:cs typeface="+mn-cs"/>
              </a:rPr>
              <a:t> (1977-1994г.р.) считают себя одинокими, а 22% из них говорят, что у них нет друзей.  Поколение </a:t>
            </a:r>
            <a:r>
              <a:rPr lang="en-US" sz="1200" kern="1200" dirty="0">
                <a:solidFill>
                  <a:schemeClr val="tx1"/>
                </a:solidFill>
                <a:effectLst/>
                <a:latin typeface="+mn-lt"/>
                <a:ea typeface="+mn-ea"/>
                <a:cs typeface="+mn-cs"/>
              </a:rPr>
              <a:t>Z</a:t>
            </a:r>
            <a:r>
              <a:rPr lang="ru-RU" sz="1200" kern="1200" dirty="0">
                <a:solidFill>
                  <a:schemeClr val="tx1"/>
                </a:solidFill>
                <a:effectLst/>
                <a:latin typeface="+mn-lt"/>
                <a:ea typeface="+mn-ea"/>
                <a:cs typeface="+mn-cs"/>
              </a:rPr>
              <a:t> (1995-20015 г.р.) еще более одиноки.</a:t>
            </a:r>
            <a:endParaRPr lang="en-US" sz="1200" kern="1200" dirty="0">
              <a:solidFill>
                <a:schemeClr val="tx1"/>
              </a:solidFill>
              <a:effectLst/>
              <a:latin typeface="+mn-lt"/>
              <a:ea typeface="+mn-ea"/>
              <a:cs typeface="+mn-cs"/>
            </a:endParaRPr>
          </a:p>
          <a:p>
            <a:endParaRPr lang="ru-RU" sz="1200" b="1" kern="1200" dirty="0">
              <a:solidFill>
                <a:schemeClr val="tx1"/>
              </a:solidFill>
              <a:effectLst/>
              <a:latin typeface="+mn-lt"/>
              <a:ea typeface="+mn-ea"/>
              <a:cs typeface="+mn-cs"/>
            </a:endParaRPr>
          </a:p>
          <a:p>
            <a:r>
              <a:rPr lang="ru-RU" sz="1200" b="1" kern="1200" dirty="0">
                <a:solidFill>
                  <a:schemeClr val="tx1"/>
                </a:solidFill>
                <a:effectLst/>
                <a:latin typeface="+mn-lt"/>
                <a:ea typeface="+mn-ea"/>
                <a:cs typeface="+mn-cs"/>
              </a:rPr>
              <a:t>Летаргия и депрессия</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Порнография искусственно увеличивает базовый уровень дофамина, в результате чего зависимые от порно нуждаются в более высоких дозах этого гормона, чтобы чувствовать себя нормально. Без такого «кайфа» они впадают в депрессию, теряют мотивацию и становятся антисоциальными.  К слову, такие чувства чаще появляются у </a:t>
            </a:r>
            <a:r>
              <a:rPr lang="ru-RU" sz="1200" kern="1200" dirty="0" err="1">
                <a:solidFill>
                  <a:schemeClr val="tx1"/>
                </a:solidFill>
                <a:effectLst/>
                <a:latin typeface="+mn-lt"/>
                <a:ea typeface="+mn-ea"/>
                <a:cs typeface="+mn-cs"/>
              </a:rPr>
              <a:t>порнозависимых</a:t>
            </a:r>
            <a:r>
              <a:rPr lang="ru-RU" sz="1200" kern="1200" dirty="0">
                <a:solidFill>
                  <a:schemeClr val="tx1"/>
                </a:solidFill>
                <a:effectLst/>
                <a:latin typeface="+mn-lt"/>
                <a:ea typeface="+mn-ea"/>
                <a:cs typeface="+mn-cs"/>
              </a:rPr>
              <a:t>, чем у тех, кто не увлекается порнографией. Как только мозг зависимого человека привык к неестественной стимуляции, он больше не может испытывать простые радости жизни, как было до этого.  Им скучно и неинтересно заниматься тем, что раньше приносило им радость.</a:t>
            </a:r>
          </a:p>
          <a:p>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Порнография создает химическую зависимость в мозге. На некоторых это не оказывает особого влияния, для других это существенная проблема.  В частности, для подростков.</a:t>
            </a:r>
            <a:r>
              <a:rPr lang="en-US" dirty="0">
                <a:effectLst/>
              </a:rPr>
              <a:t> </a:t>
            </a:r>
            <a:endParaRPr lang="ru-RU" b="1" i="0" dirty="0">
              <a:solidFill>
                <a:srgbClr val="006750"/>
              </a:solidFill>
              <a:effectLst/>
              <a:latin typeface="Muli"/>
            </a:endParaRPr>
          </a:p>
          <a:p>
            <a:pPr algn="l" fontAlgn="base"/>
            <a:endParaRPr lang="ru-RU" b="1" i="0" dirty="0">
              <a:solidFill>
                <a:srgbClr val="006750"/>
              </a:solidFill>
              <a:effectLst/>
              <a:latin typeface="Muli"/>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18</a:t>
            </a:fld>
            <a:endParaRPr lang="en-US"/>
          </a:p>
        </p:txBody>
      </p:sp>
    </p:spTree>
    <p:extLst>
      <p:ext uri="{BB962C8B-B14F-4D97-AF65-F5344CB8AC3E}">
        <p14:creationId xmlns:p14="http://schemas.microsoft.com/office/powerpoint/2010/main" val="583474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ПОСЛЕДСТВИЯ ДЛЯ ОТНОШЕНИЙ</a:t>
            </a:r>
          </a:p>
          <a:p>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Порнография очень наглядна.  Она показывает человеческое тело как сексуальный объект, которым воспользуются и выбросят. Это извращенное изображение реальных отношений, подделка, ложь потребителю. Порнография изображает разовый секс, лишенный всякой искренности, любви, близости.  Он пропитан агрессией и преувеличением. В конечном итоге зритель остается под впечатлением шокирующего показушного сексуального спорта.</a:t>
            </a:r>
          </a:p>
          <a:p>
            <a:endParaRPr lang="en-US" sz="1200" kern="1200" dirty="0">
              <a:solidFill>
                <a:schemeClr val="tx1"/>
              </a:solidFill>
              <a:effectLst/>
              <a:latin typeface="+mn-lt"/>
              <a:ea typeface="+mn-ea"/>
              <a:cs typeface="+mn-cs"/>
            </a:endParaRPr>
          </a:p>
          <a:p>
            <a:pPr lvl="0" fontAlgn="base"/>
            <a:r>
              <a:rPr lang="ru-RU" sz="1200" u="none" strike="noStrike" kern="1200" dirty="0">
                <a:solidFill>
                  <a:schemeClr val="tx1"/>
                </a:solidFill>
                <a:effectLst/>
                <a:latin typeface="+mn-lt"/>
                <a:ea typeface="+mn-ea"/>
                <a:cs typeface="+mn-cs"/>
              </a:rPr>
              <a:t>Просмотр порно увеличивает шанс супружеской неверности на 300%.</a:t>
            </a:r>
          </a:p>
          <a:p>
            <a:pPr lvl="0" fontAlgn="base"/>
            <a:endParaRPr lang="en-US" sz="1200" u="none" strike="noStrike" kern="1200" dirty="0">
              <a:solidFill>
                <a:schemeClr val="tx1"/>
              </a:solidFill>
              <a:effectLst/>
              <a:latin typeface="+mn-lt"/>
              <a:ea typeface="+mn-ea"/>
              <a:cs typeface="+mn-cs"/>
            </a:endParaRPr>
          </a:p>
          <a:p>
            <a:pPr lvl="0" fontAlgn="base"/>
            <a:r>
              <a:rPr lang="ru-RU" sz="1200" u="none" strike="noStrike" kern="1200" dirty="0">
                <a:solidFill>
                  <a:schemeClr val="tx1"/>
                </a:solidFill>
                <a:effectLst/>
                <a:latin typeface="+mn-lt"/>
                <a:ea typeface="+mn-ea"/>
                <a:cs typeface="+mn-cs"/>
              </a:rPr>
              <a:t>40% </a:t>
            </a:r>
            <a:r>
              <a:rPr lang="ru-RU" sz="1200" u="none" strike="noStrike" kern="1200" dirty="0" err="1">
                <a:solidFill>
                  <a:schemeClr val="tx1"/>
                </a:solidFill>
                <a:effectLst/>
                <a:latin typeface="+mn-lt"/>
                <a:ea typeface="+mn-ea"/>
                <a:cs typeface="+mn-cs"/>
              </a:rPr>
              <a:t>порнозависимых</a:t>
            </a:r>
            <a:r>
              <a:rPr lang="ru-RU" sz="1200" u="none" strike="noStrike" kern="1200" dirty="0">
                <a:solidFill>
                  <a:schemeClr val="tx1"/>
                </a:solidFill>
                <a:effectLst/>
                <a:latin typeface="+mn-lt"/>
                <a:ea typeface="+mn-ea"/>
                <a:cs typeface="+mn-cs"/>
              </a:rPr>
              <a:t> людей теряют супругов, 58% несут значительные финансовые убытки и 33% теряют работу.</a:t>
            </a:r>
            <a:endParaRPr lang="en-US" sz="1200" u="none" strike="noStrike" kern="1200" dirty="0">
              <a:solidFill>
                <a:schemeClr val="tx1"/>
              </a:solidFill>
              <a:effectLst/>
              <a:latin typeface="+mn-lt"/>
              <a:ea typeface="+mn-ea"/>
              <a:cs typeface="+mn-cs"/>
            </a:endParaRPr>
          </a:p>
          <a:p>
            <a:pPr lvl="0" fontAlgn="base"/>
            <a:r>
              <a:rPr lang="ru-RU" sz="1200" u="none" strike="noStrike" kern="1200" dirty="0">
                <a:solidFill>
                  <a:schemeClr val="tx1"/>
                </a:solidFill>
                <a:effectLst/>
                <a:latin typeface="+mn-lt"/>
                <a:ea typeface="+mn-ea"/>
                <a:cs typeface="+mn-cs"/>
              </a:rPr>
              <a:t>68% разводов связаны с любовными связями на стороне (</a:t>
            </a:r>
            <a:r>
              <a:rPr lang="ru-RU" sz="1200" u="none" strike="noStrike" kern="1200" dirty="0" err="1">
                <a:solidFill>
                  <a:schemeClr val="tx1"/>
                </a:solidFill>
                <a:effectLst/>
                <a:latin typeface="+mn-lt"/>
                <a:ea typeface="+mn-ea"/>
                <a:cs typeface="+mn-cs"/>
              </a:rPr>
              <a:t>интернетные</a:t>
            </a:r>
            <a:r>
              <a:rPr lang="ru-RU" sz="1200" u="none" strike="noStrike" kern="1200" dirty="0">
                <a:solidFill>
                  <a:schemeClr val="tx1"/>
                </a:solidFill>
                <a:effectLst/>
                <a:latin typeface="+mn-lt"/>
                <a:ea typeface="+mn-ea"/>
                <a:cs typeface="+mn-cs"/>
              </a:rPr>
              <a:t> знакомства); 56% связаны с увлечением одного из партнеров порнографическими вебсайтами.</a:t>
            </a:r>
          </a:p>
          <a:p>
            <a:pPr lvl="0" fontAlgn="base"/>
            <a:endParaRPr lang="en-US" sz="1200" u="none" strike="noStrike" kern="1200" dirty="0">
              <a:solidFill>
                <a:schemeClr val="tx1"/>
              </a:solidFill>
              <a:effectLst/>
              <a:latin typeface="+mn-lt"/>
              <a:ea typeface="+mn-ea"/>
              <a:cs typeface="+mn-cs"/>
            </a:endParaRPr>
          </a:p>
          <a:p>
            <a:pPr lvl="0" fontAlgn="base"/>
            <a:r>
              <a:rPr lang="ru-RU" sz="1200" u="none" strike="noStrike" kern="1200" dirty="0">
                <a:solidFill>
                  <a:schemeClr val="tx1"/>
                </a:solidFill>
                <a:effectLst/>
                <a:latin typeface="+mn-lt"/>
                <a:ea typeface="+mn-ea"/>
                <a:cs typeface="+mn-cs"/>
              </a:rPr>
              <a:t>Женатые люди, смотрящие порно, более склонны считать, что их брак не работает, чаще заводят разговоры о разводе и чаще систематически расстаются, по сравнению с теми, кто не увлекается порнографией (</a:t>
            </a:r>
            <a:r>
              <a:rPr lang="en-US" sz="1200" u="none" strike="noStrike" kern="1200" dirty="0">
                <a:solidFill>
                  <a:schemeClr val="tx1"/>
                </a:solidFill>
                <a:effectLst/>
                <a:latin typeface="+mn-lt"/>
                <a:ea typeface="+mn-ea"/>
                <a:cs typeface="+mn-cs"/>
              </a:rPr>
              <a:t>Perry</a:t>
            </a:r>
            <a:r>
              <a:rPr lang="ru-RU" sz="1200" u="none" strike="noStrike" kern="1200" dirty="0">
                <a:solidFill>
                  <a:schemeClr val="tx1"/>
                </a:solidFill>
                <a:effectLst/>
                <a:latin typeface="+mn-lt"/>
                <a:ea typeface="+mn-ea"/>
                <a:cs typeface="+mn-cs"/>
              </a:rPr>
              <a:t>, 2020).</a:t>
            </a:r>
            <a:endParaRPr lang="en-US" sz="1200" u="none" strike="noStrike" kern="1200" dirty="0">
              <a:solidFill>
                <a:schemeClr val="tx1"/>
              </a:solidFill>
              <a:effectLst/>
              <a:latin typeface="+mn-lt"/>
              <a:ea typeface="+mn-ea"/>
              <a:cs typeface="+mn-cs"/>
            </a:endParaRPr>
          </a:p>
          <a:p>
            <a:pPr>
              <a:buFontTx/>
              <a:buNone/>
            </a:pPr>
            <a:endParaRPr lang="ru-RU" sz="1900" b="1" dirty="0">
              <a:latin typeface="Inter"/>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19</a:t>
            </a:fld>
            <a:endParaRPr lang="en-US"/>
          </a:p>
        </p:txBody>
      </p:sp>
    </p:spTree>
    <p:extLst>
      <p:ext uri="{BB962C8B-B14F-4D97-AF65-F5344CB8AC3E}">
        <p14:creationId xmlns:p14="http://schemas.microsoft.com/office/powerpoint/2010/main" val="2698367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Увлечение порнографией стало очень распространенным почти среди всех групп населения, задевая мужчин и женщин всех возрастов. Ее не останавливают ни церковные пороги, ни двери домов, в которых живут наши семьи. Молчание и чувство позора лишь усугубляют проблему.  Молчать об этом больше нельзя.</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a:t>
            </a:fld>
            <a:endParaRPr lang="en-US"/>
          </a:p>
        </p:txBody>
      </p:sp>
    </p:spTree>
    <p:extLst>
      <p:ext uri="{BB962C8B-B14F-4D97-AF65-F5344CB8AC3E}">
        <p14:creationId xmlns:p14="http://schemas.microsoft.com/office/powerpoint/2010/main" val="3064699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СЕКСУАЛЬНЫЕ ПОСЛЕДСТВИЯ</a:t>
            </a:r>
          </a:p>
          <a:p>
            <a:endParaRPr lang="en-US" sz="1200" kern="1200" dirty="0">
              <a:solidFill>
                <a:schemeClr val="tx1"/>
              </a:solidFill>
              <a:effectLst/>
              <a:latin typeface="+mn-lt"/>
              <a:ea typeface="+mn-ea"/>
              <a:cs typeface="+mn-cs"/>
            </a:endParaRPr>
          </a:p>
          <a:p>
            <a:pPr marL="228600" indent="-228600">
              <a:buFont typeface="+mj-lt"/>
              <a:buAutoNum type="arabicPeriod"/>
            </a:pPr>
            <a:r>
              <a:rPr lang="ru-RU" sz="1200" kern="1200" dirty="0">
                <a:solidFill>
                  <a:schemeClr val="tx1"/>
                </a:solidFill>
                <a:effectLst/>
                <a:latin typeface="+mn-lt"/>
                <a:ea typeface="+mn-ea"/>
                <a:cs typeface="+mn-cs"/>
              </a:rPr>
              <a:t>Когда один из партнеров привыкает мастурбировать во время просмотров порно, он уклоняется от интимной близости.</a:t>
            </a:r>
            <a:endParaRPr lang="en-US" sz="1200" kern="1200" dirty="0">
              <a:solidFill>
                <a:schemeClr val="tx1"/>
              </a:solidFill>
              <a:effectLst/>
              <a:latin typeface="+mn-lt"/>
              <a:ea typeface="+mn-ea"/>
              <a:cs typeface="+mn-cs"/>
            </a:endParaRPr>
          </a:p>
          <a:p>
            <a:pPr marL="228600" indent="-228600">
              <a:buFont typeface="+mj-lt"/>
              <a:buAutoNum type="arabicPeriod"/>
            </a:pPr>
            <a:r>
              <a:rPr lang="ru-RU" sz="1200" kern="1200" dirty="0">
                <a:solidFill>
                  <a:schemeClr val="tx1"/>
                </a:solidFill>
                <a:effectLst/>
                <a:latin typeface="+mn-lt"/>
                <a:ea typeface="+mn-ea"/>
                <a:cs typeface="+mn-cs"/>
              </a:rPr>
              <a:t>Во время просмотра порно человек полностью контролирует сексуальные ощущения.</a:t>
            </a:r>
            <a:endParaRPr lang="en-US" sz="1200" kern="1200" dirty="0">
              <a:solidFill>
                <a:schemeClr val="tx1"/>
              </a:solidFill>
              <a:effectLst/>
              <a:latin typeface="+mn-lt"/>
              <a:ea typeface="+mn-ea"/>
              <a:cs typeface="+mn-cs"/>
            </a:endParaRPr>
          </a:p>
          <a:p>
            <a:pPr marL="228600" indent="-228600">
              <a:buFont typeface="+mj-lt"/>
              <a:buAutoNum type="arabicPeriod"/>
            </a:pPr>
            <a:r>
              <a:rPr lang="ru-RU" sz="1200" kern="1200" dirty="0">
                <a:solidFill>
                  <a:schemeClr val="tx1"/>
                </a:solidFill>
                <a:effectLst/>
                <a:latin typeface="+mn-lt"/>
                <a:ea typeface="+mn-ea"/>
                <a:cs typeface="+mn-cs"/>
              </a:rPr>
              <a:t>Зависимый от порно человек может ожидать, что их партнер всегда будет готов к сексуальному акту по первому требованию.</a:t>
            </a:r>
            <a:endParaRPr lang="en-US" sz="1200" kern="1200" dirty="0">
              <a:solidFill>
                <a:schemeClr val="tx1"/>
              </a:solidFill>
              <a:effectLst/>
              <a:latin typeface="+mn-lt"/>
              <a:ea typeface="+mn-ea"/>
              <a:cs typeface="+mn-cs"/>
            </a:endParaRPr>
          </a:p>
          <a:p>
            <a:pPr marL="228600" indent="-228600">
              <a:buFont typeface="+mj-lt"/>
              <a:buAutoNum type="arabicPeriod"/>
            </a:pPr>
            <a:r>
              <a:rPr lang="ru-RU" sz="1200" kern="1200" dirty="0">
                <a:solidFill>
                  <a:schemeClr val="tx1"/>
                </a:solidFill>
                <a:effectLst/>
                <a:latin typeface="+mn-lt"/>
                <a:ea typeface="+mn-ea"/>
                <a:cs typeface="+mn-cs"/>
              </a:rPr>
              <a:t>Некоторые </a:t>
            </a:r>
            <a:r>
              <a:rPr lang="ru-RU" sz="1200" kern="1200" dirty="0" err="1">
                <a:solidFill>
                  <a:schemeClr val="tx1"/>
                </a:solidFill>
                <a:effectLst/>
                <a:latin typeface="+mn-lt"/>
                <a:ea typeface="+mn-ea"/>
                <a:cs typeface="+mn-cs"/>
              </a:rPr>
              <a:t>порнозависимые</a:t>
            </a:r>
            <a:r>
              <a:rPr lang="ru-RU" sz="1200" kern="1200" dirty="0">
                <a:solidFill>
                  <a:schemeClr val="tx1"/>
                </a:solidFill>
                <a:effectLst/>
                <a:latin typeface="+mn-lt"/>
                <a:ea typeface="+mn-ea"/>
                <a:cs typeface="+mn-cs"/>
              </a:rPr>
              <a:t> люди считают, что порнография – это нормально, даже если сексуальный акт происходит без партнера и они полагаются только на мастурбацию.</a:t>
            </a:r>
            <a:endParaRPr lang="en-US" sz="1200" kern="1200" dirty="0">
              <a:solidFill>
                <a:schemeClr val="tx1"/>
              </a:solidFill>
              <a:effectLst/>
              <a:latin typeface="+mn-lt"/>
              <a:ea typeface="+mn-ea"/>
              <a:cs typeface="+mn-cs"/>
            </a:endParaRPr>
          </a:p>
          <a:p>
            <a:endParaRPr lang="ru-RU" b="1" dirty="0"/>
          </a:p>
        </p:txBody>
      </p:sp>
      <p:sp>
        <p:nvSpPr>
          <p:cNvPr id="4" name="Slide Number Placeholder 3"/>
          <p:cNvSpPr>
            <a:spLocks noGrp="1"/>
          </p:cNvSpPr>
          <p:nvPr>
            <p:ph type="sldNum" sz="quarter" idx="5"/>
          </p:nvPr>
        </p:nvSpPr>
        <p:spPr/>
        <p:txBody>
          <a:bodyPr/>
          <a:lstStyle/>
          <a:p>
            <a:fld id="{03D51DB1-D163-41C7-8A29-B46945EEFCF3}" type="slidenum">
              <a:rPr lang="en-US" smtClean="0"/>
              <a:t>20</a:t>
            </a:fld>
            <a:endParaRPr lang="en-US"/>
          </a:p>
        </p:txBody>
      </p:sp>
    </p:spTree>
    <p:extLst>
      <p:ext uri="{BB962C8B-B14F-4D97-AF65-F5344CB8AC3E}">
        <p14:creationId xmlns:p14="http://schemas.microsoft.com/office/powerpoint/2010/main" val="1859618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Проиграйте видео и задайте вопросы по нему.</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a:t>
            </a:r>
            <a:r>
              <a:rPr lang="ru-RU" sz="1200" u="sng" kern="1200" dirty="0">
                <a:solidFill>
                  <a:schemeClr val="tx1"/>
                </a:solidFill>
                <a:effectLst/>
                <a:latin typeface="+mn-lt"/>
                <a:ea typeface="+mn-ea"/>
                <a:cs typeface="+mn-cs"/>
                <a:hlinkClick r:id="rId3"/>
              </a:rPr>
              <a:t>://</a:t>
            </a:r>
            <a:r>
              <a:rPr lang="en-US" sz="1200" u="sng" kern="1200" dirty="0">
                <a:solidFill>
                  <a:schemeClr val="tx1"/>
                </a:solidFill>
                <a:effectLst/>
                <a:latin typeface="+mn-lt"/>
                <a:ea typeface="+mn-ea"/>
                <a:cs typeface="+mn-cs"/>
                <a:hlinkClick r:id="rId3"/>
              </a:rPr>
              <a:t>www</a:t>
            </a:r>
            <a:r>
              <a:rPr lang="ru-RU" sz="1200" u="sng" kern="1200" dirty="0">
                <a:solidFill>
                  <a:schemeClr val="tx1"/>
                </a:solidFill>
                <a:effectLst/>
                <a:latin typeface="+mn-lt"/>
                <a:ea typeface="+mn-ea"/>
                <a:cs typeface="+mn-cs"/>
                <a:hlinkClick r:id="rId3"/>
              </a:rPr>
              <a:t>.</a:t>
            </a:r>
            <a:r>
              <a:rPr lang="en-US" sz="1200" u="sng" kern="1200" dirty="0">
                <a:solidFill>
                  <a:schemeClr val="tx1"/>
                </a:solidFill>
                <a:effectLst/>
                <a:latin typeface="+mn-lt"/>
                <a:ea typeface="+mn-ea"/>
                <a:cs typeface="+mn-cs"/>
                <a:hlinkClick r:id="rId3"/>
              </a:rPr>
              <a:t>youtube</a:t>
            </a:r>
            <a:r>
              <a:rPr lang="ru-RU" sz="1200" u="sng" kern="1200" dirty="0">
                <a:solidFill>
                  <a:schemeClr val="tx1"/>
                </a:solidFill>
                <a:effectLst/>
                <a:latin typeface="+mn-lt"/>
                <a:ea typeface="+mn-ea"/>
                <a:cs typeface="+mn-cs"/>
                <a:hlinkClick r:id="rId3"/>
              </a:rPr>
              <a:t>.</a:t>
            </a:r>
            <a:r>
              <a:rPr lang="en-US" sz="1200" u="sng" kern="1200" dirty="0">
                <a:solidFill>
                  <a:schemeClr val="tx1"/>
                </a:solidFill>
                <a:effectLst/>
                <a:latin typeface="+mn-lt"/>
                <a:ea typeface="+mn-ea"/>
                <a:cs typeface="+mn-cs"/>
                <a:hlinkClick r:id="rId3"/>
              </a:rPr>
              <a:t>com</a:t>
            </a:r>
            <a:r>
              <a:rPr lang="ru-RU" sz="1200" u="sng" kern="1200" dirty="0">
                <a:solidFill>
                  <a:schemeClr val="tx1"/>
                </a:solidFill>
                <a:effectLst/>
                <a:latin typeface="+mn-lt"/>
                <a:ea typeface="+mn-ea"/>
                <a:cs typeface="+mn-cs"/>
                <a:hlinkClick r:id="rId3"/>
              </a:rPr>
              <a:t>/</a:t>
            </a:r>
            <a:r>
              <a:rPr lang="en-US" sz="1200" u="sng" kern="1200" dirty="0">
                <a:solidFill>
                  <a:schemeClr val="tx1"/>
                </a:solidFill>
                <a:effectLst/>
                <a:latin typeface="+mn-lt"/>
                <a:ea typeface="+mn-ea"/>
                <a:cs typeface="+mn-cs"/>
                <a:hlinkClick r:id="rId3"/>
              </a:rPr>
              <a:t>watch</a:t>
            </a:r>
            <a:r>
              <a:rPr lang="ru-RU" sz="1200" u="sng" kern="1200" dirty="0">
                <a:solidFill>
                  <a:schemeClr val="tx1"/>
                </a:solidFill>
                <a:effectLst/>
                <a:latin typeface="+mn-lt"/>
                <a:ea typeface="+mn-ea"/>
                <a:cs typeface="+mn-cs"/>
                <a:hlinkClick r:id="rId3"/>
              </a:rPr>
              <a:t>?</a:t>
            </a:r>
            <a:r>
              <a:rPr lang="en-US" sz="1200" u="sng" kern="1200" dirty="0">
                <a:solidFill>
                  <a:schemeClr val="tx1"/>
                </a:solidFill>
                <a:effectLst/>
                <a:latin typeface="+mn-lt"/>
                <a:ea typeface="+mn-ea"/>
                <a:cs typeface="+mn-cs"/>
                <a:hlinkClick r:id="rId3"/>
              </a:rPr>
              <a:t>y</a:t>
            </a:r>
            <a:r>
              <a:rPr lang="ru-RU" sz="1200" u="sng" kern="1200" dirty="0">
                <a:solidFill>
                  <a:schemeClr val="tx1"/>
                </a:solidFill>
                <a:effectLst/>
                <a:latin typeface="+mn-lt"/>
                <a:ea typeface="+mn-ea"/>
                <a:cs typeface="+mn-cs"/>
                <a:hlinkClick r:id="rId3"/>
              </a:rPr>
              <a:t>=</a:t>
            </a:r>
            <a:r>
              <a:rPr lang="en-US" sz="1200" u="sng" kern="1200" dirty="0">
                <a:solidFill>
                  <a:schemeClr val="tx1"/>
                </a:solidFill>
                <a:effectLst/>
                <a:latin typeface="+mn-lt"/>
                <a:ea typeface="+mn-ea"/>
                <a:cs typeface="+mn-cs"/>
                <a:hlinkClick r:id="rId3"/>
              </a:rPr>
              <a:t>dbYWKVAu</a:t>
            </a:r>
            <a:r>
              <a:rPr lang="ru-RU" sz="1200" u="sng" kern="1200" dirty="0">
                <a:solidFill>
                  <a:schemeClr val="tx1"/>
                </a:solidFill>
                <a:effectLst/>
                <a:latin typeface="+mn-lt"/>
                <a:ea typeface="+mn-ea"/>
                <a:cs typeface="+mn-cs"/>
                <a:hlinkClick r:id="rId3"/>
              </a:rPr>
              <a:t>6</a:t>
            </a:r>
            <a:r>
              <a:rPr lang="en-US" sz="1200" u="sng" kern="1200" dirty="0">
                <a:solidFill>
                  <a:schemeClr val="tx1"/>
                </a:solidFill>
                <a:effectLst/>
                <a:latin typeface="+mn-lt"/>
                <a:ea typeface="+mn-ea"/>
                <a:cs typeface="+mn-cs"/>
                <a:hlinkClick r:id="rId3"/>
              </a:rPr>
              <a:t>Y</a:t>
            </a:r>
            <a:endParaRPr lang="en-US" sz="1200" kern="1200" dirty="0">
              <a:solidFill>
                <a:schemeClr val="tx1"/>
              </a:solidFill>
              <a:effectLst/>
              <a:latin typeface="+mn-lt"/>
              <a:ea typeface="+mn-ea"/>
              <a:cs typeface="+mn-cs"/>
            </a:endParaRPr>
          </a:p>
          <a:p>
            <a:r>
              <a:rPr lang="ru-RU" dirty="0"/>
              <a:t> </a:t>
            </a:r>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21</a:t>
            </a:fld>
            <a:endParaRPr lang="en-US"/>
          </a:p>
        </p:txBody>
      </p:sp>
    </p:spTree>
    <p:extLst>
      <p:ext uri="{BB962C8B-B14F-4D97-AF65-F5344CB8AC3E}">
        <p14:creationId xmlns:p14="http://schemas.microsoft.com/office/powerpoint/2010/main" val="362111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b="1" i="0" dirty="0">
              <a:solidFill>
                <a:srgbClr val="000000"/>
              </a:solidFill>
              <a:effectLst/>
              <a:latin typeface="freight-text-pro"/>
            </a:endParaRPr>
          </a:p>
          <a:p>
            <a:r>
              <a:rPr lang="ru-RU" sz="1200" b="1" kern="1200" dirty="0">
                <a:solidFill>
                  <a:schemeClr val="tx1"/>
                </a:solidFill>
                <a:effectLst/>
                <a:latin typeface="+mn-lt"/>
                <a:ea typeface="+mn-ea"/>
                <a:cs typeface="+mn-cs"/>
              </a:rPr>
              <a:t>ДУХОВНЫЕ ПОСЛЕДСТВИЯ</a:t>
            </a:r>
          </a:p>
          <a:p>
            <a:endParaRPr lang="en-US"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Нейт</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Дэнсер</a:t>
            </a:r>
            <a:r>
              <a:rPr lang="ru-RU" sz="1200" kern="1200" dirty="0">
                <a:solidFill>
                  <a:schemeClr val="tx1"/>
                </a:solidFill>
                <a:effectLst/>
                <a:latin typeface="+mn-lt"/>
                <a:ea typeface="+mn-ea"/>
                <a:cs typeface="+mn-cs"/>
              </a:rPr>
              <a:t>, Директор миссионерского отдела в </a:t>
            </a:r>
            <a:r>
              <a:rPr lang="en-US" sz="1200" kern="1200" dirty="0">
                <a:solidFill>
                  <a:schemeClr val="tx1"/>
                </a:solidFill>
                <a:effectLst/>
                <a:latin typeface="+mn-lt"/>
                <a:ea typeface="+mn-ea"/>
                <a:cs typeface="+mn-cs"/>
              </a:rPr>
              <a:t>Pure Life Ministries</a:t>
            </a:r>
          </a:p>
          <a:p>
            <a:r>
              <a:rPr lang="ru-RU" sz="1200" kern="1200" dirty="0">
                <a:solidFill>
                  <a:schemeClr val="tx1"/>
                </a:solidFill>
                <a:effectLst/>
                <a:latin typeface="+mn-lt"/>
                <a:ea typeface="+mn-ea"/>
                <a:cs typeface="+mn-cs"/>
              </a:rPr>
              <a:t>Одним из оправданий порнографии является утверждение, что она влияет только на человека, который смотрит ее.  В некотором смысле сейчас это звучит более правдоподобно, чем когда-либо.  Сегодня человек имеет доступ к какой-только хочет порнографии в приватности его собственной спальни.  Ему не надо рисковать, подвергая семью позору, покупая журнал для взрослых в местном супермаркете, или тайком пробираясь в кинотеатр для взрослых, где его кто-то может узнать. </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Так что вопрос: «Разве это не касается только меня?» может показаться уместным.  Однако, как в физическом мире есть законы, которые не могут быть изменены, так и в духовном мире есть свои законы.</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Правда вот в чем: как человек, бросившийся с обрыва, не может избежать падения тела на землю, так и человек, смотрящий порнографию, не может предотвратить негативное влияние на других людей.</a:t>
            </a:r>
            <a:endParaRPr lang="en-US"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Порнозависимые</a:t>
            </a:r>
            <a:r>
              <a:rPr lang="ru-RU" sz="1200" kern="1200" dirty="0">
                <a:solidFill>
                  <a:schemeClr val="tx1"/>
                </a:solidFill>
                <a:effectLst/>
                <a:latin typeface="+mn-lt"/>
                <a:ea typeface="+mn-ea"/>
                <a:cs typeface="+mn-cs"/>
              </a:rPr>
              <a:t> люди оказывают влияние на других прямо и косвенно.</a:t>
            </a:r>
          </a:p>
          <a:p>
            <a:endParaRPr lang="en-US" sz="1200" kern="1200" dirty="0">
              <a:solidFill>
                <a:schemeClr val="tx1"/>
              </a:solidFill>
              <a:effectLst/>
              <a:latin typeface="+mn-lt"/>
              <a:ea typeface="+mn-ea"/>
              <a:cs typeface="+mn-cs"/>
            </a:endParaRPr>
          </a:p>
          <a:p>
            <a:r>
              <a:rPr lang="ru-RU" sz="1200" b="1" kern="1200" dirty="0">
                <a:solidFill>
                  <a:schemeClr val="tx1"/>
                </a:solidFill>
                <a:effectLst/>
                <a:latin typeface="+mn-lt"/>
                <a:ea typeface="+mn-ea"/>
                <a:cs typeface="+mn-cs"/>
              </a:rPr>
              <a:t>Они пожинают то, что сеете вы</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Апостол Павел обратился к Ефесской церкви, чтобы они оставили прежнюю жизнь, потому что она «полна неведения и упорства» (</a:t>
            </a:r>
            <a:r>
              <a:rPr lang="ru-RU" sz="1200" kern="1200" dirty="0" err="1">
                <a:solidFill>
                  <a:schemeClr val="tx1"/>
                </a:solidFill>
                <a:effectLst/>
                <a:latin typeface="+mn-lt"/>
                <a:ea typeface="+mn-ea"/>
                <a:cs typeface="+mn-cs"/>
              </a:rPr>
              <a:t>Еф</a:t>
            </a:r>
            <a:r>
              <a:rPr lang="ru-RU" sz="1200" kern="1200" dirty="0">
                <a:solidFill>
                  <a:schemeClr val="tx1"/>
                </a:solidFill>
                <a:effectLst/>
                <a:latin typeface="+mn-lt"/>
                <a:ea typeface="+mn-ea"/>
                <a:cs typeface="+mn-cs"/>
              </a:rPr>
              <a:t>. 4:18, пер. Института перевода Библии). Павел также советовал </a:t>
            </a:r>
            <a:r>
              <a:rPr lang="ru-RU" sz="1200" kern="1200" dirty="0" err="1">
                <a:solidFill>
                  <a:schemeClr val="tx1"/>
                </a:solidFill>
                <a:effectLst/>
                <a:latin typeface="+mn-lt"/>
                <a:ea typeface="+mn-ea"/>
                <a:cs typeface="+mn-cs"/>
              </a:rPr>
              <a:t>Галатам</a:t>
            </a:r>
            <a:r>
              <a:rPr lang="ru-RU" sz="1200" kern="1200" dirty="0">
                <a:solidFill>
                  <a:schemeClr val="tx1"/>
                </a:solidFill>
                <a:effectLst/>
                <a:latin typeface="+mn-lt"/>
                <a:ea typeface="+mn-ea"/>
                <a:cs typeface="+mn-cs"/>
              </a:rPr>
              <a:t> не сеять для плоти, потому что «Если для плоти </a:t>
            </a:r>
            <a:r>
              <a:rPr lang="ru-RU" sz="1200" i="1" kern="1200" dirty="0">
                <a:solidFill>
                  <a:schemeClr val="tx1"/>
                </a:solidFill>
                <a:effectLst/>
                <a:latin typeface="+mn-lt"/>
                <a:ea typeface="+mn-ea"/>
                <a:cs typeface="+mn-cs"/>
              </a:rPr>
              <a:t>(</a:t>
            </a:r>
            <a:r>
              <a:rPr lang="ru-RU" sz="1200" i="1" kern="1200" dirty="0" err="1">
                <a:solidFill>
                  <a:schemeClr val="tx1"/>
                </a:solidFill>
                <a:effectLst/>
                <a:latin typeface="+mn-lt"/>
                <a:ea typeface="+mn-ea"/>
                <a:cs typeface="+mn-cs"/>
              </a:rPr>
              <a:t>плотоугодие</a:t>
            </a:r>
            <a:r>
              <a:rPr lang="ru-RU" sz="1200" i="1" kern="1200" dirty="0">
                <a:solidFill>
                  <a:schemeClr val="tx1"/>
                </a:solidFill>
                <a:effectLst/>
                <a:latin typeface="+mn-lt"/>
                <a:ea typeface="+mn-ea"/>
                <a:cs typeface="+mn-cs"/>
              </a:rPr>
              <a:t>, похотливость</a:t>
            </a:r>
            <a:r>
              <a:rPr lang="ru-RU" sz="1200" kern="1200" dirty="0">
                <a:solidFill>
                  <a:schemeClr val="tx1"/>
                </a:solidFill>
                <a:effectLst/>
                <a:latin typeface="+mn-lt"/>
                <a:ea typeface="+mn-ea"/>
                <a:cs typeface="+mn-cs"/>
              </a:rPr>
              <a:t>) он сеет— тление пожнет»(</a:t>
            </a:r>
            <a:r>
              <a:rPr lang="ru-RU" sz="1200" kern="1200" dirty="0" err="1">
                <a:solidFill>
                  <a:schemeClr val="tx1"/>
                </a:solidFill>
                <a:effectLst/>
                <a:latin typeface="+mn-lt"/>
                <a:ea typeface="+mn-ea"/>
                <a:cs typeface="+mn-cs"/>
              </a:rPr>
              <a:t>Гал</a:t>
            </a:r>
            <a:r>
              <a:rPr lang="ru-RU" sz="1200" kern="1200" dirty="0">
                <a:solidFill>
                  <a:schemeClr val="tx1"/>
                </a:solidFill>
                <a:effectLst/>
                <a:latin typeface="+mn-lt"/>
                <a:ea typeface="+mn-ea"/>
                <a:cs typeface="+mn-cs"/>
              </a:rPr>
              <a:t>. 6:8).</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Если человек сеет для своей похотливости, смотря порнографию, он сеет моральное разложение своей духовной жизни, что непременно приведет к неприглядным духовным последствиям.  Некоторые пожнут чрезвычайно взрывной характер, другие – общую апатию к жизни, нежелание заботиться о себе и выполнять повседневные обязанности. А остальные пожнут плоды депрессии, тревоги, пищевых расстройств и т.д.</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Совсем не сложно увидеть, как это скажется на других людях.  Когда дома что-то идет не по его, Кен срывается на жену и детей. Джереми проматывает деньги, которые родители дали на колледж, проводя на </a:t>
            </a:r>
            <a:r>
              <a:rPr lang="ru-RU" sz="1200" kern="1200" dirty="0" err="1">
                <a:solidFill>
                  <a:schemeClr val="tx1"/>
                </a:solidFill>
                <a:effectLst/>
                <a:latin typeface="+mn-lt"/>
                <a:ea typeface="+mn-ea"/>
                <a:cs typeface="+mn-cs"/>
              </a:rPr>
              <a:t>порносайтах</a:t>
            </a:r>
            <a:r>
              <a:rPr lang="ru-RU" sz="1200" kern="1200" dirty="0">
                <a:solidFill>
                  <a:schemeClr val="tx1"/>
                </a:solidFill>
                <a:effectLst/>
                <a:latin typeface="+mn-lt"/>
                <a:ea typeface="+mn-ea"/>
                <a:cs typeface="+mn-cs"/>
              </a:rPr>
              <a:t> по пять часов в день. Он пропускает занятия, еле сдает экзамены и забывает платить по счетам. Лина попала в капкан порнографии, у нее начинается депрессия.  Ей кажется, что по сравнению с другими женщинами, она толстая.  Поэтому она заставляет себя рвать после каждого приема пищи.  Ее друзья переживают, не понимая, как помочь.</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Часто, когда человек попадает в узы порнографии, он не может увидеть перемены в своем характере, эмоциях и чувствах. И хотя окружающие могут и не понимать, в чем причина, они однозначно ощущают на себе последствия.</a:t>
            </a:r>
          </a:p>
          <a:p>
            <a:endParaRPr lang="en-US" sz="1200" kern="1200" dirty="0">
              <a:solidFill>
                <a:schemeClr val="tx1"/>
              </a:solidFill>
              <a:effectLst/>
              <a:latin typeface="+mn-lt"/>
              <a:ea typeface="+mn-ea"/>
              <a:cs typeface="+mn-cs"/>
            </a:endParaRPr>
          </a:p>
          <a:p>
            <a:r>
              <a:rPr lang="ru-RU" sz="1200" b="1" kern="1200" dirty="0">
                <a:solidFill>
                  <a:schemeClr val="tx1"/>
                </a:solidFill>
                <a:effectLst/>
                <a:latin typeface="+mn-lt"/>
                <a:ea typeface="+mn-ea"/>
                <a:cs typeface="+mn-cs"/>
              </a:rPr>
              <a:t>Если не останетесь на лозе</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Второе, косвенное влияние порнографии на жизнь окружающих, не так заметно, но так же разрушительно. Порнография морально разлагает характер человека, делая его таким, каким он не должен быть; и одновременно препятствует тому, чтобы человек стал таким, каким он быть должен. </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Слово Божье говорит нам, что мы </a:t>
            </a:r>
            <a:r>
              <a:rPr lang="ru-RU" sz="1200" kern="1200" baseline="300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творение Божие, и созданы во Христе Иисусе для добрых дел, свершать которые нас Бог предуготовил.» (</a:t>
            </a:r>
            <a:r>
              <a:rPr lang="ru-RU" sz="1200" kern="1200" dirty="0" err="1">
                <a:solidFill>
                  <a:schemeClr val="tx1"/>
                </a:solidFill>
                <a:effectLst/>
                <a:latin typeface="+mn-lt"/>
                <a:ea typeface="+mn-ea"/>
                <a:cs typeface="+mn-cs"/>
              </a:rPr>
              <a:t>Еф</a:t>
            </a:r>
            <a:r>
              <a:rPr lang="ru-RU" sz="1200" kern="1200" dirty="0">
                <a:solidFill>
                  <a:schemeClr val="tx1"/>
                </a:solidFill>
                <a:effectLst/>
                <a:latin typeface="+mn-lt"/>
                <a:ea typeface="+mn-ea"/>
                <a:cs typeface="+mn-cs"/>
              </a:rPr>
              <a:t>. 2:10 пер. Кулакова). Иисус уточняет: «Как ветвь сама по себе не может плод приносить, если не будет она на лозе, так </a:t>
            </a:r>
            <a:r>
              <a:rPr lang="ru-RU" sz="1200" i="1" kern="1200" dirty="0">
                <a:solidFill>
                  <a:schemeClr val="tx1"/>
                </a:solidFill>
                <a:effectLst/>
                <a:latin typeface="+mn-lt"/>
                <a:ea typeface="+mn-ea"/>
                <a:cs typeface="+mn-cs"/>
              </a:rPr>
              <a:t>не принесете</a:t>
            </a:r>
            <a:r>
              <a:rPr lang="ru-RU" sz="1200" kern="1200" dirty="0">
                <a:solidFill>
                  <a:schemeClr val="tx1"/>
                </a:solidFill>
                <a:effectLst/>
                <a:latin typeface="+mn-lt"/>
                <a:ea typeface="+mn-ea"/>
                <a:cs typeface="+mn-cs"/>
              </a:rPr>
              <a:t> и вы </a:t>
            </a:r>
            <a:r>
              <a:rPr lang="ru-RU" sz="1200" i="1" kern="1200" dirty="0">
                <a:solidFill>
                  <a:schemeClr val="tx1"/>
                </a:solidFill>
                <a:effectLst/>
                <a:latin typeface="+mn-lt"/>
                <a:ea typeface="+mn-ea"/>
                <a:cs typeface="+mn-cs"/>
              </a:rPr>
              <a:t>никакого плода</a:t>
            </a:r>
            <a:r>
              <a:rPr lang="ru-RU" sz="1200" kern="1200" dirty="0">
                <a:solidFill>
                  <a:schemeClr val="tx1"/>
                </a:solidFill>
                <a:effectLst/>
                <a:latin typeface="+mn-lt"/>
                <a:ea typeface="+mn-ea"/>
                <a:cs typeface="+mn-cs"/>
              </a:rPr>
              <a:t>, если во Мне, </a:t>
            </a:r>
            <a:r>
              <a:rPr lang="ru-RU" sz="1200" i="1" kern="1200" dirty="0">
                <a:solidFill>
                  <a:schemeClr val="tx1"/>
                </a:solidFill>
                <a:effectLst/>
                <a:latin typeface="+mn-lt"/>
                <a:ea typeface="+mn-ea"/>
                <a:cs typeface="+mn-cs"/>
              </a:rPr>
              <a:t>в тесной связи со Мной</a:t>
            </a:r>
            <a:r>
              <a:rPr lang="ru-RU" sz="1200" kern="1200" dirty="0">
                <a:solidFill>
                  <a:schemeClr val="tx1"/>
                </a:solidFill>
                <a:effectLst/>
                <a:latin typeface="+mn-lt"/>
                <a:ea typeface="+mn-ea"/>
                <a:cs typeface="+mn-cs"/>
              </a:rPr>
              <a:t>, не пребудете» (Ин.15:4 пер. Кулакова).</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Человек, который постоянно предается греху порнографии, отрезает себя от духовного влияния Иисуса, небесной Лозы.  Если такой человек еще окончательно не умер духовно, он чрезвычайно болен. Духовная болезнь всегда будет препятствовать тому, чтобы он был эффективным на том поприще, к которому его призвал Христос.</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Порнография убивает нашу любовь к Богу.  Она разрушает способность понимать духовные истины, убивает желание жить для Божьего Царства, искажает перспективы и дает нам извращенное понимание добра и зла.</a:t>
            </a:r>
            <a:endParaRPr lang="en-US" sz="1200" kern="1200" dirty="0">
              <a:solidFill>
                <a:schemeClr val="tx1"/>
              </a:solidFill>
              <a:effectLst/>
              <a:latin typeface="+mn-lt"/>
              <a:ea typeface="+mn-ea"/>
              <a:cs typeface="+mn-cs"/>
            </a:endParaRPr>
          </a:p>
          <a:p>
            <a:r>
              <a:rPr lang="ru-RU" sz="1200" i="1" u="sng" kern="1200" dirty="0">
                <a:solidFill>
                  <a:schemeClr val="tx1"/>
                </a:solidFill>
                <a:effectLst/>
                <a:latin typeface="+mn-lt"/>
                <a:ea typeface="+mn-ea"/>
                <a:cs typeface="+mn-cs"/>
              </a:rPr>
              <a:t>«Тайные грехи и испорченное влияние в конечном итоге отнимают силу, которая должна быть доступна каждому, кто делает дело Божье на земле».</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Кто знает, как много мужчин приглашали служить в местных общинах, или даже стать пасторами, но чье призвание было утрачено благодаря пристрастию к порнографии? Исполненные стыда из-за своей аморальной жизни, они правильно полагают, что не годятся на служение.</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Сколько отцов не могут быть духовными лидерами и наставниками для своих жен и детей из-за своих тайных грехов? Им хотелось бы вести и наставлять, но смелость, которая дается человеку с чистым сердцем, им недоступна, потому что они не победили свой грех Вакансии духовных наставников в их домах пусты, или заняты их женами, чего не должно быть.  Поэтому духовное и моральное формирование их детей остается в руках сверстников, испорченного окружения, или даже их отцовских испорченных характеров.</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Как много молодых мужчин и женщин имели возможность постоять за истину в учебных заведениях или на работе, но их моральное состояние испорчено до такой степени, что у них нет никакого реального свидетельства о Христе и Его истине?</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С другой стороны, есть пасторы, которые увлеклись порнографией. Служение они  несут через силу.  И хотя Бог может благословлять их служение, рано или поздно их грех откроется или они просто уходят. Тайные грехи и испорченное влияние в конечном итоге отнимают силу, которая должна быть доступна каждому, кто делает работу Божью на земле.</a:t>
            </a:r>
          </a:p>
          <a:p>
            <a:endParaRPr lang="en-US" sz="1200" kern="1200" dirty="0">
              <a:solidFill>
                <a:schemeClr val="tx1"/>
              </a:solidFill>
              <a:effectLst/>
              <a:latin typeface="+mn-lt"/>
              <a:ea typeface="+mn-ea"/>
              <a:cs typeface="+mn-cs"/>
            </a:endParaRPr>
          </a:p>
          <a:p>
            <a:r>
              <a:rPr lang="ru-RU" sz="1200" b="1" kern="1200" dirty="0">
                <a:solidFill>
                  <a:schemeClr val="tx1"/>
                </a:solidFill>
                <a:effectLst/>
                <a:latin typeface="+mn-lt"/>
                <a:ea typeface="+mn-ea"/>
                <a:cs typeface="+mn-cs"/>
              </a:rPr>
              <a:t>Порнография уже отрицательно сказалась на ком-то</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То, что порнография имеет негативное влияние на окружающих, не подлежит сомнению. Это негативное  влияние невозможно оценить.  Но правда в том, что даже если можно было бы оградить свое окружение от такого влияния, есть Тот, Кто уже претерпел за твой грех.</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«Но за грехи наши был он изранен, </a:t>
            </a:r>
            <a:r>
              <a:rPr lang="ru-RU" sz="1200" kern="1200" dirty="0" err="1">
                <a:solidFill>
                  <a:schemeClr val="tx1"/>
                </a:solidFill>
                <a:effectLst/>
                <a:latin typeface="+mn-lt"/>
                <a:ea typeface="+mn-ea"/>
                <a:cs typeface="+mn-cs"/>
              </a:rPr>
              <a:t>истязуем</a:t>
            </a:r>
            <a:r>
              <a:rPr lang="ru-RU" sz="1200" kern="1200" dirty="0">
                <a:solidFill>
                  <a:schemeClr val="tx1"/>
                </a:solidFill>
                <a:effectLst/>
                <a:latin typeface="+mn-lt"/>
                <a:ea typeface="+mn-ea"/>
                <a:cs typeface="+mn-cs"/>
              </a:rPr>
              <a:t> был за пороки наши, наказаньем тем, что он претерпел, нам был дарован мир, ранами его нам исцеленье дано!» (</a:t>
            </a:r>
            <a:r>
              <a:rPr lang="ru-RU" sz="1200" kern="1200" dirty="0" err="1">
                <a:solidFill>
                  <a:schemeClr val="tx1"/>
                </a:solidFill>
                <a:effectLst/>
                <a:latin typeface="+mn-lt"/>
                <a:ea typeface="+mn-ea"/>
                <a:cs typeface="+mn-cs"/>
              </a:rPr>
              <a:t>Ис</a:t>
            </a:r>
            <a:r>
              <a:rPr lang="ru-RU" sz="1200" kern="1200" dirty="0">
                <a:solidFill>
                  <a:schemeClr val="tx1"/>
                </a:solidFill>
                <a:effectLst/>
                <a:latin typeface="+mn-lt"/>
                <a:ea typeface="+mn-ea"/>
                <a:cs typeface="+mn-cs"/>
              </a:rPr>
              <a:t>. 53:5 пер. Кулакова).</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Иисус, смиренный Агнец Божий, претерпел за наши грехи. Библия ясно говорит, что Его били, истязали и распяли на римском кресте за грехи человечества. Наши грехи заслуживают вечного порицания, но так как Бог не хотел низвергнуть нас в ад, Он отдал Сына Своего пострадать за нас.  Это был единственный способ справедливо простить нам грехи и дать нам мир.</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Коль скоро мы добровольно обманываем себя, что порнография влияет только на нас самих, многие из нас так и не захотят реально измениться.  Пусть откроются наши глаза, как бы больно это ни было.  Мы должны понять, что порнография не является преступлением без жертв. Пусть Бог дарует раскаяние всем нуждающимся, чтобы они смогли влиять на свое окружение не злом, но добром для славы Божьей.</a:t>
            </a:r>
            <a:r>
              <a:rPr lang="en-US" dirty="0">
                <a:effectLst/>
              </a:rPr>
              <a:t> </a:t>
            </a:r>
            <a:endParaRPr lang="ru-RU" b="1" i="0" dirty="0">
              <a:solidFill>
                <a:srgbClr val="000000"/>
              </a:solidFill>
              <a:effectLst/>
              <a:latin typeface="freight-text-pro"/>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22</a:t>
            </a:fld>
            <a:endParaRPr lang="en-US"/>
          </a:p>
        </p:txBody>
      </p:sp>
    </p:spTree>
    <p:extLst>
      <p:ext uri="{BB962C8B-B14F-4D97-AF65-F5344CB8AC3E}">
        <p14:creationId xmlns:p14="http://schemas.microsoft.com/office/powerpoint/2010/main" val="3110421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ПОРНОГРАФИЯ - ИСТОЧНИК ТОКСИЧНОГО СТЫДА</a:t>
            </a:r>
          </a:p>
          <a:p>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Чувство стыда и вины - обычные эмоции для пристрастившихся к порнографии.  Чувство стыда наиболее токсично. Стыд отличается от вины. Вина говорит: «Я плохо поступил», а стыд говорит: «Я плохой». В корне стыда самоуничижение и собственная никчемность. Стыд заявляет: «Я неполноценный», «Со мной что-то не так», «Я плохой» или «Я ничего не значу».</a:t>
            </a:r>
          </a:p>
          <a:p>
            <a:endParaRPr lang="en-US" sz="1200" kern="1200" dirty="0">
              <a:solidFill>
                <a:schemeClr val="tx1"/>
              </a:solidFill>
              <a:effectLst/>
              <a:latin typeface="+mn-lt"/>
              <a:ea typeface="+mn-ea"/>
              <a:cs typeface="+mn-cs"/>
            </a:endParaRPr>
          </a:p>
          <a:p>
            <a:r>
              <a:rPr lang="ru-RU" sz="1200" b="1" kern="1200" dirty="0">
                <a:solidFill>
                  <a:schemeClr val="tx1"/>
                </a:solidFill>
                <a:effectLst/>
                <a:latin typeface="+mn-lt"/>
                <a:ea typeface="+mn-ea"/>
                <a:cs typeface="+mn-cs"/>
              </a:rPr>
              <a:t>Изучающая чувство стыда </a:t>
            </a:r>
            <a:r>
              <a:rPr lang="ru-RU" sz="1200" b="1" kern="1200" dirty="0" err="1">
                <a:solidFill>
                  <a:schemeClr val="tx1"/>
                </a:solidFill>
                <a:effectLst/>
                <a:latin typeface="+mn-lt"/>
                <a:ea typeface="+mn-ea"/>
                <a:cs typeface="+mn-cs"/>
              </a:rPr>
              <a:t>Брин</a:t>
            </a:r>
            <a:r>
              <a:rPr lang="ru-RU" sz="1200" b="1" kern="1200" dirty="0">
                <a:solidFill>
                  <a:schemeClr val="tx1"/>
                </a:solidFill>
                <a:effectLst/>
                <a:latin typeface="+mn-lt"/>
                <a:ea typeface="+mn-ea"/>
                <a:cs typeface="+mn-cs"/>
              </a:rPr>
              <a:t> Браун пишет: «Стыд – это интенсивное болезненное чувство или переживание, когда мы понимаем, что мы несовершенны, а посему недостойны принятия и любви».</a:t>
            </a:r>
          </a:p>
          <a:p>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Когда вы нарушаете свои личные моральные принципы ради просмотра порнографии, вы испытываете стыд.  Когда из-за порно вы нарушаете обещания, данные Богу, супругу и себе, стыд умножается.  Этот стыд принимает форму негативного внутреннего диалога, который подогревает другие эмоции, которые вы заглушаете порнографией, лишь усугубляя порочный круг.</a:t>
            </a:r>
            <a:endParaRPr lang="en-US" sz="1200" kern="1200" dirty="0">
              <a:solidFill>
                <a:schemeClr val="tx1"/>
              </a:solidFill>
              <a:effectLst/>
              <a:latin typeface="+mn-lt"/>
              <a:ea typeface="+mn-ea"/>
              <a:cs typeface="+mn-cs"/>
            </a:endParaRPr>
          </a:p>
          <a:p>
            <a:pPr algn="l" fontAlgn="base"/>
            <a:endParaRPr lang="ru-RU" b="1" i="0" dirty="0">
              <a:solidFill>
                <a:srgbClr val="006750"/>
              </a:solidFill>
              <a:effectLst/>
              <a:latin typeface="Muli"/>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23</a:t>
            </a:fld>
            <a:endParaRPr lang="en-US"/>
          </a:p>
        </p:txBody>
      </p:sp>
    </p:spTree>
    <p:extLst>
      <p:ext uri="{BB962C8B-B14F-4D97-AF65-F5344CB8AC3E}">
        <p14:creationId xmlns:p14="http://schemas.microsoft.com/office/powerpoint/2010/main" val="3501136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24</a:t>
            </a:fld>
            <a:endParaRPr lang="en-US"/>
          </a:p>
        </p:txBody>
      </p:sp>
    </p:spTree>
    <p:extLst>
      <p:ext uri="{BB962C8B-B14F-4D97-AF65-F5344CB8AC3E}">
        <p14:creationId xmlns:p14="http://schemas.microsoft.com/office/powerpoint/2010/main" val="171401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1" kern="1200" dirty="0">
              <a:solidFill>
                <a:schemeClr val="tx1"/>
              </a:solidFill>
              <a:effectLst/>
              <a:latin typeface="+mn-lt"/>
              <a:ea typeface="+mn-ea"/>
              <a:cs typeface="+mn-cs"/>
            </a:endParaRPr>
          </a:p>
          <a:p>
            <a:r>
              <a:rPr lang="ru-RU" sz="1200" b="1" kern="1200" dirty="0">
                <a:solidFill>
                  <a:schemeClr val="tx1"/>
                </a:solidFill>
                <a:effectLst/>
                <a:latin typeface="+mn-lt"/>
                <a:ea typeface="+mn-ea"/>
                <a:cs typeface="+mn-cs"/>
              </a:rPr>
              <a:t>Н</a:t>
            </a:r>
            <a:r>
              <a:rPr lang="ru-RU" sz="1200" kern="1200" dirty="0">
                <a:solidFill>
                  <a:schemeClr val="tx1"/>
                </a:solidFill>
                <a:effectLst/>
                <a:latin typeface="+mn-lt"/>
                <a:ea typeface="+mn-ea"/>
                <a:cs typeface="+mn-cs"/>
              </a:rPr>
              <a:t>о есть надежда и свобода рядом.</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25</a:t>
            </a:fld>
            <a:endParaRPr lang="en-US"/>
          </a:p>
        </p:txBody>
      </p:sp>
    </p:spTree>
    <p:extLst>
      <p:ext uri="{BB962C8B-B14F-4D97-AF65-F5344CB8AC3E}">
        <p14:creationId xmlns:p14="http://schemas.microsoft.com/office/powerpoint/2010/main" val="3956776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ПРЕОДОЛЕВАЯ СТЫД</a:t>
            </a:r>
          </a:p>
          <a:p>
            <a:endParaRPr lang="en-US" sz="1200" b="1"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Есть шесть ключевых способов преодолеть стыд и лишить его власти над собой.</a:t>
            </a:r>
          </a:p>
          <a:p>
            <a:endParaRPr lang="en-US" sz="1200" kern="1200" dirty="0">
              <a:solidFill>
                <a:schemeClr val="tx1"/>
              </a:solidFill>
              <a:effectLst/>
              <a:latin typeface="+mn-lt"/>
              <a:ea typeface="+mn-ea"/>
              <a:cs typeface="+mn-cs"/>
            </a:endParaRPr>
          </a:p>
          <a:p>
            <a:pPr lvl="0" fontAlgn="base"/>
            <a:r>
              <a:rPr lang="ru-RU" sz="1200" b="1" u="none" strike="noStrike" kern="1200" dirty="0">
                <a:solidFill>
                  <a:schemeClr val="tx1"/>
                </a:solidFill>
                <a:effectLst/>
                <a:latin typeface="+mn-lt"/>
                <a:ea typeface="+mn-ea"/>
                <a:cs typeface="+mn-cs"/>
              </a:rPr>
              <a:t>1. Признайте чувство стыда, вызванное пристрастием к порнографии, но не позволяйте ему определять вас.</a:t>
            </a:r>
            <a:endParaRPr lang="en-US" sz="1200" b="1" u="none" strike="noStrike"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Признайте ответственность и свою зависимость, но пусть она не владеет вами. Это грех, от которого необходимо избавиться, но это не вы.  Одна слабость никогда не может определять суть человека.</a:t>
            </a:r>
          </a:p>
          <a:p>
            <a:endParaRPr lang="en-US" sz="1200" kern="1200" dirty="0">
              <a:solidFill>
                <a:schemeClr val="tx1"/>
              </a:solidFill>
              <a:effectLst/>
              <a:latin typeface="+mn-lt"/>
              <a:ea typeface="+mn-ea"/>
              <a:cs typeface="+mn-cs"/>
            </a:endParaRPr>
          </a:p>
          <a:p>
            <a:pPr lvl="0" fontAlgn="base"/>
            <a:r>
              <a:rPr lang="ru-RU" sz="1200" b="1" u="none" strike="noStrike" kern="1200" dirty="0">
                <a:solidFill>
                  <a:schemeClr val="tx1"/>
                </a:solidFill>
                <a:effectLst/>
                <a:latin typeface="+mn-lt"/>
                <a:ea typeface="+mn-ea"/>
                <a:cs typeface="+mn-cs"/>
              </a:rPr>
              <a:t>2. Будьте уязвимы и идите навстречу другим.</a:t>
            </a:r>
            <a:endParaRPr lang="en-US" sz="1200" b="1" u="none" strike="noStrike"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Тайность – благодатная почва для стыда.  С ним надо разбираться в обществе людей. Когда вы можете рассказать всю историю и все равно чувствовать, что вас принимают, вы испытываете чувство безопасности. Безопасность в группе со временем трансформируется в любовь, принятие и чувство принадлежности. Это противоположно тому, что говорит нам стыд.</a:t>
            </a:r>
          </a:p>
          <a:p>
            <a:endParaRPr lang="en-US" sz="1200" kern="1200" dirty="0">
              <a:solidFill>
                <a:schemeClr val="tx1"/>
              </a:solidFill>
              <a:effectLst/>
              <a:latin typeface="+mn-lt"/>
              <a:ea typeface="+mn-ea"/>
              <a:cs typeface="+mn-cs"/>
            </a:endParaRPr>
          </a:p>
          <a:p>
            <a:pPr lvl="0" fontAlgn="base"/>
            <a:r>
              <a:rPr lang="ru-RU" sz="1200" b="1" u="none" strike="noStrike" kern="1200" dirty="0">
                <a:solidFill>
                  <a:schemeClr val="tx1"/>
                </a:solidFill>
                <a:effectLst/>
                <a:latin typeface="+mn-lt"/>
                <a:ea typeface="+mn-ea"/>
                <a:cs typeface="+mn-cs"/>
              </a:rPr>
              <a:t>3. Знайте ложные обещания порнографии.</a:t>
            </a:r>
            <a:endParaRPr lang="en-US" sz="1200" b="1" u="none" strike="noStrike"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В воображаемом мире порно вас всегда любят и желают. Конечно, после просмотра вы испытываете стыд и вину, снова возвращаетесь к порно и повторяете порочный круг. Избавление от стыда с помощью порно – это ложь.  Это приведет к еще большему стыду. Не попадайтесь в этот капкан.</a:t>
            </a:r>
            <a:endParaRPr lang="en-US" sz="1200" kern="1200" dirty="0">
              <a:solidFill>
                <a:schemeClr val="tx1"/>
              </a:solidFill>
              <a:effectLst/>
              <a:latin typeface="+mn-lt"/>
              <a:ea typeface="+mn-ea"/>
              <a:cs typeface="+mn-cs"/>
            </a:endParaRPr>
          </a:p>
          <a:p>
            <a:pPr lvl="0" fontAlgn="base"/>
            <a:endParaRPr lang="ru-RU" sz="1200" u="none" strike="noStrike" kern="1200" dirty="0">
              <a:solidFill>
                <a:schemeClr val="tx1"/>
              </a:solidFill>
              <a:effectLst/>
              <a:latin typeface="+mn-lt"/>
              <a:ea typeface="+mn-ea"/>
              <a:cs typeface="+mn-cs"/>
            </a:endParaRPr>
          </a:p>
          <a:p>
            <a:pPr lvl="0" fontAlgn="base"/>
            <a:r>
              <a:rPr lang="ru-RU" sz="1200" b="1" u="none" strike="noStrike" kern="1200" dirty="0">
                <a:solidFill>
                  <a:schemeClr val="tx1"/>
                </a:solidFill>
                <a:effectLst/>
                <a:latin typeface="+mn-lt"/>
                <a:ea typeface="+mn-ea"/>
                <a:cs typeface="+mn-cs"/>
              </a:rPr>
              <a:t>4. Берегитесь поиска виновного.</a:t>
            </a:r>
            <a:endParaRPr lang="en-US" sz="1200" b="1" u="none" strike="noStrike"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Стыд быстро превращается в обвинения.  Вы вините себя за свои действия, но это лишь повод продолжить привычку. Не уклоняйтесь от ответственности фразами типа: «Конечно, я поступаю плохо, потому что я плохой человек, я ничего не могу с этим поделать.  Я не виноват.  Я такой есть и никогда не смогу измениться».</a:t>
            </a:r>
            <a:endParaRPr lang="en-US" sz="1200" kern="1200" dirty="0">
              <a:solidFill>
                <a:schemeClr val="tx1"/>
              </a:solidFill>
              <a:effectLst/>
              <a:latin typeface="+mn-lt"/>
              <a:ea typeface="+mn-ea"/>
              <a:cs typeface="+mn-cs"/>
            </a:endParaRPr>
          </a:p>
          <a:p>
            <a:pPr lvl="0" fontAlgn="base"/>
            <a:endParaRPr lang="ru-RU" sz="1200" u="none" strike="noStrike" kern="1200" dirty="0">
              <a:solidFill>
                <a:schemeClr val="tx1"/>
              </a:solidFill>
              <a:effectLst/>
              <a:latin typeface="+mn-lt"/>
              <a:ea typeface="+mn-ea"/>
              <a:cs typeface="+mn-cs"/>
            </a:endParaRPr>
          </a:p>
          <a:p>
            <a:pPr lvl="0" fontAlgn="base"/>
            <a:r>
              <a:rPr lang="ru-RU" sz="1200" b="1" u="none" strike="noStrike" kern="1200" dirty="0">
                <a:solidFill>
                  <a:schemeClr val="tx1"/>
                </a:solidFill>
                <a:effectLst/>
                <a:latin typeface="+mn-lt"/>
                <a:ea typeface="+mn-ea"/>
                <a:cs typeface="+mn-cs"/>
              </a:rPr>
              <a:t>5. Избегайте негативного внутреннего диалога.</a:t>
            </a:r>
            <a:endParaRPr lang="en-US" sz="1200" b="1" u="none" strike="noStrike"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Негативный диалог лишь усугубляет стыд, который вы и так испытываете. Вы начинаете верить, что ложь – это правда. Стыд подпитывает негативные эмоции, которые часто подталкивают зависимого человека к импульсивным действиям.  Пока чувство стыда не станет известным и пока с ним не будет проведена работа, этот цикл будет продолжаться. Хорошо бы записывать свои негативные послания самому себе в течение недели. Люди часто удивляются, как много негативных диалогов они ведут, что усугубляет отождествление себя со стыдом.</a:t>
            </a:r>
            <a:endParaRPr lang="en-US" sz="1200" kern="1200" dirty="0">
              <a:solidFill>
                <a:schemeClr val="tx1"/>
              </a:solidFill>
              <a:effectLst/>
              <a:latin typeface="+mn-lt"/>
              <a:ea typeface="+mn-ea"/>
              <a:cs typeface="+mn-cs"/>
            </a:endParaRPr>
          </a:p>
          <a:p>
            <a:pPr lvl="0" fontAlgn="base"/>
            <a:endParaRPr lang="ru-RU" sz="1200" u="none" strike="noStrike" kern="1200" dirty="0">
              <a:solidFill>
                <a:schemeClr val="tx1"/>
              </a:solidFill>
              <a:effectLst/>
              <a:latin typeface="+mn-lt"/>
              <a:ea typeface="+mn-ea"/>
              <a:cs typeface="+mn-cs"/>
            </a:endParaRPr>
          </a:p>
          <a:p>
            <a:pPr lvl="0" fontAlgn="base"/>
            <a:r>
              <a:rPr lang="ru-RU" sz="1200" b="1" u="none" strike="noStrike" kern="1200" dirty="0">
                <a:solidFill>
                  <a:schemeClr val="tx1"/>
                </a:solidFill>
                <a:effectLst/>
                <a:latin typeface="+mn-lt"/>
                <a:ea typeface="+mn-ea"/>
                <a:cs typeface="+mn-cs"/>
              </a:rPr>
              <a:t>6.Замените ложь правдой</a:t>
            </a:r>
            <a:endParaRPr lang="en-US" sz="1200" b="1" u="none" strike="noStrike"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Как только вы определили для себя ложь, замените ее на правду. Например, ложь о том, что вы бесполезны, замените на правду о том, что Бог любит вас (Рим. 5:8).</a:t>
            </a:r>
            <a:endParaRPr lang="en-US" sz="1200" kern="1200" dirty="0">
              <a:solidFill>
                <a:schemeClr val="tx1"/>
              </a:solidFill>
              <a:effectLst/>
              <a:latin typeface="+mn-lt"/>
              <a:ea typeface="+mn-ea"/>
              <a:cs typeface="+mn-cs"/>
            </a:endParaRPr>
          </a:p>
          <a:p>
            <a:pPr algn="l" fontAlgn="base"/>
            <a:endParaRPr lang="ru-RU" b="1" i="0" dirty="0">
              <a:solidFill>
                <a:srgbClr val="006750"/>
              </a:solidFill>
              <a:effectLst/>
              <a:latin typeface="Muli"/>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26</a:t>
            </a:fld>
            <a:endParaRPr lang="en-US"/>
          </a:p>
        </p:txBody>
      </p:sp>
    </p:spTree>
    <p:extLst>
      <p:ext uri="{BB962C8B-B14F-4D97-AF65-F5344CB8AC3E}">
        <p14:creationId xmlns:p14="http://schemas.microsoft.com/office/powerpoint/2010/main" val="2157520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a:p>
            <a:r>
              <a:rPr lang="ru-RU" sz="1200" b="1" kern="1200" dirty="0">
                <a:solidFill>
                  <a:schemeClr val="tx1"/>
                </a:solidFill>
                <a:effectLst/>
                <a:latin typeface="+mn-lt"/>
                <a:ea typeface="+mn-ea"/>
                <a:cs typeface="+mn-cs"/>
              </a:rPr>
              <a:t>П</a:t>
            </a:r>
            <a:r>
              <a:rPr lang="ru-RU" sz="1200" kern="1200" dirty="0">
                <a:solidFill>
                  <a:schemeClr val="tx1"/>
                </a:solidFill>
                <a:effectLst/>
                <a:latin typeface="+mn-lt"/>
                <a:ea typeface="+mn-ea"/>
                <a:cs typeface="+mn-cs"/>
              </a:rPr>
              <a:t>ереучить мозг возможно.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27</a:t>
            </a:fld>
            <a:endParaRPr lang="en-US"/>
          </a:p>
        </p:txBody>
      </p:sp>
    </p:spTree>
    <p:extLst>
      <p:ext uri="{BB962C8B-B14F-4D97-AF65-F5344CB8AC3E}">
        <p14:creationId xmlns:p14="http://schemas.microsoft.com/office/powerpoint/2010/main" val="349471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А+У=П </a:t>
            </a:r>
          </a:p>
          <a:p>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Ищите закономерности в том, как вы мыслите, что думаете.  Эти искаженные мысленные схемы создают нейронные пути в мозге, из-за чего нам проще верить им. Разберитесь в своих чувствах, правильно ли они отражают ситуацию.  </a:t>
            </a:r>
          </a:p>
          <a:p>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А – активирующее событие, стресс-фактор или триггер ситуации</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У – убеждения, мысли, чувства относительно стресс-фактора</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 – последствия или результаты, вызванные нашим убеждением</a:t>
            </a:r>
            <a:endParaRPr lang="en-US" sz="1200" kern="1200" dirty="0">
              <a:solidFill>
                <a:schemeClr val="tx1"/>
              </a:solidFill>
              <a:effectLst/>
              <a:latin typeface="+mn-lt"/>
              <a:ea typeface="+mn-ea"/>
              <a:cs typeface="+mn-cs"/>
            </a:endParaRPr>
          </a:p>
          <a:p>
            <a:endParaRPr lang="ru-RU" dirty="0"/>
          </a:p>
          <a:p>
            <a:endParaRPr lang="ru-RU" dirty="0"/>
          </a:p>
        </p:txBody>
      </p:sp>
      <p:sp>
        <p:nvSpPr>
          <p:cNvPr id="4" name="Slide Number Placeholder 3"/>
          <p:cNvSpPr>
            <a:spLocks noGrp="1"/>
          </p:cNvSpPr>
          <p:nvPr>
            <p:ph type="sldNum" sz="quarter" idx="5"/>
          </p:nvPr>
        </p:nvSpPr>
        <p:spPr/>
        <p:txBody>
          <a:bodyPr/>
          <a:lstStyle/>
          <a:p>
            <a:pPr defTabSz="471145">
              <a:defRPr/>
            </a:pPr>
            <a:fld id="{8522F314-104F-4A8D-BFC1-F0F38228E554}" type="slidenum">
              <a:rPr lang="en-US">
                <a:solidFill>
                  <a:prstClr val="black"/>
                </a:solidFill>
                <a:latin typeface="Calibri" panose="020F0502020204030204"/>
              </a:rPr>
              <a:pPr defTabSz="471145">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1412742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Например: </a:t>
            </a:r>
          </a:p>
          <a:p>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А – событие или стресс-фактор: босс просит поработать в эти выходные.</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У – убеждение в том, что это несправедливо, вы не должны работать по выходным</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 – последствие: вы решаете не выходить на работу, хотя всех ваших коллег тоже попросили поработать</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Убежденность в том, что просить вас поработать в выходные несправедливо и что вы не должны работать по выходным – ложная.</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 Ищите закономерности в том, как вы мыслите, что думаете.  </a:t>
            </a:r>
          </a:p>
          <a:p>
            <a:endParaRPr lang="ru-RU" sz="1200" kern="1200" dirty="0">
              <a:solidFill>
                <a:schemeClr val="tx1"/>
              </a:solidFill>
              <a:effectLst/>
              <a:latin typeface="+mn-lt"/>
              <a:ea typeface="+mn-ea"/>
              <a:cs typeface="+mn-cs"/>
            </a:endParaRPr>
          </a:p>
          <a:p>
            <a:r>
              <a:rPr lang="ru-RU" sz="1200" b="1" kern="1200" dirty="0">
                <a:solidFill>
                  <a:schemeClr val="tx1"/>
                </a:solidFill>
                <a:effectLst/>
                <a:latin typeface="+mn-lt"/>
                <a:ea typeface="+mn-ea"/>
                <a:cs typeface="+mn-cs"/>
              </a:rPr>
              <a:t>Эти искаженные мысленные схемы создают нейронные пути в мозге, из-за чего нам проще верить им. Разберитесь в своих чувствах, правильно ли они отражают ситуацию.</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29</a:t>
            </a:fld>
            <a:endParaRPr lang="en-US"/>
          </a:p>
        </p:txBody>
      </p:sp>
    </p:spTree>
    <p:extLst>
      <p:ext uri="{BB962C8B-B14F-4D97-AF65-F5344CB8AC3E}">
        <p14:creationId xmlns:p14="http://schemas.microsoft.com/office/powerpoint/2010/main" val="1804767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Прочтите статистические данные</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3</a:t>
            </a:fld>
            <a:endParaRPr lang="en-US"/>
          </a:p>
        </p:txBody>
      </p:sp>
    </p:spTree>
    <p:extLst>
      <p:ext uri="{BB962C8B-B14F-4D97-AF65-F5344CB8AC3E}">
        <p14:creationId xmlns:p14="http://schemas.microsoft.com/office/powerpoint/2010/main" val="3596910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b="1" dirty="0"/>
          </a:p>
          <a:p>
            <a:r>
              <a:rPr lang="ru-RU" sz="1200" b="1" kern="1200" dirty="0">
                <a:solidFill>
                  <a:schemeClr val="tx1"/>
                </a:solidFill>
                <a:effectLst/>
                <a:latin typeface="+mn-lt"/>
                <a:ea typeface="+mn-ea"/>
                <a:cs typeface="+mn-cs"/>
              </a:rPr>
              <a:t>Я МЫСЛЮ, ЗНАЧИТ СУЩЕСТВУЮ</a:t>
            </a:r>
          </a:p>
          <a:p>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Все входящее либо питает нас, либо опустошает. «Преобразуйтесь через </a:t>
            </a:r>
            <a:r>
              <a:rPr lang="ru-RU" sz="1200" i="1" kern="1200" dirty="0">
                <a:solidFill>
                  <a:schemeClr val="tx1"/>
                </a:solidFill>
                <a:effectLst/>
                <a:latin typeface="+mn-lt"/>
                <a:ea typeface="+mn-ea"/>
                <a:cs typeface="+mn-cs"/>
              </a:rPr>
              <a:t>полн</a:t>
            </a:r>
            <a:r>
              <a:rPr lang="ru-RU" sz="1200" kern="1200" dirty="0">
                <a:solidFill>
                  <a:schemeClr val="tx1"/>
                </a:solidFill>
                <a:effectLst/>
                <a:latin typeface="+mn-lt"/>
                <a:ea typeface="+mn-ea"/>
                <a:cs typeface="+mn-cs"/>
              </a:rPr>
              <a:t>ое обновление ума </a:t>
            </a:r>
            <a:r>
              <a:rPr lang="ru-RU" sz="1200" i="1" kern="1200" dirty="0">
                <a:solidFill>
                  <a:schemeClr val="tx1"/>
                </a:solidFill>
                <a:effectLst/>
                <a:latin typeface="+mn-lt"/>
                <a:ea typeface="+mn-ea"/>
                <a:cs typeface="+mn-cs"/>
              </a:rPr>
              <a:t>вашего» </a:t>
            </a:r>
            <a:r>
              <a:rPr lang="ru-RU" sz="1200" kern="1200" dirty="0">
                <a:solidFill>
                  <a:schemeClr val="tx1"/>
                </a:solidFill>
                <a:effectLst/>
                <a:latin typeface="+mn-lt"/>
                <a:ea typeface="+mn-ea"/>
                <a:cs typeface="+mn-cs"/>
              </a:rPr>
              <a:t>(Рим 12:2 пер. Кулакова).</a:t>
            </a:r>
          </a:p>
          <a:p>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Свобода начинается тогда, когда мы внимательны и заменяем негативные мысли правдой. Возьмите свою мысль, исследуйте ее, отдайте ее Богу, сделайте правильный выбор.</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B7AB53-4230-4D09-AA50-5BBDFDFA07D9}" type="slidenum">
              <a:rPr lang="en-US" smtClean="0"/>
              <a:t>30</a:t>
            </a:fld>
            <a:endParaRPr lang="en-US"/>
          </a:p>
        </p:txBody>
      </p:sp>
    </p:spTree>
    <p:extLst>
      <p:ext uri="{BB962C8B-B14F-4D97-AF65-F5344CB8AC3E}">
        <p14:creationId xmlns:p14="http://schemas.microsoft.com/office/powerpoint/2010/main" val="1713032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ПОДУМАЙТЕ О ТОМ, О ЧЕМ ВЫ ДУМАЕТЕ </a:t>
            </a:r>
            <a:endParaRPr lang="en-US"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Вы можете стать диспетчером своего мысленного аэропорта. Вы занимаете контрольную вышку и можете управлять своим мысленным трафиком. </a:t>
            </a:r>
            <a:endParaRPr lang="en-US"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Мысли роятся на верху, приходя и уходя. Если одна из них совершает посадку, это потому что вы ей разрешили. Если уходит - вы так приказали.</a:t>
            </a:r>
            <a:endParaRPr lang="en-US"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Вы не можете выбрать, где и когда родиться, родителей, братьев и сестер, погоду.  Но вы МОЖЕТЕ выбирать, о чем думать!</a:t>
            </a:r>
          </a:p>
          <a:p>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Дьявол делает все возможное, чтобы сбросить свой дурно пахнущий груз в наши головы. Если мы ему это позволим, он отведет нас туда, где нет солнечного света, и оставит там. Он мастер обмана. Поэтому Павел говорит нам, чтобы наши мысли были заняты, тем, что истинно.  Здесь употребляется греческое слово, означающее «логичный». Тревогу проще всего победить ясным умом и логичным мышлением, а это возможно лишь тогда, когда мы отвергаем тьму и впускаем свет.</a:t>
            </a:r>
            <a:endParaRPr lang="en-US"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Беспокойство – это тонкий ручеек страха в нашем разуме.  Если его питать, он выроет канал, куда хлынут все остальные мысли. Тренируйте свой мозг!</a:t>
            </a:r>
            <a:endParaRPr lang="en-US" sz="1200" kern="1200" dirty="0">
              <a:solidFill>
                <a:schemeClr val="tx1"/>
              </a:solidFill>
              <a:effectLst/>
              <a:latin typeface="+mn-lt"/>
              <a:ea typeface="+mn-ea"/>
              <a:cs typeface="+mn-cs"/>
            </a:endParaRPr>
          </a:p>
          <a:p>
            <a:endParaRPr lang="ru-RU" b="1" dirty="0">
              <a:latin typeface="+mn-lt"/>
            </a:endParaRPr>
          </a:p>
        </p:txBody>
      </p:sp>
      <p:sp>
        <p:nvSpPr>
          <p:cNvPr id="4" name="Slide Number Placeholder 3"/>
          <p:cNvSpPr>
            <a:spLocks noGrp="1"/>
          </p:cNvSpPr>
          <p:nvPr>
            <p:ph type="sldNum" sz="quarter" idx="10"/>
          </p:nvPr>
        </p:nvSpPr>
        <p:spPr/>
        <p:txBody>
          <a:bodyPr/>
          <a:lstStyle/>
          <a:p>
            <a:pPr defTabSz="471145">
              <a:defRPr/>
            </a:pPr>
            <a:fld id="{8522F314-104F-4A8D-BFC1-F0F38228E554}" type="slidenum">
              <a:rPr lang="en-US">
                <a:solidFill>
                  <a:prstClr val="black"/>
                </a:solidFill>
                <a:latin typeface="Calibri" panose="020F0502020204030204"/>
              </a:rPr>
              <a:pPr defTabSz="471145">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3057689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ПРОДОЛЖИТЕЛЬНОСТЬ ЖИЗНИ МЫСЛИ – 90 СЕКУНД</a:t>
            </a:r>
          </a:p>
          <a:p>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Эмоции задерживаются от того, что мы себе рассказываем о них.  Обычно это то, что так не должно было быть, нам надо было вести себя по-другому. И вполне понятно, зачем мы себе рассказываем эти истории – мы хотим оправдать то, что чувствуем, а наше эго желает укрепиться пониманием, что мы правы, а ситуация, или другие люди, - нет. Даже когда мы испытываем чувство стыда, мы пытаемся быть правыми в осознании того, что мы плохие, недостойные и т.д. (эго может стать сильно искаженным).</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Ирония в том, что правило 90 секунд, как его называют, используется для устыжения людей, которые не могут справиться с эмоцией за такой короткий промежуток времени. Теория говорит, если человек на самом деле старается, он должен быть в состоянии отпустить мысли и сфокусироваться на чувствах. Пусть мысли уйдут, пусть ситуация уйдет, а мы стремимся к умиротворенности. На самом деле речь идет о нравственном превосходстве нью-</a:t>
            </a:r>
            <a:r>
              <a:rPr lang="ru-RU" sz="1200" kern="1200" dirty="0" err="1">
                <a:solidFill>
                  <a:schemeClr val="tx1"/>
                </a:solidFill>
                <a:effectLst/>
                <a:latin typeface="+mn-lt"/>
                <a:ea typeface="+mn-ea"/>
                <a:cs typeface="+mn-cs"/>
              </a:rPr>
              <a:t>эйджевской</a:t>
            </a:r>
            <a:r>
              <a:rPr lang="ru-RU" sz="1200" kern="1200" dirty="0">
                <a:solidFill>
                  <a:schemeClr val="tx1"/>
                </a:solidFill>
                <a:effectLst/>
                <a:latin typeface="+mn-lt"/>
                <a:ea typeface="+mn-ea"/>
                <a:cs typeface="+mn-cs"/>
              </a:rPr>
              <a:t> жизни.</a:t>
            </a:r>
          </a:p>
          <a:p>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Проблема в том, что мы созданы так, что наши эмоции поддерживаются мыслями и историями в  нашем уме. Чем дольше мы себе такие истории рассказываем, тем тяжелее просто взять и избавиться от них. </a:t>
            </a:r>
          </a:p>
          <a:p>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Кроме этого, предвзятое негативное отношение тоже естественно для нас. Как говорится, мозг – это «</a:t>
            </a:r>
            <a:r>
              <a:rPr lang="ru-RU" sz="1200" kern="1200" dirty="0" err="1">
                <a:solidFill>
                  <a:schemeClr val="tx1"/>
                </a:solidFill>
                <a:effectLst/>
                <a:latin typeface="+mn-lt"/>
                <a:ea typeface="+mn-ea"/>
                <a:cs typeface="+mn-cs"/>
              </a:rPr>
              <a:t>тефлон</a:t>
            </a:r>
            <a:r>
              <a:rPr lang="ru-RU" sz="1200" kern="1200" dirty="0">
                <a:solidFill>
                  <a:schemeClr val="tx1"/>
                </a:solidFill>
                <a:effectLst/>
                <a:latin typeface="+mn-lt"/>
                <a:ea typeface="+mn-ea"/>
                <a:cs typeface="+mn-cs"/>
              </a:rPr>
              <a:t> для положительного опыта и липучка для отрицательного». Эволюционисты объясняют, что это было необходимо для выживания наших предков, а сейчас это просто напоминание об угрозе.  Но эта «угроза» угрожает только нашему эго и нашему чувству разобщения.</a:t>
            </a:r>
          </a:p>
          <a:p>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Если мы привыкли испытывать плохие эмоции (страх, злость, тревогу, стыд), укрепляются нейронные связи в мозге, отвечающие за эти эмоции.  Это как бы «автобаны», и поэтому таким эмоциям и связанным с ними ситуациям легче запускаться.</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B7AB53-4230-4D09-AA50-5BBDFDFA07D9}" type="slidenum">
              <a:rPr lang="en-US" smtClean="0"/>
              <a:t>32</a:t>
            </a:fld>
            <a:endParaRPr lang="en-US"/>
          </a:p>
        </p:txBody>
      </p:sp>
    </p:spTree>
    <p:extLst>
      <p:ext uri="{BB962C8B-B14F-4D97-AF65-F5344CB8AC3E}">
        <p14:creationId xmlns:p14="http://schemas.microsoft.com/office/powerpoint/2010/main" val="1709652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ИСТОРИЯ ЭММЫ</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Покажите видео и задайте контрольные вопросы.</a:t>
            </a:r>
            <a:endParaRPr lang="en-US" sz="1200" kern="1200" dirty="0">
              <a:solidFill>
                <a:schemeClr val="tx1"/>
              </a:solidFill>
              <a:effectLst/>
              <a:latin typeface="+mn-lt"/>
              <a:ea typeface="+mn-ea"/>
              <a:cs typeface="+mn-cs"/>
            </a:endParaRPr>
          </a:p>
          <a:p>
            <a:endParaRPr lang="ru-RU" dirty="0"/>
          </a:p>
          <a:p>
            <a:r>
              <a:rPr lang="en-US" dirty="0"/>
              <a:t>https://fightthenewdrug.org/media/emmas-story-overcoming-struggles-video/</a:t>
            </a:r>
          </a:p>
        </p:txBody>
      </p:sp>
      <p:sp>
        <p:nvSpPr>
          <p:cNvPr id="4" name="Slide Number Placeholder 3"/>
          <p:cNvSpPr>
            <a:spLocks noGrp="1"/>
          </p:cNvSpPr>
          <p:nvPr>
            <p:ph type="sldNum" sz="quarter" idx="5"/>
          </p:nvPr>
        </p:nvSpPr>
        <p:spPr/>
        <p:txBody>
          <a:bodyPr/>
          <a:lstStyle/>
          <a:p>
            <a:fld id="{03D51DB1-D163-41C7-8A29-B46945EEFCF3}" type="slidenum">
              <a:rPr lang="en-US" smtClean="0"/>
              <a:t>33</a:t>
            </a:fld>
            <a:endParaRPr lang="en-US"/>
          </a:p>
        </p:txBody>
      </p:sp>
    </p:spTree>
    <p:extLst>
      <p:ext uri="{BB962C8B-B14F-4D97-AF65-F5344CB8AC3E}">
        <p14:creationId xmlns:p14="http://schemas.microsoft.com/office/powerpoint/2010/main" val="3206056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ОБРАТИТЕСЬ ЗА ПОМОЩЬЮ </a:t>
            </a:r>
            <a:endParaRPr lang="en-US"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Признай, открой, восстанови.</a:t>
            </a:r>
            <a:endParaRPr lang="en-US"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В обращении за помощью нет ничего постыдного. Исцеление приходит через признание проблемы, название ее по имени и восстановлении через благодать Бога.</a:t>
            </a:r>
            <a:endParaRPr lang="en-US" sz="1200" kern="1200" dirty="0">
              <a:solidFill>
                <a:schemeClr val="tx1"/>
              </a:solidFill>
              <a:effectLst/>
              <a:latin typeface="+mn-lt"/>
              <a:ea typeface="+mn-ea"/>
              <a:cs typeface="+mn-cs"/>
            </a:endParaRPr>
          </a:p>
          <a:p>
            <a:endParaRPr lang="ru-RU" dirty="0"/>
          </a:p>
        </p:txBody>
      </p:sp>
      <p:sp>
        <p:nvSpPr>
          <p:cNvPr id="4" name="Slide Number Placeholder 3"/>
          <p:cNvSpPr>
            <a:spLocks noGrp="1"/>
          </p:cNvSpPr>
          <p:nvPr>
            <p:ph type="sldNum" sz="quarter" idx="5"/>
          </p:nvPr>
        </p:nvSpPr>
        <p:spPr/>
        <p:txBody>
          <a:bodyPr/>
          <a:lstStyle/>
          <a:p>
            <a:fld id="{03D51DB1-D163-41C7-8A29-B46945EEFCF3}" type="slidenum">
              <a:rPr lang="en-US" smtClean="0"/>
              <a:t>34</a:t>
            </a:fld>
            <a:endParaRPr lang="en-US"/>
          </a:p>
        </p:txBody>
      </p:sp>
    </p:spTree>
    <p:extLst>
      <p:ext uri="{BB962C8B-B14F-4D97-AF65-F5344CB8AC3E}">
        <p14:creationId xmlns:p14="http://schemas.microsoft.com/office/powerpoint/2010/main" val="25831442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ТЫ МОЖЕШЬ ПРЕОДОЛЕТЬ</a:t>
            </a:r>
          </a:p>
          <a:p>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Поделитесь ресурсами из </a:t>
            </a:r>
            <a:r>
              <a:rPr lang="en-US" sz="1200" u="sng" kern="1200" dirty="0">
                <a:solidFill>
                  <a:schemeClr val="tx1"/>
                </a:solidFill>
                <a:effectLst/>
                <a:latin typeface="+mn-lt"/>
                <a:ea typeface="+mn-ea"/>
                <a:cs typeface="+mn-cs"/>
                <a:hlinkClick r:id="rId3"/>
              </a:rPr>
              <a:t>http</a:t>
            </a:r>
            <a:r>
              <a:rPr lang="ru-RU" sz="1200" u="sng" kern="1200" dirty="0">
                <a:solidFill>
                  <a:schemeClr val="tx1"/>
                </a:solidFill>
                <a:effectLst/>
                <a:latin typeface="+mn-lt"/>
                <a:ea typeface="+mn-ea"/>
                <a:cs typeface="+mn-cs"/>
                <a:hlinkClick r:id="rId3"/>
              </a:rPr>
              <a:t>://</a:t>
            </a:r>
            <a:r>
              <a:rPr lang="en-US" sz="1200" u="sng" kern="1200" dirty="0">
                <a:solidFill>
                  <a:schemeClr val="tx1"/>
                </a:solidFill>
                <a:effectLst/>
                <a:latin typeface="+mn-lt"/>
                <a:ea typeface="+mn-ea"/>
                <a:cs typeface="+mn-cs"/>
                <a:hlinkClick r:id="rId3"/>
              </a:rPr>
              <a:t>gatewaytowholeness</a:t>
            </a:r>
            <a:r>
              <a:rPr lang="ru-RU" sz="1200" u="sng" kern="1200" dirty="0">
                <a:solidFill>
                  <a:schemeClr val="tx1"/>
                </a:solidFill>
                <a:effectLst/>
                <a:latin typeface="+mn-lt"/>
                <a:ea typeface="+mn-ea"/>
                <a:cs typeface="+mn-cs"/>
                <a:hlinkClick r:id="rId3"/>
              </a:rPr>
              <a:t>.</a:t>
            </a:r>
            <a:r>
              <a:rPr lang="en-US" sz="1200" u="sng" kern="1200" dirty="0">
                <a:solidFill>
                  <a:schemeClr val="tx1"/>
                </a:solidFill>
                <a:effectLst/>
                <a:latin typeface="+mn-lt"/>
                <a:ea typeface="+mn-ea"/>
                <a:cs typeface="+mn-cs"/>
                <a:hlinkClick r:id="rId3"/>
              </a:rPr>
              <a:t>com</a:t>
            </a:r>
            <a:endParaRPr lang="en-US" sz="1200" kern="1200" dirty="0">
              <a:solidFill>
                <a:schemeClr val="tx1"/>
              </a:solidFill>
              <a:effectLst/>
              <a:latin typeface="+mn-lt"/>
              <a:ea typeface="+mn-ea"/>
              <a:cs typeface="+mn-cs"/>
            </a:endParaRPr>
          </a:p>
          <a:p>
            <a:endParaRPr lang="ru-RU" dirty="0"/>
          </a:p>
          <a:p>
            <a:endParaRPr lang="ru-RU" dirty="0"/>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35</a:t>
            </a:fld>
            <a:endParaRPr lang="en-US"/>
          </a:p>
        </p:txBody>
      </p:sp>
    </p:spTree>
    <p:extLst>
      <p:ext uri="{BB962C8B-B14F-4D97-AF65-F5344CB8AC3E}">
        <p14:creationId xmlns:p14="http://schemas.microsoft.com/office/powerpoint/2010/main" val="2057496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a:p>
            <a:r>
              <a:rPr lang="ru-RU" sz="1200" b="1" kern="1200" dirty="0">
                <a:solidFill>
                  <a:schemeClr val="tx1"/>
                </a:solidFill>
                <a:effectLst/>
                <a:latin typeface="+mn-lt"/>
                <a:ea typeface="+mn-ea"/>
                <a:cs typeface="+mn-cs"/>
              </a:rPr>
              <a:t>GATEWAY TO WHOLENESS </a:t>
            </a:r>
            <a:endParaRPr lang="en-US"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Поделитесь ресурсами из </a:t>
            </a:r>
            <a:r>
              <a:rPr lang="en-US" sz="1200" u="sng" kern="1200" dirty="0">
                <a:solidFill>
                  <a:schemeClr val="tx1"/>
                </a:solidFill>
                <a:effectLst/>
                <a:latin typeface="+mn-lt"/>
                <a:ea typeface="+mn-ea"/>
                <a:cs typeface="+mn-cs"/>
                <a:hlinkClick r:id="rId3"/>
              </a:rPr>
              <a:t>http</a:t>
            </a:r>
            <a:r>
              <a:rPr lang="ru-RU" sz="1200" u="sng" kern="1200" dirty="0">
                <a:solidFill>
                  <a:schemeClr val="tx1"/>
                </a:solidFill>
                <a:effectLst/>
                <a:latin typeface="+mn-lt"/>
                <a:ea typeface="+mn-ea"/>
                <a:cs typeface="+mn-cs"/>
                <a:hlinkClick r:id="rId3"/>
              </a:rPr>
              <a:t>://</a:t>
            </a:r>
            <a:r>
              <a:rPr lang="en-US" sz="1200" u="sng" kern="1200" dirty="0">
                <a:solidFill>
                  <a:schemeClr val="tx1"/>
                </a:solidFill>
                <a:effectLst/>
                <a:latin typeface="+mn-lt"/>
                <a:ea typeface="+mn-ea"/>
                <a:cs typeface="+mn-cs"/>
                <a:hlinkClick r:id="rId3"/>
              </a:rPr>
              <a:t>gatewaytowholeness</a:t>
            </a:r>
            <a:r>
              <a:rPr lang="ru-RU" sz="1200" u="sng" kern="1200" dirty="0">
                <a:solidFill>
                  <a:schemeClr val="tx1"/>
                </a:solidFill>
                <a:effectLst/>
                <a:latin typeface="+mn-lt"/>
                <a:ea typeface="+mn-ea"/>
                <a:cs typeface="+mn-cs"/>
                <a:hlinkClick r:id="rId3"/>
              </a:rPr>
              <a:t>.</a:t>
            </a:r>
            <a:r>
              <a:rPr lang="en-US" sz="1200" u="sng" kern="1200" dirty="0">
                <a:solidFill>
                  <a:schemeClr val="tx1"/>
                </a:solidFill>
                <a:effectLst/>
                <a:latin typeface="+mn-lt"/>
                <a:ea typeface="+mn-ea"/>
                <a:cs typeface="+mn-cs"/>
                <a:hlinkClick r:id="rId3"/>
              </a:rPr>
              <a:t>com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36</a:t>
            </a:fld>
            <a:endParaRPr lang="en-US"/>
          </a:p>
        </p:txBody>
      </p:sp>
    </p:spTree>
    <p:extLst>
      <p:ext uri="{BB962C8B-B14F-4D97-AF65-F5344CB8AC3E}">
        <p14:creationId xmlns:p14="http://schemas.microsoft.com/office/powerpoint/2010/main" val="498813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ДОПОЛНИТЕЛЬНЫЕ МАТЕРИАЛЫ</a:t>
            </a:r>
          </a:p>
          <a:p>
            <a:endParaRPr lang="en-US"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u="none" strike="noStrike" kern="1200" dirty="0">
                <a:solidFill>
                  <a:schemeClr val="tx1"/>
                </a:solidFill>
                <a:effectLst/>
                <a:latin typeface="+mn-lt"/>
                <a:ea typeface="+mn-ea"/>
                <a:cs typeface="+mn-cs"/>
              </a:rPr>
              <a:t>The Truth About Porn</a:t>
            </a:r>
          </a:p>
          <a:p>
            <a:pPr marL="171450" lvl="0" indent="-171450" fontAlgn="base">
              <a:buFont typeface="Arial" panose="020B0604020202020204" pitchFamily="34" charset="0"/>
              <a:buChar char="•"/>
            </a:pPr>
            <a:r>
              <a:rPr lang="en-US" sz="1200" u="none" strike="noStrike" kern="1200" dirty="0">
                <a:solidFill>
                  <a:schemeClr val="tx1"/>
                </a:solidFill>
                <a:effectLst/>
                <a:latin typeface="+mn-lt"/>
                <a:ea typeface="+mn-ea"/>
                <a:cs typeface="+mn-cs"/>
              </a:rPr>
              <a:t>Fight the New Drug</a:t>
            </a:r>
          </a:p>
          <a:p>
            <a:pPr marL="171450" lvl="0" indent="-171450" fontAlgn="base">
              <a:buFont typeface="Arial" panose="020B0604020202020204" pitchFamily="34" charset="0"/>
              <a:buChar char="•"/>
            </a:pPr>
            <a:r>
              <a:rPr lang="en-US" sz="1200" u="none" strike="noStrike" kern="1200" dirty="0">
                <a:solidFill>
                  <a:schemeClr val="tx1"/>
                </a:solidFill>
                <a:effectLst/>
                <a:latin typeface="+mn-lt"/>
                <a:ea typeface="+mn-ea"/>
                <a:cs typeface="+mn-cs"/>
              </a:rPr>
              <a:t>Pure Life Ministries</a:t>
            </a:r>
          </a:p>
          <a:p>
            <a:pPr marL="171450" lvl="0" indent="-171450" fontAlgn="base">
              <a:buFont typeface="Arial" panose="020B0604020202020204" pitchFamily="34" charset="0"/>
              <a:buChar char="•"/>
            </a:pPr>
            <a:r>
              <a:rPr lang="en-US" sz="1200" u="none" strike="noStrike" kern="1200" dirty="0">
                <a:solidFill>
                  <a:schemeClr val="tx1"/>
                </a:solidFill>
                <a:effectLst/>
                <a:latin typeface="+mn-lt"/>
                <a:ea typeface="+mn-ea"/>
                <a:cs typeface="+mn-cs"/>
              </a:rPr>
              <a:t>Join Fortify</a:t>
            </a:r>
          </a:p>
          <a:p>
            <a:pPr marL="171450" lvl="0" indent="-171450" fontAlgn="base">
              <a:buFont typeface="Arial" panose="020B0604020202020204" pitchFamily="34" charset="0"/>
              <a:buChar char="•"/>
            </a:pPr>
            <a:r>
              <a:rPr lang="en-US" sz="1200" u="none" strike="noStrike" kern="1200" dirty="0">
                <a:solidFill>
                  <a:schemeClr val="tx1"/>
                </a:solidFill>
                <a:effectLst/>
                <a:latin typeface="+mn-lt"/>
                <a:ea typeface="+mn-ea"/>
                <a:cs typeface="+mn-cs"/>
              </a:rPr>
              <a:t>New Freedom to Love</a:t>
            </a: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37</a:t>
            </a:fld>
            <a:endParaRPr lang="en-US"/>
          </a:p>
        </p:txBody>
      </p:sp>
    </p:spTree>
    <p:extLst>
      <p:ext uri="{BB962C8B-B14F-4D97-AF65-F5344CB8AC3E}">
        <p14:creationId xmlns:p14="http://schemas.microsoft.com/office/powerpoint/2010/main" val="2333896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Порнография не безобидное хобби.  Последствия разрушительны.</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4</a:t>
            </a:fld>
            <a:endParaRPr lang="en-US"/>
          </a:p>
        </p:txBody>
      </p:sp>
    </p:spTree>
    <p:extLst>
      <p:ext uri="{BB962C8B-B14F-4D97-AF65-F5344CB8AC3E}">
        <p14:creationId xmlns:p14="http://schemas.microsoft.com/office/powerpoint/2010/main" val="370137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КАК ВЫГЛЯДИТ ПОРНОГРАФИЧЕСКАЯ ЗАВИСИМОСТЬ?</a:t>
            </a:r>
          </a:p>
          <a:p>
            <a:endParaRPr lang="en-US"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ru-RU" sz="1200" u="none" strike="noStrike" kern="1200" dirty="0">
                <a:solidFill>
                  <a:schemeClr val="tx1"/>
                </a:solidFill>
                <a:effectLst/>
                <a:latin typeface="+mn-lt"/>
                <a:ea typeface="+mn-ea"/>
                <a:cs typeface="+mn-cs"/>
              </a:rPr>
              <a:t>Увеличиваются периоды просмотра порно.</a:t>
            </a:r>
            <a:endParaRPr lang="en-US" sz="1200" u="none" strike="noStrike"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ru-RU" sz="1200" u="none" strike="noStrike" kern="1200" dirty="0">
                <a:solidFill>
                  <a:schemeClr val="tx1"/>
                </a:solidFill>
                <a:effectLst/>
                <a:latin typeface="+mn-lt"/>
                <a:ea typeface="+mn-ea"/>
                <a:cs typeface="+mn-cs"/>
              </a:rPr>
              <a:t>Человек чувствует эмоциональный подъем или воспринимает порно, как временное решение проблем.</a:t>
            </a:r>
            <a:endParaRPr lang="en-US" sz="1200" u="none" strike="noStrike"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ru-RU" sz="1200" u="none" strike="noStrike" kern="1200" dirty="0">
                <a:solidFill>
                  <a:schemeClr val="tx1"/>
                </a:solidFill>
                <a:effectLst/>
                <a:latin typeface="+mn-lt"/>
                <a:ea typeface="+mn-ea"/>
                <a:cs typeface="+mn-cs"/>
              </a:rPr>
              <a:t>Испытывает чувство вины за последствия от просмотра порнографии.</a:t>
            </a:r>
            <a:endParaRPr lang="en-US" sz="1200" u="none" strike="noStrike"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ru-RU" sz="1200" u="none" strike="noStrike" kern="1200" dirty="0">
                <a:solidFill>
                  <a:schemeClr val="tx1"/>
                </a:solidFill>
                <a:effectLst/>
                <a:latin typeface="+mn-lt"/>
                <a:ea typeface="+mn-ea"/>
                <a:cs typeface="+mn-cs"/>
              </a:rPr>
              <a:t>Часами «бродит» по порно сайтам, пренебрегая заботой о себе и обязанностями.</a:t>
            </a:r>
            <a:endParaRPr lang="en-US" sz="1200" u="none" strike="noStrike" kern="1200" dirty="0">
              <a:solidFill>
                <a:schemeClr val="tx1"/>
              </a:solidFill>
              <a:effectLst/>
              <a:latin typeface="+mn-lt"/>
              <a:ea typeface="+mn-ea"/>
              <a:cs typeface="+mn-cs"/>
            </a:endParaRPr>
          </a:p>
          <a:p>
            <a:pPr algn="l" fontAlgn="base">
              <a:buFontTx/>
              <a:buNone/>
            </a:pPr>
            <a:endParaRPr lang="en-US" b="0" i="0" dirty="0">
              <a:solidFill>
                <a:srgbClr val="404040"/>
              </a:solidFill>
              <a:effectLst/>
              <a:latin typeface="Open Sans"/>
            </a:endParaRPr>
          </a:p>
          <a:p>
            <a:pPr algn="l" fontAlgn="base">
              <a:buFontTx/>
              <a:buNone/>
            </a:pPr>
            <a:endParaRPr lang="en-US" b="0" i="0" dirty="0">
              <a:solidFill>
                <a:srgbClr val="404040"/>
              </a:solidFill>
              <a:effectLst/>
              <a:latin typeface="Open Sans"/>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5</a:t>
            </a:fld>
            <a:endParaRPr lang="en-US"/>
          </a:p>
        </p:txBody>
      </p:sp>
    </p:spTree>
    <p:extLst>
      <p:ext uri="{BB962C8B-B14F-4D97-AF65-F5344CB8AC3E}">
        <p14:creationId xmlns:p14="http://schemas.microsoft.com/office/powerpoint/2010/main" val="3103583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ru-RU" sz="1200" b="1" kern="1200" dirty="0">
                <a:solidFill>
                  <a:schemeClr val="tx1"/>
                </a:solidFill>
                <a:effectLst/>
                <a:latin typeface="+mn-lt"/>
                <a:ea typeface="+mn-ea"/>
                <a:cs typeface="+mn-cs"/>
              </a:rPr>
              <a:t>КАК ВЫГЛЯДИТ ПОРНОГРАФИЧЕСКАЯ ЗАВИСИМОСТЬ? (продолжение)</a:t>
            </a:r>
          </a:p>
          <a:p>
            <a:pPr lvl="0" fontAlgn="base"/>
            <a:endParaRPr lang="ru-RU" sz="1200" u="none" strike="noStrike"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ru-RU" sz="1200" u="none" strike="noStrike" kern="1200" dirty="0">
                <a:solidFill>
                  <a:schemeClr val="tx1"/>
                </a:solidFill>
                <a:effectLst/>
                <a:latin typeface="+mn-lt"/>
                <a:ea typeface="+mn-ea"/>
                <a:cs typeface="+mn-cs"/>
              </a:rPr>
              <a:t>Настаивает, чтобы интимный партнер смотрел(ла) порно вместе ними.</a:t>
            </a:r>
            <a:endParaRPr lang="en-US" sz="1200" u="none" strike="noStrike"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ru-RU" sz="1200" u="none" strike="noStrike" kern="1200" dirty="0">
                <a:solidFill>
                  <a:schemeClr val="tx1"/>
                </a:solidFill>
                <a:effectLst/>
                <a:latin typeface="+mn-lt"/>
                <a:ea typeface="+mn-ea"/>
                <a:cs typeface="+mn-cs"/>
              </a:rPr>
              <a:t>Не может получить удовольствия от секса без предварительного просмотра порно.</a:t>
            </a:r>
            <a:endParaRPr lang="en-US" sz="1200" u="none" strike="noStrike"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ru-RU" sz="1200" u="none" strike="noStrike" kern="1200" dirty="0">
                <a:solidFill>
                  <a:schemeClr val="tx1"/>
                </a:solidFill>
                <a:effectLst/>
                <a:latin typeface="+mn-lt"/>
                <a:ea typeface="+mn-ea"/>
                <a:cs typeface="+mn-cs"/>
              </a:rPr>
              <a:t>Менее удовлетворительная сексуальная жизнь.</a:t>
            </a:r>
            <a:endParaRPr lang="en-US" sz="1200" u="none" strike="noStrike"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ru-RU" sz="1200" u="none" strike="noStrike" kern="1200" dirty="0">
                <a:solidFill>
                  <a:schemeClr val="tx1"/>
                </a:solidFill>
                <a:effectLst/>
                <a:latin typeface="+mn-lt"/>
                <a:ea typeface="+mn-ea"/>
                <a:cs typeface="+mn-cs"/>
              </a:rPr>
              <a:t>Проблемы во взаимоотношениях</a:t>
            </a:r>
            <a:endParaRPr lang="en-US" sz="1200" u="none" strike="noStrike"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ru-RU" sz="1200" u="none" strike="noStrike" kern="1200" dirty="0">
                <a:solidFill>
                  <a:schemeClr val="tx1"/>
                </a:solidFill>
                <a:effectLst/>
                <a:latin typeface="+mn-lt"/>
                <a:ea typeface="+mn-ea"/>
                <a:cs typeface="+mn-cs"/>
              </a:rPr>
              <a:t>Рискованное поведение, чтобы получить доступ до просмотра порнографии.</a:t>
            </a:r>
            <a:endParaRPr lang="en-US"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6</a:t>
            </a:fld>
            <a:endParaRPr lang="en-US"/>
          </a:p>
        </p:txBody>
      </p:sp>
    </p:spTree>
    <p:extLst>
      <p:ext uri="{BB962C8B-B14F-4D97-AF65-F5344CB8AC3E}">
        <p14:creationId xmlns:p14="http://schemas.microsoft.com/office/powerpoint/2010/main" val="668608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ЧТО ПРОИСХОДИТ, КОГДА МЫ «КЛИКАЕМ»?</a:t>
            </a:r>
          </a:p>
          <a:p>
            <a:endParaRPr lang="en-US" sz="1200" kern="1200" dirty="0">
              <a:solidFill>
                <a:schemeClr val="tx1"/>
              </a:solidFill>
              <a:effectLst/>
              <a:latin typeface="+mn-lt"/>
              <a:ea typeface="+mn-ea"/>
              <a:cs typeface="+mn-cs"/>
            </a:endParaRPr>
          </a:p>
          <a:p>
            <a:pPr lvl="0" fontAlgn="base"/>
            <a:r>
              <a:rPr lang="ru-RU" sz="1200" u="none" strike="noStrike" kern="1200" dirty="0">
                <a:solidFill>
                  <a:schemeClr val="tx1"/>
                </a:solidFill>
                <a:effectLst/>
                <a:latin typeface="+mn-lt"/>
                <a:ea typeface="+mn-ea"/>
                <a:cs typeface="+mn-cs"/>
              </a:rPr>
              <a:t>В 2016 году исследования МРТ головного мозга увлекающихся порнографией показали повышенную активность тех зон, которые отвечают за принятие решений и вознаграждение. Во время просмотра эротических изображений мозг выбрасывал дофамин. </a:t>
            </a:r>
            <a:endParaRPr lang="en-US" sz="1200" u="none" strike="noStrike" kern="1200" dirty="0">
              <a:solidFill>
                <a:schemeClr val="tx1"/>
              </a:solidFill>
              <a:effectLst/>
              <a:latin typeface="+mn-lt"/>
              <a:ea typeface="+mn-ea"/>
              <a:cs typeface="+mn-cs"/>
            </a:endParaRPr>
          </a:p>
          <a:p>
            <a:pPr lvl="0" fontAlgn="base"/>
            <a:endParaRPr lang="ru-RU" sz="1200" u="none" strike="noStrike" kern="1200" dirty="0">
              <a:solidFill>
                <a:schemeClr val="tx1"/>
              </a:solidFill>
              <a:effectLst/>
              <a:latin typeface="+mn-lt"/>
              <a:ea typeface="+mn-ea"/>
              <a:cs typeface="+mn-cs"/>
            </a:endParaRPr>
          </a:p>
          <a:p>
            <a:pPr lvl="0" fontAlgn="base"/>
            <a:r>
              <a:rPr lang="ru-RU" sz="1200" u="none" strike="noStrike" kern="1200" dirty="0">
                <a:solidFill>
                  <a:schemeClr val="tx1"/>
                </a:solidFill>
                <a:effectLst/>
                <a:latin typeface="+mn-lt"/>
                <a:ea typeface="+mn-ea"/>
                <a:cs typeface="+mn-cs"/>
              </a:rPr>
              <a:t>Центр удовольствия (вознаграждения) активируется, когда мы достигаем цели. Когда мы испытываем такое вознаграждение, мозг отвечает выбросом дофамина, что укрепляет убеждение, что нам необходимо как можно больше такого вознаграждения.</a:t>
            </a:r>
            <a:endParaRPr lang="en-US" sz="1200" u="none" strike="noStrike" kern="1200" dirty="0">
              <a:solidFill>
                <a:schemeClr val="tx1"/>
              </a:solidFill>
              <a:effectLst/>
              <a:latin typeface="+mn-lt"/>
              <a:ea typeface="+mn-ea"/>
              <a:cs typeface="+mn-cs"/>
            </a:endParaRPr>
          </a:p>
          <a:p>
            <a:pPr lvl="0" fontAlgn="base"/>
            <a:endParaRPr lang="ru-RU" sz="1200" u="none" strike="noStrike" kern="1200" dirty="0">
              <a:solidFill>
                <a:schemeClr val="tx1"/>
              </a:solidFill>
              <a:effectLst/>
              <a:latin typeface="+mn-lt"/>
              <a:ea typeface="+mn-ea"/>
              <a:cs typeface="+mn-cs"/>
            </a:endParaRPr>
          </a:p>
          <a:p>
            <a:pPr lvl="0" fontAlgn="base"/>
            <a:r>
              <a:rPr lang="ru-RU" sz="1200" u="none" strike="noStrike" kern="1200" dirty="0">
                <a:solidFill>
                  <a:schemeClr val="tx1"/>
                </a:solidFill>
                <a:effectLst/>
                <a:latin typeface="+mn-lt"/>
                <a:ea typeface="+mn-ea"/>
                <a:cs typeface="+mn-cs"/>
              </a:rPr>
              <a:t>Постоянный выброс дофамина у человека, который хронически, с непреодолимым влечением смотрит порно, изменяет его центр удовольствия. Эти изменения приводят к построению новых путей сексуального стимулирования и со временем предыдущие нейронные связи (пути), не могут «конкурировать» с теми, которые образовались вследствие просмотров порнографии.</a:t>
            </a:r>
          </a:p>
          <a:p>
            <a:pPr lvl="0" fontAlgn="base"/>
            <a:endParaRPr lang="en-US" sz="1200" u="none" strike="noStrike"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Центр удовольствия (вознаграждения) активируется, когда мы достигаем цели. Когда мы испытываем такое вознаграждение, мозг отвечает выбросом дофамина, что укрепляет убеждение, что нам необходимо как можно больше такого вознаграждения. Другими словами, такие выбросы дофамина способны влиять на будущие решения. Не будем забывать, что дофамин выделяется, когда человек испытывает сексуальное возбуждение и новизну – ту, которую он наблюдает в порнографии.</a:t>
            </a:r>
          </a:p>
          <a:p>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Со временем мозг перестает быть чувствительным к таким атакам дофамина. </a:t>
            </a:r>
            <a:r>
              <a:rPr lang="ru-RU" sz="1200" kern="1200" dirty="0" err="1">
                <a:solidFill>
                  <a:schemeClr val="tx1"/>
                </a:solidFill>
                <a:effectLst/>
                <a:latin typeface="+mn-lt"/>
                <a:ea typeface="+mn-ea"/>
                <a:cs typeface="+mn-cs"/>
              </a:rPr>
              <a:t>Норман</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Дойдж</a:t>
            </a:r>
            <a:r>
              <a:rPr lang="ru-RU" sz="1200" kern="1200" dirty="0">
                <a:solidFill>
                  <a:schemeClr val="tx1"/>
                </a:solidFill>
                <a:effectLst/>
                <a:latin typeface="+mn-lt"/>
                <a:ea typeface="+mn-ea"/>
                <a:cs typeface="+mn-cs"/>
              </a:rPr>
              <a:t> в своей книге о </a:t>
            </a:r>
            <a:r>
              <a:rPr lang="ru-RU" sz="1200" kern="1200" dirty="0" err="1">
                <a:solidFill>
                  <a:schemeClr val="tx1"/>
                </a:solidFill>
                <a:effectLst/>
                <a:latin typeface="+mn-lt"/>
                <a:ea typeface="+mn-ea"/>
                <a:cs typeface="+mn-cs"/>
              </a:rPr>
              <a:t>нейропластичности</a:t>
            </a:r>
            <a:r>
              <a:rPr lang="ru-RU" sz="1200" kern="1200" dirty="0">
                <a:solidFill>
                  <a:schemeClr val="tx1"/>
                </a:solidFill>
                <a:effectLst/>
                <a:latin typeface="+mn-lt"/>
                <a:ea typeface="+mn-ea"/>
                <a:cs typeface="+mn-cs"/>
              </a:rPr>
              <a:t> «Мозг, </a:t>
            </a:r>
            <a:r>
              <a:rPr lang="ru-RU" sz="1200" kern="1200" dirty="0" err="1">
                <a:solidFill>
                  <a:schemeClr val="tx1"/>
                </a:solidFill>
                <a:effectLst/>
                <a:latin typeface="+mn-lt"/>
                <a:ea typeface="+mn-ea"/>
                <a:cs typeface="+mn-cs"/>
              </a:rPr>
              <a:t>изменяюющий</a:t>
            </a:r>
            <a:r>
              <a:rPr lang="ru-RU" sz="1200" kern="1200" dirty="0">
                <a:solidFill>
                  <a:schemeClr val="tx1"/>
                </a:solidFill>
                <a:effectLst/>
                <a:latin typeface="+mn-lt"/>
                <a:ea typeface="+mn-ea"/>
                <a:cs typeface="+mn-cs"/>
              </a:rPr>
              <a:t> себя» поясняет, что постоянный неудержимый просмотр порнографии в интернете ведет к изменениям в центре удовольствия. Проще говоря, чем больше вы смотрите порно, тем больше </a:t>
            </a:r>
            <a:r>
              <a:rPr lang="ru-RU" sz="1200" kern="1200" dirty="0" err="1">
                <a:solidFill>
                  <a:schemeClr val="tx1"/>
                </a:solidFill>
                <a:effectLst/>
                <a:latin typeface="+mn-lt"/>
                <a:ea typeface="+mn-ea"/>
                <a:cs typeface="+mn-cs"/>
              </a:rPr>
              <a:t>дофаминовых</a:t>
            </a:r>
            <a:r>
              <a:rPr lang="ru-RU" sz="1200" kern="1200" dirty="0">
                <a:solidFill>
                  <a:schemeClr val="tx1"/>
                </a:solidFill>
                <a:effectLst/>
                <a:latin typeface="+mn-lt"/>
                <a:ea typeface="+mn-ea"/>
                <a:cs typeface="+mn-cs"/>
              </a:rPr>
              <a:t> атак вы испытываете, а это приводит к тому, что вы наверняка снова будете смотреть порнографию.</a:t>
            </a:r>
          </a:p>
          <a:p>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И не только это.  Далее </a:t>
            </a:r>
            <a:r>
              <a:rPr lang="ru-RU" sz="1200" kern="1200" dirty="0" err="1">
                <a:solidFill>
                  <a:schemeClr val="tx1"/>
                </a:solidFill>
                <a:effectLst/>
                <a:latin typeface="+mn-lt"/>
                <a:ea typeface="+mn-ea"/>
                <a:cs typeface="+mn-cs"/>
              </a:rPr>
              <a:t>Дойдж</a:t>
            </a:r>
            <a:r>
              <a:rPr lang="ru-RU" sz="1200" kern="1200" dirty="0">
                <a:solidFill>
                  <a:schemeClr val="tx1"/>
                </a:solidFill>
                <a:effectLst/>
                <a:latin typeface="+mn-lt"/>
                <a:ea typeface="+mn-ea"/>
                <a:cs typeface="+mn-cs"/>
              </a:rPr>
              <a:t> поясняет, что такие изменения приводят к образованию в мозге новых путей сексуального стимулирования и со временем предыдущие нейронные связи (пути), не могут «конкурировать» с теми, которые образовались вследствие просмотров порнографии. Представьте это себе таким образом: если у вас выработалась </a:t>
            </a:r>
            <a:r>
              <a:rPr lang="ru-RU" sz="1200" kern="1200" dirty="0" err="1">
                <a:solidFill>
                  <a:schemeClr val="tx1"/>
                </a:solidFill>
                <a:effectLst/>
                <a:latin typeface="+mn-lt"/>
                <a:ea typeface="+mn-ea"/>
                <a:cs typeface="+mn-cs"/>
              </a:rPr>
              <a:t>устойчивось</a:t>
            </a:r>
            <a:r>
              <a:rPr lang="ru-RU" sz="1200" kern="1200" dirty="0">
                <a:solidFill>
                  <a:schemeClr val="tx1"/>
                </a:solidFill>
                <a:effectLst/>
                <a:latin typeface="+mn-lt"/>
                <a:ea typeface="+mn-ea"/>
                <a:cs typeface="+mn-cs"/>
              </a:rPr>
              <a:t> к лекарству, вам необходимо увеличить дозу, чтобы почувствовать эффект от него.  </a:t>
            </a:r>
            <a:r>
              <a:rPr lang="ru-RU" sz="1200" kern="1200" dirty="0" err="1">
                <a:solidFill>
                  <a:schemeClr val="tx1"/>
                </a:solidFill>
                <a:effectLst/>
                <a:latin typeface="+mn-lt"/>
                <a:ea typeface="+mn-ea"/>
                <a:cs typeface="+mn-cs"/>
              </a:rPr>
              <a:t>Дойдж</a:t>
            </a:r>
            <a:r>
              <a:rPr lang="ru-RU" sz="1200" kern="1200" dirty="0">
                <a:solidFill>
                  <a:schemeClr val="tx1"/>
                </a:solidFill>
                <a:effectLst/>
                <a:latin typeface="+mn-lt"/>
                <a:ea typeface="+mn-ea"/>
                <a:cs typeface="+mn-cs"/>
              </a:rPr>
              <a:t> приходит к выводу, что увлекающемуся порно тоже может понадобиться все более подробный контент, чтобы испытать такой же уровень удовольствия.</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7</a:t>
            </a:fld>
            <a:endParaRPr lang="en-US"/>
          </a:p>
        </p:txBody>
      </p:sp>
    </p:spTree>
    <p:extLst>
      <p:ext uri="{BB962C8B-B14F-4D97-AF65-F5344CB8AC3E}">
        <p14:creationId xmlns:p14="http://schemas.microsoft.com/office/powerpoint/2010/main" val="3837705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cap="small" dirty="0">
                <a:solidFill>
                  <a:schemeClr val="tx1"/>
                </a:solidFill>
                <a:effectLst/>
                <a:latin typeface="+mn-lt"/>
                <a:ea typeface="+mn-ea"/>
                <a:cs typeface="+mn-cs"/>
              </a:rPr>
              <a:t>ПРИСТРАСТИЕ ПРИВОДИТ К РЕАЛЬНЫМ ИЗМЕНЕНИЯМ В МОЗГЕ</a:t>
            </a:r>
            <a:endParaRPr lang="en-US" sz="1200" kern="1200" dirty="0">
              <a:solidFill>
                <a:schemeClr val="tx1"/>
              </a:solidFill>
              <a:effectLst/>
              <a:latin typeface="+mn-lt"/>
              <a:ea typeface="+mn-ea"/>
              <a:cs typeface="+mn-cs"/>
            </a:endParaRPr>
          </a:p>
          <a:p>
            <a:pPr lvl="0" fontAlgn="base"/>
            <a:endParaRPr lang="ru-RU"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Исследования мозга показывают, что зависимые от порнографии испытывают проблемы на работе и не справляются с повседневными обязанностями (</a:t>
            </a:r>
            <a:r>
              <a:rPr lang="en-US" sz="1200" u="none" strike="noStrike" kern="1200" dirty="0" err="1">
                <a:solidFill>
                  <a:schemeClr val="tx1"/>
                </a:solidFill>
                <a:effectLst/>
                <a:latin typeface="+mn-lt"/>
                <a:ea typeface="+mn-ea"/>
                <a:cs typeface="+mn-cs"/>
              </a:rPr>
              <a:t>DeSauca</a:t>
            </a:r>
            <a:r>
              <a:rPr lang="ru-RU" sz="1200" u="none" strike="noStrike" kern="1200" dirty="0">
                <a:solidFill>
                  <a:schemeClr val="tx1"/>
                </a:solidFill>
                <a:effectLst/>
                <a:latin typeface="+mn-lt"/>
                <a:ea typeface="+mn-ea"/>
                <a:cs typeface="+mn-cs"/>
              </a:rPr>
              <a:t> &amp; </a:t>
            </a:r>
            <a:r>
              <a:rPr lang="en-US" sz="1200" u="none" strike="noStrike" kern="1200" dirty="0" err="1">
                <a:solidFill>
                  <a:schemeClr val="tx1"/>
                </a:solidFill>
                <a:effectLst/>
                <a:latin typeface="+mn-lt"/>
                <a:ea typeface="+mn-ea"/>
                <a:cs typeface="+mn-cs"/>
              </a:rPr>
              <a:t>Lodha</a:t>
            </a:r>
            <a:r>
              <a:rPr lang="ru-RU" sz="1200" u="none" strike="noStrike" kern="1200" dirty="0">
                <a:solidFill>
                  <a:schemeClr val="tx1"/>
                </a:solidFill>
                <a:effectLst/>
                <a:latin typeface="+mn-lt"/>
                <a:ea typeface="+mn-ea"/>
                <a:cs typeface="+mn-cs"/>
              </a:rPr>
              <a:t>, 2017). </a:t>
            </a:r>
          </a:p>
          <a:p>
            <a:pPr marL="228600" lvl="0" indent="-228600" fontAlgn="base">
              <a:buFont typeface="+mj-lt"/>
              <a:buAutoNum type="arabicPeriod"/>
            </a:pP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Чем больше часов за неделю человек смотрит порно, тем меньше в его мозге серого вещества.  Более того, соединительные ткани, ассоциирующиеся со здоровой работой мозга, разрушаются пропорционально количеству часов, проведенных с порно (</a:t>
            </a:r>
            <a:r>
              <a:rPr lang="en-US" sz="1200" u="none" strike="noStrike" kern="1200" dirty="0" err="1">
                <a:solidFill>
                  <a:schemeClr val="tx1"/>
                </a:solidFill>
                <a:effectLst/>
                <a:latin typeface="+mn-lt"/>
                <a:ea typeface="+mn-ea"/>
                <a:cs typeface="+mn-cs"/>
              </a:rPr>
              <a:t>DeSauca</a:t>
            </a:r>
            <a:r>
              <a:rPr lang="ru-RU" sz="1200" u="none" strike="noStrike" kern="1200" dirty="0">
                <a:solidFill>
                  <a:schemeClr val="tx1"/>
                </a:solidFill>
                <a:effectLst/>
                <a:latin typeface="+mn-lt"/>
                <a:ea typeface="+mn-ea"/>
                <a:cs typeface="+mn-cs"/>
              </a:rPr>
              <a:t> &amp; </a:t>
            </a:r>
            <a:r>
              <a:rPr lang="en-US" sz="1200" u="none" strike="noStrike" kern="1200" dirty="0" err="1">
                <a:solidFill>
                  <a:schemeClr val="tx1"/>
                </a:solidFill>
                <a:effectLst/>
                <a:latin typeface="+mn-lt"/>
                <a:ea typeface="+mn-ea"/>
                <a:cs typeface="+mn-cs"/>
              </a:rPr>
              <a:t>Lodha</a:t>
            </a:r>
            <a:r>
              <a:rPr lang="ru-RU" sz="1200" u="none" strike="noStrike" kern="1200" dirty="0">
                <a:solidFill>
                  <a:schemeClr val="tx1"/>
                </a:solidFill>
                <a:effectLst/>
                <a:latin typeface="+mn-lt"/>
                <a:ea typeface="+mn-ea"/>
                <a:cs typeface="+mn-cs"/>
              </a:rPr>
              <a:t>, 2017). </a:t>
            </a:r>
            <a:endParaRPr lang="en-US" sz="1200" u="none" strike="noStrike" kern="1200" dirty="0">
              <a:solidFill>
                <a:schemeClr val="tx1"/>
              </a:solidFill>
              <a:effectLst/>
              <a:latin typeface="+mn-lt"/>
              <a:ea typeface="+mn-ea"/>
              <a:cs typeface="+mn-cs"/>
            </a:endParaRPr>
          </a:p>
          <a:p>
            <a:pPr marL="228600" lvl="0" indent="-228600" fontAlgn="base">
              <a:buFont typeface="+mj-lt"/>
              <a:buAutoNum type="arabicPeriod"/>
            </a:pPr>
            <a:endParaRPr lang="ru-RU" sz="1200" u="none" strike="noStrike" kern="1200" dirty="0">
              <a:solidFill>
                <a:schemeClr val="tx1"/>
              </a:solidFill>
              <a:effectLst/>
              <a:latin typeface="+mn-lt"/>
              <a:ea typeface="+mn-ea"/>
              <a:cs typeface="+mn-cs"/>
            </a:endParaRPr>
          </a:p>
          <a:p>
            <a:pPr marL="228600" lvl="0" indent="-228600" fontAlgn="base">
              <a:buFont typeface="+mj-lt"/>
              <a:buAutoNum type="arabicPeriod"/>
            </a:pPr>
            <a:r>
              <a:rPr lang="ru-RU" sz="1200" u="none" strike="noStrike" kern="1200" dirty="0">
                <a:solidFill>
                  <a:schemeClr val="tx1"/>
                </a:solidFill>
                <a:effectLst/>
                <a:latin typeface="+mn-lt"/>
                <a:ea typeface="+mn-ea"/>
                <a:cs typeface="+mn-cs"/>
              </a:rPr>
              <a:t>У подростков 12-16 лет зависимость от порнографии нарушает краткосрочную речевую память (</a:t>
            </a:r>
            <a:r>
              <a:rPr lang="en-US" sz="1200" u="none" strike="noStrike" kern="1200" dirty="0" err="1">
                <a:solidFill>
                  <a:schemeClr val="tx1"/>
                </a:solidFill>
                <a:effectLst/>
                <a:latin typeface="+mn-lt"/>
                <a:ea typeface="+mn-ea"/>
                <a:cs typeface="+mn-cs"/>
              </a:rPr>
              <a:t>Prawiroharijo</a:t>
            </a:r>
            <a:r>
              <a:rPr lang="en-US" sz="1200" u="none" strike="noStrike" kern="1200" dirty="0">
                <a:solidFill>
                  <a:schemeClr val="tx1"/>
                </a:solidFill>
                <a:effectLst/>
                <a:latin typeface="+mn-lt"/>
                <a:ea typeface="+mn-ea"/>
                <a:cs typeface="+mn-cs"/>
              </a:rPr>
              <a:t> et al</a:t>
            </a:r>
            <a:r>
              <a:rPr lang="ru-RU" sz="1200" u="none" strike="noStrike" kern="1200" dirty="0">
                <a:solidFill>
                  <a:schemeClr val="tx1"/>
                </a:solidFill>
                <a:effectLst/>
                <a:latin typeface="+mn-lt"/>
                <a:ea typeface="+mn-ea"/>
                <a:cs typeface="+mn-cs"/>
              </a:rPr>
              <a:t>, 2019).</a:t>
            </a:r>
            <a:endParaRPr lang="en-US"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8</a:t>
            </a:fld>
            <a:endParaRPr lang="en-US"/>
          </a:p>
        </p:txBody>
      </p:sp>
    </p:spTree>
    <p:extLst>
      <p:ext uri="{BB962C8B-B14F-4D97-AF65-F5344CB8AC3E}">
        <p14:creationId xmlns:p14="http://schemas.microsoft.com/office/powerpoint/2010/main" val="425686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ПОСЛЕДОВАТЕЛЬНОСТЬ ЗАВИСИМОСТИ </a:t>
            </a:r>
            <a:endParaRPr lang="en-US" sz="1200" kern="1200" dirty="0">
              <a:solidFill>
                <a:schemeClr val="tx1"/>
              </a:solidFill>
              <a:effectLst/>
              <a:latin typeface="+mn-lt"/>
              <a:ea typeface="+mn-ea"/>
              <a:cs typeface="+mn-cs"/>
            </a:endParaRPr>
          </a:p>
          <a:p>
            <a:endParaRPr lang="ru-RU" sz="1200" i="1" kern="1200" dirty="0">
              <a:solidFill>
                <a:schemeClr val="tx1"/>
              </a:solidFill>
              <a:effectLst/>
              <a:latin typeface="+mn-lt"/>
              <a:ea typeface="+mn-ea"/>
              <a:cs typeface="+mn-cs"/>
            </a:endParaRPr>
          </a:p>
          <a:p>
            <a:r>
              <a:rPr lang="ru-RU" sz="1200" i="1" kern="1200" dirty="0">
                <a:solidFill>
                  <a:schemeClr val="tx1"/>
                </a:solidFill>
                <a:effectLst/>
                <a:latin typeface="+mn-lt"/>
                <a:ea typeface="+mn-ea"/>
                <a:cs typeface="+mn-cs"/>
              </a:rPr>
              <a:t>Любопытство, погружение, зависимость, устойчивость, стыд </a:t>
            </a:r>
            <a:endParaRPr lang="en-US" sz="1200" kern="1200" dirty="0">
              <a:solidFill>
                <a:schemeClr val="tx1"/>
              </a:solidFill>
              <a:effectLst/>
              <a:latin typeface="+mn-lt"/>
              <a:ea typeface="+mn-ea"/>
              <a:cs typeface="+mn-cs"/>
            </a:endParaRPr>
          </a:p>
          <a:p>
            <a:endParaRPr lang="ru-R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Зависимость может развиться всего лишь за восемь недель. Все может начаться с простого любопытства, но, по мере испытания влияния дофамина, происходит погружение. Чем больше смотрит человек, тем больше ему хочется это делать, а вскоре это станет постоянной необходимостью.  И, как и с лекарством, наступает устойчивость (нечувствительность) и «дозу» приходится увеличивать.  То, что начиналось как простое любопытство, привело к зависимости, сопровождающейся стыдом.</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9</a:t>
            </a:fld>
            <a:endParaRPr lang="en-US"/>
          </a:p>
        </p:txBody>
      </p:sp>
    </p:spTree>
    <p:extLst>
      <p:ext uri="{BB962C8B-B14F-4D97-AF65-F5344CB8AC3E}">
        <p14:creationId xmlns:p14="http://schemas.microsoft.com/office/powerpoint/2010/main" val="1940787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7/7/21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7/7/21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7/7/21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10073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42928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7/7/21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7/7/21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7/7/21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7/7/21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7/7/21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7/7/21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7/7/21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7/7/21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7/7/21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74"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6DFF08F-DC6B-4601-B491-B0F83F6DD2DA}" type="datetimeFigureOut">
              <a:rPr lang="en-US" dirty="0"/>
              <a:pPr/>
              <a:t>7/7/21</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470088"/>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2U93S7CIj-Q?start=49&amp;feature=oembed" TargetMode="Externa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video" Target="https://www.youtube.com/embed/K7OIlwEdOHY?feature=oembed" TargetMode="Externa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jpe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ylJhaQC0jko?feature=oembed" TargetMode="Externa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hyperlink" Target="http://edtechsandyk.blogspot.com/2017/07/easily-add-emoji-to-google-docs-slides.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www.youtube.com/embed/zQuCVeSYBIo?feature=oembed" TargetMode="Externa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e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6D3BA21E-E6C8-4E14-8E53-C5DF567E9DF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 y="10"/>
            <a:ext cx="12191979" cy="6857990"/>
          </a:xfrm>
          <a:prstGeom prst="rect">
            <a:avLst/>
          </a:prstGeom>
        </p:spPr>
      </p:pic>
      <p:sp>
        <p:nvSpPr>
          <p:cNvPr id="22" name="Rectangle 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23" name="Rectangle 1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276055" y="2167372"/>
            <a:ext cx="4775075" cy="1630906"/>
          </a:xfrm>
        </p:spPr>
        <p:txBody>
          <a:bodyPr>
            <a:normAutofit/>
          </a:bodyPr>
          <a:lstStyle/>
          <a:p>
            <a:r>
              <a:rPr lang="ru-RU" sz="4000" dirty="0">
                <a:solidFill>
                  <a:schemeClr val="tx1"/>
                </a:solidFill>
              </a:rPr>
              <a:t>ПОЧЕМУ ПОРНОГРАФИЯ </a:t>
            </a:r>
            <a:br>
              <a:rPr lang="ru-RU" sz="4000" dirty="0">
                <a:solidFill>
                  <a:schemeClr val="tx1"/>
                </a:solidFill>
              </a:rPr>
            </a:br>
            <a:r>
              <a:rPr lang="ru-RU" sz="4000" dirty="0">
                <a:solidFill>
                  <a:srgbClr val="C00000"/>
                </a:solidFill>
              </a:rPr>
              <a:t>ЭТО ПРОБЛЕМА</a:t>
            </a:r>
            <a:endParaRPr lang="en-US" sz="4000" dirty="0">
              <a:solidFill>
                <a:schemeClr val="tx1"/>
              </a:solidFill>
            </a:endParaRP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276054" y="3636508"/>
            <a:ext cx="4775075" cy="559656"/>
          </a:xfrm>
        </p:spPr>
        <p:txBody>
          <a:bodyPr>
            <a:normAutofit fontScale="92500"/>
          </a:bodyPr>
          <a:lstStyle/>
          <a:p>
            <a:pPr>
              <a:spcAft>
                <a:spcPts val="600"/>
              </a:spcAft>
            </a:pPr>
            <a:r>
              <a:rPr lang="ru-RU" sz="2400" dirty="0">
                <a:solidFill>
                  <a:schemeClr val="tx1"/>
                </a:solidFill>
              </a:rPr>
              <a:t>Зависимость, насилие и страдание</a:t>
            </a:r>
            <a:endParaRPr lang="en-US" sz="2400" dirty="0">
              <a:solidFill>
                <a:schemeClr val="tx1"/>
              </a:solidFill>
            </a:endParaRPr>
          </a:p>
        </p:txBody>
      </p:sp>
      <p:sp>
        <p:nvSpPr>
          <p:cNvPr id="4" name="TextBox 3">
            <a:extLst>
              <a:ext uri="{FF2B5EF4-FFF2-40B4-BE49-F238E27FC236}">
                <a16:creationId xmlns:a16="http://schemas.microsoft.com/office/drawing/2014/main" id="{74EEE019-A6DF-A646-9F4E-2E1F546711EC}"/>
              </a:ext>
            </a:extLst>
          </p:cNvPr>
          <p:cNvSpPr txBox="1"/>
          <p:nvPr/>
        </p:nvSpPr>
        <p:spPr>
          <a:xfrm>
            <a:off x="1282894" y="4179324"/>
            <a:ext cx="4775075" cy="523220"/>
          </a:xfrm>
          <a:prstGeom prst="rect">
            <a:avLst/>
          </a:prstGeom>
          <a:noFill/>
        </p:spPr>
        <p:txBody>
          <a:bodyPr wrap="square" rtlCol="0">
            <a:spAutoFit/>
          </a:bodyPr>
          <a:lstStyle/>
          <a:p>
            <a:pPr algn="r"/>
            <a:r>
              <a:rPr lang="ru-RU" sz="1400" dirty="0"/>
              <a:t>Эрика </a:t>
            </a:r>
            <a:r>
              <a:rPr lang="ru-RU" sz="1400" dirty="0" err="1"/>
              <a:t>Джоунс</a:t>
            </a:r>
            <a:r>
              <a:rPr lang="ru-RU" sz="1400" dirty="0"/>
              <a:t>, заместитель директора Отдела женского служения Североамериканского дивизиона</a:t>
            </a:r>
            <a:endParaRPr lang="en-US" sz="1400" dirty="0"/>
          </a:p>
        </p:txBody>
      </p:sp>
      <p:pic>
        <p:nvPicPr>
          <p:cNvPr id="7" name="Picture 6" descr="Logo, icon&#10;&#10;Description automatically generated">
            <a:extLst>
              <a:ext uri="{FF2B5EF4-FFF2-40B4-BE49-F238E27FC236}">
                <a16:creationId xmlns:a16="http://schemas.microsoft.com/office/drawing/2014/main" id="{F921D7F9-8D44-E24C-BF10-4DEEE252EDEA}"/>
              </a:ext>
            </a:extLst>
          </p:cNvPr>
          <p:cNvPicPr>
            <a:picLocks noChangeAspect="1"/>
          </p:cNvPicPr>
          <p:nvPr/>
        </p:nvPicPr>
        <p:blipFill>
          <a:blip r:embed="rId4"/>
          <a:stretch>
            <a:fillRect/>
          </a:stretch>
        </p:blipFill>
        <p:spPr>
          <a:xfrm>
            <a:off x="1365149" y="4258831"/>
            <a:ext cx="420664" cy="381046"/>
          </a:xfrm>
          <a:prstGeom prst="rect">
            <a:avLst/>
          </a:prstGeom>
        </p:spPr>
      </p:pic>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lack panther">
            <a:extLst>
              <a:ext uri="{FF2B5EF4-FFF2-40B4-BE49-F238E27FC236}">
                <a16:creationId xmlns:a16="http://schemas.microsoft.com/office/drawing/2014/main" id="{17E72BF2-6B33-44B1-A4EC-E4FD72C97422}"/>
              </a:ext>
            </a:extLst>
          </p:cNvPr>
          <p:cNvPicPr>
            <a:picLocks noChangeAspect="1"/>
          </p:cNvPicPr>
          <p:nvPr/>
        </p:nvPicPr>
        <p:blipFill rotWithShape="1">
          <a:blip r:embed="rId3"/>
          <a:srcRect t="13358" r="9091" b="21500"/>
          <a:stretch/>
        </p:blipFill>
        <p:spPr>
          <a:xfrm>
            <a:off x="20" y="-1"/>
            <a:ext cx="12191980" cy="6857999"/>
          </a:xfrm>
          <a:prstGeom prst="rect">
            <a:avLst/>
          </a:prstGeom>
        </p:spPr>
      </p:pic>
      <p:sp>
        <p:nvSpPr>
          <p:cNvPr id="12" name="Rectangle 1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2D01FB-31BD-4C19-A0D1-3DB2A93EA76D}"/>
              </a:ext>
            </a:extLst>
          </p:cNvPr>
          <p:cNvSpPr>
            <a:spLocks noGrp="1"/>
          </p:cNvSpPr>
          <p:nvPr>
            <p:ph type="title"/>
          </p:nvPr>
        </p:nvSpPr>
        <p:spPr>
          <a:xfrm>
            <a:off x="774043" y="727626"/>
            <a:ext cx="4602152" cy="1718225"/>
          </a:xfrm>
        </p:spPr>
        <p:txBody>
          <a:bodyPr>
            <a:normAutofit fontScale="90000"/>
          </a:bodyPr>
          <a:lstStyle/>
          <a:p>
            <a:r>
              <a:rPr lang="ru-RU" dirty="0"/>
              <a:t>Люди становятся средством достижения цели</a:t>
            </a:r>
            <a:endParaRPr lang="en-US" dirty="0"/>
          </a:p>
        </p:txBody>
      </p:sp>
      <p:sp>
        <p:nvSpPr>
          <p:cNvPr id="3" name="Content Placeholder 2">
            <a:extLst>
              <a:ext uri="{FF2B5EF4-FFF2-40B4-BE49-F238E27FC236}">
                <a16:creationId xmlns:a16="http://schemas.microsoft.com/office/drawing/2014/main" id="{FA8AEBC2-EA6D-406B-AA76-CBC82CA0F50D}"/>
              </a:ext>
            </a:extLst>
          </p:cNvPr>
          <p:cNvSpPr>
            <a:spLocks noGrp="1"/>
          </p:cNvSpPr>
          <p:nvPr>
            <p:ph idx="1"/>
          </p:nvPr>
        </p:nvSpPr>
        <p:spPr>
          <a:xfrm>
            <a:off x="774043" y="2394224"/>
            <a:ext cx="4602152" cy="3736150"/>
          </a:xfrm>
        </p:spPr>
        <p:txBody>
          <a:bodyPr>
            <a:normAutofit fontScale="92500" lnSpcReduction="10000"/>
          </a:bodyPr>
          <a:lstStyle/>
          <a:p>
            <a:pPr marL="0" indent="0">
              <a:lnSpc>
                <a:spcPct val="150000"/>
              </a:lnSpc>
              <a:buNone/>
            </a:pPr>
            <a:r>
              <a:rPr lang="ru-RU" sz="2400" dirty="0"/>
              <a:t>Другой человек становится предметом оценки, </a:t>
            </a:r>
            <a:r>
              <a:rPr lang="ru-RU" sz="2400" dirty="0" err="1"/>
              <a:t>сексуализации</a:t>
            </a:r>
            <a:r>
              <a:rPr lang="ru-RU" sz="2400" dirty="0"/>
              <a:t>, преследования.</a:t>
            </a:r>
          </a:p>
          <a:p>
            <a:pPr marL="0" indent="0">
              <a:lnSpc>
                <a:spcPct val="150000"/>
              </a:lnSpc>
              <a:buNone/>
            </a:pPr>
            <a:r>
              <a:rPr lang="ru-RU" sz="2400" dirty="0" err="1"/>
              <a:t>Вуайеризм</a:t>
            </a:r>
            <a:r>
              <a:rPr lang="ru-RU" sz="2400" dirty="0"/>
              <a:t>.</a:t>
            </a:r>
          </a:p>
          <a:p>
            <a:pPr marL="0" indent="0">
              <a:lnSpc>
                <a:spcPct val="150000"/>
              </a:lnSpc>
              <a:buNone/>
            </a:pPr>
            <a:r>
              <a:rPr lang="ru-RU" sz="2400" dirty="0"/>
              <a:t>Десенсибилизация.</a:t>
            </a:r>
          </a:p>
          <a:p>
            <a:pPr marL="0" indent="0">
              <a:lnSpc>
                <a:spcPct val="150000"/>
              </a:lnSpc>
              <a:buNone/>
            </a:pPr>
            <a:r>
              <a:rPr lang="ru-RU" sz="2400" dirty="0"/>
              <a:t>Овеществление (потребительское отношение).</a:t>
            </a:r>
          </a:p>
          <a:p>
            <a:pPr marL="0" indent="0">
              <a:lnSpc>
                <a:spcPct val="150000"/>
              </a:lnSpc>
              <a:buNone/>
            </a:pPr>
            <a:endParaRPr lang="ru-RU" sz="2400" dirty="0"/>
          </a:p>
          <a:p>
            <a:pPr marL="0" indent="0">
              <a:buNone/>
            </a:pPr>
            <a:endParaRPr lang="en-US" dirty="0"/>
          </a:p>
        </p:txBody>
      </p:sp>
    </p:spTree>
    <p:extLst>
      <p:ext uri="{BB962C8B-B14F-4D97-AF65-F5344CB8AC3E}">
        <p14:creationId xmlns:p14="http://schemas.microsoft.com/office/powerpoint/2010/main" val="2813117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descr="'Pornography Hooked Me Deep' - Nate's Story">
            <a:hlinkClick r:id="" action="ppaction://media"/>
            <a:extLst>
              <a:ext uri="{FF2B5EF4-FFF2-40B4-BE49-F238E27FC236}">
                <a16:creationId xmlns:a16="http://schemas.microsoft.com/office/drawing/2014/main" id="{4D09119A-2DA2-D641-B866-551AB7CC3DC4}"/>
              </a:ext>
            </a:extLst>
          </p:cNvPr>
          <p:cNvPicPr>
            <a:picLocks noRot="1" noChangeAspect="1"/>
          </p:cNvPicPr>
          <p:nvPr>
            <a:videoFile r:link="rId1"/>
          </p:nvPr>
        </p:nvPicPr>
        <p:blipFill>
          <a:blip r:embed="rId4"/>
          <a:stretch>
            <a:fillRect/>
          </a:stretch>
        </p:blipFill>
        <p:spPr>
          <a:xfrm>
            <a:off x="654676" y="354652"/>
            <a:ext cx="10882648" cy="6148696"/>
          </a:xfrm>
          <a:prstGeom prst="rect">
            <a:avLst/>
          </a:prstGeom>
        </p:spPr>
      </p:pic>
    </p:spTree>
    <p:extLst>
      <p:ext uri="{BB962C8B-B14F-4D97-AF65-F5344CB8AC3E}">
        <p14:creationId xmlns:p14="http://schemas.microsoft.com/office/powerpoint/2010/main" val="2527888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F4EBCC-FE86-430B-B045-896BD96448AC}"/>
              </a:ext>
            </a:extLst>
          </p:cNvPr>
          <p:cNvSpPr>
            <a:spLocks noGrp="1"/>
          </p:cNvSpPr>
          <p:nvPr>
            <p:ph type="title"/>
          </p:nvPr>
        </p:nvSpPr>
        <p:spPr/>
        <p:txBody>
          <a:bodyPr/>
          <a:lstStyle/>
          <a:p>
            <a:r>
              <a:rPr lang="ru-RU" dirty="0"/>
              <a:t>НАСИЛИЕ</a:t>
            </a:r>
            <a:endParaRPr lang="en-US" dirty="0"/>
          </a:p>
        </p:txBody>
      </p:sp>
      <p:sp>
        <p:nvSpPr>
          <p:cNvPr id="7" name="Text Placeholder 6">
            <a:extLst>
              <a:ext uri="{FF2B5EF4-FFF2-40B4-BE49-F238E27FC236}">
                <a16:creationId xmlns:a16="http://schemas.microsoft.com/office/drawing/2014/main" id="{8D1D1F11-90EB-4EA9-BD5B-CA8DEAA095D1}"/>
              </a:ext>
            </a:extLst>
          </p:cNvPr>
          <p:cNvSpPr>
            <a:spLocks noGrp="1"/>
          </p:cNvSpPr>
          <p:nvPr>
            <p:ph type="body" idx="1"/>
          </p:nvPr>
        </p:nvSpPr>
        <p:spPr/>
        <p:txBody>
          <a:bodyPr/>
          <a:lstStyle/>
          <a:p>
            <a:r>
              <a:rPr lang="ru-RU" dirty="0"/>
              <a:t>Неотъемлемая составляющая порнографии</a:t>
            </a:r>
            <a:endParaRPr lang="en-US" dirty="0"/>
          </a:p>
        </p:txBody>
      </p:sp>
    </p:spTree>
    <p:extLst>
      <p:ext uri="{BB962C8B-B14F-4D97-AF65-F5344CB8AC3E}">
        <p14:creationId xmlns:p14="http://schemas.microsoft.com/office/powerpoint/2010/main" val="2216521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accent1"/>
          </a:solidFill>
          <a:ln w="9525" cap="sq" cmpd="sng" algn="ctr">
            <a:noFill/>
            <a:prstDash val="solid"/>
            <a:miter lim="800000"/>
          </a:ln>
          <a:effectLst/>
        </p:spPr>
      </p:sp>
      <p:sp>
        <p:nvSpPr>
          <p:cNvPr id="4" name="Title 3">
            <a:extLst>
              <a:ext uri="{FF2B5EF4-FFF2-40B4-BE49-F238E27FC236}">
                <a16:creationId xmlns:a16="http://schemas.microsoft.com/office/drawing/2014/main" id="{EFB8CE73-73C7-444B-AA96-8B8AE0E3AD50}"/>
              </a:ext>
            </a:extLst>
          </p:cNvPr>
          <p:cNvSpPr>
            <a:spLocks noGrp="1"/>
          </p:cNvSpPr>
          <p:nvPr>
            <p:ph type="title"/>
          </p:nvPr>
        </p:nvSpPr>
        <p:spPr>
          <a:xfrm>
            <a:off x="983887" y="1185059"/>
            <a:ext cx="3491832" cy="4487882"/>
          </a:xfrm>
        </p:spPr>
        <p:txBody>
          <a:bodyPr>
            <a:normAutofit/>
          </a:bodyPr>
          <a:lstStyle/>
          <a:p>
            <a:pPr algn="ctr"/>
            <a:r>
              <a:rPr lang="ru-RU" sz="4400" dirty="0">
                <a:solidFill>
                  <a:srgbClr val="FFFFFF"/>
                </a:solidFill>
              </a:rPr>
              <a:t>В цифрах</a:t>
            </a:r>
            <a:endParaRPr lang="en-US" sz="4400" dirty="0">
              <a:solidFill>
                <a:srgbClr val="FFFFFF"/>
              </a:solidFill>
            </a:endParaRPr>
          </a:p>
        </p:txBody>
      </p:sp>
      <p:sp>
        <p:nvSpPr>
          <p:cNvPr id="16" name="Rectangle 15">
            <a:extLst>
              <a:ext uri="{FF2B5EF4-FFF2-40B4-BE49-F238E27FC236}">
                <a16:creationId xmlns:a16="http://schemas.microsoft.com/office/drawing/2014/main" id="{52DA11B6-B538-4624-9628-98B823D7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3494" y="276008"/>
            <a:ext cx="6463060" cy="6305984"/>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8842" y="438912"/>
            <a:ext cx="6132365" cy="5980176"/>
          </a:xfrm>
          <a:prstGeom prst="rect">
            <a:avLst/>
          </a:prstGeom>
          <a:noFill/>
          <a:ln w="6350" cap="sq" cmpd="sng" algn="ctr">
            <a:solidFill>
              <a:schemeClr val="tx1">
                <a:lumMod val="75000"/>
                <a:lumOff val="25000"/>
              </a:schemeClr>
            </a:solidFill>
            <a:prstDash val="solid"/>
            <a:miter lim="800000"/>
          </a:ln>
          <a:effectLst/>
        </p:spPr>
      </p:sp>
      <p:sp>
        <p:nvSpPr>
          <p:cNvPr id="5" name="Content Placeholder 4">
            <a:extLst>
              <a:ext uri="{FF2B5EF4-FFF2-40B4-BE49-F238E27FC236}">
                <a16:creationId xmlns:a16="http://schemas.microsoft.com/office/drawing/2014/main" id="{90F4EAF0-74EE-4DA7-BEB4-643187984A39}"/>
              </a:ext>
            </a:extLst>
          </p:cNvPr>
          <p:cNvSpPr>
            <a:spLocks noGrp="1"/>
          </p:cNvSpPr>
          <p:nvPr>
            <p:ph idx="1"/>
          </p:nvPr>
        </p:nvSpPr>
        <p:spPr>
          <a:xfrm>
            <a:off x="5760720" y="869253"/>
            <a:ext cx="5775083" cy="5114725"/>
          </a:xfrm>
        </p:spPr>
        <p:txBody>
          <a:bodyPr anchor="ctr">
            <a:noAutofit/>
          </a:bodyPr>
          <a:lstStyle/>
          <a:p>
            <a:pPr marL="342900" marR="0" lvl="0" indent="-342900">
              <a:lnSpc>
                <a:spcPct val="100000"/>
              </a:lnSpc>
              <a:spcBef>
                <a:spcPts val="0"/>
              </a:spcBef>
              <a:spcAft>
                <a:spcPts val="600"/>
              </a:spcAft>
              <a:buFont typeface="+mj-lt"/>
              <a:buAutoNum type="arabicPeriod"/>
            </a:pPr>
            <a:r>
              <a:rPr lang="ru-RU" sz="2000" dirty="0">
                <a:ea typeface="Times New Roman" panose="02020603050405020304" pitchFamily="18" charset="0"/>
              </a:rPr>
              <a:t>45% сцен в онлайн порнографии демонстрируют хотя бы один акт физической агрессии. </a:t>
            </a:r>
            <a:r>
              <a:rPr lang="ru-RU" sz="2000" dirty="0" err="1">
                <a:ea typeface="Times New Roman" panose="02020603050405020304" pitchFamily="18" charset="0"/>
              </a:rPr>
              <a:t>Шлепание</a:t>
            </a:r>
            <a:r>
              <a:rPr lang="ru-RU" sz="2000" dirty="0">
                <a:ea typeface="Times New Roman" panose="02020603050405020304" pitchFamily="18" charset="0"/>
              </a:rPr>
              <a:t> по ягодицам, затыкание рта кляпом, вырывание волос, битье и удушение – пять самых частых форм физической агрессии (</a:t>
            </a:r>
            <a:r>
              <a:rPr lang="en-US" sz="2000" dirty="0">
                <a:ea typeface="Times New Roman" panose="02020603050405020304" pitchFamily="18" charset="0"/>
              </a:rPr>
              <a:t>Fritz et al., 2020).</a:t>
            </a:r>
          </a:p>
          <a:p>
            <a:pPr marL="342900" marR="0" lvl="0" indent="-342900">
              <a:lnSpc>
                <a:spcPct val="100000"/>
              </a:lnSpc>
              <a:spcBef>
                <a:spcPts val="0"/>
              </a:spcBef>
              <a:spcAft>
                <a:spcPts val="600"/>
              </a:spcAft>
              <a:buFont typeface="+mj-lt"/>
              <a:buAutoNum type="arabicPeriod"/>
            </a:pPr>
            <a:r>
              <a:rPr lang="ru-RU" sz="2000" dirty="0">
                <a:ea typeface="Times New Roman" panose="02020603050405020304" pitchFamily="18" charset="0"/>
              </a:rPr>
              <a:t>В порно с насилием в 97% случаев мишенями являются женщины. Их ответ на агрессию был нейтральным или положительным, редко отрицательным. В 76% сцен виновниками агрессии против женщин были мужчины (</a:t>
            </a:r>
            <a:r>
              <a:rPr lang="en-US" sz="2000" dirty="0">
                <a:ea typeface="Times New Roman" panose="02020603050405020304" pitchFamily="18" charset="0"/>
              </a:rPr>
              <a:t>Fritz et al., 2020).</a:t>
            </a:r>
          </a:p>
          <a:p>
            <a:pPr marL="342900" marR="0" lvl="0" indent="-342900">
              <a:lnSpc>
                <a:spcPct val="100000"/>
              </a:lnSpc>
              <a:spcBef>
                <a:spcPts val="0"/>
              </a:spcBef>
              <a:spcAft>
                <a:spcPts val="600"/>
              </a:spcAft>
              <a:buFont typeface="+mj-lt"/>
              <a:buAutoNum type="arabicPeriod"/>
            </a:pPr>
            <a:r>
              <a:rPr lang="ru-RU" sz="2000" dirty="0">
                <a:ea typeface="Times New Roman" panose="02020603050405020304" pitchFamily="18" charset="0"/>
              </a:rPr>
              <a:t>Мальчики, смотревшие порно с насилием, более чем в два раза чаще совершают сексуальное и физическое насилие на свидании (</a:t>
            </a:r>
            <a:r>
              <a:rPr lang="en-US" sz="2000" dirty="0" err="1">
                <a:ea typeface="Times New Roman" panose="02020603050405020304" pitchFamily="18" charset="0"/>
              </a:rPr>
              <a:t>Rostad</a:t>
            </a:r>
            <a:r>
              <a:rPr lang="en-US" sz="2000" dirty="0">
                <a:ea typeface="Times New Roman" panose="02020603050405020304" pitchFamily="18" charset="0"/>
              </a:rPr>
              <a:t> et al., 2020).</a:t>
            </a:r>
          </a:p>
          <a:p>
            <a:pPr marL="342900" marR="0" lvl="0" indent="-342900">
              <a:lnSpc>
                <a:spcPct val="100000"/>
              </a:lnSpc>
              <a:spcBef>
                <a:spcPts val="0"/>
              </a:spcBef>
              <a:spcAft>
                <a:spcPts val="600"/>
              </a:spcAft>
              <a:buFont typeface="+mj-lt"/>
              <a:buAutoNum type="arabicPeriod"/>
            </a:pPr>
            <a:r>
              <a:rPr lang="ru-RU" sz="2000" dirty="0">
                <a:ea typeface="Times New Roman" panose="02020603050405020304" pitchFamily="18" charset="0"/>
              </a:rPr>
              <a:t>Девочки, смотревшие порно с насилием, чаще подвергаются сексуальному насилию на свиданиях</a:t>
            </a:r>
            <a:r>
              <a:rPr lang="en-US" sz="2000" dirty="0">
                <a:effectLst/>
                <a:ea typeface="Times New Roman" panose="02020603050405020304" pitchFamily="18" charset="0"/>
              </a:rPr>
              <a:t> (</a:t>
            </a:r>
            <a:r>
              <a:rPr lang="en-US" sz="2000" dirty="0" err="1">
                <a:effectLst/>
                <a:ea typeface="Times New Roman" panose="02020603050405020304" pitchFamily="18" charset="0"/>
              </a:rPr>
              <a:t>Rostad</a:t>
            </a:r>
            <a:r>
              <a:rPr lang="en-US" sz="2000" dirty="0">
                <a:effectLst/>
                <a:ea typeface="Times New Roman" panose="02020603050405020304" pitchFamily="18" charset="0"/>
              </a:rPr>
              <a:t> et al., 20</a:t>
            </a:r>
            <a:r>
              <a:rPr lang="ru-RU" sz="2000" dirty="0">
                <a:effectLst/>
                <a:ea typeface="Times New Roman" panose="02020603050405020304" pitchFamily="18" charset="0"/>
              </a:rPr>
              <a:t>20</a:t>
            </a:r>
            <a:r>
              <a:rPr lang="en-US" sz="2000" dirty="0">
                <a:effectLst/>
                <a:ea typeface="Times New Roman" panose="02020603050405020304" pitchFamily="18" charset="0"/>
              </a:rPr>
              <a:t>).   </a:t>
            </a:r>
          </a:p>
        </p:txBody>
      </p:sp>
    </p:spTree>
    <p:extLst>
      <p:ext uri="{BB962C8B-B14F-4D97-AF65-F5344CB8AC3E}">
        <p14:creationId xmlns:p14="http://schemas.microsoft.com/office/powerpoint/2010/main" val="1806459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looking at the camera&#10;&#10;Description automatically generated">
            <a:extLst>
              <a:ext uri="{FF2B5EF4-FFF2-40B4-BE49-F238E27FC236}">
                <a16:creationId xmlns:a16="http://schemas.microsoft.com/office/drawing/2014/main" id="{CEEE01C3-E4BE-4298-ABDF-62A61AC0A27E}"/>
              </a:ext>
            </a:extLst>
          </p:cNvPr>
          <p:cNvPicPr>
            <a:picLocks noChangeAspect="1"/>
          </p:cNvPicPr>
          <p:nvPr/>
        </p:nvPicPr>
        <p:blipFill rotWithShape="1">
          <a:blip r:embed="rId3">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7B8A6E83-A27B-4761-B055-3A763C1F742A}"/>
              </a:ext>
            </a:extLst>
          </p:cNvPr>
          <p:cNvSpPr>
            <a:spLocks noGrp="1"/>
          </p:cNvSpPr>
          <p:nvPr>
            <p:ph type="title"/>
          </p:nvPr>
        </p:nvSpPr>
        <p:spPr>
          <a:xfrm>
            <a:off x="1066800" y="491490"/>
            <a:ext cx="10058400" cy="1371600"/>
          </a:xfrm>
        </p:spPr>
        <p:txBody>
          <a:bodyPr>
            <a:normAutofit/>
          </a:bodyPr>
          <a:lstStyle/>
          <a:p>
            <a:r>
              <a:rPr lang="ru-RU" dirty="0"/>
              <a:t>Никому не причиняет вреда</a:t>
            </a:r>
            <a:r>
              <a:rPr lang="en-US" dirty="0"/>
              <a:t>?</a:t>
            </a:r>
          </a:p>
        </p:txBody>
      </p:sp>
      <p:sp>
        <p:nvSpPr>
          <p:cNvPr id="3" name="Content Placeholder 2">
            <a:extLst>
              <a:ext uri="{FF2B5EF4-FFF2-40B4-BE49-F238E27FC236}">
                <a16:creationId xmlns:a16="http://schemas.microsoft.com/office/drawing/2014/main" id="{8BCE073D-C705-4261-BF1D-E40D8AFB96D8}"/>
              </a:ext>
            </a:extLst>
          </p:cNvPr>
          <p:cNvSpPr>
            <a:spLocks noGrp="1"/>
          </p:cNvSpPr>
          <p:nvPr>
            <p:ph idx="1"/>
          </p:nvPr>
        </p:nvSpPr>
        <p:spPr>
          <a:xfrm>
            <a:off x="1066800" y="1634490"/>
            <a:ext cx="10386060" cy="4880610"/>
          </a:xfrm>
        </p:spPr>
        <p:txBody>
          <a:bodyPr>
            <a:noAutofit/>
          </a:bodyPr>
          <a:lstStyle/>
          <a:p>
            <a:r>
              <a:rPr lang="ru-RU" sz="2000" dirty="0"/>
              <a:t>Положительное отношение к насилию в порнографических фильмах порождает идею о бесчеловечном и агрессивном сексуальном поведении. Когда сексуальное возбуждение провоцируется жестокостью и агрессией, мозг привыкает ассоциировать сексуальное поведение с насилием и жестокостью.  Зритель может испытывать меньше сочувствия к жертвам сексуального насилия и эксплуатации. А хуже всего то, что персонажам порнофильмов нравятся насилие и жестокость, поэтому тем, кто смотрит такие фильмы, может показаться, что и в реальной жизни людям нравится, когда к ним так относятся.</a:t>
            </a:r>
          </a:p>
          <a:p>
            <a:r>
              <a:rPr lang="ru-RU" sz="2000" dirty="0"/>
              <a:t>Жертвы торговли людьми сообщали, что их заставляли смотреть порно, чтобы они понимали, что от них ожидается.  Будучи использована в качестве «учебника» для жертв, порнография часто неотделима от торговли сексуальными услугами. Почти половина жертв говорят, что стали «героями» порно, когда находились в рабстве. Такой онлайн продукт может использоваться для обогащения или для рекламы, а потребители порно даже не подозревают о том, что творится за кулисами. </a:t>
            </a:r>
            <a:endParaRPr lang="en-US" sz="2000" dirty="0"/>
          </a:p>
        </p:txBody>
      </p:sp>
      <p:sp>
        <p:nvSpPr>
          <p:cNvPr id="17" name="Rectangle 11">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sp>
    </p:spTree>
    <p:extLst>
      <p:ext uri="{BB962C8B-B14F-4D97-AF65-F5344CB8AC3E}">
        <p14:creationId xmlns:p14="http://schemas.microsoft.com/office/powerpoint/2010/main" val="84997649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6">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0" name="Rectangle 29">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1C7B3CF0-3207-4AC5-A2FF-D6325C9617EC}"/>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ru-RU" sz="4800" cap="all" spc="-100" dirty="0">
                <a:solidFill>
                  <a:schemeClr val="bg1"/>
                </a:solidFill>
              </a:rPr>
              <a:t>Это касается не только тебя</a:t>
            </a:r>
            <a:r>
              <a:rPr lang="en-US" sz="4800" cap="all" spc="-100" dirty="0">
                <a:solidFill>
                  <a:schemeClr val="bg1"/>
                </a:solidFill>
              </a:rPr>
              <a:t>.</a:t>
            </a:r>
          </a:p>
        </p:txBody>
      </p:sp>
      <p:sp>
        <p:nvSpPr>
          <p:cNvPr id="32" name="Rectangle 31">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PornVideo">
            <a:hlinkClick r:id="" action="ppaction://media"/>
            <a:extLst>
              <a:ext uri="{FF2B5EF4-FFF2-40B4-BE49-F238E27FC236}">
                <a16:creationId xmlns:a16="http://schemas.microsoft.com/office/drawing/2014/main" id="{BC56E2AD-8B53-4D81-826F-B37D4C61A7E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4980729" y="1120506"/>
            <a:ext cx="7172926" cy="4034770"/>
          </a:xfrm>
          <a:prstGeom prst="rect">
            <a:avLst/>
          </a:prstGeom>
        </p:spPr>
      </p:pic>
      <p:pic>
        <p:nvPicPr>
          <p:cNvPr id="3" name="Online Media 2" descr="Refuse to click   porn linked to sex trafficking">
            <a:hlinkClick r:id="" action="ppaction://media"/>
            <a:extLst>
              <a:ext uri="{FF2B5EF4-FFF2-40B4-BE49-F238E27FC236}">
                <a16:creationId xmlns:a16="http://schemas.microsoft.com/office/drawing/2014/main" id="{7EE32E93-D07C-8A44-9FC5-4899502D7170}"/>
              </a:ext>
            </a:extLst>
          </p:cNvPr>
          <p:cNvPicPr>
            <a:picLocks noRot="1" noChangeAspect="1"/>
          </p:cNvPicPr>
          <p:nvPr>
            <a:videoFile r:link="rId3"/>
          </p:nvPr>
        </p:nvPicPr>
        <p:blipFill>
          <a:blip r:embed="rId8"/>
          <a:stretch>
            <a:fillRect/>
          </a:stretch>
        </p:blipFill>
        <p:spPr>
          <a:xfrm>
            <a:off x="5120918" y="1120506"/>
            <a:ext cx="7219608" cy="4079078"/>
          </a:xfrm>
          <a:prstGeom prst="rect">
            <a:avLst/>
          </a:prstGeom>
        </p:spPr>
      </p:pic>
    </p:spTree>
    <p:extLst>
      <p:ext uri="{BB962C8B-B14F-4D97-AF65-F5344CB8AC3E}">
        <p14:creationId xmlns:p14="http://schemas.microsoft.com/office/powerpoint/2010/main" val="20811269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16" name="Rectangle 15">
            <a:extLst>
              <a:ext uri="{FF2B5EF4-FFF2-40B4-BE49-F238E27FC236}">
                <a16:creationId xmlns:a16="http://schemas.microsoft.com/office/drawing/2014/main" id="{A069235B-22DB-4231-8291-D64DA2CDE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B851298-8440-4188-8F46-D3B4C23BAC6A}"/>
              </a:ext>
            </a:extLst>
          </p:cNvPr>
          <p:cNvSpPr txBox="1"/>
          <p:nvPr/>
        </p:nvSpPr>
        <p:spPr>
          <a:xfrm rot="20628163">
            <a:off x="474617" y="805422"/>
            <a:ext cx="3257550" cy="1200329"/>
          </a:xfrm>
          <a:prstGeom prst="rect">
            <a:avLst/>
          </a:prstGeom>
          <a:noFill/>
        </p:spPr>
        <p:txBody>
          <a:bodyPr wrap="square" rtlCol="0">
            <a:spAutoFit/>
          </a:bodyPr>
          <a:lstStyle/>
          <a:p>
            <a:r>
              <a:rPr lang="en-US" sz="3600" dirty="0"/>
              <a:t>#</a:t>
            </a:r>
            <a:r>
              <a:rPr lang="en-US" sz="3600" dirty="0" err="1"/>
              <a:t>thatsnotlove</a:t>
            </a:r>
            <a:br>
              <a:rPr lang="ru-RU" sz="3600" dirty="0"/>
            </a:br>
            <a:r>
              <a:rPr lang="ru-RU" sz="3600" dirty="0"/>
              <a:t>(это не любовь)</a:t>
            </a:r>
            <a:endParaRPr lang="en-US" sz="3600" dirty="0"/>
          </a:p>
        </p:txBody>
      </p:sp>
      <p:sp>
        <p:nvSpPr>
          <p:cNvPr id="3" name="Content Placeholder 2">
            <a:extLst>
              <a:ext uri="{FF2B5EF4-FFF2-40B4-BE49-F238E27FC236}">
                <a16:creationId xmlns:a16="http://schemas.microsoft.com/office/drawing/2014/main" id="{7F95C308-6D7D-8944-9F2D-EE5B57B5E1E9}"/>
              </a:ext>
            </a:extLst>
          </p:cNvPr>
          <p:cNvSpPr>
            <a:spLocks noGrp="1"/>
          </p:cNvSpPr>
          <p:nvPr>
            <p:ph idx="1"/>
          </p:nvPr>
        </p:nvSpPr>
        <p:spPr>
          <a:xfrm>
            <a:off x="4401518" y="402955"/>
            <a:ext cx="6723681" cy="5253925"/>
          </a:xfrm>
        </p:spPr>
        <p:txBody>
          <a:bodyPr>
            <a:noAutofit/>
          </a:bodyPr>
          <a:lstStyle/>
          <a:p>
            <a:r>
              <a:rPr lang="ru-RU" sz="2000" b="1" dirty="0"/>
              <a:t>Пять вещей, которым учит «Пятьдесят оттенков»</a:t>
            </a:r>
            <a:endParaRPr lang="en-US" sz="2000" dirty="0"/>
          </a:p>
          <a:p>
            <a:pPr marL="228600" lvl="0" indent="-228600" fontAlgn="base">
              <a:buFont typeface="+mj-lt"/>
              <a:buAutoNum type="arabicPeriod"/>
            </a:pPr>
            <a:r>
              <a:rPr lang="ru-RU" sz="2000" dirty="0"/>
              <a:t>Любовь можно купить.  Чем больше денег потрачено, тем больше контроля в отношениях.</a:t>
            </a:r>
            <a:endParaRPr lang="en-US" sz="2000" dirty="0"/>
          </a:p>
          <a:p>
            <a:pPr marL="228600" lvl="0" indent="-228600" fontAlgn="base">
              <a:buFont typeface="+mj-lt"/>
              <a:buAutoNum type="arabicPeriod"/>
            </a:pPr>
            <a:r>
              <a:rPr lang="ru-RU" sz="2000" dirty="0"/>
              <a:t>Навязчивое преследование и контроль – это жесты обожания, а не тревожные сигналы. Собственнический инстинкт – любовь, особенно если замешано манипулирование.</a:t>
            </a:r>
            <a:endParaRPr lang="en-US" sz="2000" dirty="0"/>
          </a:p>
          <a:p>
            <a:pPr marL="228600" lvl="0" indent="-228600" fontAlgn="base">
              <a:buFont typeface="+mj-lt"/>
              <a:buAutoNum type="arabicPeriod"/>
            </a:pPr>
            <a:r>
              <a:rPr lang="ru-RU" sz="2000" dirty="0"/>
              <a:t>Игнорировать другого романтично, как и наслаждаться его болью ради собственного удовольствия.</a:t>
            </a:r>
            <a:endParaRPr lang="en-US" sz="2000" dirty="0"/>
          </a:p>
          <a:p>
            <a:pPr marL="228600" lvl="0" indent="-228600" fontAlgn="base">
              <a:buFont typeface="+mj-lt"/>
              <a:buAutoNum type="arabicPeriod"/>
            </a:pPr>
            <a:r>
              <a:rPr lang="ru-RU" sz="2000" dirty="0"/>
              <a:t>Приемлемо использовать секс в качестве оружия; сила и принуждение не являются насилием, если это проявление желания.</a:t>
            </a:r>
            <a:endParaRPr lang="en-US" sz="2000" dirty="0"/>
          </a:p>
          <a:p>
            <a:pPr marL="228600" lvl="0" indent="-228600" fontAlgn="base">
              <a:buFont typeface="+mj-lt"/>
              <a:buAutoNum type="arabicPeriod"/>
            </a:pPr>
            <a:r>
              <a:rPr lang="ru-RU" sz="2000" dirty="0"/>
              <a:t>Богатство и успех вкупе с мучительным прошлым означают, что насильственные отношения приемлемы, их даже назовут «историей любви» своего десятилетия. </a:t>
            </a:r>
            <a:endParaRPr lang="en-US" sz="2000" dirty="0"/>
          </a:p>
        </p:txBody>
      </p:sp>
    </p:spTree>
    <p:extLst>
      <p:ext uri="{BB962C8B-B14F-4D97-AF65-F5344CB8AC3E}">
        <p14:creationId xmlns:p14="http://schemas.microsoft.com/office/powerpoint/2010/main" val="135479007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F4EBCC-FE86-430B-B045-896BD96448AC}"/>
              </a:ext>
            </a:extLst>
          </p:cNvPr>
          <p:cNvSpPr>
            <a:spLocks noGrp="1"/>
          </p:cNvSpPr>
          <p:nvPr>
            <p:ph type="title"/>
          </p:nvPr>
        </p:nvSpPr>
        <p:spPr/>
        <p:txBody>
          <a:bodyPr/>
          <a:lstStyle/>
          <a:p>
            <a:r>
              <a:rPr lang="ru-RU" dirty="0"/>
              <a:t>СТРАДАНИЕ</a:t>
            </a:r>
            <a:endParaRPr lang="en-US" dirty="0"/>
          </a:p>
        </p:txBody>
      </p:sp>
      <p:sp>
        <p:nvSpPr>
          <p:cNvPr id="7" name="Text Placeholder 6">
            <a:extLst>
              <a:ext uri="{FF2B5EF4-FFF2-40B4-BE49-F238E27FC236}">
                <a16:creationId xmlns:a16="http://schemas.microsoft.com/office/drawing/2014/main" id="{8D1D1F11-90EB-4EA9-BD5B-CA8DEAA095D1}"/>
              </a:ext>
            </a:extLst>
          </p:cNvPr>
          <p:cNvSpPr>
            <a:spLocks noGrp="1"/>
          </p:cNvSpPr>
          <p:nvPr>
            <p:ph type="body" idx="1"/>
          </p:nvPr>
        </p:nvSpPr>
        <p:spPr/>
        <p:txBody>
          <a:bodyPr/>
          <a:lstStyle/>
          <a:p>
            <a:r>
              <a:rPr lang="ru-RU" dirty="0"/>
              <a:t>Депрессия, стыд и разрушение</a:t>
            </a:r>
            <a:endParaRPr lang="en-US" dirty="0"/>
          </a:p>
        </p:txBody>
      </p:sp>
    </p:spTree>
    <p:extLst>
      <p:ext uri="{BB962C8B-B14F-4D97-AF65-F5344CB8AC3E}">
        <p14:creationId xmlns:p14="http://schemas.microsoft.com/office/powerpoint/2010/main" val="30523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person, indoor, person, table&#10;&#10;Description automatically generated">
            <a:extLst>
              <a:ext uri="{FF2B5EF4-FFF2-40B4-BE49-F238E27FC236}">
                <a16:creationId xmlns:a16="http://schemas.microsoft.com/office/drawing/2014/main" id="{06720B83-BFB1-47D2-9316-2CE426D51796}"/>
              </a:ext>
            </a:extLst>
          </p:cNvPr>
          <p:cNvPicPr>
            <a:picLocks noChangeAspect="1"/>
          </p:cNvPicPr>
          <p:nvPr/>
        </p:nvPicPr>
        <p:blipFill rotWithShape="1">
          <a:blip r:embed="rId3"/>
          <a:srcRect t="28310" r="-1" b="30195"/>
          <a:stretch/>
        </p:blipFill>
        <p:spPr>
          <a:xfrm>
            <a:off x="20" y="10"/>
            <a:ext cx="12188932" cy="6857990"/>
          </a:xfrm>
          <a:prstGeom prst="rect">
            <a:avLst/>
          </a:prstGeom>
        </p:spPr>
      </p:pic>
      <p:sp>
        <p:nvSpPr>
          <p:cNvPr id="12" name="Rectangle 11">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14" name="Rectangle 13">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4" name="Title 3">
            <a:extLst>
              <a:ext uri="{FF2B5EF4-FFF2-40B4-BE49-F238E27FC236}">
                <a16:creationId xmlns:a16="http://schemas.microsoft.com/office/drawing/2014/main" id="{219C032D-D0D0-4DB8-AFEB-51950FD62A5A}"/>
              </a:ext>
            </a:extLst>
          </p:cNvPr>
          <p:cNvSpPr>
            <a:spLocks noGrp="1"/>
          </p:cNvSpPr>
          <p:nvPr>
            <p:ph type="title"/>
          </p:nvPr>
        </p:nvSpPr>
        <p:spPr>
          <a:xfrm>
            <a:off x="1357951" y="1352277"/>
            <a:ext cx="4633416" cy="1371600"/>
          </a:xfrm>
        </p:spPr>
        <p:txBody>
          <a:bodyPr>
            <a:normAutofit/>
          </a:bodyPr>
          <a:lstStyle/>
          <a:p>
            <a:r>
              <a:rPr lang="ru-RU" dirty="0"/>
              <a:t>Эмоциональные последствия</a:t>
            </a:r>
            <a:endParaRPr lang="en-US" dirty="0"/>
          </a:p>
        </p:txBody>
      </p:sp>
      <p:sp>
        <p:nvSpPr>
          <p:cNvPr id="5" name="Content Placeholder 4">
            <a:extLst>
              <a:ext uri="{FF2B5EF4-FFF2-40B4-BE49-F238E27FC236}">
                <a16:creationId xmlns:a16="http://schemas.microsoft.com/office/drawing/2014/main" id="{99E02E65-46CA-454B-9D8D-E4E39193E457}"/>
              </a:ext>
            </a:extLst>
          </p:cNvPr>
          <p:cNvSpPr>
            <a:spLocks noGrp="1"/>
          </p:cNvSpPr>
          <p:nvPr>
            <p:ph idx="1"/>
          </p:nvPr>
        </p:nvSpPr>
        <p:spPr>
          <a:xfrm>
            <a:off x="1461071" y="3135751"/>
            <a:ext cx="4633415" cy="2203950"/>
          </a:xfrm>
        </p:spPr>
        <p:txBody>
          <a:bodyPr>
            <a:normAutofit/>
          </a:bodyPr>
          <a:lstStyle/>
          <a:p>
            <a:r>
              <a:rPr lang="ru-RU" sz="2400" dirty="0"/>
              <a:t>Изоляция и стыд</a:t>
            </a:r>
            <a:endParaRPr lang="en-US" sz="2400" dirty="0"/>
          </a:p>
          <a:p>
            <a:r>
              <a:rPr lang="ru-RU" sz="2400" dirty="0" err="1"/>
              <a:t>Фейковая</a:t>
            </a:r>
            <a:r>
              <a:rPr lang="ru-RU" sz="2400" dirty="0"/>
              <a:t> интимность и одиночество</a:t>
            </a:r>
            <a:endParaRPr lang="en-US" sz="2400" dirty="0"/>
          </a:p>
          <a:p>
            <a:r>
              <a:rPr lang="ru-RU" sz="2400" dirty="0"/>
              <a:t>Летаргия и депрессия</a:t>
            </a:r>
            <a:endParaRPr lang="en-US" sz="2400" dirty="0"/>
          </a:p>
        </p:txBody>
      </p:sp>
    </p:spTree>
    <p:extLst>
      <p:ext uri="{BB962C8B-B14F-4D97-AF65-F5344CB8AC3E}">
        <p14:creationId xmlns:p14="http://schemas.microsoft.com/office/powerpoint/2010/main" val="65765264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in a chair&#10;&#10;Description automatically generated">
            <a:extLst>
              <a:ext uri="{FF2B5EF4-FFF2-40B4-BE49-F238E27FC236}">
                <a16:creationId xmlns:a16="http://schemas.microsoft.com/office/drawing/2014/main" id="{F44079CD-8921-4D90-B0ED-17614F0C04AE}"/>
              </a:ext>
            </a:extLst>
          </p:cNvPr>
          <p:cNvPicPr>
            <a:picLocks noChangeAspect="1"/>
          </p:cNvPicPr>
          <p:nvPr/>
        </p:nvPicPr>
        <p:blipFill rotWithShape="1">
          <a:blip r:embed="rId3"/>
          <a:srcRect r="6786"/>
          <a:stretch/>
        </p:blipFill>
        <p:spPr>
          <a:xfrm>
            <a:off x="20" y="10"/>
            <a:ext cx="6392647" cy="6857990"/>
          </a:xfrm>
          <a:prstGeom prst="rect">
            <a:avLst/>
          </a:prstGeom>
        </p:spPr>
      </p:pic>
      <p:sp>
        <p:nvSpPr>
          <p:cNvPr id="21" name="Rectangle 2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19C032D-D0D0-4DB8-AFEB-51950FD62A5A}"/>
              </a:ext>
            </a:extLst>
          </p:cNvPr>
          <p:cNvSpPr>
            <a:spLocks noGrp="1"/>
          </p:cNvSpPr>
          <p:nvPr>
            <p:ph type="title"/>
          </p:nvPr>
        </p:nvSpPr>
        <p:spPr>
          <a:xfrm>
            <a:off x="7064082" y="642594"/>
            <a:ext cx="4472921" cy="1371600"/>
          </a:xfrm>
        </p:spPr>
        <p:txBody>
          <a:bodyPr>
            <a:normAutofit/>
          </a:bodyPr>
          <a:lstStyle/>
          <a:p>
            <a:r>
              <a:rPr lang="ru-RU" dirty="0"/>
              <a:t>Последствия для отношений</a:t>
            </a:r>
            <a:endParaRPr lang="en-US" dirty="0"/>
          </a:p>
        </p:txBody>
      </p:sp>
      <p:sp>
        <p:nvSpPr>
          <p:cNvPr id="5" name="Content Placeholder 4">
            <a:extLst>
              <a:ext uri="{FF2B5EF4-FFF2-40B4-BE49-F238E27FC236}">
                <a16:creationId xmlns:a16="http://schemas.microsoft.com/office/drawing/2014/main" id="{99E02E65-46CA-454B-9D8D-E4E39193E457}"/>
              </a:ext>
            </a:extLst>
          </p:cNvPr>
          <p:cNvSpPr>
            <a:spLocks noGrp="1"/>
          </p:cNvSpPr>
          <p:nvPr>
            <p:ph idx="1"/>
          </p:nvPr>
        </p:nvSpPr>
        <p:spPr>
          <a:xfrm>
            <a:off x="7064082" y="2014194"/>
            <a:ext cx="4472922" cy="4414717"/>
          </a:xfrm>
        </p:spPr>
        <p:txBody>
          <a:bodyPr>
            <a:normAutofit fontScale="92500" lnSpcReduction="10000"/>
          </a:bodyPr>
          <a:lstStyle/>
          <a:p>
            <a:pPr marL="0" indent="0">
              <a:buNone/>
            </a:pPr>
            <a:r>
              <a:rPr lang="ru-RU" sz="2200" dirty="0">
                <a:solidFill>
                  <a:srgbClr val="000000"/>
                </a:solidFill>
              </a:rPr>
              <a:t>Порнография очень наглядна.  Она показывает человеческое тело как сексуальный объект, которым воспользуются и выбросят. Это извращенное изображение реальных отношений, подделка, ложь потребителю. Порнография изображает разовый секс, лишенный всякой искренности, любви, близости.  Он пропитан агрессией и преувеличением. В конечном итоге зритель остается под впечатлением шокирующего показушного сексуального спорта.</a:t>
            </a:r>
            <a:endParaRPr lang="en-US" sz="2200" dirty="0"/>
          </a:p>
          <a:p>
            <a:pPr marL="0" indent="0">
              <a:buNone/>
            </a:pPr>
            <a:endParaRPr lang="en-US" sz="1800" b="0" i="0" dirty="0">
              <a:effectLst/>
              <a:latin typeface="Inter"/>
            </a:endParaRPr>
          </a:p>
        </p:txBody>
      </p:sp>
    </p:spTree>
    <p:extLst>
      <p:ext uri="{BB962C8B-B14F-4D97-AF65-F5344CB8AC3E}">
        <p14:creationId xmlns:p14="http://schemas.microsoft.com/office/powerpoint/2010/main" val="3108510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indoor, dog, sitting&#10;&#10;Description automatically generated">
            <a:extLst>
              <a:ext uri="{FF2B5EF4-FFF2-40B4-BE49-F238E27FC236}">
                <a16:creationId xmlns:a16="http://schemas.microsoft.com/office/drawing/2014/main" id="{46E46E14-A656-441B-917C-A9C8C549E6DE}"/>
              </a:ext>
            </a:extLst>
          </p:cNvPr>
          <p:cNvPicPr>
            <a:picLocks noChangeAspect="1"/>
          </p:cNvPicPr>
          <p:nvPr/>
        </p:nvPicPr>
        <p:blipFill rotWithShape="1">
          <a:blip r:embed="rId3"/>
          <a:srcRect t="27179" r="9091" b="38687"/>
          <a:stretch/>
        </p:blipFill>
        <p:spPr>
          <a:xfrm>
            <a:off x="20" y="-1"/>
            <a:ext cx="12191980" cy="6857999"/>
          </a:xfrm>
          <a:prstGeom prst="rect">
            <a:avLst/>
          </a:prstGeom>
        </p:spPr>
      </p:pic>
      <p:sp>
        <p:nvSpPr>
          <p:cNvPr id="14" name="Rectangle 1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0F610D1-1521-4F58-B98B-25A22845F79D}"/>
              </a:ext>
            </a:extLst>
          </p:cNvPr>
          <p:cNvSpPr>
            <a:spLocks noGrp="1"/>
          </p:cNvSpPr>
          <p:nvPr>
            <p:ph type="title"/>
          </p:nvPr>
        </p:nvSpPr>
        <p:spPr>
          <a:xfrm>
            <a:off x="774043" y="727626"/>
            <a:ext cx="4602152" cy="1718225"/>
          </a:xfrm>
        </p:spPr>
        <p:txBody>
          <a:bodyPr>
            <a:normAutofit fontScale="90000"/>
          </a:bodyPr>
          <a:lstStyle/>
          <a:p>
            <a:r>
              <a:rPr lang="ru-RU" dirty="0"/>
              <a:t>Мы больше не можем игнорировать эту проблему.</a:t>
            </a:r>
            <a:endParaRPr lang="en-US" dirty="0"/>
          </a:p>
        </p:txBody>
      </p:sp>
      <p:sp>
        <p:nvSpPr>
          <p:cNvPr id="5" name="Content Placeholder 4">
            <a:extLst>
              <a:ext uri="{FF2B5EF4-FFF2-40B4-BE49-F238E27FC236}">
                <a16:creationId xmlns:a16="http://schemas.microsoft.com/office/drawing/2014/main" id="{961769D6-3214-4B11-A88B-B6C58E1E3AD4}"/>
              </a:ext>
            </a:extLst>
          </p:cNvPr>
          <p:cNvSpPr>
            <a:spLocks noGrp="1"/>
          </p:cNvSpPr>
          <p:nvPr>
            <p:ph idx="1"/>
          </p:nvPr>
        </p:nvSpPr>
        <p:spPr>
          <a:xfrm>
            <a:off x="774043" y="2538920"/>
            <a:ext cx="4602152" cy="3591454"/>
          </a:xfrm>
        </p:spPr>
        <p:txBody>
          <a:bodyPr>
            <a:normAutofit lnSpcReduction="10000"/>
          </a:bodyPr>
          <a:lstStyle/>
          <a:p>
            <a:pPr marL="0" indent="0">
              <a:spcBef>
                <a:spcPts val="0"/>
              </a:spcBef>
              <a:spcAft>
                <a:spcPts val="800"/>
              </a:spcAft>
              <a:buNone/>
            </a:pPr>
            <a:r>
              <a:rPr lang="ru-RU" sz="2000" dirty="0"/>
              <a:t>Увлечение порнографией стало очень распространенным почти среди всех групп населения, задевая мужчин и женщин всех возрастов. </a:t>
            </a:r>
          </a:p>
          <a:p>
            <a:pPr marL="0" indent="0">
              <a:spcBef>
                <a:spcPts val="0"/>
              </a:spcBef>
              <a:spcAft>
                <a:spcPts val="800"/>
              </a:spcAft>
              <a:buNone/>
            </a:pPr>
            <a:r>
              <a:rPr lang="ru-RU" sz="2000" dirty="0"/>
              <a:t>Ее не останавливают ни церковные пороги, ни двери домов, в которых живут наши семьи. </a:t>
            </a:r>
          </a:p>
          <a:p>
            <a:pPr marL="0" indent="0">
              <a:spcBef>
                <a:spcPts val="0"/>
              </a:spcBef>
              <a:spcAft>
                <a:spcPts val="800"/>
              </a:spcAft>
              <a:buNone/>
            </a:pPr>
            <a:r>
              <a:rPr lang="ru-RU" sz="2000" dirty="0"/>
              <a:t>Молчание и чувство позора лишь усугубляют проблему.  Молчать об этом больше нельзя.</a:t>
            </a:r>
            <a:endParaRPr lang="en-US" sz="2000" dirty="0"/>
          </a:p>
          <a:p>
            <a:endParaRPr lang="en-US" dirty="0"/>
          </a:p>
        </p:txBody>
      </p:sp>
    </p:spTree>
    <p:extLst>
      <p:ext uri="{BB962C8B-B14F-4D97-AF65-F5344CB8AC3E}">
        <p14:creationId xmlns:p14="http://schemas.microsoft.com/office/powerpoint/2010/main" val="2391947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6" name="Picture 5" descr="A person standing in front of a large rock&#10;&#10;Description automatically generated">
            <a:extLst>
              <a:ext uri="{FF2B5EF4-FFF2-40B4-BE49-F238E27FC236}">
                <a16:creationId xmlns:a16="http://schemas.microsoft.com/office/drawing/2014/main" id="{A7E263FD-FEBE-4268-8CFC-17DEC4D01A0A}"/>
              </a:ext>
            </a:extLst>
          </p:cNvPr>
          <p:cNvPicPr>
            <a:picLocks noChangeAspect="1"/>
          </p:cNvPicPr>
          <p:nvPr/>
        </p:nvPicPr>
        <p:blipFill rotWithShape="1">
          <a:blip r:embed="rId3"/>
          <a:srcRect l="19501" r="19598" b="2"/>
          <a:stretch/>
        </p:blipFill>
        <p:spPr>
          <a:xfrm>
            <a:off x="424928" y="419292"/>
            <a:ext cx="5522976" cy="6053328"/>
          </a:xfrm>
          <a:prstGeom prst="rect">
            <a:avLst/>
          </a:prstGeom>
        </p:spPr>
      </p:pic>
      <p:sp>
        <p:nvSpPr>
          <p:cNvPr id="36" name="Rectangle 3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19C032D-D0D0-4DB8-AFEB-51950FD62A5A}"/>
              </a:ext>
            </a:extLst>
          </p:cNvPr>
          <p:cNvSpPr>
            <a:spLocks noGrp="1"/>
          </p:cNvSpPr>
          <p:nvPr>
            <p:ph type="title"/>
          </p:nvPr>
        </p:nvSpPr>
        <p:spPr>
          <a:xfrm>
            <a:off x="6742323" y="507289"/>
            <a:ext cx="4602152" cy="1718225"/>
          </a:xfrm>
        </p:spPr>
        <p:txBody>
          <a:bodyPr>
            <a:normAutofit/>
          </a:bodyPr>
          <a:lstStyle/>
          <a:p>
            <a:r>
              <a:rPr lang="ru-RU" dirty="0"/>
              <a:t>Сексуальные последствия</a:t>
            </a:r>
            <a:endParaRPr lang="en-US" dirty="0"/>
          </a:p>
        </p:txBody>
      </p:sp>
      <p:sp>
        <p:nvSpPr>
          <p:cNvPr id="5" name="Content Placeholder 4">
            <a:extLst>
              <a:ext uri="{FF2B5EF4-FFF2-40B4-BE49-F238E27FC236}">
                <a16:creationId xmlns:a16="http://schemas.microsoft.com/office/drawing/2014/main" id="{99E02E65-46CA-454B-9D8D-E4E39193E457}"/>
              </a:ext>
            </a:extLst>
          </p:cNvPr>
          <p:cNvSpPr>
            <a:spLocks noGrp="1"/>
          </p:cNvSpPr>
          <p:nvPr>
            <p:ph idx="1"/>
          </p:nvPr>
        </p:nvSpPr>
        <p:spPr>
          <a:xfrm>
            <a:off x="6742323" y="2006983"/>
            <a:ext cx="4924539" cy="4523184"/>
          </a:xfrm>
        </p:spPr>
        <p:txBody>
          <a:bodyPr>
            <a:normAutofit fontScale="70000" lnSpcReduction="20000"/>
          </a:bodyPr>
          <a:lstStyle/>
          <a:p>
            <a:pPr marL="514350" indent="-514350">
              <a:buFont typeface="+mj-lt"/>
              <a:buAutoNum type="arabicPeriod"/>
            </a:pPr>
            <a:r>
              <a:rPr lang="ru-RU" sz="2400" dirty="0"/>
              <a:t>Когда один из партнеров привыкает мастурбировать во время просмотров порно, он уклоняется от интимной близости.</a:t>
            </a:r>
          </a:p>
          <a:p>
            <a:pPr marL="514350" indent="-514350">
              <a:buFont typeface="+mj-lt"/>
              <a:buAutoNum type="arabicPeriod"/>
            </a:pPr>
            <a:r>
              <a:rPr lang="ru-RU" sz="2400" dirty="0"/>
              <a:t>Во время просмотра порно человек полностью контролирует сексуальные ощущения.</a:t>
            </a:r>
          </a:p>
          <a:p>
            <a:pPr marL="514350" indent="-514350">
              <a:buFont typeface="+mj-lt"/>
              <a:buAutoNum type="arabicPeriod"/>
            </a:pPr>
            <a:r>
              <a:rPr lang="ru-RU" sz="2400" dirty="0"/>
              <a:t>Зависимый от порно человек может ожидать, что их партнер всегда будет готов к сексуальному акту по первому требованию.</a:t>
            </a:r>
          </a:p>
          <a:p>
            <a:pPr marL="514350" indent="-514350">
              <a:buFont typeface="+mj-lt"/>
              <a:buAutoNum type="arabicPeriod"/>
            </a:pPr>
            <a:r>
              <a:rPr lang="ru-RU" sz="2400" dirty="0"/>
              <a:t>Некоторые </a:t>
            </a:r>
            <a:r>
              <a:rPr lang="ru-RU" sz="2400" dirty="0" err="1"/>
              <a:t>порнозависимые</a:t>
            </a:r>
            <a:r>
              <a:rPr lang="ru-RU" sz="2400" dirty="0"/>
              <a:t> люди считают, что порнография – это нормально, даже если сексуальный акт происходит без партнера и они полагаются только на мастурбацию.</a:t>
            </a:r>
          </a:p>
          <a:p>
            <a:pPr marL="514350" indent="-514350">
              <a:buFont typeface="+mj-lt"/>
              <a:buAutoNum type="arabicPeriod"/>
            </a:pPr>
            <a:endParaRPr lang="en-US" sz="2200" dirty="0"/>
          </a:p>
        </p:txBody>
      </p:sp>
    </p:spTree>
    <p:extLst>
      <p:ext uri="{BB962C8B-B14F-4D97-AF65-F5344CB8AC3E}">
        <p14:creationId xmlns:p14="http://schemas.microsoft.com/office/powerpoint/2010/main" val="556422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15" name="Rectangle 14">
            <a:extLst>
              <a:ext uri="{FF2B5EF4-FFF2-40B4-BE49-F238E27FC236}">
                <a16:creationId xmlns:a16="http://schemas.microsoft.com/office/drawing/2014/main" id="{A069235B-22DB-4231-8291-D64DA2CDE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pic>
        <p:nvPicPr>
          <p:cNvPr id="4" name="Online Media 3" title="Matt's Story: I Quit Watching Porn And I've Never Been Happier">
            <a:hlinkClick r:id="" action="ppaction://media"/>
            <a:extLst>
              <a:ext uri="{FF2B5EF4-FFF2-40B4-BE49-F238E27FC236}">
                <a16:creationId xmlns:a16="http://schemas.microsoft.com/office/drawing/2014/main" id="{FF201852-2C19-4634-BB8C-3743BBA32119}"/>
              </a:ext>
            </a:extLst>
          </p:cNvPr>
          <p:cNvPicPr>
            <a:picLocks noGrp="1" noRot="1" noChangeAspect="1"/>
          </p:cNvPicPr>
          <p:nvPr>
            <p:ph idx="1"/>
            <a:videoFile r:link="rId1"/>
          </p:nvPr>
        </p:nvPicPr>
        <p:blipFill>
          <a:blip r:embed="rId4"/>
          <a:stretch>
            <a:fillRect/>
          </a:stretch>
        </p:blipFill>
        <p:spPr>
          <a:xfrm>
            <a:off x="1412034" y="794269"/>
            <a:ext cx="9367932" cy="5269462"/>
          </a:xfrm>
          <a:prstGeom prst="rect">
            <a:avLst/>
          </a:prstGeom>
        </p:spPr>
      </p:pic>
    </p:spTree>
    <p:extLst>
      <p:ext uri="{BB962C8B-B14F-4D97-AF65-F5344CB8AC3E}">
        <p14:creationId xmlns:p14="http://schemas.microsoft.com/office/powerpoint/2010/main" val="38052980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1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 name="Rectangle 2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52" name="Rectangle 2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53" name="Rectangle 2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4" name="Group 2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8" name="Straight Connector 2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5" name="Rectangle 3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6" name="Rectangle 33">
            <a:extLst>
              <a:ext uri="{FF2B5EF4-FFF2-40B4-BE49-F238E27FC236}">
                <a16:creationId xmlns:a16="http://schemas.microsoft.com/office/drawing/2014/main" id="{DFFCFB47-3C9E-4532-8065-D3633A77B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57" name="Rectangle 35">
            <a:extLst>
              <a:ext uri="{FF2B5EF4-FFF2-40B4-BE49-F238E27FC236}">
                <a16:creationId xmlns:a16="http://schemas.microsoft.com/office/drawing/2014/main" id="{467A625B-A166-4C03-ADD8-0535D718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37">
            <a:extLst>
              <a:ext uri="{FF2B5EF4-FFF2-40B4-BE49-F238E27FC236}">
                <a16:creationId xmlns:a16="http://schemas.microsoft.com/office/drawing/2014/main" id="{C35A5F97-C3A9-4101-8F5C-06E22105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909241"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pic>
        <p:nvPicPr>
          <p:cNvPr id="3" name="Content Placeholder 2" descr="A picture containing person, person, phone, cellphone&#10;&#10;Description automatically generated">
            <a:extLst>
              <a:ext uri="{FF2B5EF4-FFF2-40B4-BE49-F238E27FC236}">
                <a16:creationId xmlns:a16="http://schemas.microsoft.com/office/drawing/2014/main" id="{D5CB3F3B-21C3-425B-9D37-85125A12198F}"/>
              </a:ext>
            </a:extLst>
          </p:cNvPr>
          <p:cNvPicPr>
            <a:picLocks noGrp="1" noChangeAspect="1"/>
          </p:cNvPicPr>
          <p:nvPr>
            <p:ph idx="1"/>
          </p:nvPr>
        </p:nvPicPr>
        <p:blipFill rotWithShape="1">
          <a:blip r:embed="rId3"/>
          <a:srcRect r="16127" b="2"/>
          <a:stretch/>
        </p:blipFill>
        <p:spPr>
          <a:xfrm>
            <a:off x="806117" y="809244"/>
            <a:ext cx="6583680" cy="5239512"/>
          </a:xfrm>
          <a:prstGeom prst="rect">
            <a:avLst/>
          </a:prstGeom>
          <a:ln w="6350" cap="sq">
            <a:noFill/>
            <a:miter lim="800000"/>
          </a:ln>
        </p:spPr>
      </p:pic>
      <p:sp>
        <p:nvSpPr>
          <p:cNvPr id="59" name="Rectangle 39">
            <a:extLst>
              <a:ext uri="{FF2B5EF4-FFF2-40B4-BE49-F238E27FC236}">
                <a16:creationId xmlns:a16="http://schemas.microsoft.com/office/drawing/2014/main" id="{00239F34-0E2D-4746-AAA9-920BD6063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837"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0" name="Straight Connector 41">
            <a:extLst>
              <a:ext uri="{FF2B5EF4-FFF2-40B4-BE49-F238E27FC236}">
                <a16:creationId xmlns:a16="http://schemas.microsoft.com/office/drawing/2014/main" id="{82079E22-5065-47F9-AFCA-63C0DF2267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43">
            <a:extLst>
              <a:ext uri="{FF2B5EF4-FFF2-40B4-BE49-F238E27FC236}">
                <a16:creationId xmlns:a16="http://schemas.microsoft.com/office/drawing/2014/main" id="{39098EF8-6D81-466E-A59B-778568FCF6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3777"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45">
            <a:extLst>
              <a:ext uri="{FF2B5EF4-FFF2-40B4-BE49-F238E27FC236}">
                <a16:creationId xmlns:a16="http://schemas.microsoft.com/office/drawing/2014/main" id="{BCB163DD-56F6-482F-862E-B6B9244DA6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63" name="Rectangle 47">
            <a:extLst>
              <a:ext uri="{FF2B5EF4-FFF2-40B4-BE49-F238E27FC236}">
                <a16:creationId xmlns:a16="http://schemas.microsoft.com/office/drawing/2014/main" id="{344EF4DE-2334-4B49-8DC2-FDAC562A1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31468" y="164592"/>
            <a:ext cx="3708894" cy="654017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19C032D-D0D0-4DB8-AFEB-51950FD62A5A}"/>
              </a:ext>
            </a:extLst>
          </p:cNvPr>
          <p:cNvSpPr>
            <a:spLocks noGrp="1"/>
          </p:cNvSpPr>
          <p:nvPr>
            <p:ph type="title"/>
          </p:nvPr>
        </p:nvSpPr>
        <p:spPr>
          <a:xfrm>
            <a:off x="8560024" y="1442916"/>
            <a:ext cx="3238829" cy="3252231"/>
          </a:xfrm>
        </p:spPr>
        <p:txBody>
          <a:bodyPr vert="horz" lIns="91440" tIns="45720" rIns="91440" bIns="45720" rtlCol="0" anchor="ctr">
            <a:normAutofit/>
          </a:bodyPr>
          <a:lstStyle/>
          <a:p>
            <a:pPr algn="ctr">
              <a:lnSpc>
                <a:spcPct val="83000"/>
              </a:lnSpc>
            </a:pPr>
            <a:r>
              <a:rPr lang="ru-RU" sz="3000" cap="all" spc="-100" dirty="0"/>
              <a:t>ДУХОВНЫЕ ПОСЛЕДСТВИЯ</a:t>
            </a:r>
            <a:endParaRPr lang="en-US" sz="3000" cap="all" spc="-100" dirty="0"/>
          </a:p>
        </p:txBody>
      </p:sp>
    </p:spTree>
    <p:extLst>
      <p:ext uri="{BB962C8B-B14F-4D97-AF65-F5344CB8AC3E}">
        <p14:creationId xmlns:p14="http://schemas.microsoft.com/office/powerpoint/2010/main" val="4085984903"/>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ED94F4D0-AA65-44D3-AEE3-08F9FD50A570}"/>
              </a:ext>
            </a:extLst>
          </p:cNvPr>
          <p:cNvPicPr>
            <a:picLocks noChangeAspect="1"/>
          </p:cNvPicPr>
          <p:nvPr/>
        </p:nvPicPr>
        <p:blipFill rotWithShape="1">
          <a:blip r:embed="rId3">
            <a:extLst>
              <a:ext uri="{28A0092B-C50C-407E-A947-70E740481C1C}">
                <a14:useLocalDpi xmlns:a14="http://schemas.microsoft.com/office/drawing/2010/main" val="0"/>
              </a:ext>
            </a:extLst>
          </a:blip>
          <a:srcRect r="25"/>
          <a:stretch/>
        </p:blipFill>
        <p:spPr>
          <a:xfrm>
            <a:off x="20" y="10"/>
            <a:ext cx="12188932" cy="6857990"/>
          </a:xfrm>
          <a:prstGeom prst="rect">
            <a:avLst/>
          </a:prstGeom>
        </p:spPr>
      </p:pic>
      <p:sp>
        <p:nvSpPr>
          <p:cNvPr id="10" name="Rectangle 9">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12" name="Rectangle 11">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B92793A8-0D92-4190-B1E2-7E2160C59EBC}"/>
              </a:ext>
            </a:extLst>
          </p:cNvPr>
          <p:cNvSpPr>
            <a:spLocks noGrp="1"/>
          </p:cNvSpPr>
          <p:nvPr>
            <p:ph type="title"/>
          </p:nvPr>
        </p:nvSpPr>
        <p:spPr>
          <a:xfrm>
            <a:off x="1357951" y="1352277"/>
            <a:ext cx="4633416" cy="1371600"/>
          </a:xfrm>
        </p:spPr>
        <p:txBody>
          <a:bodyPr>
            <a:normAutofit/>
          </a:bodyPr>
          <a:lstStyle/>
          <a:p>
            <a:r>
              <a:rPr lang="ru-RU" dirty="0"/>
              <a:t>ТОКСИЧНЫЙ СТЫД</a:t>
            </a:r>
            <a:endParaRPr lang="en-US" dirty="0"/>
          </a:p>
        </p:txBody>
      </p:sp>
      <p:sp>
        <p:nvSpPr>
          <p:cNvPr id="3" name="Content Placeholder 2">
            <a:extLst>
              <a:ext uri="{FF2B5EF4-FFF2-40B4-BE49-F238E27FC236}">
                <a16:creationId xmlns:a16="http://schemas.microsoft.com/office/drawing/2014/main" id="{B6A79CB7-1B88-4F00-8D94-1C1C777FA5F2}"/>
              </a:ext>
            </a:extLst>
          </p:cNvPr>
          <p:cNvSpPr>
            <a:spLocks noGrp="1"/>
          </p:cNvSpPr>
          <p:nvPr>
            <p:ph idx="1"/>
          </p:nvPr>
        </p:nvSpPr>
        <p:spPr>
          <a:xfrm>
            <a:off x="1357950" y="2852792"/>
            <a:ext cx="4633415" cy="2572193"/>
          </a:xfrm>
        </p:spPr>
        <p:txBody>
          <a:bodyPr>
            <a:normAutofit lnSpcReduction="10000"/>
          </a:bodyPr>
          <a:lstStyle/>
          <a:p>
            <a:pPr marL="0" indent="0">
              <a:lnSpc>
                <a:spcPct val="100000"/>
              </a:lnSpc>
              <a:buNone/>
            </a:pPr>
            <a:r>
              <a:rPr lang="ru-RU" sz="2400" dirty="0"/>
              <a:t>«Стыд – это интенсивное болезненное чувство или переживание, когда мы понимаем, что мы несовершенны, а посему недостойны принятия и любви».</a:t>
            </a:r>
            <a:r>
              <a:rPr lang="en-US" sz="2400" dirty="0"/>
              <a:t> </a:t>
            </a:r>
            <a:r>
              <a:rPr lang="ru-RU" sz="2400" dirty="0"/>
              <a:t>(</a:t>
            </a:r>
            <a:r>
              <a:rPr lang="ru-RU" sz="2400" dirty="0" err="1"/>
              <a:t>Брин</a:t>
            </a:r>
            <a:r>
              <a:rPr lang="ru-RU" sz="2400" dirty="0"/>
              <a:t> Браун)</a:t>
            </a:r>
            <a:endParaRPr lang="en-US" sz="2400" dirty="0"/>
          </a:p>
          <a:p>
            <a:pPr marL="0" indent="0">
              <a:lnSpc>
                <a:spcPct val="100000"/>
              </a:lnSpc>
              <a:buNone/>
            </a:pPr>
            <a:endParaRPr lang="en-US" sz="1300" dirty="0"/>
          </a:p>
        </p:txBody>
      </p:sp>
    </p:spTree>
    <p:extLst>
      <p:ext uri="{BB962C8B-B14F-4D97-AF65-F5344CB8AC3E}">
        <p14:creationId xmlns:p14="http://schemas.microsoft.com/office/powerpoint/2010/main" val="3200086519"/>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ED94F4D0-AA65-44D3-AEE3-08F9FD50A570}"/>
              </a:ext>
            </a:extLst>
          </p:cNvPr>
          <p:cNvPicPr>
            <a:picLocks noChangeAspect="1"/>
          </p:cNvPicPr>
          <p:nvPr/>
        </p:nvPicPr>
        <p:blipFill rotWithShape="1">
          <a:blip r:embed="rId3">
            <a:extLst>
              <a:ext uri="{28A0092B-C50C-407E-A947-70E740481C1C}">
                <a14:useLocalDpi xmlns:a14="http://schemas.microsoft.com/office/drawing/2010/main" val="0"/>
              </a:ext>
            </a:extLst>
          </a:blip>
          <a:srcRect r="25"/>
          <a:stretch/>
        </p:blipFill>
        <p:spPr>
          <a:xfrm>
            <a:off x="20" y="10"/>
            <a:ext cx="12188932" cy="6857990"/>
          </a:xfrm>
          <a:prstGeom prst="rect">
            <a:avLst/>
          </a:prstGeom>
        </p:spPr>
      </p:pic>
      <p:sp>
        <p:nvSpPr>
          <p:cNvPr id="10" name="Rectangle 9">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12" name="Rectangle 11">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3" name="Content Placeholder 2">
            <a:extLst>
              <a:ext uri="{FF2B5EF4-FFF2-40B4-BE49-F238E27FC236}">
                <a16:creationId xmlns:a16="http://schemas.microsoft.com/office/drawing/2014/main" id="{B6A79CB7-1B88-4F00-8D94-1C1C777FA5F2}"/>
              </a:ext>
            </a:extLst>
          </p:cNvPr>
          <p:cNvSpPr>
            <a:spLocks noGrp="1"/>
          </p:cNvSpPr>
          <p:nvPr>
            <p:ph idx="1"/>
          </p:nvPr>
        </p:nvSpPr>
        <p:spPr>
          <a:xfrm>
            <a:off x="1357950" y="1421176"/>
            <a:ext cx="4633415" cy="4164376"/>
          </a:xfrm>
        </p:spPr>
        <p:txBody>
          <a:bodyPr>
            <a:normAutofit fontScale="85000" lnSpcReduction="20000"/>
          </a:bodyPr>
          <a:lstStyle/>
          <a:p>
            <a:pPr marL="0" indent="0" fontAlgn="base">
              <a:buNone/>
            </a:pPr>
            <a:r>
              <a:rPr lang="ru-RU" sz="2800" b="1" dirty="0">
                <a:latin typeface="+mj-lt"/>
              </a:rPr>
              <a:t>«Реальная любовь сексуальна, а не </a:t>
            </a:r>
            <a:r>
              <a:rPr lang="ru-RU" sz="2800" b="1" dirty="0" err="1">
                <a:latin typeface="+mj-lt"/>
              </a:rPr>
              <a:t>фейковые</a:t>
            </a:r>
            <a:r>
              <a:rPr lang="ru-RU" sz="2800" b="1" dirty="0">
                <a:latin typeface="+mj-lt"/>
              </a:rPr>
              <a:t> пиксели на экране, как в порно. Любовь дает жизни смысл и цели. Это то, к чему мы все стремимся.  И если вы цените настоящую любовь и здоровые отношения, подумайте над тем, как порнография препятствует их развитию».</a:t>
            </a:r>
            <a:r>
              <a:rPr lang="en-US" sz="2800" b="1" i="0" dirty="0">
                <a:effectLst/>
                <a:latin typeface="+mj-lt"/>
              </a:rPr>
              <a:t> </a:t>
            </a:r>
          </a:p>
          <a:p>
            <a:pPr marL="0" indent="0" algn="l" fontAlgn="base">
              <a:buNone/>
            </a:pPr>
            <a:r>
              <a:rPr lang="en-US" sz="2800" b="1" dirty="0">
                <a:latin typeface="+mj-lt"/>
              </a:rPr>
              <a:t>FTND</a:t>
            </a:r>
            <a:endParaRPr lang="en-US" sz="2800" b="1" i="0" dirty="0">
              <a:effectLst/>
              <a:latin typeface="+mj-lt"/>
            </a:endParaRPr>
          </a:p>
          <a:p>
            <a:pPr marL="0" indent="0">
              <a:lnSpc>
                <a:spcPct val="100000"/>
              </a:lnSpc>
              <a:buNone/>
            </a:pPr>
            <a:endParaRPr lang="en-US" sz="1300" dirty="0"/>
          </a:p>
        </p:txBody>
      </p:sp>
    </p:spTree>
    <p:extLst>
      <p:ext uri="{BB962C8B-B14F-4D97-AF65-F5344CB8AC3E}">
        <p14:creationId xmlns:p14="http://schemas.microsoft.com/office/powerpoint/2010/main" val="339709393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F4EBCC-FE86-430B-B045-896BD96448AC}"/>
              </a:ext>
            </a:extLst>
          </p:cNvPr>
          <p:cNvSpPr>
            <a:spLocks noGrp="1"/>
          </p:cNvSpPr>
          <p:nvPr>
            <p:ph type="title"/>
          </p:nvPr>
        </p:nvSpPr>
        <p:spPr/>
        <p:txBody>
          <a:bodyPr/>
          <a:lstStyle/>
          <a:p>
            <a:r>
              <a:rPr lang="ru-RU" dirty="0"/>
              <a:t>НАДЕЖДА</a:t>
            </a:r>
            <a:endParaRPr lang="en-US" dirty="0"/>
          </a:p>
        </p:txBody>
      </p:sp>
      <p:sp>
        <p:nvSpPr>
          <p:cNvPr id="7" name="Text Placeholder 6">
            <a:extLst>
              <a:ext uri="{FF2B5EF4-FFF2-40B4-BE49-F238E27FC236}">
                <a16:creationId xmlns:a16="http://schemas.microsoft.com/office/drawing/2014/main" id="{8D1D1F11-90EB-4EA9-BD5B-CA8DEAA095D1}"/>
              </a:ext>
            </a:extLst>
          </p:cNvPr>
          <p:cNvSpPr>
            <a:spLocks noGrp="1"/>
          </p:cNvSpPr>
          <p:nvPr>
            <p:ph type="body" idx="1"/>
          </p:nvPr>
        </p:nvSpPr>
        <p:spPr/>
        <p:txBody>
          <a:bodyPr/>
          <a:lstStyle/>
          <a:p>
            <a:r>
              <a:rPr lang="ru-RU" dirty="0"/>
              <a:t>Свет, проливаемый в темноте</a:t>
            </a:r>
            <a:endParaRPr lang="en-US" dirty="0"/>
          </a:p>
        </p:txBody>
      </p:sp>
    </p:spTree>
    <p:extLst>
      <p:ext uri="{BB962C8B-B14F-4D97-AF65-F5344CB8AC3E}">
        <p14:creationId xmlns:p14="http://schemas.microsoft.com/office/powerpoint/2010/main" val="933267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09D6CD28-D147-4DC0-A5FF-335351C7D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47CDDF69-9963-4CB8-8441-2D6CA2C6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199"/>
            <a:ext cx="11281609" cy="2146164"/>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19" name="Rectangle 14">
            <a:extLst>
              <a:ext uri="{FF2B5EF4-FFF2-40B4-BE49-F238E27FC236}">
                <a16:creationId xmlns:a16="http://schemas.microsoft.com/office/drawing/2014/main" id="{58B53A5F-63B3-4E86-93F7-275390D7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0453"/>
            <a:ext cx="10954512" cy="1819656"/>
          </a:xfrm>
          <a:prstGeom prst="rect">
            <a:avLst/>
          </a:prstGeom>
          <a:noFill/>
          <a:ln w="6350" cap="sq" cmpd="sng" algn="ctr">
            <a:solidFill>
              <a:schemeClr val="bg1"/>
            </a:solidFill>
            <a:prstDash val="solid"/>
            <a:miter lim="800000"/>
          </a:ln>
          <a:effectLst/>
        </p:spPr>
      </p:sp>
      <p:sp>
        <p:nvSpPr>
          <p:cNvPr id="4" name="Title 3">
            <a:extLst>
              <a:ext uri="{FF2B5EF4-FFF2-40B4-BE49-F238E27FC236}">
                <a16:creationId xmlns:a16="http://schemas.microsoft.com/office/drawing/2014/main" id="{96A12BFB-D242-48AE-98AF-2D58BB7AB024}"/>
              </a:ext>
            </a:extLst>
          </p:cNvPr>
          <p:cNvSpPr>
            <a:spLocks noGrp="1"/>
          </p:cNvSpPr>
          <p:nvPr>
            <p:ph type="title"/>
          </p:nvPr>
        </p:nvSpPr>
        <p:spPr>
          <a:xfrm>
            <a:off x="1064794" y="844481"/>
            <a:ext cx="10058400" cy="1371600"/>
          </a:xfrm>
        </p:spPr>
        <p:txBody>
          <a:bodyPr>
            <a:normAutofit/>
          </a:bodyPr>
          <a:lstStyle/>
          <a:p>
            <a:pPr algn="ctr"/>
            <a:r>
              <a:rPr lang="ru-RU" dirty="0">
                <a:solidFill>
                  <a:schemeClr val="bg1"/>
                </a:solidFill>
              </a:rPr>
              <a:t>Преодолевая стыд</a:t>
            </a:r>
            <a:endParaRPr lang="en-US" dirty="0">
              <a:solidFill>
                <a:schemeClr val="bg1"/>
              </a:solidFill>
            </a:endParaRPr>
          </a:p>
        </p:txBody>
      </p:sp>
      <p:graphicFrame>
        <p:nvGraphicFramePr>
          <p:cNvPr id="6" name="Content Placeholder 5">
            <a:extLst>
              <a:ext uri="{FF2B5EF4-FFF2-40B4-BE49-F238E27FC236}">
                <a16:creationId xmlns:a16="http://schemas.microsoft.com/office/drawing/2014/main" id="{5A844E1D-B586-4E7C-A602-6084E84D7F76}"/>
              </a:ext>
            </a:extLst>
          </p:cNvPr>
          <p:cNvGraphicFramePr>
            <a:graphicFrameLocks noGrp="1"/>
          </p:cNvGraphicFramePr>
          <p:nvPr>
            <p:ph idx="1"/>
            <p:extLst>
              <p:ext uri="{D42A27DB-BD31-4B8C-83A1-F6EECF244321}">
                <p14:modId xmlns:p14="http://schemas.microsoft.com/office/powerpoint/2010/main" val="3081742754"/>
              </p:ext>
            </p:extLst>
          </p:nvPr>
        </p:nvGraphicFramePr>
        <p:xfrm>
          <a:off x="1473200" y="3060562"/>
          <a:ext cx="9269012" cy="2908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1470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3">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73B444F4-34A9-49F2-B1C5-68E458405817}"/>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ru-RU" sz="4400" cap="all" spc="-100" dirty="0">
                <a:solidFill>
                  <a:schemeClr val="bg1"/>
                </a:solidFill>
              </a:rPr>
              <a:t>ПЕРЕУЧИ СВОЙ МОЗГ</a:t>
            </a:r>
            <a:endParaRPr lang="en-US" sz="4400" cap="all" spc="-100" dirty="0">
              <a:solidFill>
                <a:schemeClr val="bg1"/>
              </a:solidFill>
            </a:endParaRPr>
          </a:p>
        </p:txBody>
      </p:sp>
      <p:sp>
        <p:nvSpPr>
          <p:cNvPr id="33" name="Rectangle 32">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34">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7" name="Graphic 6" descr="Brain in head">
            <a:extLst>
              <a:ext uri="{FF2B5EF4-FFF2-40B4-BE49-F238E27FC236}">
                <a16:creationId xmlns:a16="http://schemas.microsoft.com/office/drawing/2014/main" id="{08DAE29A-EAC7-4093-B2A1-A5FE2C0713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65357" y="645106"/>
            <a:ext cx="5564663" cy="5564663"/>
          </a:xfrm>
          <a:prstGeom prst="rect">
            <a:avLst/>
          </a:prstGeom>
        </p:spPr>
      </p:pic>
    </p:spTree>
    <p:extLst>
      <p:ext uri="{BB962C8B-B14F-4D97-AF65-F5344CB8AC3E}">
        <p14:creationId xmlns:p14="http://schemas.microsoft.com/office/powerpoint/2010/main" val="2661391836"/>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B94089-7DE5-4B02-A3AC-9FA1193F1A21}"/>
              </a:ext>
            </a:extLst>
          </p:cNvPr>
          <p:cNvPicPr>
            <a:picLocks noChangeAspect="1"/>
          </p:cNvPicPr>
          <p:nvPr/>
        </p:nvPicPr>
        <p:blipFill rotWithShape="1">
          <a:blip r:embed="rId3"/>
          <a:srcRect t="9330" r="8707" b="13737"/>
          <a:stretch/>
        </p:blipFill>
        <p:spPr>
          <a:xfrm>
            <a:off x="20" y="10"/>
            <a:ext cx="12191980" cy="6857990"/>
          </a:xfrm>
          <a:prstGeom prst="rect">
            <a:avLst/>
          </a:prstGeom>
          <a:solidFill>
            <a:schemeClr val="accent4">
              <a:lumMod val="60000"/>
              <a:lumOff val="40000"/>
            </a:schemeClr>
          </a:solidFill>
        </p:spPr>
      </p:pic>
      <p:sp>
        <p:nvSpPr>
          <p:cNvPr id="10" name="Rectangle 9">
            <a:extLst>
              <a:ext uri="{FF2B5EF4-FFF2-40B4-BE49-F238E27FC236}">
                <a16:creationId xmlns:a16="http://schemas.microsoft.com/office/drawing/2014/main" id="{A00D92BF-81D0-4FF2-8513-4AA1A3E47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05DB1377-3131-47D4-B7B7-ED43F30F484D}"/>
              </a:ext>
            </a:extLst>
          </p:cNvPr>
          <p:cNvSpPr>
            <a:spLocks noGrp="1"/>
          </p:cNvSpPr>
          <p:nvPr>
            <p:ph type="title"/>
          </p:nvPr>
        </p:nvSpPr>
        <p:spPr>
          <a:xfrm>
            <a:off x="1024128" y="585216"/>
            <a:ext cx="6007027" cy="1499616"/>
          </a:xfrm>
        </p:spPr>
        <p:txBody>
          <a:bodyPr>
            <a:normAutofit/>
          </a:bodyPr>
          <a:lstStyle/>
          <a:p>
            <a:r>
              <a:rPr lang="en-US" dirty="0">
                <a:solidFill>
                  <a:srgbClr val="FFFFFF"/>
                </a:solidFill>
                <a:latin typeface="Avenir Next LT Pro" panose="020B0504020202020204" pitchFamily="34" charset="77"/>
              </a:rPr>
              <a:t>A+</a:t>
            </a:r>
            <a:r>
              <a:rPr lang="ru-RU" dirty="0">
                <a:solidFill>
                  <a:srgbClr val="FFFFFF"/>
                </a:solidFill>
                <a:latin typeface="Avenir Next LT Pro" panose="020B0504020202020204" pitchFamily="34" charset="77"/>
              </a:rPr>
              <a:t>У </a:t>
            </a:r>
            <a:r>
              <a:rPr lang="en-US" dirty="0">
                <a:solidFill>
                  <a:srgbClr val="FFFFFF"/>
                </a:solidFill>
                <a:latin typeface="Avenir Next LT Pro" panose="020B0504020202020204" pitchFamily="34" charset="77"/>
              </a:rPr>
              <a:t>=</a:t>
            </a:r>
            <a:r>
              <a:rPr lang="ru-RU" dirty="0">
                <a:solidFill>
                  <a:srgbClr val="FFFFFF"/>
                </a:solidFill>
                <a:latin typeface="Avenir Next LT Pro" panose="020B0504020202020204" pitchFamily="34" charset="77"/>
              </a:rPr>
              <a:t>П</a:t>
            </a:r>
            <a:endParaRPr lang="en-US" dirty="0">
              <a:solidFill>
                <a:srgbClr val="FFFFFF"/>
              </a:solidFill>
              <a:latin typeface="Avenir Next LT Pro" panose="020B0504020202020204" pitchFamily="34" charset="77"/>
            </a:endParaRPr>
          </a:p>
        </p:txBody>
      </p:sp>
      <p:cxnSp>
        <p:nvCxnSpPr>
          <p:cNvPr id="12" name="Straight Connector 11">
            <a:extLst>
              <a:ext uri="{FF2B5EF4-FFF2-40B4-BE49-F238E27FC236}">
                <a16:creationId xmlns:a16="http://schemas.microsoft.com/office/drawing/2014/main" id="{D7921103-1BF7-497A-81AD-2552D43B80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E4D5278-114B-40F3-AB2B-002021FA79C3}"/>
              </a:ext>
            </a:extLst>
          </p:cNvPr>
          <p:cNvSpPr>
            <a:spLocks noGrp="1"/>
          </p:cNvSpPr>
          <p:nvPr>
            <p:ph idx="1"/>
          </p:nvPr>
        </p:nvSpPr>
        <p:spPr>
          <a:xfrm>
            <a:off x="1024127" y="1875634"/>
            <a:ext cx="6007027" cy="4532061"/>
          </a:xfrm>
        </p:spPr>
        <p:txBody>
          <a:bodyPr>
            <a:noAutofit/>
          </a:bodyPr>
          <a:lstStyle/>
          <a:p>
            <a:endParaRPr lang="en-US" sz="2400" dirty="0">
              <a:solidFill>
                <a:srgbClr val="FFFFFF"/>
              </a:solidFill>
              <a:latin typeface="Avenir Next LT Pro" panose="020B0504020202020204" pitchFamily="34" charset="77"/>
            </a:endParaRPr>
          </a:p>
          <a:p>
            <a:r>
              <a:rPr lang="ru-RU" sz="2400" b="1" dirty="0">
                <a:solidFill>
                  <a:schemeClr val="bg1"/>
                </a:solidFill>
              </a:rPr>
              <a:t>А – активирующее событие</a:t>
            </a:r>
            <a:r>
              <a:rPr lang="ru-RU" sz="2400" dirty="0">
                <a:solidFill>
                  <a:schemeClr val="bg1"/>
                </a:solidFill>
              </a:rPr>
              <a:t>, стресс-фактор или триггер ситуации</a:t>
            </a:r>
            <a:endParaRPr lang="en-US" sz="2400" dirty="0">
              <a:solidFill>
                <a:schemeClr val="bg1"/>
              </a:solidFill>
              <a:latin typeface="Avenir Next LT Pro" panose="020B0504020202020204" pitchFamily="34" charset="77"/>
            </a:endParaRPr>
          </a:p>
          <a:p>
            <a:endParaRPr lang="en-US" sz="2400" dirty="0">
              <a:solidFill>
                <a:schemeClr val="bg1"/>
              </a:solidFill>
              <a:latin typeface="Avenir Next LT Pro" panose="020B0504020202020204" pitchFamily="34" charset="77"/>
            </a:endParaRPr>
          </a:p>
          <a:p>
            <a:r>
              <a:rPr lang="ru-RU" sz="2400" b="1" dirty="0">
                <a:solidFill>
                  <a:schemeClr val="bg1"/>
                </a:solidFill>
              </a:rPr>
              <a:t>У – убеждения</a:t>
            </a:r>
            <a:r>
              <a:rPr lang="ru-RU" sz="2400" dirty="0">
                <a:solidFill>
                  <a:schemeClr val="bg1"/>
                </a:solidFill>
              </a:rPr>
              <a:t>, мысли, чувства относительно стресс-фактора</a:t>
            </a:r>
            <a:endParaRPr lang="en-US" sz="2400" dirty="0">
              <a:solidFill>
                <a:schemeClr val="bg1"/>
              </a:solidFill>
              <a:latin typeface="Avenir Next LT Pro" panose="020B0504020202020204" pitchFamily="34" charset="77"/>
            </a:endParaRPr>
          </a:p>
          <a:p>
            <a:endParaRPr lang="en-US" sz="2400" dirty="0">
              <a:solidFill>
                <a:schemeClr val="bg1"/>
              </a:solidFill>
              <a:latin typeface="Avenir Next LT Pro" panose="020B0504020202020204" pitchFamily="34" charset="77"/>
            </a:endParaRPr>
          </a:p>
          <a:p>
            <a:r>
              <a:rPr lang="ru-RU" sz="2400" b="1" dirty="0">
                <a:solidFill>
                  <a:schemeClr val="bg1"/>
                </a:solidFill>
              </a:rPr>
              <a:t>П – последствия</a:t>
            </a:r>
            <a:r>
              <a:rPr lang="ru-RU" sz="2400" dirty="0">
                <a:solidFill>
                  <a:schemeClr val="bg1"/>
                </a:solidFill>
              </a:rPr>
              <a:t> или результаты, вызванные нашим убеждением</a:t>
            </a:r>
            <a:endParaRPr lang="en-US" sz="2400" dirty="0">
              <a:solidFill>
                <a:schemeClr val="bg1"/>
              </a:solidFill>
              <a:latin typeface="Avenir Next LT Pro" panose="020B0504020202020204" pitchFamily="34" charset="77"/>
            </a:endParaRPr>
          </a:p>
        </p:txBody>
      </p:sp>
    </p:spTree>
    <p:extLst>
      <p:ext uri="{BB962C8B-B14F-4D97-AF65-F5344CB8AC3E}">
        <p14:creationId xmlns:p14="http://schemas.microsoft.com/office/powerpoint/2010/main" val="1630719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holding the head&#10;&#10;Description automatically generated with low confidence">
            <a:extLst>
              <a:ext uri="{FF2B5EF4-FFF2-40B4-BE49-F238E27FC236}">
                <a16:creationId xmlns:a16="http://schemas.microsoft.com/office/drawing/2014/main" id="{892BED43-1900-DB41-B650-41FF710F1ED7}"/>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525CE69-B5B6-964F-A351-2FB40FFD2327}"/>
              </a:ext>
            </a:extLst>
          </p:cNvPr>
          <p:cNvSpPr/>
          <p:nvPr/>
        </p:nvSpPr>
        <p:spPr>
          <a:xfrm>
            <a:off x="4631961" y="0"/>
            <a:ext cx="7560039" cy="6858000"/>
          </a:xfrm>
          <a:prstGeom prst="rect">
            <a:avLst/>
          </a:prstGeom>
          <a:solidFill>
            <a:srgbClr val="A09642">
              <a:alpha val="74118"/>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FFFFFF"/>
              </a:solidFill>
            </a:endParaRPr>
          </a:p>
          <a:p>
            <a:endParaRPr lang="en-US" sz="2400" dirty="0">
              <a:solidFill>
                <a:srgbClr val="FFFFFF"/>
              </a:solidFill>
            </a:endParaRPr>
          </a:p>
          <a:p>
            <a:endParaRPr lang="en-US" sz="2400" dirty="0">
              <a:solidFill>
                <a:srgbClr val="FFFFFF"/>
              </a:solidFill>
            </a:endParaRPr>
          </a:p>
        </p:txBody>
      </p:sp>
      <p:sp>
        <p:nvSpPr>
          <p:cNvPr id="6" name="Title 1">
            <a:extLst>
              <a:ext uri="{FF2B5EF4-FFF2-40B4-BE49-F238E27FC236}">
                <a16:creationId xmlns:a16="http://schemas.microsoft.com/office/drawing/2014/main" id="{BDE65356-2B65-9548-9371-3113AE3360FA}"/>
              </a:ext>
            </a:extLst>
          </p:cNvPr>
          <p:cNvSpPr txBox="1">
            <a:spLocks/>
          </p:cNvSpPr>
          <p:nvPr/>
        </p:nvSpPr>
        <p:spPr>
          <a:xfrm>
            <a:off x="5089793" y="404729"/>
            <a:ext cx="6007027" cy="1499616"/>
          </a:xfrm>
          <a:prstGeom prst="rect">
            <a:avLst/>
          </a:prstGeom>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ru-RU" sz="5000" dirty="0">
                <a:solidFill>
                  <a:srgbClr val="FFFFFF"/>
                </a:solidFill>
              </a:rPr>
              <a:t>А</a:t>
            </a:r>
            <a:r>
              <a:rPr lang="en-US" sz="5000" dirty="0">
                <a:solidFill>
                  <a:srgbClr val="FFFFFF"/>
                </a:solidFill>
              </a:rPr>
              <a:t>+</a:t>
            </a:r>
            <a:r>
              <a:rPr lang="ru-RU" sz="5000" dirty="0">
                <a:solidFill>
                  <a:srgbClr val="FFFFFF"/>
                </a:solidFill>
              </a:rPr>
              <a:t>У</a:t>
            </a:r>
            <a:r>
              <a:rPr lang="en-US" sz="5000" dirty="0">
                <a:solidFill>
                  <a:srgbClr val="FFFFFF"/>
                </a:solidFill>
              </a:rPr>
              <a:t>=C</a:t>
            </a:r>
          </a:p>
        </p:txBody>
      </p:sp>
      <p:sp>
        <p:nvSpPr>
          <p:cNvPr id="9" name="TextBox 8">
            <a:extLst>
              <a:ext uri="{FF2B5EF4-FFF2-40B4-BE49-F238E27FC236}">
                <a16:creationId xmlns:a16="http://schemas.microsoft.com/office/drawing/2014/main" id="{CA46BD20-BC97-9B41-AA37-C757C0D12D96}"/>
              </a:ext>
            </a:extLst>
          </p:cNvPr>
          <p:cNvSpPr txBox="1"/>
          <p:nvPr/>
        </p:nvSpPr>
        <p:spPr>
          <a:xfrm>
            <a:off x="5012675" y="1333041"/>
            <a:ext cx="6913436" cy="5078313"/>
          </a:xfrm>
          <a:prstGeom prst="rect">
            <a:avLst/>
          </a:prstGeom>
          <a:noFill/>
        </p:spPr>
        <p:txBody>
          <a:bodyPr wrap="square" rtlCol="0">
            <a:spAutoFit/>
          </a:bodyPr>
          <a:lstStyle/>
          <a:p>
            <a:r>
              <a:rPr lang="ru-RU" sz="2200" i="1" dirty="0">
                <a:solidFill>
                  <a:srgbClr val="FFFFFF"/>
                </a:solidFill>
              </a:rPr>
              <a:t>Например</a:t>
            </a:r>
            <a:r>
              <a:rPr lang="en-US" sz="2200" i="1" dirty="0">
                <a:solidFill>
                  <a:srgbClr val="FFFFFF"/>
                </a:solidFill>
              </a:rPr>
              <a:t>:</a:t>
            </a:r>
          </a:p>
          <a:p>
            <a:endParaRPr lang="en-US" sz="2200" i="1" dirty="0">
              <a:solidFill>
                <a:srgbClr val="FFFFFF"/>
              </a:solidFill>
            </a:endParaRPr>
          </a:p>
          <a:p>
            <a:r>
              <a:rPr lang="ru-RU" sz="2000" dirty="0">
                <a:solidFill>
                  <a:schemeClr val="bg1"/>
                </a:solidFill>
              </a:rPr>
              <a:t>А – событие или стресс-фактор: босс просит поработать в эти выходные.</a:t>
            </a:r>
            <a:endParaRPr lang="en-US" sz="2000" dirty="0">
              <a:solidFill>
                <a:schemeClr val="bg1"/>
              </a:solidFill>
            </a:endParaRPr>
          </a:p>
          <a:p>
            <a:r>
              <a:rPr lang="ru-RU" sz="2000" dirty="0">
                <a:solidFill>
                  <a:schemeClr val="bg1"/>
                </a:solidFill>
              </a:rPr>
              <a:t>У – убеждение в том, что это несправедливо, вы не должны работать по выходным</a:t>
            </a:r>
            <a:endParaRPr lang="en-US" sz="2000" dirty="0">
              <a:solidFill>
                <a:schemeClr val="bg1"/>
              </a:solidFill>
            </a:endParaRPr>
          </a:p>
          <a:p>
            <a:r>
              <a:rPr lang="ru-RU" sz="2000" dirty="0">
                <a:solidFill>
                  <a:schemeClr val="bg1"/>
                </a:solidFill>
              </a:rPr>
              <a:t>П – последствие: вы решаете не выходить на работу, хотя всех ваших коллег тоже попросили поработать</a:t>
            </a:r>
            <a:endParaRPr lang="en-US" sz="2000" dirty="0">
              <a:solidFill>
                <a:schemeClr val="bg1"/>
              </a:solidFill>
            </a:endParaRPr>
          </a:p>
          <a:p>
            <a:r>
              <a:rPr lang="ru-RU" sz="2000" dirty="0">
                <a:solidFill>
                  <a:schemeClr val="bg1"/>
                </a:solidFill>
              </a:rPr>
              <a:t>Убежденность в том, что просить вас поработать в выходные несправедливо и что вы не должны работать по выходным – ложная.</a:t>
            </a:r>
            <a:endParaRPr lang="en-US" sz="2000" dirty="0">
              <a:solidFill>
                <a:schemeClr val="bg1"/>
              </a:solidFill>
            </a:endParaRPr>
          </a:p>
          <a:p>
            <a:r>
              <a:rPr lang="ru-RU" sz="2000" dirty="0">
                <a:solidFill>
                  <a:schemeClr val="bg1"/>
                </a:solidFill>
              </a:rPr>
              <a:t> Ищите закономерности в том, как вы мыслите, что думаете.  </a:t>
            </a:r>
          </a:p>
          <a:p>
            <a:endParaRPr lang="ru-RU" sz="2000" dirty="0">
              <a:solidFill>
                <a:schemeClr val="bg1"/>
              </a:solidFill>
            </a:endParaRPr>
          </a:p>
          <a:p>
            <a:r>
              <a:rPr lang="ru-RU" sz="2000" b="1" dirty="0">
                <a:solidFill>
                  <a:schemeClr val="bg1"/>
                </a:solidFill>
              </a:rPr>
              <a:t>Эти искаженные мысленные схемы создают нейронные пути в мозге, из-за чего нам проще верить им. Разберитесь в своих чувствах, правильно ли они отражают ситуацию.</a:t>
            </a:r>
            <a:endParaRPr lang="en-US" sz="2000" b="1" dirty="0">
              <a:solidFill>
                <a:schemeClr val="bg1"/>
              </a:solidFill>
            </a:endParaRPr>
          </a:p>
        </p:txBody>
      </p:sp>
    </p:spTree>
    <p:extLst>
      <p:ext uri="{BB962C8B-B14F-4D97-AF65-F5344CB8AC3E}">
        <p14:creationId xmlns:p14="http://schemas.microsoft.com/office/powerpoint/2010/main" val="315521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47" name="Rectangle 46">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9" name="Rectangle 48">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4"/>
            <a:ext cx="10058400" cy="1371600"/>
          </a:xfrm>
        </p:spPr>
        <p:txBody>
          <a:bodyPr>
            <a:normAutofit/>
          </a:bodyPr>
          <a:lstStyle/>
          <a:p>
            <a:r>
              <a:rPr lang="ru-RU" dirty="0"/>
              <a:t>Это не маленькая проблема.</a:t>
            </a:r>
            <a:endParaRPr lang="en-US" dirty="0"/>
          </a:p>
        </p:txBody>
      </p:sp>
      <p:graphicFrame>
        <p:nvGraphicFramePr>
          <p:cNvPr id="31" name="Content Placeholder 2" descr="timeline">
            <a:extLst>
              <a:ext uri="{FF2B5EF4-FFF2-40B4-BE49-F238E27FC236}">
                <a16:creationId xmlns:a16="http://schemas.microsoft.com/office/drawing/2014/main" id="{613FC9B6-ED9E-4F51-A217-156DA01928CD}"/>
              </a:ext>
            </a:extLst>
          </p:cNvPr>
          <p:cNvGraphicFramePr/>
          <p:nvPr>
            <p:extLst>
              <p:ext uri="{D42A27DB-BD31-4B8C-83A1-F6EECF244321}">
                <p14:modId xmlns:p14="http://schemas.microsoft.com/office/powerpoint/2010/main" val="941042431"/>
              </p:ext>
            </p:extLst>
          </p:nvPr>
        </p:nvGraphicFramePr>
        <p:xfrm>
          <a:off x="1066800" y="2103120"/>
          <a:ext cx="10058400" cy="38496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601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95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32E758-3DDD-417B-8EB3-75F19D89E350}"/>
              </a:ext>
            </a:extLst>
          </p:cNvPr>
          <p:cNvSpPr>
            <a:spLocks noGrp="1"/>
          </p:cNvSpPr>
          <p:nvPr>
            <p:ph type="title"/>
          </p:nvPr>
        </p:nvSpPr>
        <p:spPr>
          <a:xfrm>
            <a:off x="524256" y="4767072"/>
            <a:ext cx="6594189" cy="1625210"/>
          </a:xfrm>
        </p:spPr>
        <p:txBody>
          <a:bodyPr>
            <a:normAutofit/>
          </a:bodyPr>
          <a:lstStyle/>
          <a:p>
            <a:pPr algn="ctr"/>
            <a:r>
              <a:rPr lang="ru-RU" sz="4000" dirty="0">
                <a:solidFill>
                  <a:srgbClr val="FFFFFF"/>
                </a:solidFill>
                <a:latin typeface="Avenir Next LT Pro" panose="020B0504020202020204" pitchFamily="34" charset="77"/>
              </a:rPr>
              <a:t>Я МЫСЛЮ, ЗНАЧИТ СУЩЕСТВУЮ</a:t>
            </a:r>
            <a:endParaRPr lang="en-US" sz="4000" dirty="0">
              <a:solidFill>
                <a:srgbClr val="FFFFFF"/>
              </a:solidFill>
              <a:latin typeface="Avenir Next LT Pro" panose="020B0504020202020204" pitchFamily="34" charset="77"/>
            </a:endParaRPr>
          </a:p>
        </p:txBody>
      </p:sp>
      <p:pic>
        <p:nvPicPr>
          <p:cNvPr id="5" name="Picture 4" descr="A picture containing drawing&#10;&#10;Description automatically generated">
            <a:extLst>
              <a:ext uri="{FF2B5EF4-FFF2-40B4-BE49-F238E27FC236}">
                <a16:creationId xmlns:a16="http://schemas.microsoft.com/office/drawing/2014/main" id="{24C958E3-121B-4837-ADC7-0BDE98F899B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2747" r="1" b="29062"/>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DFA4B70-0801-420C-AEF5-2F74485979A2}"/>
              </a:ext>
            </a:extLst>
          </p:cNvPr>
          <p:cNvSpPr>
            <a:spLocks noGrp="1"/>
          </p:cNvSpPr>
          <p:nvPr>
            <p:ph idx="1"/>
          </p:nvPr>
        </p:nvSpPr>
        <p:spPr>
          <a:xfrm>
            <a:off x="8029319" y="917725"/>
            <a:ext cx="3424739" cy="4852362"/>
          </a:xfrm>
        </p:spPr>
        <p:txBody>
          <a:bodyPr anchor="ctr">
            <a:normAutofit/>
          </a:bodyPr>
          <a:lstStyle/>
          <a:p>
            <a:r>
              <a:rPr lang="ru-RU" sz="2400" dirty="0">
                <a:solidFill>
                  <a:srgbClr val="FFFFFF"/>
                </a:solidFill>
                <a:latin typeface="Avenir Next LT Pro" panose="020B0504020202020204" pitchFamily="34" charset="77"/>
              </a:rPr>
              <a:t>Все входящее либо питает нас, либо опустошает.</a:t>
            </a:r>
          </a:p>
          <a:p>
            <a:endParaRPr lang="ru-RU" sz="2400" dirty="0">
              <a:solidFill>
                <a:srgbClr val="FFFFFF"/>
              </a:solidFill>
              <a:latin typeface="Avenir Next LT Pro" panose="020B0504020202020204" pitchFamily="34" charset="77"/>
            </a:endParaRPr>
          </a:p>
          <a:p>
            <a:endParaRPr lang="ru-RU" sz="2400" dirty="0">
              <a:solidFill>
                <a:srgbClr val="FFFFFF"/>
              </a:solidFill>
              <a:latin typeface="Avenir Next LT Pro" panose="020B0504020202020204" pitchFamily="34" charset="77"/>
            </a:endParaRPr>
          </a:p>
          <a:p>
            <a:r>
              <a:rPr lang="ru-RU" sz="2400" dirty="0">
                <a:solidFill>
                  <a:srgbClr val="FFFFFF"/>
                </a:solidFill>
                <a:latin typeface="Avenir Next LT Pro" panose="020B0504020202020204" pitchFamily="34" charset="77"/>
              </a:rPr>
              <a:t> «Преобразуйтесь через полное обновление ума вашего» (Рим 12:2 пер. Кулакова).</a:t>
            </a:r>
          </a:p>
          <a:p>
            <a:endParaRPr lang="ru-RU" sz="2400" dirty="0">
              <a:solidFill>
                <a:srgbClr val="FFFFFF"/>
              </a:solidFill>
              <a:latin typeface="Avenir Next LT Pro" panose="020B0504020202020204" pitchFamily="34" charset="77"/>
            </a:endParaRPr>
          </a:p>
        </p:txBody>
      </p:sp>
    </p:spTree>
    <p:extLst>
      <p:ext uri="{BB962C8B-B14F-4D97-AF65-F5344CB8AC3E}">
        <p14:creationId xmlns:p14="http://schemas.microsoft.com/office/powerpoint/2010/main" val="3218903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0CC7-E6DB-4280-8D8D-7A7180C3E271}"/>
              </a:ext>
            </a:extLst>
          </p:cNvPr>
          <p:cNvSpPr>
            <a:spLocks noGrp="1"/>
          </p:cNvSpPr>
          <p:nvPr>
            <p:ph type="title"/>
          </p:nvPr>
        </p:nvSpPr>
        <p:spPr>
          <a:xfrm>
            <a:off x="1024128" y="585216"/>
            <a:ext cx="6066818" cy="1499616"/>
          </a:xfrm>
        </p:spPr>
        <p:txBody>
          <a:bodyPr>
            <a:normAutofit/>
          </a:bodyPr>
          <a:lstStyle/>
          <a:p>
            <a:r>
              <a:rPr lang="ru-RU" dirty="0"/>
              <a:t>ПОДУМАЙТЕ О ТОМ, </a:t>
            </a:r>
            <a:r>
              <a:rPr lang="ru-RU" dirty="0">
                <a:solidFill>
                  <a:schemeClr val="bg1">
                    <a:lumMod val="65000"/>
                  </a:schemeClr>
                </a:solidFill>
              </a:rPr>
              <a:t>о чем вы думаете</a:t>
            </a:r>
            <a:endParaRPr lang="en-US" dirty="0">
              <a:solidFill>
                <a:schemeClr val="bg1">
                  <a:lumMod val="65000"/>
                </a:schemeClr>
              </a:solidFill>
            </a:endParaRPr>
          </a:p>
        </p:txBody>
      </p:sp>
      <p:sp>
        <p:nvSpPr>
          <p:cNvPr id="10" name="Content Placeholder 9">
            <a:extLst>
              <a:ext uri="{FF2B5EF4-FFF2-40B4-BE49-F238E27FC236}">
                <a16:creationId xmlns:a16="http://schemas.microsoft.com/office/drawing/2014/main" id="{4D103309-830A-4D63-94E5-5B70F8DC42A9}"/>
              </a:ext>
            </a:extLst>
          </p:cNvPr>
          <p:cNvSpPr>
            <a:spLocks noGrp="1"/>
          </p:cNvSpPr>
          <p:nvPr>
            <p:ph idx="1"/>
          </p:nvPr>
        </p:nvSpPr>
        <p:spPr>
          <a:xfrm>
            <a:off x="1024128" y="2595966"/>
            <a:ext cx="6066818" cy="3713394"/>
          </a:xfrm>
        </p:spPr>
        <p:txBody>
          <a:bodyPr>
            <a:normAutofit/>
          </a:bodyPr>
          <a:lstStyle/>
          <a:p>
            <a:r>
              <a:rPr lang="ru-RU" sz="2400" dirty="0">
                <a:latin typeface="Avenir Next LT Pro" panose="020B0504020202020204" pitchFamily="34" charset="77"/>
              </a:rPr>
              <a:t>Вы можете стать диспетчером своего мысленного аэропорта. Вы занимаете контрольную вышку и можете управлять своим мысленным трафиком. </a:t>
            </a:r>
          </a:p>
          <a:p>
            <a:endParaRPr lang="ru-RU" sz="2400" dirty="0">
              <a:latin typeface="Avenir Next LT Pro" panose="020B0504020202020204" pitchFamily="34" charset="77"/>
            </a:endParaRPr>
          </a:p>
          <a:p>
            <a:r>
              <a:rPr lang="ru-RU" sz="2400" dirty="0">
                <a:latin typeface="Avenir Next LT Pro" panose="020B0504020202020204" pitchFamily="34" charset="77"/>
              </a:rPr>
              <a:t>Мысли роятся на верху, приходя и уходя. Если одна из них совершает посадку, это потому что вы ей разрешили. Если уходит - вы так приказали.</a:t>
            </a:r>
          </a:p>
          <a:p>
            <a:endParaRPr lang="ru-RU" sz="2400" dirty="0">
              <a:latin typeface="Avenir Next LT Pro" panose="020B0504020202020204" pitchFamily="34" charset="77"/>
            </a:endParaRPr>
          </a:p>
        </p:txBody>
      </p:sp>
      <p:pic>
        <p:nvPicPr>
          <p:cNvPr id="8" name="Content Placeholder 4">
            <a:extLst>
              <a:ext uri="{FF2B5EF4-FFF2-40B4-BE49-F238E27FC236}">
                <a16:creationId xmlns:a16="http://schemas.microsoft.com/office/drawing/2014/main" id="{D2C83C73-185C-4A3D-8027-7EF7224F6180}"/>
              </a:ext>
            </a:extLst>
          </p:cNvPr>
          <p:cNvPicPr>
            <a:picLocks noChangeAspect="1"/>
          </p:cNvPicPr>
          <p:nvPr/>
        </p:nvPicPr>
        <p:blipFill rotWithShape="1">
          <a:blip r:embed="rId3"/>
          <a:srcRect l="26251" r="22502" b="2"/>
          <a:stretch/>
        </p:blipFill>
        <p:spPr>
          <a:xfrm>
            <a:off x="7552266" y="10"/>
            <a:ext cx="4639733" cy="6857990"/>
          </a:xfrm>
          <a:prstGeom prst="rect">
            <a:avLst/>
          </a:prstGeom>
        </p:spPr>
      </p:pic>
    </p:spTree>
    <p:extLst>
      <p:ext uri="{BB962C8B-B14F-4D97-AF65-F5344CB8AC3E}">
        <p14:creationId xmlns:p14="http://schemas.microsoft.com/office/powerpoint/2010/main" val="2331195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55B858F-1E70-4E6F-BE67-C90AA7EDA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409067-4BAC-4D65-989D-B51EA73D71DF}"/>
              </a:ext>
            </a:extLst>
          </p:cNvPr>
          <p:cNvSpPr>
            <a:spLocks noGrp="1"/>
          </p:cNvSpPr>
          <p:nvPr>
            <p:ph type="title"/>
          </p:nvPr>
        </p:nvSpPr>
        <p:spPr>
          <a:xfrm>
            <a:off x="640079" y="585215"/>
            <a:ext cx="4476670" cy="2637670"/>
          </a:xfrm>
        </p:spPr>
        <p:txBody>
          <a:bodyPr>
            <a:normAutofit/>
          </a:bodyPr>
          <a:lstStyle/>
          <a:p>
            <a:r>
              <a:rPr lang="ru-RU" sz="4400" dirty="0" err="1">
                <a:solidFill>
                  <a:srgbClr val="FFFFFF"/>
                </a:solidFill>
                <a:latin typeface="Avenir Next LT Pro" panose="020B0504020202020204" pitchFamily="34" charset="77"/>
              </a:rPr>
              <a:t>ПРОДОЛЖИтельность</a:t>
            </a:r>
            <a:r>
              <a:rPr lang="ru-RU" sz="4400" dirty="0">
                <a:solidFill>
                  <a:srgbClr val="FFFFFF"/>
                </a:solidFill>
                <a:latin typeface="Avenir Next LT Pro" panose="020B0504020202020204" pitchFamily="34" charset="77"/>
              </a:rPr>
              <a:t> жизни мысли – </a:t>
            </a:r>
            <a:r>
              <a:rPr lang="ru-RU" sz="4400" b="1" dirty="0">
                <a:solidFill>
                  <a:srgbClr val="FFFFFF"/>
                </a:solidFill>
                <a:latin typeface="Avenir Next LT Pro" panose="020B0504020202020204" pitchFamily="34" charset="77"/>
              </a:rPr>
              <a:t>90 секунд</a:t>
            </a:r>
            <a:endParaRPr lang="en-US" sz="4400" b="1" dirty="0">
              <a:solidFill>
                <a:srgbClr val="FFFFFF"/>
              </a:solidFill>
              <a:latin typeface="Avenir Next LT Pro" panose="020B0504020202020204" pitchFamily="34" charset="77"/>
            </a:endParaRPr>
          </a:p>
        </p:txBody>
      </p:sp>
      <p:cxnSp>
        <p:nvCxnSpPr>
          <p:cNvPr id="14" name="Straight Connector 13">
            <a:extLst>
              <a:ext uri="{FF2B5EF4-FFF2-40B4-BE49-F238E27FC236}">
                <a16:creationId xmlns:a16="http://schemas.microsoft.com/office/drawing/2014/main" id="{1104BD89-6707-4892-B5BB-2329B76676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686820F8-4DCA-43A1-8DAC-C806076DD3C2}"/>
              </a:ext>
            </a:extLst>
          </p:cNvPr>
          <p:cNvSpPr>
            <a:spLocks noGrp="1"/>
          </p:cNvSpPr>
          <p:nvPr>
            <p:ph idx="1"/>
          </p:nvPr>
        </p:nvSpPr>
        <p:spPr>
          <a:xfrm>
            <a:off x="1011503" y="3429000"/>
            <a:ext cx="3791711" cy="2788920"/>
          </a:xfrm>
        </p:spPr>
        <p:txBody>
          <a:bodyPr>
            <a:normAutofit/>
          </a:bodyPr>
          <a:lstStyle/>
          <a:p>
            <a:r>
              <a:rPr lang="ru-RU" sz="2400" dirty="0">
                <a:solidFill>
                  <a:srgbClr val="FFFFFF"/>
                </a:solidFill>
                <a:latin typeface="Avenir Next LT Pro" panose="020B0504020202020204" pitchFamily="34" charset="77"/>
              </a:rPr>
              <a:t>Эмоции задерживаются от того, что мы себе рассказываем о них.</a:t>
            </a:r>
            <a:endParaRPr lang="en-US" sz="2400" dirty="0">
              <a:solidFill>
                <a:srgbClr val="FFFFFF"/>
              </a:solidFill>
              <a:latin typeface="Avenir Next LT Pro" panose="020B0504020202020204" pitchFamily="34" charset="77"/>
            </a:endParaRPr>
          </a:p>
        </p:txBody>
      </p:sp>
      <p:pic>
        <p:nvPicPr>
          <p:cNvPr id="5" name="Content Placeholder 4" descr="A picture containing indoor, food, counter, orange&#10;&#10;Description automatically generated">
            <a:extLst>
              <a:ext uri="{FF2B5EF4-FFF2-40B4-BE49-F238E27FC236}">
                <a16:creationId xmlns:a16="http://schemas.microsoft.com/office/drawing/2014/main" id="{37EAA071-5E02-4558-866E-EE0BCA24374D}"/>
              </a:ext>
            </a:extLst>
          </p:cNvPr>
          <p:cNvPicPr>
            <a:picLocks noChangeAspect="1"/>
          </p:cNvPicPr>
          <p:nvPr/>
        </p:nvPicPr>
        <p:blipFill rotWithShape="1">
          <a:blip r:embed="rId3">
            <a:extLst>
              <a:ext uri="{28A0092B-C50C-407E-A947-70E740481C1C}">
                <a14:useLocalDpi xmlns:a14="http://schemas.microsoft.com/office/drawing/2010/main" val="0"/>
              </a:ext>
            </a:extLst>
          </a:blip>
          <a:srcRect l="13150" r="21560" b="1"/>
          <a:stretch/>
        </p:blipFill>
        <p:spPr>
          <a:xfrm>
            <a:off x="6096000" y="640080"/>
            <a:ext cx="5455921" cy="5577840"/>
          </a:xfrm>
          <a:prstGeom prst="rect">
            <a:avLst/>
          </a:prstGeom>
        </p:spPr>
      </p:pic>
    </p:spTree>
    <p:extLst>
      <p:ext uri="{BB962C8B-B14F-4D97-AF65-F5344CB8AC3E}">
        <p14:creationId xmlns:p14="http://schemas.microsoft.com/office/powerpoint/2010/main" val="2765077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5" name="Rectangle 14">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Emma’s Story: Overcoming Her Struggles with Pornography, Shame, and Self-Worth">
            <a:hlinkClick r:id="" action="ppaction://media"/>
            <a:extLst>
              <a:ext uri="{FF2B5EF4-FFF2-40B4-BE49-F238E27FC236}">
                <a16:creationId xmlns:a16="http://schemas.microsoft.com/office/drawing/2014/main" id="{BC2822B8-EBB9-4014-8593-22F9AC6028DB}"/>
              </a:ext>
            </a:extLst>
          </p:cNvPr>
          <p:cNvPicPr>
            <a:picLocks noGrp="1" noRot="1" noChangeAspect="1"/>
          </p:cNvPicPr>
          <p:nvPr>
            <p:ph idx="1"/>
            <a:videoFile r:link="rId1"/>
          </p:nvPr>
        </p:nvPicPr>
        <p:blipFill>
          <a:blip r:embed="rId4"/>
          <a:stretch>
            <a:fillRect/>
          </a:stretch>
        </p:blipFill>
        <p:spPr>
          <a:xfrm>
            <a:off x="1427668" y="803063"/>
            <a:ext cx="9336664" cy="5251874"/>
          </a:xfrm>
          <a:prstGeom prst="rect">
            <a:avLst/>
          </a:prstGeom>
        </p:spPr>
      </p:pic>
    </p:spTree>
    <p:extLst>
      <p:ext uri="{BB962C8B-B14F-4D97-AF65-F5344CB8AC3E}">
        <p14:creationId xmlns:p14="http://schemas.microsoft.com/office/powerpoint/2010/main" val="387847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C66E9-A657-452A-9C4C-552C9B3B4AB9}"/>
              </a:ext>
            </a:extLst>
          </p:cNvPr>
          <p:cNvSpPr>
            <a:spLocks noGrp="1"/>
          </p:cNvSpPr>
          <p:nvPr>
            <p:ph type="title"/>
          </p:nvPr>
        </p:nvSpPr>
        <p:spPr/>
        <p:txBody>
          <a:bodyPr/>
          <a:lstStyle/>
          <a:p>
            <a:r>
              <a:rPr lang="ru-RU" dirty="0"/>
              <a:t>Обратитесь за помощью</a:t>
            </a:r>
            <a:endParaRPr lang="en-US" dirty="0"/>
          </a:p>
        </p:txBody>
      </p:sp>
      <p:graphicFrame>
        <p:nvGraphicFramePr>
          <p:cNvPr id="4" name="Content Placeholder 3">
            <a:extLst>
              <a:ext uri="{FF2B5EF4-FFF2-40B4-BE49-F238E27FC236}">
                <a16:creationId xmlns:a16="http://schemas.microsoft.com/office/drawing/2014/main" id="{1BCF6B7D-F4CA-43C2-B223-4B06CC64BCB8}"/>
              </a:ext>
            </a:extLst>
          </p:cNvPr>
          <p:cNvGraphicFramePr>
            <a:graphicFrameLocks noGrp="1"/>
          </p:cNvGraphicFramePr>
          <p:nvPr>
            <p:ph idx="1"/>
            <p:extLst>
              <p:ext uri="{D42A27DB-BD31-4B8C-83A1-F6EECF244321}">
                <p14:modId xmlns:p14="http://schemas.microsoft.com/office/powerpoint/2010/main" val="1244487202"/>
              </p:ext>
            </p:extLst>
          </p:nvPr>
        </p:nvGraphicFramePr>
        <p:xfrm>
          <a:off x="1066800" y="2103438"/>
          <a:ext cx="10058400" cy="3849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457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descr="A picture containing website&#10;&#10;Description automatically generated">
            <a:extLst>
              <a:ext uri="{FF2B5EF4-FFF2-40B4-BE49-F238E27FC236}">
                <a16:creationId xmlns:a16="http://schemas.microsoft.com/office/drawing/2014/main" id="{28A4FA9D-BC21-4A4A-BE24-2D72F4C349A9}"/>
              </a:ext>
            </a:extLst>
          </p:cNvPr>
          <p:cNvPicPr>
            <a:picLocks noGrp="1" noChangeAspect="1"/>
          </p:cNvPicPr>
          <p:nvPr>
            <p:ph idx="1"/>
          </p:nvPr>
        </p:nvPicPr>
        <p:blipFill rotWithShape="1">
          <a:blip r:embed="rId3"/>
          <a:srcRect r="12890" b="1"/>
          <a:stretch/>
        </p:blipFill>
        <p:spPr>
          <a:xfrm>
            <a:off x="20" y="10"/>
            <a:ext cx="12191980" cy="6857990"/>
          </a:xfrm>
          <a:prstGeom prst="rect">
            <a:avLst/>
          </a:prstGeom>
        </p:spPr>
      </p:pic>
      <p:sp>
        <p:nvSpPr>
          <p:cNvPr id="2" name="TextBox 1">
            <a:extLst>
              <a:ext uri="{FF2B5EF4-FFF2-40B4-BE49-F238E27FC236}">
                <a16:creationId xmlns:a16="http://schemas.microsoft.com/office/drawing/2014/main" id="{1DAA043A-FE8A-5D4F-852D-7A3E62043BF3}"/>
              </a:ext>
            </a:extLst>
          </p:cNvPr>
          <p:cNvSpPr txBox="1"/>
          <p:nvPr/>
        </p:nvSpPr>
        <p:spPr>
          <a:xfrm>
            <a:off x="3482502" y="1031132"/>
            <a:ext cx="6050604" cy="769441"/>
          </a:xfrm>
          <a:prstGeom prst="rect">
            <a:avLst/>
          </a:prstGeom>
          <a:noFill/>
        </p:spPr>
        <p:txBody>
          <a:bodyPr wrap="square" rtlCol="0">
            <a:spAutoFit/>
          </a:bodyPr>
          <a:lstStyle/>
          <a:p>
            <a:r>
              <a:rPr lang="ru-RU" sz="4400" b="1" dirty="0">
                <a:solidFill>
                  <a:schemeClr val="accent4">
                    <a:lumMod val="75000"/>
                  </a:schemeClr>
                </a:solidFill>
              </a:rPr>
              <a:t>Ты можешь преодолеть</a:t>
            </a:r>
            <a:endParaRPr lang="en-US" sz="4400" b="1" dirty="0">
              <a:solidFill>
                <a:schemeClr val="accent4">
                  <a:lumMod val="75000"/>
                </a:schemeClr>
              </a:solidFill>
            </a:endParaRPr>
          </a:p>
        </p:txBody>
      </p:sp>
    </p:spTree>
    <p:extLst>
      <p:ext uri="{BB962C8B-B14F-4D97-AF65-F5344CB8AC3E}">
        <p14:creationId xmlns:p14="http://schemas.microsoft.com/office/powerpoint/2010/main" val="4292102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6" name="Rectangle 15">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able&#10;&#10;Description automatically generated">
            <a:extLst>
              <a:ext uri="{FF2B5EF4-FFF2-40B4-BE49-F238E27FC236}">
                <a16:creationId xmlns:a16="http://schemas.microsoft.com/office/drawing/2014/main" id="{53F3AFD3-5A4D-4F1B-9226-4E12F4AEDC73}"/>
              </a:ext>
            </a:extLst>
          </p:cNvPr>
          <p:cNvPicPr>
            <a:picLocks noGrp="1" noChangeAspect="1"/>
          </p:cNvPicPr>
          <p:nvPr>
            <p:ph idx="1"/>
          </p:nvPr>
        </p:nvPicPr>
        <p:blipFill>
          <a:blip r:embed="rId3"/>
          <a:stretch>
            <a:fillRect/>
          </a:stretch>
        </p:blipFill>
        <p:spPr>
          <a:xfrm>
            <a:off x="107578" y="374904"/>
            <a:ext cx="11976843" cy="6108192"/>
          </a:xfrm>
          <a:prstGeom prst="rect">
            <a:avLst/>
          </a:prstGeom>
        </p:spPr>
      </p:pic>
    </p:spTree>
    <p:extLst>
      <p:ext uri="{BB962C8B-B14F-4D97-AF65-F5344CB8AC3E}">
        <p14:creationId xmlns:p14="http://schemas.microsoft.com/office/powerpoint/2010/main" val="4273500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lanced stones on a pebble beach during sunset">
            <a:extLst>
              <a:ext uri="{FF2B5EF4-FFF2-40B4-BE49-F238E27FC236}">
                <a16:creationId xmlns:a16="http://schemas.microsoft.com/office/drawing/2014/main" id="{3410304C-43D9-450D-86F5-3890AD49B818}"/>
              </a:ext>
            </a:extLst>
          </p:cNvPr>
          <p:cNvPicPr>
            <a:picLocks noChangeAspect="1"/>
          </p:cNvPicPr>
          <p:nvPr/>
        </p:nvPicPr>
        <p:blipFill rotWithShape="1">
          <a:blip r:embed="rId3"/>
          <a:srcRect t="23391" r="9091"/>
          <a:stretch/>
        </p:blipFill>
        <p:spPr>
          <a:xfrm>
            <a:off x="20" y="-1"/>
            <a:ext cx="12191980" cy="6857999"/>
          </a:xfrm>
          <a:prstGeom prst="rect">
            <a:avLst/>
          </a:prstGeom>
        </p:spPr>
      </p:pic>
      <p:sp>
        <p:nvSpPr>
          <p:cNvPr id="12" name="Rectangle 1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B6B1DA-80D9-439A-861C-F8D4BDBF1249}"/>
              </a:ext>
            </a:extLst>
          </p:cNvPr>
          <p:cNvSpPr>
            <a:spLocks noGrp="1"/>
          </p:cNvSpPr>
          <p:nvPr>
            <p:ph type="title"/>
          </p:nvPr>
        </p:nvSpPr>
        <p:spPr>
          <a:xfrm>
            <a:off x="774043" y="727626"/>
            <a:ext cx="4602152" cy="1718225"/>
          </a:xfrm>
        </p:spPr>
        <p:txBody>
          <a:bodyPr>
            <a:normAutofit/>
          </a:bodyPr>
          <a:lstStyle/>
          <a:p>
            <a:r>
              <a:rPr lang="en-US" sz="4400"/>
              <a:t>Resources</a:t>
            </a:r>
          </a:p>
        </p:txBody>
      </p:sp>
      <p:sp>
        <p:nvSpPr>
          <p:cNvPr id="3" name="Content Placeholder 2">
            <a:extLst>
              <a:ext uri="{FF2B5EF4-FFF2-40B4-BE49-F238E27FC236}">
                <a16:creationId xmlns:a16="http://schemas.microsoft.com/office/drawing/2014/main" id="{1F13B421-E9EC-4EFA-AC4F-1396059416CA}"/>
              </a:ext>
            </a:extLst>
          </p:cNvPr>
          <p:cNvSpPr>
            <a:spLocks noGrp="1"/>
          </p:cNvSpPr>
          <p:nvPr>
            <p:ph idx="1"/>
          </p:nvPr>
        </p:nvSpPr>
        <p:spPr>
          <a:xfrm>
            <a:off x="774043" y="2538920"/>
            <a:ext cx="4602152" cy="3480066"/>
          </a:xfrm>
        </p:spPr>
        <p:txBody>
          <a:bodyPr>
            <a:normAutofit/>
          </a:bodyPr>
          <a:lstStyle/>
          <a:p>
            <a:r>
              <a:rPr lang="en-US" sz="2000" dirty="0"/>
              <a:t>The Truth About Porn</a:t>
            </a:r>
          </a:p>
          <a:p>
            <a:r>
              <a:rPr lang="en-US" sz="2000" dirty="0"/>
              <a:t>Fight the New Drug</a:t>
            </a:r>
          </a:p>
          <a:p>
            <a:r>
              <a:rPr lang="en-US" sz="2000" dirty="0"/>
              <a:t>Pure Life Ministries</a:t>
            </a:r>
          </a:p>
          <a:p>
            <a:r>
              <a:rPr lang="en-US" sz="2000" dirty="0"/>
              <a:t>Join Fortify</a:t>
            </a:r>
          </a:p>
          <a:p>
            <a:r>
              <a:rPr lang="en-US" sz="2000" dirty="0"/>
              <a:t>New Freedom To Love </a:t>
            </a:r>
          </a:p>
          <a:p>
            <a:endParaRPr lang="en-US" dirty="0"/>
          </a:p>
        </p:txBody>
      </p:sp>
    </p:spTree>
    <p:extLst>
      <p:ext uri="{BB962C8B-B14F-4D97-AF65-F5344CB8AC3E}">
        <p14:creationId xmlns:p14="http://schemas.microsoft.com/office/powerpoint/2010/main" val="890652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F4EBCC-FE86-430B-B045-896BD96448AC}"/>
              </a:ext>
            </a:extLst>
          </p:cNvPr>
          <p:cNvSpPr>
            <a:spLocks noGrp="1"/>
          </p:cNvSpPr>
          <p:nvPr>
            <p:ph type="title"/>
          </p:nvPr>
        </p:nvSpPr>
        <p:spPr/>
        <p:txBody>
          <a:bodyPr/>
          <a:lstStyle/>
          <a:p>
            <a:r>
              <a:rPr lang="ru-RU" dirty="0"/>
              <a:t>ЗАВИСИМОСТЬ</a:t>
            </a:r>
            <a:endParaRPr lang="en-US" dirty="0"/>
          </a:p>
        </p:txBody>
      </p:sp>
      <p:sp>
        <p:nvSpPr>
          <p:cNvPr id="7" name="Text Placeholder 6">
            <a:extLst>
              <a:ext uri="{FF2B5EF4-FFF2-40B4-BE49-F238E27FC236}">
                <a16:creationId xmlns:a16="http://schemas.microsoft.com/office/drawing/2014/main" id="{8D1D1F11-90EB-4EA9-BD5B-CA8DEAA095D1}"/>
              </a:ext>
            </a:extLst>
          </p:cNvPr>
          <p:cNvSpPr>
            <a:spLocks noGrp="1"/>
          </p:cNvSpPr>
          <p:nvPr>
            <p:ph type="body" idx="1"/>
          </p:nvPr>
        </p:nvSpPr>
        <p:spPr/>
        <p:txBody>
          <a:bodyPr/>
          <a:lstStyle/>
          <a:p>
            <a:r>
              <a:rPr lang="ru-RU" dirty="0"/>
              <a:t>Кормим зверя</a:t>
            </a:r>
            <a:endParaRPr lang="en-US" dirty="0"/>
          </a:p>
        </p:txBody>
      </p:sp>
    </p:spTree>
    <p:extLst>
      <p:ext uri="{BB962C8B-B14F-4D97-AF65-F5344CB8AC3E}">
        <p14:creationId xmlns:p14="http://schemas.microsoft.com/office/powerpoint/2010/main" val="2291005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6FF6F1F0-5634-43EF-A907-4F1DF0A9FD95}"/>
              </a:ext>
            </a:extLst>
          </p:cNvPr>
          <p:cNvSpPr>
            <a:spLocks noGrp="1"/>
          </p:cNvSpPr>
          <p:nvPr>
            <p:ph type="title"/>
          </p:nvPr>
        </p:nvSpPr>
        <p:spPr>
          <a:xfrm>
            <a:off x="868680" y="642593"/>
            <a:ext cx="6281928" cy="1744183"/>
          </a:xfrm>
        </p:spPr>
        <p:txBody>
          <a:bodyPr>
            <a:normAutofit/>
          </a:bodyPr>
          <a:lstStyle/>
          <a:p>
            <a:r>
              <a:rPr lang="ru-RU" dirty="0"/>
              <a:t>Как выглядит порнографическая зависимость</a:t>
            </a:r>
            <a:r>
              <a:rPr lang="en-US" dirty="0"/>
              <a:t>?</a:t>
            </a:r>
          </a:p>
        </p:txBody>
      </p:sp>
      <p:sp>
        <p:nvSpPr>
          <p:cNvPr id="5" name="Content Placeholder 4">
            <a:extLst>
              <a:ext uri="{FF2B5EF4-FFF2-40B4-BE49-F238E27FC236}">
                <a16:creationId xmlns:a16="http://schemas.microsoft.com/office/drawing/2014/main" id="{BBAA9902-B4C5-47E5-BD7A-0D088C397E44}"/>
              </a:ext>
            </a:extLst>
          </p:cNvPr>
          <p:cNvSpPr>
            <a:spLocks noGrp="1"/>
          </p:cNvSpPr>
          <p:nvPr>
            <p:ph idx="1"/>
          </p:nvPr>
        </p:nvSpPr>
        <p:spPr>
          <a:xfrm>
            <a:off x="868679" y="2320950"/>
            <a:ext cx="6281928" cy="4227972"/>
          </a:xfrm>
        </p:spPr>
        <p:txBody>
          <a:bodyPr>
            <a:noAutofit/>
          </a:bodyPr>
          <a:lstStyle/>
          <a:p>
            <a:pPr fontAlgn="base">
              <a:buFont typeface="Arial" panose="020B0604020202020204" pitchFamily="34" charset="0"/>
              <a:buChar char="•"/>
            </a:pPr>
            <a:r>
              <a:rPr lang="ru-RU" sz="2200" dirty="0">
                <a:solidFill>
                  <a:srgbClr val="404040"/>
                </a:solidFill>
                <a:cs typeface="Calibri" panose="020F0502020204030204" pitchFamily="34" charset="0"/>
              </a:rPr>
              <a:t>Увеличиваются периоды просмотра порно.</a:t>
            </a:r>
          </a:p>
          <a:p>
            <a:pPr fontAlgn="base">
              <a:buFont typeface="Arial" panose="020B0604020202020204" pitchFamily="34" charset="0"/>
              <a:buChar char="•"/>
            </a:pPr>
            <a:r>
              <a:rPr lang="ru-RU" sz="2200" dirty="0">
                <a:solidFill>
                  <a:srgbClr val="404040"/>
                </a:solidFill>
                <a:cs typeface="Calibri" panose="020F0502020204030204" pitchFamily="34" charset="0"/>
              </a:rPr>
              <a:t>Человек чувствует эмоциональный подъем или воспринимает порно, как временное решение проблем.</a:t>
            </a:r>
          </a:p>
          <a:p>
            <a:pPr fontAlgn="base">
              <a:buFont typeface="Arial" panose="020B0604020202020204" pitchFamily="34" charset="0"/>
              <a:buChar char="•"/>
            </a:pPr>
            <a:r>
              <a:rPr lang="ru-RU" sz="2200" dirty="0">
                <a:solidFill>
                  <a:srgbClr val="404040"/>
                </a:solidFill>
                <a:cs typeface="Calibri" panose="020F0502020204030204" pitchFamily="34" charset="0"/>
              </a:rPr>
              <a:t>Испытывает чувство вины за последствия от просмотра порнографии.</a:t>
            </a:r>
          </a:p>
          <a:p>
            <a:pPr fontAlgn="base">
              <a:buFont typeface="Arial" panose="020B0604020202020204" pitchFamily="34" charset="0"/>
              <a:buChar char="•"/>
            </a:pPr>
            <a:r>
              <a:rPr lang="ru-RU" sz="2200" dirty="0">
                <a:solidFill>
                  <a:srgbClr val="404040"/>
                </a:solidFill>
                <a:cs typeface="Calibri" panose="020F0502020204030204" pitchFamily="34" charset="0"/>
              </a:rPr>
              <a:t>Часами «бродит» по порно сайтам, пренебрегая заботой о себе и обязанностями.</a:t>
            </a:r>
          </a:p>
        </p:txBody>
      </p:sp>
      <p:pic>
        <p:nvPicPr>
          <p:cNvPr id="7" name="Picture 6" descr="A person using a computer&#10;&#10;Description automatically generated">
            <a:extLst>
              <a:ext uri="{FF2B5EF4-FFF2-40B4-BE49-F238E27FC236}">
                <a16:creationId xmlns:a16="http://schemas.microsoft.com/office/drawing/2014/main" id="{CFEDF56E-B835-424B-BCC7-62793C889086}"/>
              </a:ext>
            </a:extLst>
          </p:cNvPr>
          <p:cNvPicPr>
            <a:picLocks noChangeAspect="1"/>
          </p:cNvPicPr>
          <p:nvPr/>
        </p:nvPicPr>
        <p:blipFill rotWithShape="1">
          <a:blip r:embed="rId3"/>
          <a:srcRect l="35380" r="-2" b="-2"/>
          <a:stretch/>
        </p:blipFill>
        <p:spPr>
          <a:xfrm>
            <a:off x="7837371" y="237744"/>
            <a:ext cx="4124416" cy="6382512"/>
          </a:xfrm>
          <a:prstGeom prst="rect">
            <a:avLst/>
          </a:prstGeom>
        </p:spPr>
      </p:pic>
    </p:spTree>
    <p:extLst>
      <p:ext uri="{BB962C8B-B14F-4D97-AF65-F5344CB8AC3E}">
        <p14:creationId xmlns:p14="http://schemas.microsoft.com/office/powerpoint/2010/main" val="1481304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sp>
      <p:sp>
        <p:nvSpPr>
          <p:cNvPr id="4" name="Title 3">
            <a:extLst>
              <a:ext uri="{FF2B5EF4-FFF2-40B4-BE49-F238E27FC236}">
                <a16:creationId xmlns:a16="http://schemas.microsoft.com/office/drawing/2014/main" id="{6FF6F1F0-5634-43EF-A907-4F1DF0A9FD95}"/>
              </a:ext>
            </a:extLst>
          </p:cNvPr>
          <p:cNvSpPr>
            <a:spLocks noGrp="1"/>
          </p:cNvSpPr>
          <p:nvPr>
            <p:ph type="title"/>
          </p:nvPr>
        </p:nvSpPr>
        <p:spPr>
          <a:xfrm>
            <a:off x="4965192" y="642593"/>
            <a:ext cx="6280826" cy="1746504"/>
          </a:xfrm>
        </p:spPr>
        <p:txBody>
          <a:bodyPr>
            <a:normAutofit/>
          </a:bodyPr>
          <a:lstStyle/>
          <a:p>
            <a:r>
              <a:rPr lang="ru-RU" dirty="0"/>
              <a:t>Как выглядит порнографическая зависимость</a:t>
            </a:r>
            <a:r>
              <a:rPr lang="en-US" dirty="0"/>
              <a:t>?</a:t>
            </a:r>
          </a:p>
        </p:txBody>
      </p:sp>
      <p:sp>
        <p:nvSpPr>
          <p:cNvPr id="5" name="Content Placeholder 4">
            <a:extLst>
              <a:ext uri="{FF2B5EF4-FFF2-40B4-BE49-F238E27FC236}">
                <a16:creationId xmlns:a16="http://schemas.microsoft.com/office/drawing/2014/main" id="{BBAA9902-B4C5-47E5-BD7A-0D088C397E44}"/>
              </a:ext>
            </a:extLst>
          </p:cNvPr>
          <p:cNvSpPr>
            <a:spLocks noGrp="1"/>
          </p:cNvSpPr>
          <p:nvPr>
            <p:ph idx="1"/>
          </p:nvPr>
        </p:nvSpPr>
        <p:spPr>
          <a:xfrm>
            <a:off x="4965192" y="2386583"/>
            <a:ext cx="6280826" cy="3828823"/>
          </a:xfrm>
        </p:spPr>
        <p:txBody>
          <a:bodyPr>
            <a:normAutofit fontScale="92500"/>
          </a:bodyPr>
          <a:lstStyle/>
          <a:p>
            <a:pPr fontAlgn="base">
              <a:buFont typeface="Arial" panose="020B0604020202020204" pitchFamily="34" charset="0"/>
              <a:buChar char="•"/>
            </a:pPr>
            <a:r>
              <a:rPr lang="ru-RU" sz="2400" dirty="0">
                <a:cs typeface="Calibri" panose="020F0502020204030204" pitchFamily="34" charset="0"/>
              </a:rPr>
              <a:t>Настаивает, чтобы интимный партнер смотрел(ла) порно вместе ними.</a:t>
            </a:r>
          </a:p>
          <a:p>
            <a:pPr fontAlgn="base">
              <a:buFont typeface="Arial" panose="020B0604020202020204" pitchFamily="34" charset="0"/>
              <a:buChar char="•"/>
            </a:pPr>
            <a:r>
              <a:rPr lang="ru-RU" sz="2400" dirty="0">
                <a:cs typeface="Calibri" panose="020F0502020204030204" pitchFamily="34" charset="0"/>
              </a:rPr>
              <a:t>Не может получить удовольствия от секса без предварительного просмотра порно.</a:t>
            </a:r>
          </a:p>
          <a:p>
            <a:pPr fontAlgn="base">
              <a:buFont typeface="Arial" panose="020B0604020202020204" pitchFamily="34" charset="0"/>
              <a:buChar char="•"/>
            </a:pPr>
            <a:r>
              <a:rPr lang="ru-RU" sz="2400" dirty="0">
                <a:cs typeface="Calibri" panose="020F0502020204030204" pitchFamily="34" charset="0"/>
              </a:rPr>
              <a:t>Менее удовлетворительная сексуальная жизнь.</a:t>
            </a:r>
          </a:p>
          <a:p>
            <a:pPr fontAlgn="base">
              <a:buFont typeface="Arial" panose="020B0604020202020204" pitchFamily="34" charset="0"/>
              <a:buChar char="•"/>
            </a:pPr>
            <a:r>
              <a:rPr lang="ru-RU" sz="2400" dirty="0">
                <a:cs typeface="Calibri" panose="020F0502020204030204" pitchFamily="34" charset="0"/>
              </a:rPr>
              <a:t>Проблемы во взаимоотношениях</a:t>
            </a:r>
          </a:p>
          <a:p>
            <a:pPr fontAlgn="base">
              <a:buFont typeface="Arial" panose="020B0604020202020204" pitchFamily="34" charset="0"/>
              <a:buChar char="•"/>
            </a:pPr>
            <a:r>
              <a:rPr lang="ru-RU" sz="2400" dirty="0">
                <a:cs typeface="Calibri" panose="020F0502020204030204" pitchFamily="34" charset="0"/>
              </a:rPr>
              <a:t>Рискованное поведение, чтобы получить доступ до просмотра порнографии.</a:t>
            </a:r>
          </a:p>
          <a:p>
            <a:pPr fontAlgn="base">
              <a:buFont typeface="Arial" panose="020B0604020202020204" pitchFamily="34" charset="0"/>
              <a:buChar char="•"/>
            </a:pPr>
            <a:endParaRPr lang="ru-RU" sz="2400" dirty="0">
              <a:cs typeface="Calibri" panose="020F0502020204030204" pitchFamily="34" charset="0"/>
            </a:endParaRPr>
          </a:p>
          <a:p>
            <a:endParaRPr lang="en-US" dirty="0"/>
          </a:p>
        </p:txBody>
      </p:sp>
      <p:pic>
        <p:nvPicPr>
          <p:cNvPr id="3" name="Picture 2" descr="A person wearing glasses&#10;&#10;Description automatically generated with medium confidence">
            <a:extLst>
              <a:ext uri="{FF2B5EF4-FFF2-40B4-BE49-F238E27FC236}">
                <a16:creationId xmlns:a16="http://schemas.microsoft.com/office/drawing/2014/main" id="{0C68B74B-FEFA-394A-B438-7F402C25A918}"/>
              </a:ext>
            </a:extLst>
          </p:cNvPr>
          <p:cNvPicPr>
            <a:picLocks noChangeAspect="1"/>
          </p:cNvPicPr>
          <p:nvPr/>
        </p:nvPicPr>
        <p:blipFill>
          <a:blip r:embed="rId3"/>
          <a:stretch>
            <a:fillRect/>
          </a:stretch>
        </p:blipFill>
        <p:spPr>
          <a:xfrm>
            <a:off x="234696" y="219456"/>
            <a:ext cx="4114800" cy="6400800"/>
          </a:xfrm>
          <a:prstGeom prst="rect">
            <a:avLst/>
          </a:prstGeom>
        </p:spPr>
      </p:pic>
    </p:spTree>
    <p:extLst>
      <p:ext uri="{BB962C8B-B14F-4D97-AF65-F5344CB8AC3E}">
        <p14:creationId xmlns:p14="http://schemas.microsoft.com/office/powerpoint/2010/main" val="2790745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7B3D2FBF-7878-4E51-AEDD-AC96EF468CA8}"/>
              </a:ext>
            </a:extLst>
          </p:cNvPr>
          <p:cNvSpPr>
            <a:spLocks noGrp="1"/>
          </p:cNvSpPr>
          <p:nvPr>
            <p:ph type="title"/>
          </p:nvPr>
        </p:nvSpPr>
        <p:spPr>
          <a:xfrm>
            <a:off x="557939" y="537212"/>
            <a:ext cx="7022206" cy="857636"/>
          </a:xfrm>
        </p:spPr>
        <p:txBody>
          <a:bodyPr>
            <a:normAutofit/>
          </a:bodyPr>
          <a:lstStyle/>
          <a:p>
            <a:r>
              <a:rPr lang="ru-RU" sz="3200" dirty="0"/>
              <a:t>Что происходит, когда мы «кликаем»</a:t>
            </a:r>
            <a:r>
              <a:rPr lang="en-US" sz="3200" dirty="0"/>
              <a:t>?</a:t>
            </a:r>
          </a:p>
        </p:txBody>
      </p:sp>
      <p:sp>
        <p:nvSpPr>
          <p:cNvPr id="5" name="Content Placeholder 4">
            <a:extLst>
              <a:ext uri="{FF2B5EF4-FFF2-40B4-BE49-F238E27FC236}">
                <a16:creationId xmlns:a16="http://schemas.microsoft.com/office/drawing/2014/main" id="{E7BA9CDF-3FF1-4A23-84DE-FD30DB0003AA}"/>
              </a:ext>
            </a:extLst>
          </p:cNvPr>
          <p:cNvSpPr>
            <a:spLocks noGrp="1"/>
          </p:cNvSpPr>
          <p:nvPr>
            <p:ph idx="1"/>
          </p:nvPr>
        </p:nvSpPr>
        <p:spPr>
          <a:xfrm>
            <a:off x="441617" y="1345522"/>
            <a:ext cx="7138528" cy="4200359"/>
          </a:xfrm>
        </p:spPr>
        <p:txBody>
          <a:bodyPr>
            <a:noAutofit/>
          </a:bodyPr>
          <a:lstStyle/>
          <a:p>
            <a:r>
              <a:rPr lang="ru-RU" sz="1800" dirty="0">
                <a:latin typeface="sofia-pro"/>
              </a:rPr>
              <a:t>В 2016 году исследования МРТ головного мозга увлекающихся порнографией показали повышенную активность тех зон, которые отвечают за принятие решений и вознаграждение. Во время просмотра эротических изображений мозг выбрасывал дофамин. </a:t>
            </a:r>
          </a:p>
          <a:p>
            <a:r>
              <a:rPr lang="ru-RU" sz="1800" dirty="0">
                <a:latin typeface="sofia-pro"/>
              </a:rPr>
              <a:t>Центр удовольствия (вознаграждения) активируется, когда мы достигаем цели. Когда мы испытываем такое вознаграждение, </a:t>
            </a:r>
            <a:r>
              <a:rPr lang="ru-RU" sz="1800" u="sng" dirty="0">
                <a:solidFill>
                  <a:schemeClr val="accent4">
                    <a:lumMod val="75000"/>
                  </a:schemeClr>
                </a:solidFill>
                <a:latin typeface="sofia-pro"/>
              </a:rPr>
              <a:t>мозг отвечает выбросом дофамина</a:t>
            </a:r>
            <a:r>
              <a:rPr lang="ru-RU" sz="1800" dirty="0">
                <a:latin typeface="sofia-pro"/>
              </a:rPr>
              <a:t>, что укрепляет убеждение, что нам необходимо как можно больше такого вознаграждения.</a:t>
            </a:r>
          </a:p>
          <a:p>
            <a:r>
              <a:rPr lang="ru-RU" sz="2000" dirty="0">
                <a:latin typeface="sofia-pro"/>
              </a:rPr>
              <a:t>Постоянный выброс дофамина у человека, который хронически, с непреодолимым влечением смотрит порно, изменяет его центр удовольствия. Эти изменения приводят к построению новых путей сексуального стимулирования и со временем предыдущие нейронные связи (пути), не могут «конкурировать» с теми, которые образовались вследствие просмотров порнографии.</a:t>
            </a:r>
          </a:p>
          <a:p>
            <a:endParaRPr lang="ru-RU" sz="2000" dirty="0">
              <a:latin typeface="sofia-pro"/>
            </a:endParaRPr>
          </a:p>
          <a:p>
            <a:endParaRPr lang="en-US" sz="2000" dirty="0"/>
          </a:p>
        </p:txBody>
      </p:sp>
      <p:pic>
        <p:nvPicPr>
          <p:cNvPr id="3" name="Picture 2" descr="Person looking at a computer screen">
            <a:extLst>
              <a:ext uri="{FF2B5EF4-FFF2-40B4-BE49-F238E27FC236}">
                <a16:creationId xmlns:a16="http://schemas.microsoft.com/office/drawing/2014/main" id="{18C17E46-0295-4C20-904D-D522695B0D2F}"/>
              </a:ext>
            </a:extLst>
          </p:cNvPr>
          <p:cNvPicPr>
            <a:picLocks noChangeAspect="1"/>
          </p:cNvPicPr>
          <p:nvPr/>
        </p:nvPicPr>
        <p:blipFill rotWithShape="1">
          <a:blip r:embed="rId3"/>
          <a:srcRect l="30682" r="26184" b="2"/>
          <a:stretch/>
        </p:blipFill>
        <p:spPr>
          <a:xfrm>
            <a:off x="7837371" y="237744"/>
            <a:ext cx="4124416" cy="6382512"/>
          </a:xfrm>
          <a:prstGeom prst="rect">
            <a:avLst/>
          </a:prstGeom>
        </p:spPr>
      </p:pic>
    </p:spTree>
    <p:extLst>
      <p:ext uri="{BB962C8B-B14F-4D97-AF65-F5344CB8AC3E}">
        <p14:creationId xmlns:p14="http://schemas.microsoft.com/office/powerpoint/2010/main" val="4137364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E960FA-AC26-4D09-9ABA-37FB15616E2E}"/>
              </a:ext>
            </a:extLst>
          </p:cNvPr>
          <p:cNvSpPr>
            <a:spLocks noGrp="1"/>
          </p:cNvSpPr>
          <p:nvPr>
            <p:ph type="title"/>
          </p:nvPr>
        </p:nvSpPr>
        <p:spPr/>
        <p:txBody>
          <a:bodyPr>
            <a:normAutofit/>
          </a:bodyPr>
          <a:lstStyle/>
          <a:p>
            <a:r>
              <a:rPr lang="ru-RU" dirty="0"/>
              <a:t>Пристрастие приводит к реальным изменениям в мозге</a:t>
            </a:r>
            <a:endParaRPr lang="en-US" dirty="0"/>
          </a:p>
        </p:txBody>
      </p:sp>
      <p:sp>
        <p:nvSpPr>
          <p:cNvPr id="5" name="Content Placeholder 4">
            <a:extLst>
              <a:ext uri="{FF2B5EF4-FFF2-40B4-BE49-F238E27FC236}">
                <a16:creationId xmlns:a16="http://schemas.microsoft.com/office/drawing/2014/main" id="{8D579392-B8E1-435B-BDF7-EDE9D59F47C4}"/>
              </a:ext>
            </a:extLst>
          </p:cNvPr>
          <p:cNvSpPr>
            <a:spLocks noGrp="1"/>
          </p:cNvSpPr>
          <p:nvPr>
            <p:ph idx="1"/>
          </p:nvPr>
        </p:nvSpPr>
        <p:spPr>
          <a:xfrm>
            <a:off x="1066800" y="1759132"/>
            <a:ext cx="7311390" cy="4456274"/>
          </a:xfrm>
        </p:spPr>
        <p:txBody>
          <a:bodyPr>
            <a:normAutofit fontScale="85000" lnSpcReduction="10000"/>
          </a:bodyPr>
          <a:lstStyle/>
          <a:p>
            <a:pPr marL="0" marR="0" lvl="0" indent="0">
              <a:lnSpc>
                <a:spcPct val="150000"/>
              </a:lnSpc>
              <a:spcBef>
                <a:spcPts val="0"/>
              </a:spcBef>
              <a:spcAft>
                <a:spcPts val="0"/>
              </a:spcAft>
              <a:buNone/>
            </a:pPr>
            <a:endParaRPr lang="ru-RU" sz="2200" dirty="0">
              <a:effectLst/>
              <a:ea typeface="Times New Roman" panose="02020603050405020304" pitchFamily="18" charset="0"/>
            </a:endParaRPr>
          </a:p>
          <a:p>
            <a:pPr marL="342900" lvl="0" indent="-342900">
              <a:lnSpc>
                <a:spcPct val="120000"/>
              </a:lnSpc>
              <a:spcBef>
                <a:spcPts val="0"/>
              </a:spcBef>
              <a:buFont typeface="+mj-lt"/>
              <a:buAutoNum type="arabicPeriod"/>
            </a:pPr>
            <a:r>
              <a:rPr lang="ru-RU" sz="2200" dirty="0">
                <a:ea typeface="Times New Roman" panose="02020603050405020304" pitchFamily="18" charset="0"/>
              </a:rPr>
              <a:t>Исследования мозга показывают, что зависимые от порнографии испытывают проблемы на работе и не справляются с повседневными обязанностями (</a:t>
            </a:r>
            <a:r>
              <a:rPr lang="en-US" sz="2200" dirty="0" err="1">
                <a:ea typeface="Times New Roman" panose="02020603050405020304" pitchFamily="18" charset="0"/>
              </a:rPr>
              <a:t>DeSauca</a:t>
            </a:r>
            <a:r>
              <a:rPr lang="en-US" sz="2200" dirty="0">
                <a:ea typeface="Times New Roman" panose="02020603050405020304" pitchFamily="18" charset="0"/>
              </a:rPr>
              <a:t> &amp; </a:t>
            </a:r>
            <a:r>
              <a:rPr lang="en-US" sz="2200" dirty="0" err="1">
                <a:ea typeface="Times New Roman" panose="02020603050405020304" pitchFamily="18" charset="0"/>
              </a:rPr>
              <a:t>Lodha</a:t>
            </a:r>
            <a:r>
              <a:rPr lang="en-US" sz="2200" dirty="0">
                <a:ea typeface="Times New Roman" panose="02020603050405020304" pitchFamily="18" charset="0"/>
              </a:rPr>
              <a:t>, 2017). </a:t>
            </a:r>
          </a:p>
          <a:p>
            <a:pPr marL="342900" lvl="0" indent="-342900">
              <a:lnSpc>
                <a:spcPct val="120000"/>
              </a:lnSpc>
              <a:spcBef>
                <a:spcPts val="0"/>
              </a:spcBef>
              <a:buFont typeface="+mj-lt"/>
              <a:buAutoNum type="arabicPeriod"/>
            </a:pPr>
            <a:endParaRPr lang="en-US" sz="2200" dirty="0">
              <a:ea typeface="Times New Roman" panose="02020603050405020304" pitchFamily="18" charset="0"/>
            </a:endParaRPr>
          </a:p>
          <a:p>
            <a:pPr marL="342900" lvl="0" indent="-342900">
              <a:lnSpc>
                <a:spcPct val="120000"/>
              </a:lnSpc>
              <a:spcBef>
                <a:spcPts val="0"/>
              </a:spcBef>
              <a:buFont typeface="+mj-lt"/>
              <a:buAutoNum type="arabicPeriod"/>
            </a:pPr>
            <a:r>
              <a:rPr lang="ru-RU" sz="2200" dirty="0">
                <a:ea typeface="Times New Roman" panose="02020603050405020304" pitchFamily="18" charset="0"/>
              </a:rPr>
              <a:t>Чем больше часов за неделю человек смотрит порно, тем меньше в его мозге серого вещества.  Более того, соединительные ткани, ассоциирующиеся со здоровой работой мозга, разрушаются пропорционально количеству часов, проведенных с порно (</a:t>
            </a:r>
            <a:r>
              <a:rPr lang="en-US" sz="2200" dirty="0" err="1">
                <a:ea typeface="Times New Roman" panose="02020603050405020304" pitchFamily="18" charset="0"/>
              </a:rPr>
              <a:t>DeSauca</a:t>
            </a:r>
            <a:r>
              <a:rPr lang="en-US" sz="2200" dirty="0">
                <a:ea typeface="Times New Roman" panose="02020603050405020304" pitchFamily="18" charset="0"/>
              </a:rPr>
              <a:t> &amp; </a:t>
            </a:r>
            <a:r>
              <a:rPr lang="en-US" sz="2200" dirty="0" err="1">
                <a:ea typeface="Times New Roman" panose="02020603050405020304" pitchFamily="18" charset="0"/>
              </a:rPr>
              <a:t>Lodha</a:t>
            </a:r>
            <a:r>
              <a:rPr lang="en-US" sz="2200" dirty="0">
                <a:ea typeface="Times New Roman" panose="02020603050405020304" pitchFamily="18" charset="0"/>
              </a:rPr>
              <a:t>, 2017). </a:t>
            </a:r>
          </a:p>
          <a:p>
            <a:pPr marL="342900" lvl="0" indent="-342900">
              <a:lnSpc>
                <a:spcPct val="120000"/>
              </a:lnSpc>
              <a:spcBef>
                <a:spcPts val="0"/>
              </a:spcBef>
              <a:buFont typeface="+mj-lt"/>
              <a:buAutoNum type="arabicPeriod"/>
            </a:pPr>
            <a:endParaRPr lang="en-US" sz="2200" dirty="0">
              <a:ea typeface="Times New Roman" panose="02020603050405020304" pitchFamily="18" charset="0"/>
            </a:endParaRPr>
          </a:p>
          <a:p>
            <a:pPr marL="342900" lvl="0" indent="-342900">
              <a:lnSpc>
                <a:spcPct val="120000"/>
              </a:lnSpc>
              <a:spcBef>
                <a:spcPts val="0"/>
              </a:spcBef>
              <a:buFont typeface="+mj-lt"/>
              <a:buAutoNum type="arabicPeriod"/>
            </a:pPr>
            <a:r>
              <a:rPr lang="ru-RU" sz="2200" dirty="0">
                <a:ea typeface="Times New Roman" panose="02020603050405020304" pitchFamily="18" charset="0"/>
              </a:rPr>
              <a:t>У подростков 12-16 лет зависимость от порнографии нарушает краткосрочную речевую память (</a:t>
            </a:r>
            <a:r>
              <a:rPr lang="en-US" sz="2200" dirty="0" err="1">
                <a:ea typeface="Times New Roman" panose="02020603050405020304" pitchFamily="18" charset="0"/>
              </a:rPr>
              <a:t>Prawiroharijo</a:t>
            </a:r>
            <a:r>
              <a:rPr lang="en-US" sz="2200" dirty="0">
                <a:ea typeface="Times New Roman" panose="02020603050405020304" pitchFamily="18" charset="0"/>
              </a:rPr>
              <a:t> et al, 2019).</a:t>
            </a:r>
          </a:p>
          <a:p>
            <a:pPr marL="342900" lvl="0" indent="-342900">
              <a:lnSpc>
                <a:spcPct val="150000"/>
              </a:lnSpc>
              <a:spcBef>
                <a:spcPts val="0"/>
              </a:spcBef>
              <a:buFont typeface="+mj-lt"/>
              <a:buAutoNum type="arabicPeriod"/>
            </a:pPr>
            <a:endParaRPr lang="en-US" sz="2200" dirty="0">
              <a:ea typeface="Times New Roman" panose="02020603050405020304" pitchFamily="18" charset="0"/>
            </a:endParaRPr>
          </a:p>
          <a:p>
            <a:pPr marL="342900" marR="0" lvl="0" indent="-342900">
              <a:lnSpc>
                <a:spcPct val="150000"/>
              </a:lnSpc>
              <a:spcBef>
                <a:spcPts val="0"/>
              </a:spcBef>
              <a:spcAft>
                <a:spcPts val="0"/>
              </a:spcAft>
              <a:buFont typeface="+mj-lt"/>
              <a:buAutoNum type="arabicPeriod"/>
            </a:pPr>
            <a:endParaRPr lang="en-US" sz="2200" dirty="0">
              <a:effectLst/>
              <a:ea typeface="Times New Roman" panose="02020603050405020304" pitchFamily="18" charset="0"/>
            </a:endParaRPr>
          </a:p>
        </p:txBody>
      </p:sp>
      <p:pic>
        <p:nvPicPr>
          <p:cNvPr id="7" name="Graphic 6" descr="Left Brain">
            <a:extLst>
              <a:ext uri="{FF2B5EF4-FFF2-40B4-BE49-F238E27FC236}">
                <a16:creationId xmlns:a16="http://schemas.microsoft.com/office/drawing/2014/main" id="{67260B15-390A-47B7-A203-F74C1D6A97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83461" y="2445126"/>
            <a:ext cx="3019646" cy="3019646"/>
          </a:xfrm>
          <a:prstGeom prst="rect">
            <a:avLst/>
          </a:prstGeom>
        </p:spPr>
      </p:pic>
    </p:spTree>
    <p:extLst>
      <p:ext uri="{BB962C8B-B14F-4D97-AF65-F5344CB8AC3E}">
        <p14:creationId xmlns:p14="http://schemas.microsoft.com/office/powerpoint/2010/main" val="1442170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3">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5">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54ED059C-8DD4-45A9-9499-66D966A0036E}"/>
              </a:ext>
            </a:extLst>
          </p:cNvPr>
          <p:cNvSpPr>
            <a:spLocks noGrp="1"/>
          </p:cNvSpPr>
          <p:nvPr>
            <p:ph type="title"/>
          </p:nvPr>
        </p:nvSpPr>
        <p:spPr>
          <a:xfrm>
            <a:off x="868680" y="642593"/>
            <a:ext cx="6281928" cy="1744183"/>
          </a:xfrm>
        </p:spPr>
        <p:txBody>
          <a:bodyPr>
            <a:normAutofit/>
          </a:bodyPr>
          <a:lstStyle/>
          <a:p>
            <a:r>
              <a:rPr lang="ru-RU" dirty="0"/>
              <a:t>Последовательность зависимости</a:t>
            </a:r>
            <a:endParaRPr lang="en-US" dirty="0"/>
          </a:p>
        </p:txBody>
      </p:sp>
      <p:pic>
        <p:nvPicPr>
          <p:cNvPr id="7" name="Picture 6" descr="abstract image">
            <a:extLst>
              <a:ext uri="{FF2B5EF4-FFF2-40B4-BE49-F238E27FC236}">
                <a16:creationId xmlns:a16="http://schemas.microsoft.com/office/drawing/2014/main" id="{AB9C6533-122C-45EE-8AB1-F6CE6103E941}"/>
              </a:ext>
            </a:extLst>
          </p:cNvPr>
          <p:cNvPicPr>
            <a:picLocks noChangeAspect="1"/>
          </p:cNvPicPr>
          <p:nvPr/>
        </p:nvPicPr>
        <p:blipFill rotWithShape="1">
          <a:blip r:embed="rId3">
            <a:extLst>
              <a:ext uri="{28A0092B-C50C-407E-A947-70E740481C1C}">
                <a14:useLocalDpi xmlns:a14="http://schemas.microsoft.com/office/drawing/2010/main" val="0"/>
              </a:ext>
            </a:extLst>
          </a:blip>
          <a:srcRect l="29779" r="33873" b="1"/>
          <a:stretch/>
        </p:blipFill>
        <p:spPr>
          <a:xfrm>
            <a:off x="7837371" y="237744"/>
            <a:ext cx="4124416" cy="6382512"/>
          </a:xfrm>
          <a:prstGeom prst="rect">
            <a:avLst/>
          </a:prstGeom>
        </p:spPr>
      </p:pic>
      <p:graphicFrame>
        <p:nvGraphicFramePr>
          <p:cNvPr id="6" name="Content Placeholder 5">
            <a:extLst>
              <a:ext uri="{FF2B5EF4-FFF2-40B4-BE49-F238E27FC236}">
                <a16:creationId xmlns:a16="http://schemas.microsoft.com/office/drawing/2014/main" id="{E680153A-68D2-408C-B0F0-C318111A4A70}"/>
              </a:ext>
            </a:extLst>
          </p:cNvPr>
          <p:cNvGraphicFramePr>
            <a:graphicFrameLocks noGrp="1"/>
          </p:cNvGraphicFramePr>
          <p:nvPr>
            <p:ph idx="1"/>
            <p:extLst>
              <p:ext uri="{D42A27DB-BD31-4B8C-83A1-F6EECF244321}">
                <p14:modId xmlns:p14="http://schemas.microsoft.com/office/powerpoint/2010/main" val="3769014330"/>
              </p:ext>
            </p:extLst>
          </p:nvPr>
        </p:nvGraphicFramePr>
        <p:xfrm>
          <a:off x="868680" y="2386584"/>
          <a:ext cx="6281928" cy="3648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784444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B4028482-F53A-4442-AB14-9B7A43F44F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E34A532A-EA0D-41F9-B458-AF9358EF2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59927E4-E194-47BE-91C2-B87D50CF51DB}">
  <ds:schemaRefs>
    <ds:schemaRef ds:uri="http://schemas.microsoft.com/sharepoint/v3/contenttype/forms"/>
  </ds:schemaRefs>
</ds:datastoreItem>
</file>

<file path=customXml/itemProps3.xml><?xml version="1.0" encoding="utf-8"?>
<ds:datastoreItem xmlns:ds="http://schemas.openxmlformats.org/officeDocument/2006/customXml" ds:itemID="{0E92E9E5-79AF-4029-8FCA-9C327D54FD8F}">
  <ds:schemaRef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documentManagement/types"/>
    <ds:schemaRef ds:uri="71af3243-3dd4-4a8d-8c0d-dd76da1f02a5"/>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7836</TotalTime>
  <Words>6687</Words>
  <Application>Microsoft Macintosh PowerPoint</Application>
  <PresentationFormat>Widescreen</PresentationFormat>
  <Paragraphs>450</Paragraphs>
  <Slides>37</Slides>
  <Notes>37</Notes>
  <HiddenSlides>0</HiddenSlides>
  <MMClips>5</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37</vt:i4>
      </vt:variant>
    </vt:vector>
  </HeadingPairs>
  <TitlesOfParts>
    <vt:vector size="52" baseType="lpstr">
      <vt:lpstr>Arial</vt:lpstr>
      <vt:lpstr>Avenir Next LT Pro</vt:lpstr>
      <vt:lpstr>Avenir Next LT Pro Light</vt:lpstr>
      <vt:lpstr>Calibri</vt:lpstr>
      <vt:lpstr>freight-text-pro</vt:lpstr>
      <vt:lpstr>Garamond</vt:lpstr>
      <vt:lpstr>Inter</vt:lpstr>
      <vt:lpstr>Muli</vt:lpstr>
      <vt:lpstr>Open Sans</vt:lpstr>
      <vt:lpstr>sofia-pro</vt:lpstr>
      <vt:lpstr>Tw Cen MT</vt:lpstr>
      <vt:lpstr>Tw Cen MT Condensed</vt:lpstr>
      <vt:lpstr>Wingdings 3</vt:lpstr>
      <vt:lpstr>SavonVTI</vt:lpstr>
      <vt:lpstr>Integral</vt:lpstr>
      <vt:lpstr>ПОЧЕМУ ПОРНОГРАФИЯ  ЭТО ПРОБЛЕМА</vt:lpstr>
      <vt:lpstr>Мы больше не можем игнорировать эту проблему.</vt:lpstr>
      <vt:lpstr>Это не маленькая проблема.</vt:lpstr>
      <vt:lpstr>ЗАВИСИМОСТЬ</vt:lpstr>
      <vt:lpstr>Как выглядит порнографическая зависимость?</vt:lpstr>
      <vt:lpstr>Как выглядит порнографическая зависимость?</vt:lpstr>
      <vt:lpstr>Что происходит, когда мы «кликаем»?</vt:lpstr>
      <vt:lpstr>Пристрастие приводит к реальным изменениям в мозге</vt:lpstr>
      <vt:lpstr>Последовательность зависимости</vt:lpstr>
      <vt:lpstr>Люди становятся средством достижения цели</vt:lpstr>
      <vt:lpstr>PowerPoint Presentation</vt:lpstr>
      <vt:lpstr>НАСИЛИЕ</vt:lpstr>
      <vt:lpstr>В цифрах</vt:lpstr>
      <vt:lpstr>Никому не причиняет вреда?</vt:lpstr>
      <vt:lpstr>Это касается не только тебя.</vt:lpstr>
      <vt:lpstr>PowerPoint Presentation</vt:lpstr>
      <vt:lpstr>СТРАДАНИЕ</vt:lpstr>
      <vt:lpstr>Эмоциональные последствия</vt:lpstr>
      <vt:lpstr>Последствия для отношений</vt:lpstr>
      <vt:lpstr>Сексуальные последствия</vt:lpstr>
      <vt:lpstr>PowerPoint Presentation</vt:lpstr>
      <vt:lpstr>ДУХОВНЫЕ ПОСЛЕДСТВИЯ</vt:lpstr>
      <vt:lpstr>ТОКСИЧНЫЙ СТЫД</vt:lpstr>
      <vt:lpstr>PowerPoint Presentation</vt:lpstr>
      <vt:lpstr>НАДЕЖДА</vt:lpstr>
      <vt:lpstr>Преодолевая стыд</vt:lpstr>
      <vt:lpstr>ПЕРЕУЧИ СВОЙ МОЗГ</vt:lpstr>
      <vt:lpstr>A+У =П</vt:lpstr>
      <vt:lpstr>PowerPoint Presentation</vt:lpstr>
      <vt:lpstr>Я МЫСЛЮ, ЗНАЧИТ СУЩЕСТВУЮ</vt:lpstr>
      <vt:lpstr>ПОДУМАЙТЕ О ТОМ, о чем вы думаете</vt:lpstr>
      <vt:lpstr>ПРОДОЛЖИтельность жизни мысли – 90 секунд</vt:lpstr>
      <vt:lpstr>PowerPoint Presentation</vt:lpstr>
      <vt:lpstr>Обратитесь за помощью</vt:lpstr>
      <vt:lpstr>PowerPoint Presentation</vt:lpstr>
      <vt:lpstr>PowerPoint Presentation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problem with porn</dc:title>
  <dc:creator>Erica Jones</dc:creator>
  <cp:lastModifiedBy>Microsoft Office User</cp:lastModifiedBy>
  <cp:revision>57</cp:revision>
  <cp:lastPrinted>2020-12-06T00:03:59Z</cp:lastPrinted>
  <dcterms:created xsi:type="dcterms:W3CDTF">2020-11-25T17:10:08Z</dcterms:created>
  <dcterms:modified xsi:type="dcterms:W3CDTF">2021-07-07T12:43:58Z</dcterms:modified>
</cp:coreProperties>
</file>