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5066"/>
  </p:normalViewPr>
  <p:slideViewPr>
    <p:cSldViewPr snapToGrid="0" snapToObjects="1">
      <p:cViewPr varScale="1">
        <p:scale>
          <a:sx n="100" d="100"/>
          <a:sy n="100" d="100"/>
        </p:scale>
        <p:origin x="10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991B6-6DAD-384B-B07D-0CF2D631370D}" type="datetimeFigureOut">
              <a:rPr lang="en-US" smtClean="0"/>
              <a:t>7/6/21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89EB8-EB48-0944-B293-6ABF7CA4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58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различных судах и культурах могут обсуждаться определения и последствия распространения порнографии (печатных произведений, изображающих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девиантное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сексуальное поведение), однако адвентисты седьмого дня — к какой культуре они бы ни принадлежали — исходят в данном вопросе из непреложных принципов и считают порнографию </a:t>
            </a:r>
            <a:r>
              <a:rPr lang="ru-R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пагубной, унижающей и лишающей человека чуткости, а также эксплуатирующей его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1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</a:t>
            </a:r>
            <a:r>
              <a:rPr lang="ru-RU" dirty="0"/>
              <a:t>Порнография пагубна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Порнография пагубна для брака, ибо извращает замысел Божий, согласно которому муж и жена настолько тесно «прилепятся» друг к другу, что символически составят «одну плоть» (Быт. 2:24).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42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Порнография унижает человеческое достоинство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Порнография унижает человеческое достоинство, ибо определяет женщину (а в некоторых случаях — и мужчину) не как целостную личность во всем многообразии ее духовных, умственных и физических качеств, но как примитивный сексуальный объект одноразового употребления, тем самым лишая женщину ценности и уважения, положенных ей по праву как дочери Божьей.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92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/>
              <a:t>Порнография лишает зрителя или читателя чуткости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Порнография лишает зрителя или читателя чуткости, притупляя голос его совести, искажая восприятие и, следовательно, формируя «превратный ум» (Рим. 1:22, 28).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Порнография эксплуатирует человека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Порнография эксплуатирует человека, потворствуя похоти, и, по существу, жестока и оскорбительна, что противоречит Золотому правилу, согласно которому человек должен поступать по отношению к другим людям так, как он желает, чтобы поступали с ним (Мф. 7:12). Особое отвращение вызывает детская порнография. Иисус говорил: «А кто соблазнит одного из малых сих, верующих в Меня, тому лучше было бы, если бы повесили ему мельничный жернов на шею и потопили его во глубине морской» (Мф. 18:6).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16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Норман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Казенс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не использовал язык Библии, ему принадлежит следующее проницательное высказывание: «Открытое распространение порнографии вызывает тревогу…не потому, что она развращает, но из-за того, что притупляется чуткость; опасность не в том, что она дает волю страстям, но в том, что уродуются эмоции; не в том, что поощряется зрелость, но в том, что  возвращаются инфантильные навязчивые состояния; не в том, что снимаются шоры, но в том, что искажается видение. Превозносится удаль, но отвергается любовь. Мы получаем не освобождение, а дегуманизацию»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Saturday Review of Literature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 сентября 1975 г.).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7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Общество, страдающее от стремительного падения норм приличия, роста детской проституции, подростковой беременности, сексуального насилия над женщинами и детьми, разрушенной наркотиками человеческой психики и организованной преступности, вряд ли в состоянии допустить, чтобы порнография усугубляла эти пороки.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95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Воистину мудрым является наставление первого великого христианского богослова: «Что только истинно, что честно, что справедливо, что чисто, что любезно, что достославно, что только добродетель и похвала, о том помышляйте» (Фил. 4:8). Будет хорошо, если все христиане примут во внимание этот совет.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4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Tuesday, July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1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Tuesday, July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Tuesday, July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5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Tuesday, July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7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Tuesday, July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7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Tuesday, July 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8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Tuesday, July 6,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5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Tuesday, July 6,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0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Tuesday, July 6,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7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Tuesday, July 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5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Tuesday, July 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Tuesday, July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87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8D6EF-A55B-3E43-ACE3-36B85DFAB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720000"/>
            <a:ext cx="7073900" cy="28044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Заявление Церкви АСД по вопросу </a:t>
            </a:r>
            <a:b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о порнографии</a:t>
            </a:r>
            <a:b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7B85E-8DDE-EC4E-9A4A-6359C1D6A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17" y="3388557"/>
            <a:ext cx="6493396" cy="2906221"/>
          </a:xfrm>
        </p:spPr>
        <p:txBody>
          <a:bodyPr>
            <a:normAutofit lnSpcReduction="10000"/>
          </a:bodyPr>
          <a:lstStyle/>
          <a:p>
            <a:r>
              <a:rPr lang="ru-RU" sz="2400" i="1" dirty="0"/>
              <a:t>Настоящее Заявление было опубликовано президентом Генеральной Конференции Нилом К. Вильсоном после консультаций с 16 вице-президентами Генеральной Конференции Церкви АСД 5 июля 1990 года на сессии Генеральной Конференции в г. Индианаполис, штат Индиана, США.</a:t>
            </a:r>
            <a:r>
              <a:rPr lang="en-US" sz="2400" i="1" dirty="0"/>
              <a:t> </a:t>
            </a:r>
            <a:endParaRPr lang="en-US" sz="2000" dirty="0"/>
          </a:p>
        </p:txBody>
      </p:sp>
      <p:pic>
        <p:nvPicPr>
          <p:cNvPr id="4" name="Picture 3" descr="Abstract pink and blue spotted lights">
            <a:extLst>
              <a:ext uri="{FF2B5EF4-FFF2-40B4-BE49-F238E27FC236}">
                <a16:creationId xmlns:a16="http://schemas.microsoft.com/office/drawing/2014/main" id="{D020376E-01FF-4892-AEA8-FC6D6A603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6" r="6372" b="1"/>
          <a:stretch/>
        </p:blipFill>
        <p:spPr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287A4A1-7DEC-AE45-813F-565662DCE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0452" y="60102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5AFFD3E-B6AE-B844-A662-CB49D8DD7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83" y="2113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A close up of a colorful umbrella&#13;&#10;&#13;&#10;Description automatically generated">
            <a:extLst>
              <a:ext uri="{FF2B5EF4-FFF2-40B4-BE49-F238E27FC236}">
                <a16:creationId xmlns:a16="http://schemas.microsoft.com/office/drawing/2014/main" id="{94325B07-A562-7843-91A8-8F25017FEA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367" t="3081" b="2297"/>
          <a:stretch/>
        </p:blipFill>
        <p:spPr>
          <a:xfrm>
            <a:off x="10749181" y="-23193"/>
            <a:ext cx="1442819" cy="68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4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B7757-397B-4849-982F-8E1C92918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10081"/>
            <a:ext cx="10728325" cy="32273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i="1" dirty="0">
                <a:solidFill>
                  <a:schemeClr val="tx1"/>
                </a:solidFill>
              </a:rPr>
              <a:t>Настоящее Заявление было опубликовано президентом Генеральной Конференции Нилом К. Вильсоном после консультаций с 16 вице-президентами Генеральной Конференции Церкви АСД 5 июля 1990 года на сессии Генеральной Конференции в г. Индианаполис, </a:t>
            </a:r>
            <a:br>
              <a:rPr lang="ru-RU" sz="3600" i="1" dirty="0">
                <a:solidFill>
                  <a:schemeClr val="tx1"/>
                </a:solidFill>
              </a:rPr>
            </a:br>
            <a:r>
              <a:rPr lang="ru-RU" sz="3600" i="1" dirty="0">
                <a:solidFill>
                  <a:schemeClr val="tx1"/>
                </a:solidFill>
              </a:rPr>
              <a:t>штат Индиана, США.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2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FE01B-5C0C-C046-BA58-7B891C0EF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1543050"/>
            <a:ext cx="6907237" cy="421482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800" dirty="0"/>
              <a:t>В различных судах и культурах могут обсуждаться определения и последствия распространения порнографии (печатных произведений, изображающих </a:t>
            </a:r>
            <a:r>
              <a:rPr lang="ru-RU" sz="2800" dirty="0" err="1"/>
              <a:t>девиантное</a:t>
            </a:r>
            <a:r>
              <a:rPr lang="ru-RU" sz="2800" dirty="0"/>
              <a:t> сексуальное поведение), однако </a:t>
            </a:r>
            <a:r>
              <a:rPr lang="ru-RU" sz="2800" b="1" dirty="0"/>
              <a:t>адвентисты седьмого дня — к какой культуре они бы ни принадлежали — исходят в данном вопросе из непреложных принципов и считают порнографию</a:t>
            </a:r>
            <a:r>
              <a:rPr lang="ru-RU" sz="2800" dirty="0"/>
              <a:t> </a:t>
            </a:r>
            <a:r>
              <a:rPr lang="ru-RU" sz="2800" b="1" u="sng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пагубной, унижающей и лишающей человека чуткости, </a:t>
            </a:r>
            <a:br>
              <a:rPr lang="ru-RU" sz="2800" b="1" u="sng" dirty="0">
                <a:solidFill>
                  <a:schemeClr val="bg2">
                    <a:lumMod val="25000"/>
                    <a:lumOff val="75000"/>
                  </a:schemeClr>
                </a:solidFill>
              </a:rPr>
            </a:br>
            <a:r>
              <a:rPr lang="ru-RU" sz="2800" b="1" u="sng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а также эксплуатирующей его</a:t>
            </a:r>
            <a:r>
              <a:rPr lang="ru-RU" sz="2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.</a:t>
            </a:r>
            <a:r>
              <a:rPr lang="ru-RU" sz="2800" dirty="0">
                <a:solidFill>
                  <a:srgbClr val="D7DDF8"/>
                </a:solidFill>
              </a:rPr>
              <a:t> </a:t>
            </a:r>
            <a:endParaRPr lang="en-US" sz="2800" b="1" dirty="0">
              <a:solidFill>
                <a:srgbClr val="D7DDF8"/>
              </a:solidFill>
            </a:endParaRPr>
          </a:p>
          <a:p>
            <a:pPr algn="ctr"/>
            <a:endParaRPr lang="en-US" sz="2800" dirty="0"/>
          </a:p>
        </p:txBody>
      </p:sp>
      <p:pic>
        <p:nvPicPr>
          <p:cNvPr id="4" name="Picture 3" descr="A person using a computer&#10;&#10;Description automatically generated">
            <a:extLst>
              <a:ext uri="{FF2B5EF4-FFF2-40B4-BE49-F238E27FC236}">
                <a16:creationId xmlns:a16="http://schemas.microsoft.com/office/drawing/2014/main" id="{CD535412-8B90-AC41-ADAF-7A920FDD61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74" r="2" b="16213"/>
          <a:stretch/>
        </p:blipFill>
        <p:spPr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851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5F099A-D62E-1D4E-8D2F-8D370699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sz="4000" b="1" dirty="0"/>
              <a:t>1. </a:t>
            </a:r>
            <a:r>
              <a:rPr lang="ru-RU" sz="4000" b="1" dirty="0"/>
              <a:t>Порнография пагубна</a:t>
            </a:r>
            <a:r>
              <a:rPr lang="en-US" sz="4000" b="1" dirty="0"/>
              <a:t> </a:t>
            </a:r>
          </a:p>
        </p:txBody>
      </p:sp>
      <p:pic>
        <p:nvPicPr>
          <p:cNvPr id="2050" name="Picture 2" descr="turned-on black smartphone beside laptop computer">
            <a:extLst>
              <a:ext uri="{FF2B5EF4-FFF2-40B4-BE49-F238E27FC236}">
                <a16:creationId xmlns:a16="http://schemas.microsoft.com/office/drawing/2014/main" id="{24675445-BEBC-D946-A52E-BDC106EAE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6" r="21191" b="-1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4E521-C6F1-CB46-808F-4F6D4B938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5294658" cy="3216273"/>
          </a:xfrm>
        </p:spPr>
        <p:txBody>
          <a:bodyPr>
            <a:normAutofit/>
          </a:bodyPr>
          <a:lstStyle/>
          <a:p>
            <a:r>
              <a:rPr lang="ru-RU" sz="2400" b="1" u="sng" dirty="0"/>
              <a:t>Порнография пагубна</a:t>
            </a:r>
            <a:r>
              <a:rPr lang="ru-RU" sz="2400" dirty="0"/>
              <a:t> для брака, ибо извращает замысел Божий, согласно которому муж и жена настолько тесно «прилепятся» друг к другу, что символически составят «одну плоть» (Быт. 2:24).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215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52E8F-63D7-6947-8715-3925B487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5432600" cy="1477328"/>
          </a:xfrm>
        </p:spPr>
        <p:txBody>
          <a:bodyPr wrap="square" anchor="ctr">
            <a:normAutofit fontScale="90000"/>
          </a:bodyPr>
          <a:lstStyle/>
          <a:p>
            <a:r>
              <a:rPr lang="en-US" sz="4000" b="1" dirty="0"/>
              <a:t>2. </a:t>
            </a:r>
            <a:r>
              <a:rPr lang="ru-RU" sz="4000" b="1" dirty="0"/>
              <a:t>Порнография унижает человеческое достоинство</a:t>
            </a:r>
            <a:endParaRPr lang="en-US" sz="4000" b="1" dirty="0"/>
          </a:p>
        </p:txBody>
      </p:sp>
      <p:pic>
        <p:nvPicPr>
          <p:cNvPr id="3074" name="Picture 2" descr="white and silver electronic device">
            <a:extLst>
              <a:ext uri="{FF2B5EF4-FFF2-40B4-BE49-F238E27FC236}">
                <a16:creationId xmlns:a16="http://schemas.microsoft.com/office/drawing/2014/main" id="{159D068B-F021-DF47-BC2A-CDB83F3E4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r="36633" b="-1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F6881-1FDF-5942-8362-AC7AE5A88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321170"/>
            <a:ext cx="4991962" cy="3436704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u="sng" dirty="0"/>
              <a:t>Порнография унижает человеческое достоинство</a:t>
            </a:r>
            <a:r>
              <a:rPr lang="ru-RU" sz="2400" dirty="0"/>
              <a:t>, ибо определяет женщину (а в некоторых случаях — и мужчину) не как целостную личность во всем многообразии ее духовных, умственных и физических качеств, но как примитивный сексуальный объект одноразового употребления, тем самым лишая женщину ценности и уважения, положенных ей по праву как дочери Божьей.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994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5DB05-B7D5-B741-AE6B-E3A4CF12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 fontScale="90000"/>
          </a:bodyPr>
          <a:lstStyle/>
          <a:p>
            <a:r>
              <a:rPr lang="en-US" sz="4000" b="1" dirty="0"/>
              <a:t>3. </a:t>
            </a:r>
            <a:r>
              <a:rPr lang="ru-RU" sz="4000" b="1" dirty="0"/>
              <a:t>Порнография лишает зрителя или читателя чуткости</a:t>
            </a:r>
            <a:r>
              <a:rPr lang="en-US" sz="4000" b="1" dirty="0"/>
              <a:t> </a:t>
            </a:r>
          </a:p>
        </p:txBody>
      </p:sp>
      <p:pic>
        <p:nvPicPr>
          <p:cNvPr id="4098" name="Picture 2" descr="MacBook Pro beside phone">
            <a:extLst>
              <a:ext uri="{FF2B5EF4-FFF2-40B4-BE49-F238E27FC236}">
                <a16:creationId xmlns:a16="http://schemas.microsoft.com/office/drawing/2014/main" id="{54FDC6E4-933D-F84D-97AE-77135F0CF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7" r="-1" b="12424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33C84-187B-CD43-9F78-B7A142DAF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5294658" cy="3216273"/>
          </a:xfrm>
        </p:spPr>
        <p:txBody>
          <a:bodyPr>
            <a:normAutofit fontScale="92500"/>
          </a:bodyPr>
          <a:lstStyle/>
          <a:p>
            <a:r>
              <a:rPr lang="ru-RU" sz="2800" b="1" u="sng" dirty="0">
                <a:solidFill>
                  <a:schemeClr val="tx1"/>
                </a:solidFill>
              </a:rPr>
              <a:t>Порнография лишает зрителя или читателя чуткости</a:t>
            </a:r>
            <a:r>
              <a:rPr lang="ru-RU" sz="2800" dirty="0">
                <a:solidFill>
                  <a:schemeClr val="tx1"/>
                </a:solidFill>
              </a:rPr>
              <a:t>, притупляя голос его совести, искажая восприятие и, следовательно, формируя «превратный ум» (Рим. 1:22, 28).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720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49237-0C95-2E40-A7ED-4E89CA23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 fontScale="90000"/>
          </a:bodyPr>
          <a:lstStyle/>
          <a:p>
            <a:r>
              <a:rPr lang="en-US" sz="4000" b="1" dirty="0"/>
              <a:t>4. </a:t>
            </a:r>
            <a:r>
              <a:rPr lang="ru-RU" sz="4000" b="1" dirty="0"/>
              <a:t>Порнография эксплуатирует человека</a:t>
            </a:r>
            <a:endParaRPr lang="en-US" sz="4000" b="1" dirty="0"/>
          </a:p>
        </p:txBody>
      </p:sp>
      <p:pic>
        <p:nvPicPr>
          <p:cNvPr id="5122" name="Picture 2" descr="Youtube application screengrab">
            <a:extLst>
              <a:ext uri="{FF2B5EF4-FFF2-40B4-BE49-F238E27FC236}">
                <a16:creationId xmlns:a16="http://schemas.microsoft.com/office/drawing/2014/main" id="{9F4387D4-E9BA-CB4E-8A9D-21BB5EEF5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r="38716" b="-1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0EE60-ABA9-044B-A27B-6190CDFAD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36764"/>
            <a:ext cx="5748997" cy="431878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sz="2400" b="1" u="sng" dirty="0"/>
              <a:t>Порнография эксплуатирует человека</a:t>
            </a:r>
            <a:r>
              <a:rPr lang="ru-RU" sz="2400" dirty="0"/>
              <a:t>, потворствуя похоти, и, по существу, жестока и оскорбительна, что противоречит Золотому правилу, согласно которому человек должен поступать по отношению к другим людям так, как он желает, чтобы поступали с ним (Мф. 7:12). Особое отвращение вызывает детская порнография. Иисус говорил: «А кто соблазнит одного из малых сих, верующих в Меня, тому лучше было бы, если бы повесили ему мельничный жернов на шею и потопили его во глубине морской» (Мф. 18:6).</a:t>
            </a:r>
            <a:endParaRPr lang="en-US" sz="2400" dirty="0"/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221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1264E-9565-8845-B066-A74921692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984076"/>
            <a:ext cx="6911439" cy="4889847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dirty="0"/>
              <a:t>Хотя </a:t>
            </a:r>
            <a:r>
              <a:rPr lang="ru-RU" dirty="0" err="1"/>
              <a:t>Норман</a:t>
            </a:r>
            <a:r>
              <a:rPr lang="ru-RU" dirty="0"/>
              <a:t> </a:t>
            </a:r>
            <a:r>
              <a:rPr lang="ru-RU" dirty="0" err="1"/>
              <a:t>Казенс</a:t>
            </a:r>
            <a:r>
              <a:rPr lang="ru-RU" dirty="0"/>
              <a:t> и не использовал язык Библии, ему принадлежит следующее проницательное высказывание: </a:t>
            </a:r>
          </a:p>
          <a:p>
            <a:pPr algn="ctr">
              <a:lnSpc>
                <a:spcPct val="110000"/>
              </a:lnSpc>
            </a:pPr>
            <a:r>
              <a:rPr lang="ru-RU" dirty="0"/>
              <a:t>«Открытое распространение порнографии вызывает тревогу…не потому, что она развращает, но из-за того, что притупляется чуткость; опасность не в том, что она дает волю страстям, но в том, что уродуются эмоции; не в том, что поощряется зрелость, но в том, что  возвращаются инфантильные навязчивые состояния; не в том, что снимаются шоры, но в том, что искажается видение. Превозносится удаль, но отвергается любовь. Мы получаем не освобождение, а дегуманизацию» </a:t>
            </a:r>
            <a:br>
              <a:rPr lang="ru-RU" dirty="0"/>
            </a:br>
            <a:endParaRPr lang="ru-RU" dirty="0"/>
          </a:p>
          <a:p>
            <a:pPr algn="ctr">
              <a:lnSpc>
                <a:spcPct val="110000"/>
              </a:lnSpc>
            </a:pPr>
            <a:r>
              <a:rPr lang="ru-RU" dirty="0"/>
              <a:t>(</a:t>
            </a:r>
            <a:r>
              <a:rPr lang="en-US" dirty="0"/>
              <a:t>Saturday Review of Literature, 20 </a:t>
            </a:r>
            <a:r>
              <a:rPr lang="ru-RU" dirty="0"/>
              <a:t>сентября 1975 г.).</a:t>
            </a:r>
            <a:endParaRPr lang="en-US" dirty="0"/>
          </a:p>
        </p:txBody>
      </p:sp>
      <p:pic>
        <p:nvPicPr>
          <p:cNvPr id="6146" name="Picture 2" descr="woman sitting on bed with MacBook on lap">
            <a:extLst>
              <a:ext uri="{FF2B5EF4-FFF2-40B4-BE49-F238E27FC236}">
                <a16:creationId xmlns:a16="http://schemas.microsoft.com/office/drawing/2014/main" id="{D570D969-6EE8-7847-A722-65B00F66D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0" r="14193" b="2"/>
          <a:stretch/>
        </p:blipFill>
        <p:spPr bwMode="auto"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44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2FB8E-62AF-5742-A272-96B56E8DA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1522828"/>
            <a:ext cx="6233642" cy="3583745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dirty="0"/>
              <a:t>Общество, страдающее от стремительного падения норм приличия, роста детской проституции, подростковой беременности, сексуального насилия над женщинами и детьми, разрушенной наркотиками человеческой психики и организованной преступности, вряд ли в состоянии допустить, чтобы порнография усугубляла эти пороки.</a:t>
            </a:r>
            <a:r>
              <a:rPr lang="en-US" sz="2400" dirty="0"/>
              <a:t> </a:t>
            </a:r>
          </a:p>
          <a:p>
            <a:pPr algn="ctr"/>
            <a:endParaRPr lang="en-US" sz="2400" dirty="0"/>
          </a:p>
        </p:txBody>
      </p:sp>
      <p:pic>
        <p:nvPicPr>
          <p:cNvPr id="1026" name="Picture 2" descr="woman with head resting on hand">
            <a:extLst>
              <a:ext uri="{FF2B5EF4-FFF2-40B4-BE49-F238E27FC236}">
                <a16:creationId xmlns:a16="http://schemas.microsoft.com/office/drawing/2014/main" id="{0AC5AD3B-9699-BF47-9956-C94F8EC17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21315" b="-1"/>
          <a:stretch/>
        </p:blipFill>
        <p:spPr bwMode="auto"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432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BE24F-CF00-BE48-8BA5-8EAB4206C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321" y="1246530"/>
            <a:ext cx="6356049" cy="47041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ru-RU" sz="2800" dirty="0"/>
              <a:t>Воистину мудрым является наставление первого великого христианского богослова: «Что только истинно, что честно, что справедливо, что чисто, что любезно, что достославно, что только добродетель и похвала, о том помышляйте» (Фил. 4:8). Будет хорошо, если все христиане примут во внимание этот совет.</a:t>
            </a:r>
            <a:r>
              <a:rPr lang="en-US" sz="2800" dirty="0"/>
              <a:t> </a:t>
            </a:r>
          </a:p>
        </p:txBody>
      </p:sp>
      <p:pic>
        <p:nvPicPr>
          <p:cNvPr id="7170" name="Picture 2" descr="girl reading book">
            <a:extLst>
              <a:ext uri="{FF2B5EF4-FFF2-40B4-BE49-F238E27FC236}">
                <a16:creationId xmlns:a16="http://schemas.microsoft.com/office/drawing/2014/main" id="{7BB028A3-9941-9F48-BD25-10139313E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3" r="22288" b="-1"/>
          <a:stretch/>
        </p:blipFill>
        <p:spPr bwMode="auto"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27548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0F3F2"/>
      </a:lt2>
      <a:accent1>
        <a:srgbClr val="DB358E"/>
      </a:accent1>
      <a:accent2>
        <a:srgbClr val="C923C1"/>
      </a:accent2>
      <a:accent3>
        <a:srgbClr val="9E35DB"/>
      </a:accent3>
      <a:accent4>
        <a:srgbClr val="5635CD"/>
      </a:accent4>
      <a:accent5>
        <a:srgbClr val="3557DB"/>
      </a:accent5>
      <a:accent6>
        <a:srgbClr val="238AC9"/>
      </a:accent6>
      <a:hlink>
        <a:srgbClr val="3F44BF"/>
      </a:hlink>
      <a:folHlink>
        <a:srgbClr val="7F7F7F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1118</Words>
  <Application>Microsoft Macintosh PowerPoint</Application>
  <PresentationFormat>Widescreen</PresentationFormat>
  <Paragraphs>42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Calibri</vt:lpstr>
      <vt:lpstr>Rockwell Nova Light</vt:lpstr>
      <vt:lpstr>The Hand Extrablack</vt:lpstr>
      <vt:lpstr>BlobVTI</vt:lpstr>
      <vt:lpstr>Заявление Церкви АСД по вопросу  о порнографии </vt:lpstr>
      <vt:lpstr>PowerPoint Presentation</vt:lpstr>
      <vt:lpstr>1. Порнография пагубна </vt:lpstr>
      <vt:lpstr>2. Порнография унижает человеческое достоинство</vt:lpstr>
      <vt:lpstr>3. Порнография лишает зрителя или читателя чуткости </vt:lpstr>
      <vt:lpstr>4. Порнография эксплуатирует человека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Pornography </dc:title>
  <dc:creator>Arrais, Raquel</dc:creator>
  <cp:lastModifiedBy>Microsoft Office User</cp:lastModifiedBy>
  <cp:revision>13</cp:revision>
  <dcterms:created xsi:type="dcterms:W3CDTF">2021-03-29T13:40:36Z</dcterms:created>
  <dcterms:modified xsi:type="dcterms:W3CDTF">2021-07-06T21:02:43Z</dcterms:modified>
</cp:coreProperties>
</file>