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807"/>
    <a:srgbClr val="5587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4378"/>
  </p:normalViewPr>
  <p:slideViewPr>
    <p:cSldViewPr snapToGrid="0" snapToObjects="1">
      <p:cViewPr varScale="1">
        <p:scale>
          <a:sx n="86" d="100"/>
          <a:sy n="86" d="100"/>
        </p:scale>
        <p:origin x="15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326D0-C44D-9741-BF6C-F98160B532BF}" type="datetimeFigureOut">
              <a:rPr lang="en-US" smtClean="0"/>
              <a:t>7/7/21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DD4BF-E40B-4142-AA00-77880D68FF13}" type="slidenum">
              <a:rPr lang="en-US" smtClean="0"/>
              <a:t>‹#›</a:t>
            </a:fld>
            <a:endParaRPr lang="en-US"/>
          </a:p>
        </p:txBody>
      </p:sp>
    </p:spTree>
    <p:extLst>
      <p:ext uri="{BB962C8B-B14F-4D97-AF65-F5344CB8AC3E}">
        <p14:creationId xmlns:p14="http://schemas.microsoft.com/office/powerpoint/2010/main" val="16023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uffingtonpost.com/entry/does-pornography-lead-to-sexual-assault_us_57c0876ae4b0b01630de8c9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fightthenewdrug.org/how-consuming-porn-can-lead-to-violenc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dsexualexploitation.org/articles/three-ways-domestic-violence-is-connected-to-pornography/"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washingtontimes.com/news/2015/feb/12/op-ed-to-confront-domestic-violence-we-must-confro/" TargetMode="External"/><Relationship Id="rId4" Type="http://schemas.openxmlformats.org/officeDocument/2006/relationships/hyperlink" Target="https://www.cybercivilrights.org/revenge-porn-law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ОПАСНЫЕ «РОДСТВЕННИКИ»:</a:t>
            </a:r>
            <a:endParaRPr lang="en-US" sz="1200" kern="1200" dirty="0">
              <a:solidFill>
                <a:schemeClr val="tx1"/>
              </a:solidFill>
              <a:effectLst/>
              <a:latin typeface="+mn-lt"/>
              <a:ea typeface="+mn-ea"/>
              <a:cs typeface="+mn-cs"/>
            </a:endParaRPr>
          </a:p>
          <a:p>
            <a:r>
              <a:rPr lang="ru-RU" sz="1200" b="1" kern="1200" dirty="0">
                <a:solidFill>
                  <a:schemeClr val="tx1"/>
                </a:solidFill>
                <a:effectLst/>
                <a:latin typeface="+mn-lt"/>
                <a:ea typeface="+mn-ea"/>
                <a:cs typeface="+mn-cs"/>
              </a:rPr>
              <a:t>Порнография и насилие по отношению к интимному партнеру</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a:t>
            </a:fld>
            <a:endParaRPr lang="en-US"/>
          </a:p>
        </p:txBody>
      </p:sp>
    </p:spTree>
    <p:extLst>
      <p:ext uri="{BB962C8B-B14F-4D97-AF65-F5344CB8AC3E}">
        <p14:creationId xmlns:p14="http://schemas.microsoft.com/office/powerpoint/2010/main" val="371691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a:t>
            </a:r>
            <a:r>
              <a:rPr lang="ru-RU" sz="1200" kern="1200" dirty="0">
                <a:solidFill>
                  <a:schemeClr val="tx1"/>
                </a:solidFill>
                <a:effectLst/>
                <a:latin typeface="+mn-lt"/>
                <a:ea typeface="+mn-ea"/>
                <a:cs typeface="+mn-cs"/>
              </a:rPr>
              <a:t>Очень часто насильники делают порнографические видео или обнаженные фото своих жертв для того, чтобы потом заставить их заниматься сексом или наказать, угрожая распространить фото и видео в Сети.  Возможно, они это уже делают. Хотя термин «порно-реванш» не часто ассоциируется с домашним насилием или насильственными отношениями, эти явления часто накладываются друг на друга. К счастью, минимум 40 штатов и округ Колумбия приняли закон о запрете распространения видео и обнаженные фото без согласия человека.</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10</a:t>
            </a:fld>
            <a:endParaRPr lang="en-US"/>
          </a:p>
        </p:txBody>
      </p:sp>
    </p:spTree>
    <p:extLst>
      <p:ext uri="{BB962C8B-B14F-4D97-AF65-F5344CB8AC3E}">
        <p14:creationId xmlns:p14="http://schemas.microsoft.com/office/powerpoint/2010/main" val="96587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a:t>
            </a:r>
            <a:r>
              <a:rPr lang="ru-RU" sz="1200" kern="1200" dirty="0">
                <a:solidFill>
                  <a:schemeClr val="tx1"/>
                </a:solidFill>
                <a:effectLst/>
                <a:latin typeface="+mn-lt"/>
                <a:ea typeface="+mn-ea"/>
                <a:cs typeface="+mn-cs"/>
              </a:rPr>
              <a:t>Если домашний насильник увлекается порно, растет риск посягательств сексуального характера. Дженет </a:t>
            </a:r>
            <a:r>
              <a:rPr lang="ru-RU" sz="1200" kern="1200" dirty="0" err="1">
                <a:solidFill>
                  <a:schemeClr val="tx1"/>
                </a:solidFill>
                <a:effectLst/>
                <a:latin typeface="+mn-lt"/>
                <a:ea typeface="+mn-ea"/>
                <a:cs typeface="+mn-cs"/>
              </a:rPr>
              <a:t>Хинсон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Шоуп</a:t>
            </a:r>
            <a:r>
              <a:rPr lang="ru-RU" sz="1200" kern="1200" dirty="0">
                <a:solidFill>
                  <a:schemeClr val="tx1"/>
                </a:solidFill>
                <a:effectLst/>
                <a:latin typeface="+mn-lt"/>
                <a:ea typeface="+mn-ea"/>
                <a:cs typeface="+mn-cs"/>
              </a:rPr>
              <a:t> проводила опрос среди 271 женщины, подвергавшейся домашнем насилию. 30% из них указали, что их насильники увлекались порнографией. </a:t>
            </a:r>
            <a:r>
              <a:rPr lang="ru-RU" sz="1200" kern="1200" dirty="0" err="1">
                <a:solidFill>
                  <a:schemeClr val="tx1"/>
                </a:solidFill>
                <a:effectLst/>
                <a:latin typeface="+mn-lt"/>
                <a:ea typeface="+mn-ea"/>
                <a:cs typeface="+mn-cs"/>
              </a:rPr>
              <a:t>Шоуп</a:t>
            </a:r>
            <a:r>
              <a:rPr lang="ru-RU" sz="1200" kern="1200" dirty="0">
                <a:solidFill>
                  <a:schemeClr val="tx1"/>
                </a:solidFill>
                <a:effectLst/>
                <a:latin typeface="+mn-lt"/>
                <a:ea typeface="+mn-ea"/>
                <a:cs typeface="+mn-cs"/>
              </a:rPr>
              <a:t> сделала заключение, что подавляющее большинство (58%) женщин, чьи насильники смотрели порно, указали на то, что порно имело отношение к насилию. Исследования нашли взаимосвязь между просмотром порно и изнасилованием в браке, что является частью домашнего насилия. Мужчины, которые смотрят порно и ходят в </a:t>
            </a:r>
            <a:r>
              <a:rPr lang="ru-RU" sz="1200" kern="1200" dirty="0" err="1">
                <a:solidFill>
                  <a:schemeClr val="tx1"/>
                </a:solidFill>
                <a:effectLst/>
                <a:latin typeface="+mn-lt"/>
                <a:ea typeface="+mn-ea"/>
                <a:cs typeface="+mn-cs"/>
              </a:rPr>
              <a:t>стрип</a:t>
            </a:r>
            <a:r>
              <a:rPr lang="ru-RU" sz="1200" kern="1200" dirty="0">
                <a:solidFill>
                  <a:schemeClr val="tx1"/>
                </a:solidFill>
                <a:effectLst/>
                <a:latin typeface="+mn-lt"/>
                <a:ea typeface="+mn-ea"/>
                <a:cs typeface="+mn-cs"/>
              </a:rPr>
              <a:t>-клубы, чаще прибегают к сексуальному насилию, преследованию и изнасилованию в браке.</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11</a:t>
            </a:fld>
            <a:endParaRPr lang="en-US"/>
          </a:p>
        </p:txBody>
      </p:sp>
    </p:spTree>
    <p:extLst>
      <p:ext uri="{BB962C8B-B14F-4D97-AF65-F5344CB8AC3E}">
        <p14:creationId xmlns:p14="http://schemas.microsoft.com/office/powerpoint/2010/main" val="5027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r>
              <a:rPr lang="ru-RU" sz="1200" b="1" kern="1200" dirty="0">
                <a:solidFill>
                  <a:schemeClr val="tx1"/>
                </a:solidFill>
                <a:effectLst/>
                <a:latin typeface="+mn-lt"/>
                <a:ea typeface="+mn-ea"/>
                <a:cs typeface="+mn-cs"/>
              </a:rPr>
              <a:t>ЭТО ЛИЧНЫЙ ВОПРОС</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Большинство, если не все, пользователей порно скажут вам, что просмотр порнографии – это их личное дело, которое не приносит вреда никому.  Но исследования показывают, что порнография делает пользователя более склонным к поддержке насилия против женщин. Он верит, что женщинам втайне нравится быть изнасилованными, поэтому многие становятся сексуально агрессивными в реальной жизни. «Те, кто часто смотрели порно с насилием, в шесть раз чаще насиловали кого-то, по сравнению с пользователями, которые редко обращались к порнографии в прошлом».</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Мери Эн Лейден, директор отдела сексуальной травмы и центра патопсихологии в Университете Пенсильвании, пишет, что «40% женщин, подвергшихся насилию, сообщили, что их партнеры увлекались порнографией с насилием». Она также ссылалась на исследование, которое показало, что увлекающиеся порно мужчины видят своих партнерш менее привлекательными. Порнография отрицательно сказывается на том, как мужчины видят своих жен, потому что они никогда не смогут сравниться с бесчисленными и, очевидно, почти совершенными женщинами, которых мужчины видят на экране.</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12</a:t>
            </a:fld>
            <a:endParaRPr lang="en-US"/>
          </a:p>
        </p:txBody>
      </p:sp>
    </p:spTree>
    <p:extLst>
      <p:ext uri="{BB962C8B-B14F-4D97-AF65-F5344CB8AC3E}">
        <p14:creationId xmlns:p14="http://schemas.microsoft.com/office/powerpoint/2010/main" val="356770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В мире интернета, планшетов, компьютеров и карманных устройств в войне против порнографии вряд ли можно будет одержать полную победу. Среди всего этого церковь играет особую роль в понимании того, как необходимо относиться к женщинам и слабым, какая роль сексуальных отношений в браке.</a:t>
            </a:r>
            <a:r>
              <a:rPr lang="en-US" dirty="0">
                <a:effectLst/>
              </a:rPr>
              <a:t> </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13</a:t>
            </a:fld>
            <a:endParaRPr lang="en-US"/>
          </a:p>
        </p:txBody>
      </p:sp>
    </p:spTree>
    <p:extLst>
      <p:ext uri="{BB962C8B-B14F-4D97-AF65-F5344CB8AC3E}">
        <p14:creationId xmlns:p14="http://schemas.microsoft.com/office/powerpoint/2010/main" val="197921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Подобно другим мужчинам, братья могут считать, что увлечение порнографией это приватный вопрос.  Но реалии таковы, что даже случайные просмотры порно влияют на то, как они видят женщин, а самое главное, как они видят свои взаимоотношения со Христом.</a:t>
            </a:r>
            <a:r>
              <a:rPr lang="en-US" dirty="0">
                <a:effectLst/>
              </a:rPr>
              <a:t> </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14</a:t>
            </a:fld>
            <a:endParaRPr lang="en-US"/>
          </a:p>
        </p:txBody>
      </p:sp>
    </p:spTree>
    <p:extLst>
      <p:ext uri="{BB962C8B-B14F-4D97-AF65-F5344CB8AC3E}">
        <p14:creationId xmlns:p14="http://schemas.microsoft.com/office/powerpoint/2010/main" val="108498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ПРЕКРАТИТЬ НЕЛЕГКО</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Плачущий пророк Иеремия говорит: «Коварно сердце </a:t>
            </a:r>
            <a:r>
              <a:rPr lang="ru-RU" sz="1200" i="1" kern="1200" dirty="0">
                <a:solidFill>
                  <a:schemeClr val="tx1"/>
                </a:solidFill>
                <a:effectLst/>
                <a:latin typeface="+mn-lt"/>
                <a:ea typeface="+mn-ea"/>
                <a:cs typeface="+mn-cs"/>
              </a:rPr>
              <a:t>человека</a:t>
            </a:r>
            <a:r>
              <a:rPr lang="ru-RU" sz="1200" kern="1200" dirty="0">
                <a:solidFill>
                  <a:schemeClr val="tx1"/>
                </a:solidFill>
                <a:effectLst/>
                <a:latin typeface="+mn-lt"/>
                <a:ea typeface="+mn-ea"/>
                <a:cs typeface="+mn-cs"/>
              </a:rPr>
              <a:t>, крайне испорчено оно. Кто может постичь его?» (</a:t>
            </a:r>
            <a:r>
              <a:rPr lang="ru-RU" sz="1200" kern="1200" dirty="0" err="1">
                <a:solidFill>
                  <a:schemeClr val="tx1"/>
                </a:solidFill>
                <a:effectLst/>
                <a:latin typeface="+mn-lt"/>
                <a:ea typeface="+mn-ea"/>
                <a:cs typeface="+mn-cs"/>
              </a:rPr>
              <a:t>Иер</a:t>
            </a:r>
            <a:r>
              <a:rPr lang="ru-RU" sz="1200" kern="1200" dirty="0">
                <a:solidFill>
                  <a:schemeClr val="tx1"/>
                </a:solidFill>
                <a:effectLst/>
                <a:latin typeface="+mn-lt"/>
                <a:ea typeface="+mn-ea"/>
                <a:cs typeface="+mn-cs"/>
              </a:rPr>
              <a:t>. 17:9 пер. Кулакова). Только 9% прихожан и 7% пасторов смогли назвать программы борьбы с зависимостью от порнографии, которые проводятся их церковью. Что же делать?</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15</a:t>
            </a:fld>
            <a:endParaRPr lang="en-US"/>
          </a:p>
        </p:txBody>
      </p:sp>
    </p:spTree>
    <p:extLst>
      <p:ext uri="{BB962C8B-B14F-4D97-AF65-F5344CB8AC3E}">
        <p14:creationId xmlns:p14="http://schemas.microsoft.com/office/powerpoint/2010/main" val="217195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1. </a:t>
            </a:r>
            <a:r>
              <a:rPr lang="ru-RU" sz="1200" i="1" kern="1200" dirty="0">
                <a:solidFill>
                  <a:schemeClr val="tx1"/>
                </a:solidFill>
                <a:effectLst/>
                <a:latin typeface="+mn-lt"/>
                <a:ea typeface="+mn-ea"/>
                <a:cs typeface="+mn-cs"/>
              </a:rPr>
              <a:t>Незамедлительно начните путь к избавлению</a:t>
            </a:r>
            <a:r>
              <a:rPr lang="ru-RU" sz="1200" kern="1200" dirty="0">
                <a:solidFill>
                  <a:schemeClr val="tx1"/>
                </a:solidFill>
                <a:effectLst/>
                <a:latin typeface="+mn-lt"/>
                <a:ea typeface="+mn-ea"/>
                <a:cs typeface="+mn-cs"/>
              </a:rPr>
              <a:t>. Прекратите зависимость, именно зависимость, от порнографии – чем скорее, тем лучше. Прекратить сложно, но это единственный способ. Мы создали ресурс, который поможет вам сделать первые шаги к свободе.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16</a:t>
            </a:fld>
            <a:endParaRPr lang="en-US"/>
          </a:p>
        </p:txBody>
      </p:sp>
    </p:spTree>
    <p:extLst>
      <p:ext uri="{BB962C8B-B14F-4D97-AF65-F5344CB8AC3E}">
        <p14:creationId xmlns:p14="http://schemas.microsoft.com/office/powerpoint/2010/main" val="301261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Зайдите на сайт </a:t>
            </a:r>
            <a:r>
              <a:rPr lang="en-US" sz="1200" kern="1200" dirty="0" err="1">
                <a:solidFill>
                  <a:schemeClr val="tx1"/>
                </a:solidFill>
                <a:effectLst/>
                <a:latin typeface="+mn-lt"/>
                <a:ea typeface="+mn-ea"/>
                <a:cs typeface="+mn-cs"/>
              </a:rPr>
              <a:t>newfreedomtolove</a:t>
            </a:r>
            <a:r>
              <a:rPr lang="ru-R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org</a:t>
            </a:r>
            <a:r>
              <a:rPr lang="ru-RU" sz="1200" kern="1200" dirty="0">
                <a:solidFill>
                  <a:schemeClr val="tx1"/>
                </a:solidFill>
                <a:effectLst/>
                <a:latin typeface="+mn-lt"/>
                <a:ea typeface="+mn-ea"/>
                <a:cs typeface="+mn-cs"/>
              </a:rPr>
              <a:t>. Здесь вы найдете свидетельства, проповеди, семинары и другие ссылки и ресурсы, которые помогут вам начать освобождение от </a:t>
            </a:r>
            <a:r>
              <a:rPr lang="ru-RU" sz="1200" kern="1200" dirty="0" err="1">
                <a:solidFill>
                  <a:schemeClr val="tx1"/>
                </a:solidFill>
                <a:effectLst/>
                <a:latin typeface="+mn-lt"/>
                <a:ea typeface="+mn-ea"/>
                <a:cs typeface="+mn-cs"/>
              </a:rPr>
              <a:t>порнозависимости</a:t>
            </a:r>
            <a:r>
              <a:rPr lang="ru-RU" sz="1200" kern="1200" dirty="0">
                <a:solidFill>
                  <a:schemeClr val="tx1"/>
                </a:solidFill>
                <a:effectLst/>
                <a:latin typeface="+mn-lt"/>
                <a:ea typeface="+mn-ea"/>
                <a:cs typeface="+mn-cs"/>
              </a:rPr>
              <a:t>. Дополнительные ресурсы можно найти на </a:t>
            </a:r>
            <a:r>
              <a:rPr lang="en-US" sz="1200" kern="1200" dirty="0" err="1">
                <a:solidFill>
                  <a:schemeClr val="tx1"/>
                </a:solidFill>
                <a:effectLst/>
                <a:latin typeface="+mn-lt"/>
                <a:ea typeface="+mn-ea"/>
                <a:cs typeface="+mn-cs"/>
              </a:rPr>
              <a:t>gatewaytowholeness</a:t>
            </a:r>
            <a:r>
              <a:rPr lang="ru-R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com</a:t>
            </a:r>
            <a:r>
              <a:rPr lang="ru-RU" sz="1200" kern="1200" dirty="0">
                <a:solidFill>
                  <a:schemeClr val="tx1"/>
                </a:solidFill>
                <a:effectLst/>
                <a:latin typeface="+mn-lt"/>
                <a:ea typeface="+mn-ea"/>
                <a:cs typeface="+mn-cs"/>
              </a:rPr>
              <a:t>. В некоторых случаях необходимо обратиться к профессиональному консультанту.</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17</a:t>
            </a:fld>
            <a:endParaRPr lang="en-US"/>
          </a:p>
        </p:txBody>
      </p:sp>
    </p:spTree>
    <p:extLst>
      <p:ext uri="{BB962C8B-B14F-4D97-AF65-F5344CB8AC3E}">
        <p14:creationId xmlns:p14="http://schemas.microsoft.com/office/powerpoint/2010/main" val="413349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2. </a:t>
            </a:r>
            <a:r>
              <a:rPr lang="ru-RU" sz="1200" i="1" kern="1200" dirty="0">
                <a:solidFill>
                  <a:schemeClr val="tx1"/>
                </a:solidFill>
                <a:effectLst/>
                <a:latin typeface="+mn-lt"/>
                <a:ea typeface="+mn-ea"/>
                <a:cs typeface="+mn-cs"/>
              </a:rPr>
              <a:t>Берегите свои мысли – берегите свое сердце</a:t>
            </a:r>
            <a:r>
              <a:rPr lang="ru-RU" sz="1200" kern="1200" dirty="0">
                <a:solidFill>
                  <a:schemeClr val="tx1"/>
                </a:solidFill>
                <a:effectLst/>
                <a:latin typeface="+mn-lt"/>
                <a:ea typeface="+mn-ea"/>
                <a:cs typeface="+mn-cs"/>
              </a:rPr>
              <a:t>. Иисус дал понять, что добро и зло исходят из сердца. «Добрый человек выносит доброе из хранимого в его сердце добра, злой же, </a:t>
            </a:r>
            <a:r>
              <a:rPr lang="ru-RU" sz="1200" i="1" kern="1200" dirty="0">
                <a:solidFill>
                  <a:schemeClr val="tx1"/>
                </a:solidFill>
                <a:effectLst/>
                <a:latin typeface="+mn-lt"/>
                <a:ea typeface="+mn-ea"/>
                <a:cs typeface="+mn-cs"/>
              </a:rPr>
              <a:t>напротив</a:t>
            </a:r>
            <a:r>
              <a:rPr lang="ru-RU" sz="1200" kern="1200" dirty="0">
                <a:solidFill>
                  <a:schemeClr val="tx1"/>
                </a:solidFill>
                <a:effectLst/>
                <a:latin typeface="+mn-lt"/>
                <a:ea typeface="+mn-ea"/>
                <a:cs typeface="+mn-cs"/>
              </a:rPr>
              <a:t>, выносит злое из </a:t>
            </a:r>
            <a:r>
              <a:rPr lang="ru-RU" sz="1200" i="1" kern="1200" dirty="0">
                <a:solidFill>
                  <a:schemeClr val="tx1"/>
                </a:solidFill>
                <a:effectLst/>
                <a:latin typeface="+mn-lt"/>
                <a:ea typeface="+mn-ea"/>
                <a:cs typeface="+mn-cs"/>
              </a:rPr>
              <a:t>хранимого в его сердце</a:t>
            </a:r>
            <a:r>
              <a:rPr lang="ru-RU" sz="1200" kern="1200" dirty="0">
                <a:solidFill>
                  <a:schemeClr val="tx1"/>
                </a:solidFill>
                <a:effectLst/>
                <a:latin typeface="+mn-lt"/>
                <a:ea typeface="+mn-ea"/>
                <a:cs typeface="+mn-cs"/>
              </a:rPr>
              <a:t> зла, ибо чем полнится сердце </a:t>
            </a:r>
            <a:r>
              <a:rPr lang="ru-RU" sz="1200" i="1" kern="1200" dirty="0">
                <a:solidFill>
                  <a:schemeClr val="tx1"/>
                </a:solidFill>
                <a:effectLst/>
                <a:latin typeface="+mn-lt"/>
                <a:ea typeface="+mn-ea"/>
                <a:cs typeface="+mn-cs"/>
              </a:rPr>
              <a:t>человека</a:t>
            </a:r>
            <a:r>
              <a:rPr lang="ru-RU" sz="1200" kern="1200" dirty="0">
                <a:solidFill>
                  <a:schemeClr val="tx1"/>
                </a:solidFill>
                <a:effectLst/>
                <a:latin typeface="+mn-lt"/>
                <a:ea typeface="+mn-ea"/>
                <a:cs typeface="+mn-cs"/>
              </a:rPr>
              <a:t>, о том и уста его говорят» (</a:t>
            </a:r>
            <a:r>
              <a:rPr lang="ru-RU" sz="1200" kern="1200" dirty="0" err="1">
                <a:solidFill>
                  <a:schemeClr val="tx1"/>
                </a:solidFill>
                <a:effectLst/>
                <a:latin typeface="+mn-lt"/>
                <a:ea typeface="+mn-ea"/>
                <a:cs typeface="+mn-cs"/>
              </a:rPr>
              <a:t>Лк</a:t>
            </a:r>
            <a:r>
              <a:rPr lang="ru-RU" sz="1200" kern="1200" dirty="0">
                <a:solidFill>
                  <a:schemeClr val="tx1"/>
                </a:solidFill>
                <a:effectLst/>
                <a:latin typeface="+mn-lt"/>
                <a:ea typeface="+mn-ea"/>
                <a:cs typeface="+mn-cs"/>
              </a:rPr>
              <a:t>. 6:45 пер. Кулакова). И Соломону это было хорошо известно, потому что он говорил: «Пуще всякого богатства оберегай сердце свое, ибо в нем — источники жизни» (Пр. 4:23 пер. Кулакова).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18</a:t>
            </a:fld>
            <a:endParaRPr lang="en-US"/>
          </a:p>
        </p:txBody>
      </p:sp>
    </p:spTree>
    <p:extLst>
      <p:ext uri="{BB962C8B-B14F-4D97-AF65-F5344CB8AC3E}">
        <p14:creationId xmlns:p14="http://schemas.microsoft.com/office/powerpoint/2010/main" val="100106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Вместо того, чтобы наполнять свой разум образами, которые искажают Божий дар сексуальных отношений, и унижать Его дочерей, примите Божье приглашение: «Сын мой, отдай мне сердце свое, не своди глаз с моего </a:t>
            </a:r>
            <a:r>
              <a:rPr lang="ru-RU" sz="1200" i="1" kern="1200" dirty="0">
                <a:solidFill>
                  <a:schemeClr val="tx1"/>
                </a:solidFill>
                <a:effectLst/>
                <a:latin typeface="+mn-lt"/>
                <a:ea typeface="+mn-ea"/>
                <a:cs typeface="+mn-cs"/>
              </a:rPr>
              <a:t>прямого</a:t>
            </a:r>
            <a:r>
              <a:rPr lang="ru-RU" sz="1200" kern="1200" dirty="0">
                <a:solidFill>
                  <a:schemeClr val="tx1"/>
                </a:solidFill>
                <a:effectLst/>
                <a:latin typeface="+mn-lt"/>
                <a:ea typeface="+mn-ea"/>
                <a:cs typeface="+mn-cs"/>
              </a:rPr>
              <a:t> пути» (Пр. 23:26 пер. Кулакова). Возьмите эти ободряющие слова и сделайте из своими. «Единственной защитой от зла является пребывание Христа в нашем сердце, потому что мы верим в Его праведность. Если у нас не будет тесной связи с Богом, мы никогда не сможем противостоять последствиям грешной самовлюбленности, </a:t>
            </a:r>
            <a:r>
              <a:rPr lang="ru-RU" sz="1200" kern="1200" dirty="0" err="1">
                <a:solidFill>
                  <a:schemeClr val="tx1"/>
                </a:solidFill>
                <a:effectLst/>
                <a:latin typeface="+mn-lt"/>
                <a:ea typeface="+mn-ea"/>
                <a:cs typeface="+mn-cs"/>
              </a:rPr>
              <a:t>самоугождения</a:t>
            </a:r>
            <a:r>
              <a:rPr lang="ru-RU" sz="1200" kern="1200" dirty="0">
                <a:solidFill>
                  <a:schemeClr val="tx1"/>
                </a:solidFill>
                <a:effectLst/>
                <a:latin typeface="+mn-lt"/>
                <a:ea typeface="+mn-ea"/>
                <a:cs typeface="+mn-cs"/>
              </a:rPr>
              <a:t> и искушения согрешить. Мы можем оставить плохие привычки, даже на время перестать быть под влиянием Сатаны, но без жизненной связи со Христом, когда мы подчиняемся Ему момент за моментом, мы не устоим».</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19</a:t>
            </a:fld>
            <a:endParaRPr lang="en-US"/>
          </a:p>
        </p:txBody>
      </p:sp>
    </p:spTree>
    <p:extLst>
      <p:ext uri="{BB962C8B-B14F-4D97-AF65-F5344CB8AC3E}">
        <p14:creationId xmlns:p14="http://schemas.microsoft.com/office/powerpoint/2010/main" val="245431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Порнография – глобальная 97-миллиардная индустрия. Из этой суммы 12 миллиардов долларов поступает из США.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Потребление порнографии в Штатах резко выросло после % того, как людям стали более доступны интернет и смартфоны.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Более 77% американцев смотрят порно хотя бы раз в месяц. По меньшей мере 30% всего интернет-трафика используется порно-сайтами. А как обстоят дела в церкви?</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2</a:t>
            </a:fld>
            <a:endParaRPr lang="en-US"/>
          </a:p>
        </p:txBody>
      </p:sp>
    </p:spTree>
    <p:extLst>
      <p:ext uri="{BB962C8B-B14F-4D97-AF65-F5344CB8AC3E}">
        <p14:creationId xmlns:p14="http://schemas.microsoft.com/office/powerpoint/2010/main" val="319805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3. </a:t>
            </a:r>
            <a:r>
              <a:rPr lang="ru-RU" sz="1200" i="1" kern="1200" dirty="0">
                <a:solidFill>
                  <a:schemeClr val="tx1"/>
                </a:solidFill>
                <a:effectLst/>
                <a:latin typeface="+mn-lt"/>
                <a:ea typeface="+mn-ea"/>
                <a:cs typeface="+mn-cs"/>
              </a:rPr>
              <a:t>Заручитесь поддержкой других</a:t>
            </a:r>
            <a:r>
              <a:rPr lang="ru-RU" sz="1200" kern="1200" dirty="0">
                <a:solidFill>
                  <a:schemeClr val="tx1"/>
                </a:solidFill>
                <a:effectLst/>
                <a:latin typeface="+mn-lt"/>
                <a:ea typeface="+mn-ea"/>
                <a:cs typeface="+mn-cs"/>
              </a:rPr>
              <a:t>. Бороться одному с порнографией невозможно. Соломон поясняет это следующим образом: «Лучше быть вдвоем, чем одному; тогда есть и у двоих доброе воздаяние за их старания» (</a:t>
            </a:r>
            <a:r>
              <a:rPr lang="ru-RU" sz="1200" kern="1200" dirty="0" err="1">
                <a:solidFill>
                  <a:schemeClr val="tx1"/>
                </a:solidFill>
                <a:effectLst/>
                <a:latin typeface="+mn-lt"/>
                <a:ea typeface="+mn-ea"/>
                <a:cs typeface="+mn-cs"/>
              </a:rPr>
              <a:t>Еккл</a:t>
            </a:r>
            <a:r>
              <a:rPr lang="ru-RU" sz="1200" kern="1200" dirty="0">
                <a:solidFill>
                  <a:schemeClr val="tx1"/>
                </a:solidFill>
                <a:effectLst/>
                <a:latin typeface="+mn-lt"/>
                <a:ea typeface="+mn-ea"/>
                <a:cs typeface="+mn-cs"/>
              </a:rPr>
              <a:t>. 4:9 пер Кулакова). Теперь, более, чем когда-либо, вам нужна помощь других. Начните с супруги/супруга, или самых своих близких, и попросите их стать вашими партнерами, которым вы будете докладывать о прогрессе. Одиночество часто толкает человека заполнить пустоту порнографией.</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20</a:t>
            </a:fld>
            <a:endParaRPr lang="en-US"/>
          </a:p>
        </p:txBody>
      </p:sp>
    </p:spTree>
    <p:extLst>
      <p:ext uri="{BB962C8B-B14F-4D97-AF65-F5344CB8AC3E}">
        <p14:creationId xmlns:p14="http://schemas.microsoft.com/office/powerpoint/2010/main" val="385115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Хотя порнография и сексуальное насилие являются опасными «родственниками», вы не обязаны быть инструментов в воплощении их умыслов, а ваша жена и близкие несчастными жертвами.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 ваших силах принять решение и сделать необходимые шаги уже сегодня, чтобы уничтожить эти два орудия Сатаны до того, как они уничтожат вас и ваших близких.</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21</a:t>
            </a:fld>
            <a:endParaRPr lang="en-US"/>
          </a:p>
        </p:txBody>
      </p:sp>
    </p:spTree>
    <p:extLst>
      <p:ext uri="{BB962C8B-B14F-4D97-AF65-F5344CB8AC3E}">
        <p14:creationId xmlns:p14="http://schemas.microsoft.com/office/powerpoint/2010/main" val="212896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Mike </a:t>
            </a:r>
            <a:r>
              <a:rPr lang="en-US" sz="1200" kern="1200" dirty="0" err="1">
                <a:solidFill>
                  <a:schemeClr val="tx1"/>
                </a:solidFill>
                <a:effectLst/>
                <a:latin typeface="+mn-lt"/>
                <a:ea typeface="+mn-ea"/>
                <a:cs typeface="+mn-cs"/>
              </a:rPr>
              <a:t>Genung</a:t>
            </a:r>
            <a:r>
              <a:rPr lang="en-US" sz="1200" kern="1200" dirty="0">
                <a:solidFill>
                  <a:schemeClr val="tx1"/>
                </a:solidFill>
                <a:effectLst/>
                <a:latin typeface="+mn-lt"/>
                <a:ea typeface="+mn-ea"/>
                <a:cs typeface="+mn-cs"/>
              </a:rPr>
              <a:t>, “The Road to Grace,” https://</a:t>
            </a:r>
            <a:r>
              <a:rPr lang="en-US" sz="1200" kern="1200" dirty="0" err="1">
                <a:solidFill>
                  <a:schemeClr val="tx1"/>
                </a:solidFill>
                <a:effectLst/>
                <a:latin typeface="+mn-lt"/>
                <a:ea typeface="+mn-ea"/>
                <a:cs typeface="+mn-cs"/>
              </a:rPr>
              <a:t>www.roadtograce.net</a:t>
            </a:r>
            <a:r>
              <a:rPr lang="en-US" sz="1200" kern="1200" dirty="0">
                <a:solidFill>
                  <a:schemeClr val="tx1"/>
                </a:solidFill>
                <a:effectLst/>
                <a:latin typeface="+mn-lt"/>
                <a:ea typeface="+mn-ea"/>
                <a:cs typeface="+mn-cs"/>
              </a:rPr>
              <a:t> /current-porn-statistics/</a:t>
            </a:r>
          </a:p>
          <a:p>
            <a:r>
              <a:rPr lang="en-US" sz="1200" kern="1200" dirty="0">
                <a:solidFill>
                  <a:schemeClr val="tx1"/>
                </a:solidFill>
                <a:effectLst/>
                <a:latin typeface="+mn-lt"/>
                <a:ea typeface="+mn-ea"/>
                <a:cs typeface="+mn-cs"/>
              </a:rPr>
              <a:t>2  Tim </a:t>
            </a:r>
            <a:r>
              <a:rPr lang="en-US" sz="1200" kern="1200" dirty="0" err="1">
                <a:solidFill>
                  <a:schemeClr val="tx1"/>
                </a:solidFill>
                <a:effectLst/>
                <a:latin typeface="+mn-lt"/>
                <a:ea typeface="+mn-ea"/>
                <a:cs typeface="+mn-cs"/>
              </a:rPr>
              <a:t>Rymel</a:t>
            </a:r>
            <a:r>
              <a:rPr lang="en-US" sz="1200" kern="1200" dirty="0">
                <a:solidFill>
                  <a:schemeClr val="tx1"/>
                </a:solidFill>
                <a:effectLst/>
                <a:latin typeface="+mn-lt"/>
                <a:ea typeface="+mn-ea"/>
                <a:cs typeface="+mn-cs"/>
              </a:rPr>
              <a:t>, “Does Pornography Lead to Sexual Assault?” </a:t>
            </a:r>
            <a:r>
              <a:rPr lang="en-US" sz="1200" i="1" kern="1200" dirty="0">
                <a:solidFill>
                  <a:schemeClr val="tx1"/>
                </a:solidFill>
                <a:effectLst/>
                <a:latin typeface="+mn-lt"/>
                <a:ea typeface="+mn-ea"/>
                <a:cs typeface="+mn-cs"/>
              </a:rPr>
              <a:t>HuffPost</a:t>
            </a:r>
            <a:r>
              <a:rPr lang="en-US" sz="1200" kern="1200" dirty="0">
                <a:solidFill>
                  <a:schemeClr val="tx1"/>
                </a:solidFill>
                <a:effectLst/>
                <a:latin typeface="+mn-lt"/>
                <a:ea typeface="+mn-ea"/>
                <a:cs typeface="+mn-cs"/>
              </a:rPr>
              <a:t>, August 26, 2016, </a:t>
            </a:r>
            <a:r>
              <a:rPr lang="en-US" sz="1200" u="none" strike="noStrike" kern="1200" dirty="0">
                <a:solidFill>
                  <a:schemeClr val="tx1"/>
                </a:solidFill>
                <a:effectLst/>
                <a:latin typeface="+mn-lt"/>
                <a:ea typeface="+mn-ea"/>
                <a:cs typeface="+mn-cs"/>
                <a:hlinkClick r:id="rId3"/>
              </a:rPr>
              <a:t>https://www.huffingtonpost.com/entry/does-pornography-lead-to-sexual-assault_us_57c0876ae4b0b01630de8c93.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R. Douglas Fields, “The Explosive Mix of Sex and Violence,” </a:t>
            </a:r>
            <a:r>
              <a:rPr lang="en-US" sz="1200" i="1" kern="1200" dirty="0">
                <a:solidFill>
                  <a:schemeClr val="tx1"/>
                </a:solidFill>
                <a:effectLst/>
                <a:latin typeface="+mn-lt"/>
                <a:ea typeface="+mn-ea"/>
                <a:cs typeface="+mn-cs"/>
              </a:rPr>
              <a:t>Psychology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Today</a:t>
            </a:r>
            <a:r>
              <a:rPr lang="en-US" sz="1200" kern="1200" dirty="0">
                <a:solidFill>
                  <a:schemeClr val="tx1"/>
                </a:solidFill>
                <a:effectLst/>
                <a:latin typeface="+mn-lt"/>
                <a:ea typeface="+mn-ea"/>
                <a:cs typeface="+mn-cs"/>
              </a:rPr>
              <a:t>, January 26, 2016, https://</a:t>
            </a:r>
            <a:r>
              <a:rPr lang="en-US" sz="1200" kern="1200" dirty="0" err="1">
                <a:solidFill>
                  <a:schemeClr val="tx1"/>
                </a:solidFill>
                <a:effectLst/>
                <a:latin typeface="+mn-lt"/>
                <a:ea typeface="+mn-ea"/>
                <a:cs typeface="+mn-cs"/>
              </a:rPr>
              <a:t>www.psychologytoday.com</a:t>
            </a:r>
            <a:r>
              <a:rPr lang="en-US" sz="1200" kern="1200" dirty="0">
                <a:solidFill>
                  <a:schemeClr val="tx1"/>
                </a:solidFill>
                <a:effectLst/>
                <a:latin typeface="+mn-lt"/>
                <a:ea typeface="+mn-ea"/>
                <a:cs typeface="+mn-cs"/>
              </a:rPr>
              <a:t>/us/blog/the-new-brain/201601/the-explosive-mix-sex-and-violence.</a:t>
            </a:r>
          </a:p>
          <a:p>
            <a:r>
              <a:rPr lang="en-US" sz="1200" kern="1200" dirty="0">
                <a:solidFill>
                  <a:schemeClr val="tx1"/>
                </a:solidFill>
                <a:effectLst/>
                <a:latin typeface="+mn-lt"/>
                <a:ea typeface="+mn-ea"/>
                <a:cs typeface="+mn-cs"/>
              </a:rPr>
              <a:t>4  A version of this article was first published in the September 2019 issue of </a:t>
            </a:r>
            <a:r>
              <a:rPr lang="en-US" sz="1200" i="1" kern="1200" dirty="0">
                <a:solidFill>
                  <a:schemeClr val="tx1"/>
                </a:solidFill>
                <a:effectLst/>
                <a:latin typeface="+mn-lt"/>
                <a:ea typeface="+mn-ea"/>
                <a:cs typeface="+mn-cs"/>
              </a:rPr>
              <a:t>Adventist Review</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5  Mike </a:t>
            </a:r>
            <a:r>
              <a:rPr lang="en-US" sz="1200" kern="1200" dirty="0" err="1">
                <a:solidFill>
                  <a:schemeClr val="tx1"/>
                </a:solidFill>
                <a:effectLst/>
                <a:latin typeface="+mn-lt"/>
                <a:ea typeface="+mn-ea"/>
                <a:cs typeface="+mn-cs"/>
              </a:rPr>
              <a:t>Genung</a:t>
            </a:r>
            <a:r>
              <a:rPr lang="en-US" sz="1200" kern="1200" dirty="0">
                <a:solidFill>
                  <a:schemeClr val="tx1"/>
                </a:solidFill>
                <a:effectLst/>
                <a:latin typeface="+mn-lt"/>
                <a:ea typeface="+mn-ea"/>
                <a:cs typeface="+mn-cs"/>
              </a:rPr>
              <a:t>, “The Road to Grace,” https://</a:t>
            </a:r>
            <a:r>
              <a:rPr lang="en-US" sz="1200" kern="1200" dirty="0" err="1">
                <a:solidFill>
                  <a:schemeClr val="tx1"/>
                </a:solidFill>
                <a:effectLst/>
                <a:latin typeface="+mn-lt"/>
                <a:ea typeface="+mn-ea"/>
                <a:cs typeface="+mn-cs"/>
              </a:rPr>
              <a:t>www.roadtograce.net</a:t>
            </a:r>
            <a:r>
              <a:rPr lang="en-US" sz="1200" kern="1200" dirty="0">
                <a:solidFill>
                  <a:schemeClr val="tx1"/>
                </a:solidFill>
                <a:effectLst/>
                <a:latin typeface="+mn-lt"/>
                <a:ea typeface="+mn-ea"/>
                <a:cs typeface="+mn-cs"/>
              </a:rPr>
              <a:t> /current-porn-statistics/</a:t>
            </a:r>
          </a:p>
          <a:p>
            <a:r>
              <a:rPr lang="en-US" sz="1200" kern="1200" dirty="0">
                <a:solidFill>
                  <a:schemeClr val="tx1"/>
                </a:solidFill>
                <a:effectLst/>
                <a:latin typeface="+mn-lt"/>
                <a:ea typeface="+mn-ea"/>
                <a:cs typeface="+mn-cs"/>
              </a:rPr>
              <a:t>6  “How Consuming Porn Can Lead to Violence,” Fight the New Drug, August 23, 2017, </a:t>
            </a:r>
            <a:r>
              <a:rPr lang="en-US" sz="1200" u="none" strike="noStrike" kern="1200" dirty="0">
                <a:solidFill>
                  <a:schemeClr val="tx1"/>
                </a:solidFill>
                <a:effectLst/>
                <a:latin typeface="+mn-lt"/>
                <a:ea typeface="+mn-ea"/>
                <a:cs typeface="+mn-cs"/>
                <a:hlinkClick r:id="rId4"/>
              </a:rPr>
              <a:t>https://fightthenewdrug.org/how-consuming-porn-can-lead-to-violence/.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  Paul J. Wright, Robert Tokunaga, and Ashley Kraus, “A Meta-Analysis of Pornography Consumption and Actual Acts of Sexual Aggression in General Population Studies,” </a:t>
            </a:r>
            <a:r>
              <a:rPr lang="en-US" sz="1200" i="1" kern="1200" dirty="0">
                <a:solidFill>
                  <a:schemeClr val="tx1"/>
                </a:solidFill>
                <a:effectLst/>
                <a:latin typeface="+mn-lt"/>
                <a:ea typeface="+mn-ea"/>
                <a:cs typeface="+mn-cs"/>
              </a:rPr>
              <a:t>Journal of Communication</a:t>
            </a:r>
            <a:r>
              <a:rPr lang="en-US" sz="1200" kern="1200" dirty="0">
                <a:solidFill>
                  <a:schemeClr val="tx1"/>
                </a:solidFill>
                <a:effectLst/>
                <a:latin typeface="+mn-lt"/>
                <a:ea typeface="+mn-ea"/>
                <a:cs typeface="+mn-cs"/>
              </a:rPr>
              <a:t> 66, no. 1 (February 2016): 183–205.</a:t>
            </a:r>
          </a:p>
          <a:p>
            <a:r>
              <a:rPr lang="en-US" sz="1200" kern="1200" dirty="0">
                <a:solidFill>
                  <a:schemeClr val="tx1"/>
                </a:solidFill>
                <a:effectLst/>
                <a:latin typeface="+mn-lt"/>
                <a:ea typeface="+mn-ea"/>
                <a:cs typeface="+mn-cs"/>
              </a:rPr>
              <a:t>8  “Porn Can Lead to Violence.”</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22</a:t>
            </a:fld>
            <a:endParaRPr lang="en-US"/>
          </a:p>
        </p:txBody>
      </p:sp>
    </p:spTree>
    <p:extLst>
      <p:ext uri="{BB962C8B-B14F-4D97-AF65-F5344CB8AC3E}">
        <p14:creationId xmlns:p14="http://schemas.microsoft.com/office/powerpoint/2010/main" val="260309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9  Haley Halverson with Emily Hale, “Three Ways Domestic Violence Is Connected to Pornography,” End Sexual Exploitation, October 1, 2018, </a:t>
            </a:r>
            <a:r>
              <a:rPr lang="en-US" sz="1200" u="none" strike="noStrike" kern="1200" dirty="0">
                <a:solidFill>
                  <a:schemeClr val="tx1"/>
                </a:solidFill>
                <a:effectLst/>
                <a:latin typeface="+mn-lt"/>
                <a:ea typeface="+mn-ea"/>
                <a:cs typeface="+mn-cs"/>
                <a:hlinkClick r:id="rId3"/>
              </a:rPr>
              <a:t>https://endsexualexploitation.org/articles/three-ways</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rPr>
              <a:t>-domestic-violence-is-connected-to-pornography/.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10  John D. </a:t>
            </a:r>
            <a:r>
              <a:rPr lang="en-US" sz="1200" kern="1200" dirty="0" err="1">
                <a:solidFill>
                  <a:schemeClr val="tx1"/>
                </a:solidFill>
                <a:effectLst/>
                <a:latin typeface="+mn-lt"/>
                <a:ea typeface="+mn-ea"/>
                <a:cs typeface="+mn-cs"/>
              </a:rPr>
              <a:t>Foubert</a:t>
            </a:r>
            <a:r>
              <a:rPr lang="en-US" sz="1200" kern="1200" dirty="0">
                <a:solidFill>
                  <a:schemeClr val="tx1"/>
                </a:solidFill>
                <a:effectLst/>
                <a:latin typeface="+mn-lt"/>
                <a:ea typeface="+mn-ea"/>
                <a:cs typeface="+mn-cs"/>
              </a:rPr>
              <a:t>, Matthew W. </a:t>
            </a:r>
            <a:r>
              <a:rPr lang="en-US" sz="1200" kern="1200" dirty="0" err="1">
                <a:solidFill>
                  <a:schemeClr val="tx1"/>
                </a:solidFill>
                <a:effectLst/>
                <a:latin typeface="+mn-lt"/>
                <a:ea typeface="+mn-ea"/>
                <a:cs typeface="+mn-cs"/>
              </a:rPr>
              <a:t>Brosi</a:t>
            </a:r>
            <a:r>
              <a:rPr lang="en-US" sz="1200" kern="1200" dirty="0">
                <a:solidFill>
                  <a:schemeClr val="tx1"/>
                </a:solidFill>
                <a:effectLst/>
                <a:latin typeface="+mn-lt"/>
                <a:ea typeface="+mn-ea"/>
                <a:cs typeface="+mn-cs"/>
              </a:rPr>
              <a:t>, and R. Sean Bannon, “</a:t>
            </a:r>
            <a:r>
              <a:rPr lang="en-US" sz="1200" kern="1200" dirty="0" err="1">
                <a:solidFill>
                  <a:schemeClr val="tx1"/>
                </a:solidFill>
                <a:effectLst/>
                <a:latin typeface="+mn-lt"/>
                <a:ea typeface="+mn-ea"/>
                <a:cs typeface="+mn-cs"/>
              </a:rPr>
              <a:t>Pornogra-phy</a:t>
            </a:r>
            <a:r>
              <a:rPr lang="en-US" sz="1200" kern="1200" dirty="0">
                <a:solidFill>
                  <a:schemeClr val="tx1"/>
                </a:solidFill>
                <a:effectLst/>
                <a:latin typeface="+mn-lt"/>
                <a:ea typeface="+mn-ea"/>
                <a:cs typeface="+mn-cs"/>
              </a:rPr>
              <a:t> Viewing Among Fraternity Men: Effects on Bystander </a:t>
            </a:r>
            <a:r>
              <a:rPr lang="en-US" sz="1200" kern="1200" dirty="0" err="1">
                <a:solidFill>
                  <a:schemeClr val="tx1"/>
                </a:solidFill>
                <a:effectLst/>
                <a:latin typeface="+mn-lt"/>
                <a:ea typeface="+mn-ea"/>
                <a:cs typeface="+mn-cs"/>
              </a:rPr>
              <a:t>Interven-tion</a:t>
            </a:r>
            <a:r>
              <a:rPr lang="en-US" sz="1200" kern="1200" dirty="0">
                <a:solidFill>
                  <a:schemeClr val="tx1"/>
                </a:solidFill>
                <a:effectLst/>
                <a:latin typeface="+mn-lt"/>
                <a:ea typeface="+mn-ea"/>
                <a:cs typeface="+mn-cs"/>
              </a:rPr>
              <a:t>, Rape Myth Acceptance and Behavioral Intent to Commit Sexual Assault,” </a:t>
            </a:r>
            <a:r>
              <a:rPr lang="en-US" sz="1200" i="1" kern="1200" dirty="0">
                <a:solidFill>
                  <a:schemeClr val="tx1"/>
                </a:solidFill>
                <a:effectLst/>
                <a:latin typeface="+mn-lt"/>
                <a:ea typeface="+mn-ea"/>
                <a:cs typeface="+mn-cs"/>
              </a:rPr>
              <a:t>Sexual Addiction &amp; Compulsivity</a:t>
            </a:r>
            <a:r>
              <a:rPr lang="en-US" sz="1200" kern="1200" dirty="0">
                <a:solidFill>
                  <a:schemeClr val="tx1"/>
                </a:solidFill>
                <a:effectLst/>
                <a:latin typeface="+mn-lt"/>
                <a:ea typeface="+mn-ea"/>
                <a:cs typeface="+mn-cs"/>
              </a:rPr>
              <a:t> 18, no. 4 (2011): 212–231.</a:t>
            </a:r>
          </a:p>
          <a:p>
            <a:r>
              <a:rPr lang="en-US" sz="1200" kern="1200" dirty="0">
                <a:solidFill>
                  <a:schemeClr val="tx1"/>
                </a:solidFill>
                <a:effectLst/>
                <a:latin typeface="+mn-lt"/>
                <a:ea typeface="+mn-ea"/>
                <a:cs typeface="+mn-cs"/>
              </a:rPr>
              <a:t>11  “46 States + DC+ One Territory Now Have Revenge Porn Laws,” Cyber Civil Rights Initiative, accessed October 10, 2019, </a:t>
            </a:r>
            <a:r>
              <a:rPr lang="en-US" sz="1200" u="none" strike="noStrike" kern="1200" dirty="0">
                <a:solidFill>
                  <a:schemeClr val="tx1"/>
                </a:solidFill>
                <a:effectLst/>
                <a:latin typeface="+mn-lt"/>
                <a:ea typeface="+mn-ea"/>
                <a:cs typeface="+mn-cs"/>
                <a:hlinkClick r:id="rId4"/>
              </a:rPr>
              <a:t>https://www.cybercivilrights.org/revenge-porn-laws/.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Janet Hinson </a:t>
            </a:r>
            <a:r>
              <a:rPr lang="en-US" sz="1200" kern="1200" dirty="0" err="1">
                <a:solidFill>
                  <a:schemeClr val="tx1"/>
                </a:solidFill>
                <a:effectLst/>
                <a:latin typeface="+mn-lt"/>
                <a:ea typeface="+mn-ea"/>
                <a:cs typeface="+mn-cs"/>
              </a:rPr>
              <a:t>Shope</a:t>
            </a:r>
            <a:r>
              <a:rPr lang="en-US" sz="1200" kern="1200" dirty="0">
                <a:solidFill>
                  <a:schemeClr val="tx1"/>
                </a:solidFill>
                <a:effectLst/>
                <a:latin typeface="+mn-lt"/>
                <a:ea typeface="+mn-ea"/>
                <a:cs typeface="+mn-cs"/>
              </a:rPr>
              <a:t>, “When Words Are Not Enough: The Search for the Effect of Pornography on Abused Women,” </a:t>
            </a:r>
            <a:r>
              <a:rPr lang="en-US" sz="1200" i="1" kern="1200" dirty="0">
                <a:solidFill>
                  <a:schemeClr val="tx1"/>
                </a:solidFill>
                <a:effectLst/>
                <a:latin typeface="+mn-lt"/>
                <a:ea typeface="+mn-ea"/>
                <a:cs typeface="+mn-cs"/>
              </a:rPr>
              <a:t>Violence Against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Women </a:t>
            </a:r>
            <a:r>
              <a:rPr lang="en-US" sz="1200" kern="1200" dirty="0">
                <a:solidFill>
                  <a:schemeClr val="tx1"/>
                </a:solidFill>
                <a:effectLst/>
                <a:latin typeface="+mn-lt"/>
                <a:ea typeface="+mn-ea"/>
                <a:cs typeface="+mn-cs"/>
              </a:rPr>
              <a:t>10, no. 1 (2004): 56–72.</a:t>
            </a:r>
          </a:p>
          <a:p>
            <a:r>
              <a:rPr lang="en-US" sz="1200" kern="1200" dirty="0">
                <a:solidFill>
                  <a:schemeClr val="tx1"/>
                </a:solidFill>
                <a:effectLst/>
                <a:latin typeface="+mn-lt"/>
                <a:ea typeface="+mn-ea"/>
                <a:cs typeface="+mn-cs"/>
              </a:rPr>
              <a:t>13  Catherine A. Simmons, Peter Lehmann, and Shannon Collier-Tension, “Linking Male Use of the Sex Industry to Controlling Behaviors in Vi-</a:t>
            </a:r>
            <a:r>
              <a:rPr lang="en-US" sz="1200" kern="1200" dirty="0" err="1">
                <a:solidFill>
                  <a:schemeClr val="tx1"/>
                </a:solidFill>
                <a:effectLst/>
                <a:latin typeface="+mn-lt"/>
                <a:ea typeface="+mn-ea"/>
                <a:cs typeface="+mn-cs"/>
              </a:rPr>
              <a:t>olent</a:t>
            </a:r>
            <a:r>
              <a:rPr lang="en-US" sz="1200" kern="1200" dirty="0">
                <a:solidFill>
                  <a:schemeClr val="tx1"/>
                </a:solidFill>
                <a:effectLst/>
                <a:latin typeface="+mn-lt"/>
                <a:ea typeface="+mn-ea"/>
                <a:cs typeface="+mn-cs"/>
              </a:rPr>
              <a:t> Relationships: An Exploratory Analysis,” </a:t>
            </a:r>
            <a:r>
              <a:rPr lang="en-US" sz="1200" i="1" kern="1200" dirty="0">
                <a:solidFill>
                  <a:schemeClr val="tx1"/>
                </a:solidFill>
                <a:effectLst/>
                <a:latin typeface="+mn-lt"/>
                <a:ea typeface="+mn-ea"/>
                <a:cs typeface="+mn-cs"/>
              </a:rPr>
              <a:t>Violence Against Women</a:t>
            </a:r>
            <a:r>
              <a:rPr lang="en-US" sz="1200" kern="1200" dirty="0">
                <a:solidFill>
                  <a:schemeClr val="tx1"/>
                </a:solidFill>
                <a:effectLst/>
                <a:latin typeface="+mn-lt"/>
                <a:ea typeface="+mn-ea"/>
                <a:cs typeface="+mn-cs"/>
              </a:rPr>
              <a:t> 14, no. 4 (2008): 406–417.</a:t>
            </a:r>
          </a:p>
          <a:p>
            <a:r>
              <a:rPr lang="en-US" sz="1200" kern="1200" dirty="0">
                <a:solidFill>
                  <a:schemeClr val="tx1"/>
                </a:solidFill>
                <a:effectLst/>
                <a:latin typeface="+mn-lt"/>
                <a:ea typeface="+mn-ea"/>
                <a:cs typeface="+mn-cs"/>
              </a:rPr>
              <a:t>14 “Porn Can Lead to Violence.”</a:t>
            </a:r>
          </a:p>
          <a:p>
            <a:r>
              <a:rPr lang="en-US" sz="1200" kern="1200" dirty="0">
                <a:solidFill>
                  <a:schemeClr val="tx1"/>
                </a:solidFill>
                <a:effectLst/>
                <a:latin typeface="+mn-lt"/>
                <a:ea typeface="+mn-ea"/>
                <a:cs typeface="+mn-cs"/>
              </a:rPr>
              <a:t>15 “Porn Can Lead to Violence.”</a:t>
            </a:r>
          </a:p>
          <a:p>
            <a:r>
              <a:rPr lang="en-US" sz="1200" kern="1200" dirty="0">
                <a:solidFill>
                  <a:schemeClr val="tx1"/>
                </a:solidFill>
                <a:effectLst/>
                <a:latin typeface="+mn-lt"/>
                <a:ea typeface="+mn-ea"/>
                <a:cs typeface="+mn-cs"/>
              </a:rPr>
              <a:t>16  Jay Everson, “To Confront Domestic Violence, We Must Confront Pornography,” </a:t>
            </a:r>
            <a:r>
              <a:rPr lang="en-US" sz="1200" i="1" kern="1200" dirty="0">
                <a:solidFill>
                  <a:schemeClr val="tx1"/>
                </a:solidFill>
                <a:effectLst/>
                <a:latin typeface="+mn-lt"/>
                <a:ea typeface="+mn-ea"/>
                <a:cs typeface="+mn-cs"/>
              </a:rPr>
              <a:t>Washington Times</a:t>
            </a:r>
            <a:r>
              <a:rPr lang="en-US" sz="1200" kern="1200" dirty="0">
                <a:solidFill>
                  <a:schemeClr val="tx1"/>
                </a:solidFill>
                <a:effectLst/>
                <a:latin typeface="+mn-lt"/>
                <a:ea typeface="+mn-ea"/>
                <a:cs typeface="+mn-cs"/>
              </a:rPr>
              <a:t>, February 12, 2015, </a:t>
            </a:r>
            <a:r>
              <a:rPr lang="en-US" sz="1200" u="none" strike="noStrike" kern="1200" dirty="0">
                <a:solidFill>
                  <a:schemeClr val="tx1"/>
                </a:solidFill>
                <a:effectLst/>
                <a:latin typeface="+mn-lt"/>
                <a:ea typeface="+mn-ea"/>
                <a:cs typeface="+mn-cs"/>
                <a:hlinkClick r:id="rId5"/>
              </a:rPr>
              <a:t>https://www.washingtontimes.com/news/2015/feb/12/op-ed-to-confront</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-domestic-violence-we-must-confro/.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17 Mike </a:t>
            </a:r>
            <a:r>
              <a:rPr lang="en-US" sz="1200" kern="1200" dirty="0" err="1">
                <a:solidFill>
                  <a:schemeClr val="tx1"/>
                </a:solidFill>
                <a:effectLst/>
                <a:latin typeface="+mn-lt"/>
                <a:ea typeface="+mn-ea"/>
                <a:cs typeface="+mn-cs"/>
              </a:rPr>
              <a:t>Genung</a:t>
            </a:r>
            <a:r>
              <a:rPr lang="en-US" sz="1200" kern="1200" dirty="0">
                <a:solidFill>
                  <a:schemeClr val="tx1"/>
                </a:solidFill>
                <a:effectLst/>
                <a:latin typeface="+mn-lt"/>
                <a:ea typeface="+mn-ea"/>
                <a:cs typeface="+mn-cs"/>
              </a:rPr>
              <a:t>, “The Road to Grace.” https://</a:t>
            </a:r>
            <a:r>
              <a:rPr lang="en-US" sz="1200" kern="1200" dirty="0" err="1">
                <a:solidFill>
                  <a:schemeClr val="tx1"/>
                </a:solidFill>
                <a:effectLst/>
                <a:latin typeface="+mn-lt"/>
                <a:ea typeface="+mn-ea"/>
                <a:cs typeface="+mn-cs"/>
              </a:rPr>
              <a:t>www.roadtograce.net</a:t>
            </a:r>
            <a:r>
              <a:rPr lang="en-US" sz="1200" kern="1200" dirty="0">
                <a:solidFill>
                  <a:schemeClr val="tx1"/>
                </a:solidFill>
                <a:effectLst/>
                <a:latin typeface="+mn-lt"/>
                <a:ea typeface="+mn-ea"/>
                <a:cs typeface="+mn-cs"/>
              </a:rPr>
              <a:t> /current-porn-statistics/</a:t>
            </a:r>
          </a:p>
          <a:p>
            <a:r>
              <a:rPr lang="en-US" sz="1200" kern="1200" dirty="0">
                <a:solidFill>
                  <a:schemeClr val="tx1"/>
                </a:solidFill>
                <a:effectLst/>
                <a:latin typeface="+mn-lt"/>
                <a:ea typeface="+mn-ea"/>
                <a:cs typeface="+mn-cs"/>
              </a:rPr>
              <a:t>18  Ellen G. White, </a:t>
            </a:r>
            <a:r>
              <a:rPr lang="en-US" sz="1200" i="1" kern="1200" dirty="0">
                <a:solidFill>
                  <a:schemeClr val="tx1"/>
                </a:solidFill>
                <a:effectLst/>
                <a:latin typeface="+mn-lt"/>
                <a:ea typeface="+mn-ea"/>
                <a:cs typeface="+mn-cs"/>
              </a:rPr>
              <a:t>The Desire of Ages</a:t>
            </a:r>
            <a:r>
              <a:rPr lang="en-US" sz="1200" kern="1200" dirty="0">
                <a:solidFill>
                  <a:schemeClr val="tx1"/>
                </a:solidFill>
                <a:effectLst/>
                <a:latin typeface="+mn-lt"/>
                <a:ea typeface="+mn-ea"/>
                <a:cs typeface="+mn-cs"/>
              </a:rPr>
              <a:t> (Mountain View, CA: Pacific Press Pub. Assn., 1940), 324.</a:t>
            </a: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23</a:t>
            </a:fld>
            <a:endParaRPr lang="en-US"/>
          </a:p>
        </p:txBody>
      </p:sp>
    </p:spTree>
    <p:extLst>
      <p:ext uri="{BB962C8B-B14F-4D97-AF65-F5344CB8AC3E}">
        <p14:creationId xmlns:p14="http://schemas.microsoft.com/office/powerpoint/2010/main" val="240151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«64% считающих себя христианами мужчин и 15% христианских женщин смотрят порно хотя бы раз в месяц» (по сравнению с 65% не считающих себя христианами мужчин и 30% не считающих себя христианками женщин).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3</a:t>
            </a:fld>
            <a:endParaRPr lang="en-US"/>
          </a:p>
        </p:txBody>
      </p:sp>
    </p:spTree>
    <p:extLst>
      <p:ext uri="{BB962C8B-B14F-4D97-AF65-F5344CB8AC3E}">
        <p14:creationId xmlns:p14="http://schemas.microsoft.com/office/powerpoint/2010/main" val="398110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«33% священнослужителей посещали вебсайты с порнографическим контентом.  Из них 53% признают, что заходили на </a:t>
            </a:r>
            <a:r>
              <a:rPr lang="ru-RU" sz="1200" kern="1200" dirty="0" err="1">
                <a:solidFill>
                  <a:schemeClr val="tx1"/>
                </a:solidFill>
                <a:effectLst/>
                <a:latin typeface="+mn-lt"/>
                <a:ea typeface="+mn-ea"/>
                <a:cs typeface="+mn-cs"/>
              </a:rPr>
              <a:t>порносайты</a:t>
            </a:r>
            <a:r>
              <a:rPr lang="ru-RU" sz="1200" kern="1200" dirty="0">
                <a:solidFill>
                  <a:schemeClr val="tx1"/>
                </a:solidFill>
                <a:effectLst/>
                <a:latin typeface="+mn-lt"/>
                <a:ea typeface="+mn-ea"/>
                <a:cs typeface="+mn-cs"/>
              </a:rPr>
              <a:t> несколько раз за последний год, а 18% смотрят порно от «нескольких раз в месяц» до «чаще одного раза в неделю».</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21% молодежных пасторов и 14% пасторов признают, что страдают пристрастием к порнографии.</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4</a:t>
            </a:fld>
            <a:endParaRPr lang="en-US"/>
          </a:p>
        </p:txBody>
      </p:sp>
    </p:spTree>
    <p:extLst>
      <p:ext uri="{BB962C8B-B14F-4D97-AF65-F5344CB8AC3E}">
        <p14:creationId xmlns:p14="http://schemas.microsoft.com/office/powerpoint/2010/main" val="122081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Это вызывает серьезную озабоченность, потому что порнография – прямая противоположность того, каким должно быть поведение христианина. Порнография обещает доставить удовольствие, но на самом деле сеет боль. В порнографических фильмах женщину не уважают, принуждают, применяют по отношению к ней физическое и вербальное насилие, и это формирует соответствующее мнение и поведения общества.</a:t>
            </a:r>
            <a:r>
              <a:rPr lang="en-US" dirty="0">
                <a:effectLst/>
              </a:rPr>
              <a:t> </a:t>
            </a:r>
            <a:endParaRPr lang="ru-RU" dirty="0">
              <a:effectLst/>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5</a:t>
            </a:fld>
            <a:endParaRPr lang="en-US"/>
          </a:p>
        </p:txBody>
      </p:sp>
    </p:spTree>
    <p:extLst>
      <p:ext uri="{BB962C8B-B14F-4D97-AF65-F5344CB8AC3E}">
        <p14:creationId xmlns:p14="http://schemas.microsoft.com/office/powerpoint/2010/main" val="80263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Хотя и не все порно изображает физическое и вербальное насилие, но даже оно оказывает свое негативное влияние. Многочисленные исследования показывают, что даже те, кто потребляет порно контент, в котором нет насилия, поддерживают и популяризируют насилие и сексуальную агрессию, направленную на женщин и девочек. Наиболее вероятным может быть объяснение, что в порно мужчина изображен сильным и доминирующим, а женщина мягкой и покорной. Такое отношение закладывает неправильные основы взаимоотношений между мужчиной и женщиной.  Неравное распределение власти приводит к медленному, но верному принятию физической и вербальной агрессии по отношению к женщине.</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6</a:t>
            </a:fld>
            <a:endParaRPr lang="en-US"/>
          </a:p>
        </p:txBody>
      </p:sp>
    </p:spTree>
    <p:extLst>
      <p:ext uri="{BB962C8B-B14F-4D97-AF65-F5344CB8AC3E}">
        <p14:creationId xmlns:p14="http://schemas.microsoft.com/office/powerpoint/2010/main" val="208470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Еще большую озабоченность вызывает то, что увлечение порнографией не только меняет отношение мужчины к женщине, но и его действия. После большого исследования, проведенного в 2016 году, специалисты пришли к выводу, что «в целом лица, часто смотрящие порно, более склонны к принятию сексуальной агрессии и даже участвовать в актах сексуальной агрессии». «Пользователи порно чаще прибегают к словесному давлению, наркотикам и алкоголю, чтобы склонить женщину к сексу. Порнография вызывает фантазии с насилием и даже ведет к совершению насильственных действий».</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7</a:t>
            </a:fld>
            <a:endParaRPr lang="en-US"/>
          </a:p>
        </p:txBody>
      </p:sp>
    </p:spTree>
    <p:extLst>
      <p:ext uri="{BB962C8B-B14F-4D97-AF65-F5344CB8AC3E}">
        <p14:creationId xmlns:p14="http://schemas.microsoft.com/office/powerpoint/2010/main" val="384054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a:solidFill>
                  <a:schemeClr val="tx1"/>
                </a:solidFill>
                <a:effectLst/>
                <a:latin typeface="+mn-lt"/>
                <a:ea typeface="+mn-ea"/>
                <a:cs typeface="+mn-cs"/>
              </a:rPr>
              <a:t>ОПАСНЫЙ ПЕРЕКРЕСТОК</a:t>
            </a:r>
          </a:p>
          <a:p>
            <a:endParaRPr lang="en-US"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Национальный Центр сексуальной эксплуатации выделяет три случая, когда домашнее насилие переплетается с порнографией.</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8</a:t>
            </a:fld>
            <a:endParaRPr lang="en-US"/>
          </a:p>
        </p:txBody>
      </p:sp>
    </p:spTree>
    <p:extLst>
      <p:ext uri="{BB962C8B-B14F-4D97-AF65-F5344CB8AC3E}">
        <p14:creationId xmlns:p14="http://schemas.microsoft.com/office/powerpoint/2010/main" val="166555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1. Порнография закладывает ожидания жестокости и насилия. В каком-то извращенном виде порнография является формой сексуального образования, обучая детей, молодых людей и взрослых мужчин тому, что женщинам должны нравиться физические действия, такие как битье, </a:t>
            </a:r>
            <a:r>
              <a:rPr lang="ru-RU" sz="1200" kern="1200" dirty="0" err="1">
                <a:solidFill>
                  <a:schemeClr val="tx1"/>
                </a:solidFill>
                <a:effectLst/>
                <a:latin typeface="+mn-lt"/>
                <a:ea typeface="+mn-ea"/>
                <a:cs typeface="+mn-cs"/>
              </a:rPr>
              <a:t>шлепание</a:t>
            </a:r>
            <a:r>
              <a:rPr lang="ru-RU" sz="1200" kern="1200" dirty="0">
                <a:solidFill>
                  <a:schemeClr val="tx1"/>
                </a:solidFill>
                <a:effectLst/>
                <a:latin typeface="+mn-lt"/>
                <a:ea typeface="+mn-ea"/>
                <a:cs typeface="+mn-cs"/>
              </a:rPr>
              <a:t>, затыкания рта кляпом и секс без обоюдного согласия. К нам обращаются женщины, нам задают вопросы на семейных встречах о формах секса, которые им не были знакомы ранее, но к которым их склоняют мужья, иногда требуя этого. Одна женщина рассказала, что ее муж требует секса каждый день, а когда она отклоняет его приставания, он ее каждый раз насилует. Не удивительно, что исследование, проведенное в 2011 году, показало, что частый просмотр даже привычного обычного порно ведет к росту намерений совершить изнасилование».</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9</a:t>
            </a:fld>
            <a:endParaRPr lang="en-US"/>
          </a:p>
        </p:txBody>
      </p:sp>
    </p:spTree>
    <p:extLst>
      <p:ext uri="{BB962C8B-B14F-4D97-AF65-F5344CB8AC3E}">
        <p14:creationId xmlns:p14="http://schemas.microsoft.com/office/powerpoint/2010/main" val="345517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7/7/21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7506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8548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1555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133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7/7/21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4502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233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7/7/21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4272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410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476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7/7/21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4241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7/7/21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959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7/7/21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138637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4"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Users/ArraisR/Library/Containers/com.microsoft.Outlook/Data/Library/Caches/Signatures/signature_1790546619" TargetMode="External"/><Relationship Id="rId5" Type="http://schemas.openxmlformats.org/officeDocument/2006/relationships/image" Target="../media/image3.png"/><Relationship Id="rId4" Type="http://schemas.openxmlformats.org/officeDocument/2006/relationships/hyperlink" Target="https://urldefense.proofpoint.com/v2/url?u=http-3A__www.MinistryMagazine.org&amp;d=DwMFAg&amp;c=geG42X-pap7-Ouiwb6h0Kw&amp;r=XFJqwiYwij9ezZMJeKmW3KpdPQVWH3koqtvUldA8nuA&amp;m=zs0NSSSe65_q8GsyUX3oOx7tvMrXP0lfB6rJYySs2Wk&amp;s=NBO-k3kdGyOvIEez3aD-KlonyVJpcTu6N8v_q1H-sUY&amp;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biblia.com/bible/cev/Prov.%204.2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ffingtonpost.com/entry/does-pornography-lead-to-sexual-assault_us_57c0876ae4b0b01630de8c9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fightthenewdrug.org/how-consuming-porn-can-lead-to-violen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ndsexualexploitation.org/articles/three-ways-domestic-violence-is-connected-to-pornograph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washingtontimes.com/news/2015/feb/12/op-ed-to-confront-domestic-violence-we-must-confro/" TargetMode="External"/><Relationship Id="rId4" Type="http://schemas.openxmlformats.org/officeDocument/2006/relationships/hyperlink" Target="https://www.cybercivilrights.org/revenge-porn-la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3" name="Rectangle 12">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4901878-CB5D-2944-A636-BCB30C12DF3A}"/>
              </a:ext>
            </a:extLst>
          </p:cNvPr>
          <p:cNvSpPr>
            <a:spLocks noGrp="1"/>
          </p:cNvSpPr>
          <p:nvPr>
            <p:ph type="ctrTitle"/>
          </p:nvPr>
        </p:nvSpPr>
        <p:spPr>
          <a:xfrm>
            <a:off x="806111" y="1559769"/>
            <a:ext cx="6106383" cy="2683518"/>
          </a:xfrm>
        </p:spPr>
        <p:txBody>
          <a:bodyPr>
            <a:noAutofit/>
          </a:bodyPr>
          <a:lstStyle/>
          <a:p>
            <a:pPr>
              <a:lnSpc>
                <a:spcPct val="100000"/>
              </a:lnSpc>
            </a:pPr>
            <a:r>
              <a:rPr lang="ru-RU" sz="4000" b="1" dirty="0"/>
              <a:t>Опасные «родственники»</a:t>
            </a:r>
            <a:r>
              <a:rPr lang="en-US" sz="4000" b="1" dirty="0"/>
              <a:t>: </a:t>
            </a:r>
            <a:br>
              <a:rPr lang="en-US" sz="3600" b="1" dirty="0"/>
            </a:br>
            <a:r>
              <a:rPr lang="ru-RU" sz="2000" dirty="0">
                <a:solidFill>
                  <a:schemeClr val="accent5">
                    <a:lumMod val="75000"/>
                  </a:schemeClr>
                </a:solidFill>
              </a:rPr>
              <a:t>Порнография и насилие по отношению</a:t>
            </a:r>
            <a:br>
              <a:rPr lang="ru-RU" sz="2000" dirty="0">
                <a:solidFill>
                  <a:schemeClr val="accent5">
                    <a:lumMod val="75000"/>
                  </a:schemeClr>
                </a:solidFill>
              </a:rPr>
            </a:br>
            <a:r>
              <a:rPr lang="ru-RU" sz="2000" dirty="0">
                <a:solidFill>
                  <a:schemeClr val="accent5">
                    <a:lumMod val="75000"/>
                  </a:schemeClr>
                </a:solidFill>
              </a:rPr>
              <a:t> к интимному партнеру</a:t>
            </a:r>
            <a:endParaRPr lang="en-US" sz="2800" dirty="0">
              <a:solidFill>
                <a:schemeClr val="accent5">
                  <a:lumMod val="75000"/>
                </a:schemeClr>
              </a:solidFill>
            </a:endParaRPr>
          </a:p>
        </p:txBody>
      </p:sp>
      <p:sp>
        <p:nvSpPr>
          <p:cNvPr id="24" name="Rectangle 14">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6">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18">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0">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Dark pink and blue light trails">
            <a:extLst>
              <a:ext uri="{FF2B5EF4-FFF2-40B4-BE49-F238E27FC236}">
                <a16:creationId xmlns:a16="http://schemas.microsoft.com/office/drawing/2014/main" id="{D15DCB6D-883F-4A41-8F2F-45A86B3C34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7555832" y="10"/>
            <a:ext cx="4636163" cy="6857990"/>
          </a:xfrm>
          <a:prstGeom prst="rect">
            <a:avLst/>
          </a:prstGeom>
        </p:spPr>
      </p:pic>
      <p:sp>
        <p:nvSpPr>
          <p:cNvPr id="6" name="Rectangle 2">
            <a:extLst>
              <a:ext uri="{FF2B5EF4-FFF2-40B4-BE49-F238E27FC236}">
                <a16:creationId xmlns:a16="http://schemas.microsoft.com/office/drawing/2014/main" id="{54073A70-7B2E-324D-9B0D-E2ADF795AFBD}"/>
              </a:ext>
            </a:extLst>
          </p:cNvPr>
          <p:cNvSpPr>
            <a:spLocks noGrp="1" noChangeArrowheads="1"/>
          </p:cNvSpPr>
          <p:nvPr>
            <p:ph type="subTitle" idx="1"/>
          </p:nvPr>
        </p:nvSpPr>
        <p:spPr bwMode="auto">
          <a:xfrm>
            <a:off x="1243013" y="4607859"/>
            <a:ext cx="520467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buClrTx/>
            </a:pPr>
            <a:r>
              <a:rPr lang="ru-RU" altLang="en-US" sz="1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Клаудио и Памела </a:t>
            </a:r>
            <a:r>
              <a:rPr lang="ru-RU" altLang="en-US" sz="1200" dirty="0" err="1">
                <a:solidFill>
                  <a:srgbClr val="002060"/>
                </a:solidFill>
                <a:latin typeface="Calibri" panose="020F0502020204030204" pitchFamily="34" charset="0"/>
                <a:ea typeface="Times New Roman" panose="02020603050405020304" pitchFamily="18" charset="0"/>
                <a:cs typeface="Times New Roman" panose="02020603050405020304" pitchFamily="18" charset="0"/>
              </a:rPr>
              <a:t>Консуегра</a:t>
            </a:r>
            <a:endParaRPr lang="ru-RU" altLang="en-US" sz="1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buClrTx/>
            </a:pPr>
            <a:r>
              <a:rPr lang="ru-RU" altLang="en-US" sz="1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Международный журнал для пасторов </a:t>
            </a:r>
            <a:r>
              <a:rPr lang="en-US" altLang="en-US" sz="1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Ministry</a:t>
            </a:r>
          </a:p>
          <a:p>
            <a:pPr lvl="0" eaLnBrk="0" fontAlgn="base" hangingPunct="0">
              <a:spcBef>
                <a:spcPct val="0"/>
              </a:spcBef>
              <a:spcAft>
                <a:spcPct val="0"/>
              </a:spcAft>
              <a:buClrTx/>
            </a:pPr>
            <a:r>
              <a:rPr lang="ru-RU" altLang="en-US" sz="1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ноябрь 2019</a:t>
            </a:r>
            <a:r>
              <a:rPr kumimoji="0" lang="en-US" altLang="en-US" sz="1200" b="0" i="0" u="none" strike="noStrike" cap="none" normalizeH="0" baseline="0"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rgbClr val="002060"/>
                </a:solidFill>
                <a:effectLst/>
                <a:latin typeface="Calibri Light"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hlinkClick r:id="rId4" tooltip="https://urldefense.proofpoint.com/v2/url?u=http-3A__www.MinistryMagazine.org&amp;d=DwMFAg&amp;c=geG42X-pap7-Ouiwb6h0Kw&amp;r=XFJqwiYwij9ezZMJeKmW3KpdPQVWH3koqtvUldA8nuA&amp;m=zs0NSSSe65_q8GsyUX3oOx7tvMrXP0lfB6rJYySs2Wk&amp;s=NBO-k3kdGyOvIEez3aD-KlonyVJpcTu6N8v_q1H-sUY&amp;e="/>
              </a:rPr>
              <a:t>www.MinistryMagazine.org</a:t>
            </a:r>
            <a:r>
              <a:rPr kumimoji="0" lang="en-US" altLang="en-US" sz="1200" b="0" i="0" u="none" strike="noStrike" cap="none" normalizeH="0" baseline="0"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rgbClr val="2F5496"/>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C34E13BD-3E8E-354E-B870-000605B916D7}"/>
              </a:ext>
            </a:extLst>
          </p:cNvPr>
          <p:cNvSpPr>
            <a:spLocks noChangeArrowheads="1"/>
          </p:cNvSpPr>
          <p:nvPr/>
        </p:nvSpPr>
        <p:spPr bwMode="auto">
          <a:xfrm flipV="1">
            <a:off x="5983609" y="5168880"/>
            <a:ext cx="33771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Seventh-day Adventist church logo">
            <a:extLst>
              <a:ext uri="{FF2B5EF4-FFF2-40B4-BE49-F238E27FC236}">
                <a16:creationId xmlns:a16="http://schemas.microsoft.com/office/drawing/2014/main" id="{F0B43342-B36E-904F-855C-EFDFE8D636E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983609" y="5445671"/>
            <a:ext cx="570935" cy="5709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314ECFB-4BDB-E747-937D-F50F4E5E8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5774" y="5542350"/>
            <a:ext cx="570936" cy="474256"/>
          </a:xfrm>
          <a:prstGeom prst="rect">
            <a:avLst/>
          </a:prstGeom>
        </p:spPr>
      </p:pic>
    </p:spTree>
    <p:extLst>
      <p:ext uri="{BB962C8B-B14F-4D97-AF65-F5344CB8AC3E}">
        <p14:creationId xmlns:p14="http://schemas.microsoft.com/office/powerpoint/2010/main" val="194983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black and orange traffic light">
            <a:extLst>
              <a:ext uri="{FF2B5EF4-FFF2-40B4-BE49-F238E27FC236}">
                <a16:creationId xmlns:a16="http://schemas.microsoft.com/office/drawing/2014/main" id="{1F7A1532-E985-444E-B647-81089F5F758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AD743-0905-8F4C-9165-61D3826DB6BF}"/>
              </a:ext>
            </a:extLst>
          </p:cNvPr>
          <p:cNvSpPr>
            <a:spLocks noGrp="1"/>
          </p:cNvSpPr>
          <p:nvPr>
            <p:ph type="title"/>
          </p:nvPr>
        </p:nvSpPr>
        <p:spPr>
          <a:xfrm>
            <a:off x="774043" y="727626"/>
            <a:ext cx="4602152" cy="2297023"/>
          </a:xfrm>
        </p:spPr>
        <p:txBody>
          <a:bodyPr>
            <a:noAutofit/>
          </a:bodyPr>
          <a:lstStyle/>
          <a:p>
            <a:pPr>
              <a:lnSpc>
                <a:spcPct val="100000"/>
              </a:lnSpc>
            </a:pPr>
            <a:r>
              <a:rPr lang="en-US" sz="2800" dirty="0">
                <a:solidFill>
                  <a:srgbClr val="C00000"/>
                </a:solidFill>
              </a:rPr>
              <a:t>2.</a:t>
            </a:r>
            <a:r>
              <a:rPr lang="ru-RU" sz="2800" dirty="0">
                <a:solidFill>
                  <a:srgbClr val="C00000"/>
                </a:solidFill>
              </a:rPr>
              <a:t> Насильники делают порнографические видео или обнаженные фото своих жертв.</a:t>
            </a:r>
            <a:endParaRPr lang="en-US" sz="2800" dirty="0">
              <a:solidFill>
                <a:srgbClr val="C00000"/>
              </a:solidFill>
            </a:endParaRPr>
          </a:p>
        </p:txBody>
      </p:sp>
      <p:sp>
        <p:nvSpPr>
          <p:cNvPr id="3" name="Content Placeholder 2">
            <a:extLst>
              <a:ext uri="{FF2B5EF4-FFF2-40B4-BE49-F238E27FC236}">
                <a16:creationId xmlns:a16="http://schemas.microsoft.com/office/drawing/2014/main" id="{76796E06-86A2-C74B-BD38-0AD8C61A6918}"/>
              </a:ext>
            </a:extLst>
          </p:cNvPr>
          <p:cNvSpPr>
            <a:spLocks noGrp="1"/>
          </p:cNvSpPr>
          <p:nvPr>
            <p:ph idx="1"/>
          </p:nvPr>
        </p:nvSpPr>
        <p:spPr>
          <a:xfrm>
            <a:off x="774043" y="3024651"/>
            <a:ext cx="4602152" cy="3105723"/>
          </a:xfrm>
        </p:spPr>
        <p:txBody>
          <a:bodyPr>
            <a:normAutofit lnSpcReduction="10000"/>
          </a:bodyPr>
          <a:lstStyle/>
          <a:p>
            <a:r>
              <a:rPr lang="ru-RU" sz="2400" dirty="0"/>
              <a:t>Очень часто насильники делают порнографические видео или обнаженные фото своих жертв для того, чтобы потом заставить их заниматься сексом или наказать, угрожая распространить фото и видео в Сети.  Возможно, они это уже делают.</a:t>
            </a:r>
            <a:r>
              <a:rPr lang="en-US" sz="2400" dirty="0"/>
              <a:t> </a:t>
            </a:r>
          </a:p>
        </p:txBody>
      </p:sp>
    </p:spTree>
    <p:extLst>
      <p:ext uri="{BB962C8B-B14F-4D97-AF65-F5344CB8AC3E}">
        <p14:creationId xmlns:p14="http://schemas.microsoft.com/office/powerpoint/2010/main" val="372549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black and orange traffic light">
            <a:extLst>
              <a:ext uri="{FF2B5EF4-FFF2-40B4-BE49-F238E27FC236}">
                <a16:creationId xmlns:a16="http://schemas.microsoft.com/office/drawing/2014/main" id="{9913AC4D-B079-4B4C-BC7F-3A74682748A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4E529-1128-B045-B7F6-F90E9960CB57}"/>
              </a:ext>
            </a:extLst>
          </p:cNvPr>
          <p:cNvSpPr>
            <a:spLocks noGrp="1"/>
          </p:cNvSpPr>
          <p:nvPr>
            <p:ph type="title"/>
          </p:nvPr>
        </p:nvSpPr>
        <p:spPr>
          <a:xfrm>
            <a:off x="774043" y="727626"/>
            <a:ext cx="4602152" cy="1718225"/>
          </a:xfrm>
        </p:spPr>
        <p:txBody>
          <a:bodyPr>
            <a:normAutofit fontScale="90000"/>
          </a:bodyPr>
          <a:lstStyle/>
          <a:p>
            <a:r>
              <a:rPr lang="en-US" sz="2800" dirty="0">
                <a:solidFill>
                  <a:srgbClr val="C00000"/>
                </a:solidFill>
              </a:rPr>
              <a:t>3. </a:t>
            </a:r>
            <a:r>
              <a:rPr lang="ru-RU" sz="2800" dirty="0">
                <a:solidFill>
                  <a:srgbClr val="C00000"/>
                </a:solidFill>
              </a:rPr>
              <a:t>Если домашний насильник увлекается порно, растет риск посягательств сексуального характера. </a:t>
            </a:r>
            <a:endParaRPr lang="en-US" sz="2800" dirty="0">
              <a:solidFill>
                <a:srgbClr val="C00000"/>
              </a:solidFill>
            </a:endParaRPr>
          </a:p>
        </p:txBody>
      </p:sp>
      <p:sp>
        <p:nvSpPr>
          <p:cNvPr id="3" name="Content Placeholder 2">
            <a:extLst>
              <a:ext uri="{FF2B5EF4-FFF2-40B4-BE49-F238E27FC236}">
                <a16:creationId xmlns:a16="http://schemas.microsoft.com/office/drawing/2014/main" id="{7B359CBB-D0C0-E048-9AB4-D103D3D07967}"/>
              </a:ext>
            </a:extLst>
          </p:cNvPr>
          <p:cNvSpPr>
            <a:spLocks noGrp="1"/>
          </p:cNvSpPr>
          <p:nvPr>
            <p:ph idx="1"/>
          </p:nvPr>
        </p:nvSpPr>
        <p:spPr>
          <a:xfrm>
            <a:off x="678507" y="2689048"/>
            <a:ext cx="4602152" cy="2087670"/>
          </a:xfrm>
        </p:spPr>
        <p:txBody>
          <a:bodyPr>
            <a:normAutofit fontScale="92500" lnSpcReduction="10000"/>
          </a:bodyPr>
          <a:lstStyle/>
          <a:p>
            <a:r>
              <a:rPr lang="ru-RU" sz="2400" dirty="0"/>
              <a:t>Дженет </a:t>
            </a:r>
            <a:r>
              <a:rPr lang="ru-RU" sz="2400" dirty="0" err="1"/>
              <a:t>Хинсон</a:t>
            </a:r>
            <a:r>
              <a:rPr lang="ru-RU" sz="2400" dirty="0"/>
              <a:t> </a:t>
            </a:r>
            <a:r>
              <a:rPr lang="ru-RU" sz="2400" dirty="0" err="1"/>
              <a:t>Шоуп</a:t>
            </a:r>
            <a:r>
              <a:rPr lang="ru-RU" sz="2400" dirty="0"/>
              <a:t> проводила опрос среди 271 женщины, подвергавшейся домашнем насилию. 30% из них указали, что их насильники увлекались порнографией. </a:t>
            </a:r>
            <a:r>
              <a:rPr lang="en-US" sz="2400" dirty="0"/>
              <a:t>  </a:t>
            </a:r>
          </a:p>
        </p:txBody>
      </p:sp>
    </p:spTree>
    <p:extLst>
      <p:ext uri="{BB962C8B-B14F-4D97-AF65-F5344CB8AC3E}">
        <p14:creationId xmlns:p14="http://schemas.microsoft.com/office/powerpoint/2010/main" val="176772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90" name="Rectangle 89">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23EBC2-434D-5644-9FCB-A6CB6F629948}"/>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ru-RU" sz="6000" cap="all" spc="-100" dirty="0"/>
              <a:t>это</a:t>
            </a:r>
            <a:r>
              <a:rPr lang="en-US" sz="6000" cap="all" spc="-100" dirty="0"/>
              <a:t> </a:t>
            </a:r>
            <a:r>
              <a:rPr lang="ru-RU" sz="6000" b="1" cap="all" spc="-100" dirty="0"/>
              <a:t>личный</a:t>
            </a:r>
            <a:r>
              <a:rPr lang="en-US" sz="6000" b="1" cap="all" spc="-100" dirty="0"/>
              <a:t> </a:t>
            </a:r>
            <a:r>
              <a:rPr lang="ru-RU" sz="6000" cap="all" spc="-100" dirty="0"/>
              <a:t>вопрос</a:t>
            </a:r>
            <a:br>
              <a:rPr lang="en-US" sz="6000" cap="all" spc="-100" dirty="0"/>
            </a:br>
            <a:endParaRPr lang="en-US" sz="6000" cap="all" spc="-100" dirty="0"/>
          </a:p>
        </p:txBody>
      </p:sp>
      <p:sp>
        <p:nvSpPr>
          <p:cNvPr id="3" name="Content Placeholder 2">
            <a:extLst>
              <a:ext uri="{FF2B5EF4-FFF2-40B4-BE49-F238E27FC236}">
                <a16:creationId xmlns:a16="http://schemas.microsoft.com/office/drawing/2014/main" id="{D75CCA5C-5E47-2843-B010-D801B37D27D3}"/>
              </a:ext>
            </a:extLst>
          </p:cNvPr>
          <p:cNvSpPr>
            <a:spLocks noGrp="1"/>
          </p:cNvSpPr>
          <p:nvPr>
            <p:ph idx="1"/>
          </p:nvPr>
        </p:nvSpPr>
        <p:spPr>
          <a:xfrm>
            <a:off x="1243633" y="4380634"/>
            <a:ext cx="5068567" cy="797089"/>
          </a:xfrm>
        </p:spPr>
        <p:txBody>
          <a:bodyPr vert="horz" lIns="91440" tIns="45720" rIns="91440" bIns="45720" rtlCol="0">
            <a:noAutofit/>
          </a:bodyPr>
          <a:lstStyle/>
          <a:p>
            <a:pPr marL="0" indent="0" algn="ctr">
              <a:spcBef>
                <a:spcPts val="0"/>
              </a:spcBef>
              <a:spcAft>
                <a:spcPts val="600"/>
              </a:spcAft>
              <a:buNone/>
            </a:pPr>
            <a:r>
              <a:rPr lang="ru-RU" sz="2400" spc="80" dirty="0">
                <a:solidFill>
                  <a:schemeClr val="tx1">
                    <a:lumMod val="95000"/>
                    <a:lumOff val="5000"/>
                  </a:schemeClr>
                </a:solidFill>
              </a:rPr>
              <a:t>Но исследования показывают, что порнография делает пользователя более склонным к поддержке насилия против женщин.</a:t>
            </a:r>
            <a:endParaRPr lang="en-US" sz="2400" spc="80" dirty="0">
              <a:solidFill>
                <a:schemeClr val="tx1">
                  <a:lumMod val="95000"/>
                  <a:lumOff val="5000"/>
                </a:schemeClr>
              </a:solidFill>
            </a:endParaRPr>
          </a:p>
        </p:txBody>
      </p:sp>
      <p:sp>
        <p:nvSpPr>
          <p:cNvPr id="92" name="Rectangle 91">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4" name="Straight Connector 93">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290" name="Picture 2" descr="a woman holds her hands over her face">
            <a:extLst>
              <a:ext uri="{FF2B5EF4-FFF2-40B4-BE49-F238E27FC236}">
                <a16:creationId xmlns:a16="http://schemas.microsoft.com/office/drawing/2014/main" id="{4C79404D-2B1F-C746-ADEE-27AC23B12A4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5832" y="10"/>
            <a:ext cx="463616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6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man using laptop">
            <a:extLst>
              <a:ext uri="{FF2B5EF4-FFF2-40B4-BE49-F238E27FC236}">
                <a16:creationId xmlns:a16="http://schemas.microsoft.com/office/drawing/2014/main" id="{63677B8F-E539-1D4B-A0B3-1E2945D9DEF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4963CB-95FF-C64B-A6F2-D4C020D738BA}"/>
              </a:ext>
            </a:extLst>
          </p:cNvPr>
          <p:cNvSpPr>
            <a:spLocks noGrp="1"/>
          </p:cNvSpPr>
          <p:nvPr>
            <p:ph idx="1"/>
          </p:nvPr>
        </p:nvSpPr>
        <p:spPr>
          <a:xfrm>
            <a:off x="7064082" y="941696"/>
            <a:ext cx="4472922" cy="5093344"/>
          </a:xfrm>
        </p:spPr>
        <p:txBody>
          <a:bodyPr>
            <a:normAutofit fontScale="85000" lnSpcReduction="20000"/>
          </a:bodyPr>
          <a:lstStyle/>
          <a:p>
            <a:pPr>
              <a:lnSpc>
                <a:spcPct val="120000"/>
              </a:lnSpc>
            </a:pPr>
            <a:r>
              <a:rPr lang="ru-RU" sz="2800" dirty="0"/>
              <a:t>В мире интернета, планшетов, компьютеров и карманных устройств в войне против порнографии вряд ли можно будет одержать полную победу. </a:t>
            </a:r>
            <a:endParaRPr lang="en-US" sz="2800" dirty="0"/>
          </a:p>
          <a:p>
            <a:pPr>
              <a:lnSpc>
                <a:spcPct val="120000"/>
              </a:lnSpc>
            </a:pPr>
            <a:r>
              <a:rPr lang="en-US" sz="2800" dirty="0"/>
              <a:t> </a:t>
            </a:r>
            <a:r>
              <a:rPr lang="ru-RU" sz="2800" dirty="0"/>
              <a:t>Среди всего этого церковь играет особую роль в понимании того, как необходимо относиться к женщинам и слабым, какая роль сексуальных отношений в браке.</a:t>
            </a:r>
            <a:endParaRPr lang="en-US" sz="2800" dirty="0"/>
          </a:p>
        </p:txBody>
      </p:sp>
    </p:spTree>
    <p:extLst>
      <p:ext uri="{BB962C8B-B14F-4D97-AF65-F5344CB8AC3E}">
        <p14:creationId xmlns:p14="http://schemas.microsoft.com/office/powerpoint/2010/main" val="360965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8FF551-ABC4-4C43-A76F-D276A5D2C95E}"/>
              </a:ext>
            </a:extLst>
          </p:cNvPr>
          <p:cNvSpPr>
            <a:spLocks noGrp="1"/>
          </p:cNvSpPr>
          <p:nvPr>
            <p:ph idx="1"/>
          </p:nvPr>
        </p:nvSpPr>
        <p:spPr>
          <a:xfrm>
            <a:off x="868680" y="1692322"/>
            <a:ext cx="6281928" cy="4342718"/>
          </a:xfrm>
        </p:spPr>
        <p:txBody>
          <a:bodyPr>
            <a:normAutofit/>
          </a:bodyPr>
          <a:lstStyle/>
          <a:p>
            <a:r>
              <a:rPr lang="ru-RU" sz="2800" dirty="0"/>
              <a:t>Подобно другим мужчинам, братья могут считать, что увлечение порнографией это приватный вопрос.  Но реалии таковы, что даже случайные просмотры порно влияют на то, как они видят женщин, а самое главное, как они видят свои взаимоотношения со Христом.</a:t>
            </a:r>
            <a:endParaRPr lang="en-US" sz="2800" dirty="0"/>
          </a:p>
          <a:p>
            <a:endParaRPr lang="en-US" sz="2800" dirty="0"/>
          </a:p>
        </p:txBody>
      </p:sp>
      <p:pic>
        <p:nvPicPr>
          <p:cNvPr id="4" name="Picture 2" descr="man using laptop">
            <a:extLst>
              <a:ext uri="{FF2B5EF4-FFF2-40B4-BE49-F238E27FC236}">
                <a16:creationId xmlns:a16="http://schemas.microsoft.com/office/drawing/2014/main" id="{6602E6D5-F22B-214C-A5EF-DCBDBDF5A0D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2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red padlock on black computer keyboard">
            <a:extLst>
              <a:ext uri="{FF2B5EF4-FFF2-40B4-BE49-F238E27FC236}">
                <a16:creationId xmlns:a16="http://schemas.microsoft.com/office/drawing/2014/main" id="{9CD21568-DB48-1747-A9BE-2FAAA8CEA2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6"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637B5-1F4B-7142-B8A3-0CB80B070587}"/>
              </a:ext>
            </a:extLst>
          </p:cNvPr>
          <p:cNvSpPr>
            <a:spLocks noGrp="1"/>
          </p:cNvSpPr>
          <p:nvPr>
            <p:ph type="title"/>
          </p:nvPr>
        </p:nvSpPr>
        <p:spPr>
          <a:xfrm>
            <a:off x="7064082" y="642594"/>
            <a:ext cx="4472921" cy="1371600"/>
          </a:xfrm>
        </p:spPr>
        <p:txBody>
          <a:bodyPr>
            <a:noAutofit/>
          </a:bodyPr>
          <a:lstStyle/>
          <a:p>
            <a:r>
              <a:rPr lang="ru-RU" sz="3200" b="1" cap="all" dirty="0"/>
              <a:t>Прекратить нелегко</a:t>
            </a:r>
            <a:br>
              <a:rPr lang="en-US" sz="3200" dirty="0"/>
            </a:br>
            <a:endParaRPr lang="en-US" sz="3200" dirty="0"/>
          </a:p>
        </p:txBody>
      </p:sp>
      <p:sp>
        <p:nvSpPr>
          <p:cNvPr id="3" name="Content Placeholder 2">
            <a:extLst>
              <a:ext uri="{FF2B5EF4-FFF2-40B4-BE49-F238E27FC236}">
                <a16:creationId xmlns:a16="http://schemas.microsoft.com/office/drawing/2014/main" id="{11FB0C02-F4AB-DF4C-BD7D-D8EA82447F7D}"/>
              </a:ext>
            </a:extLst>
          </p:cNvPr>
          <p:cNvSpPr>
            <a:spLocks noGrp="1"/>
          </p:cNvSpPr>
          <p:nvPr>
            <p:ph idx="1"/>
          </p:nvPr>
        </p:nvSpPr>
        <p:spPr>
          <a:xfrm>
            <a:off x="6982194" y="1980288"/>
            <a:ext cx="4472922" cy="4235118"/>
          </a:xfrm>
        </p:spPr>
        <p:txBody>
          <a:bodyPr>
            <a:normAutofit lnSpcReduction="10000"/>
          </a:bodyPr>
          <a:lstStyle/>
          <a:p>
            <a:pPr>
              <a:lnSpc>
                <a:spcPct val="110000"/>
              </a:lnSpc>
            </a:pPr>
            <a:r>
              <a:rPr lang="ru-RU" sz="2400" dirty="0"/>
              <a:t>Плачущий пророк Иеремия говорит: «Коварно сердце человека, крайне испорчено оно. Кто может постичь его?» (</a:t>
            </a:r>
            <a:r>
              <a:rPr lang="ru-RU" sz="2400" dirty="0" err="1"/>
              <a:t>Иер</a:t>
            </a:r>
            <a:r>
              <a:rPr lang="ru-RU" sz="2400" dirty="0"/>
              <a:t>. 17:9 пер. Кулакова). Только 9% прихожан и 7% пасторов смогли назвать программы борьбы с зависимостью от порнографии, которые проводятся их церковью. Что же делать?</a:t>
            </a:r>
          </a:p>
          <a:p>
            <a:pPr>
              <a:lnSpc>
                <a:spcPct val="110000"/>
              </a:lnSpc>
            </a:pPr>
            <a:endParaRPr lang="ru-RU" sz="2400" dirty="0"/>
          </a:p>
          <a:p>
            <a:pPr>
              <a:lnSpc>
                <a:spcPct val="110000"/>
              </a:lnSpc>
            </a:pPr>
            <a:endParaRPr lang="en-US" sz="2400" dirty="0"/>
          </a:p>
        </p:txBody>
      </p:sp>
    </p:spTree>
    <p:extLst>
      <p:ext uri="{BB962C8B-B14F-4D97-AF65-F5344CB8AC3E}">
        <p14:creationId xmlns:p14="http://schemas.microsoft.com/office/powerpoint/2010/main" val="180508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red flowers in tilt shift lens">
            <a:extLst>
              <a:ext uri="{FF2B5EF4-FFF2-40B4-BE49-F238E27FC236}">
                <a16:creationId xmlns:a16="http://schemas.microsoft.com/office/drawing/2014/main" id="{5E277C07-7BDC-5747-9F08-1CF57E1CFD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7179D-631D-9442-9BEB-CA8E7FE7A702}"/>
              </a:ext>
            </a:extLst>
          </p:cNvPr>
          <p:cNvSpPr>
            <a:spLocks noGrp="1"/>
          </p:cNvSpPr>
          <p:nvPr>
            <p:ph type="title"/>
          </p:nvPr>
        </p:nvSpPr>
        <p:spPr>
          <a:xfrm>
            <a:off x="7064082" y="642594"/>
            <a:ext cx="4472921" cy="2334813"/>
          </a:xfrm>
        </p:spPr>
        <p:txBody>
          <a:bodyPr>
            <a:normAutofit/>
          </a:bodyPr>
          <a:lstStyle/>
          <a:p>
            <a:r>
              <a:rPr lang="en-US" sz="3100" i="1" dirty="0">
                <a:solidFill>
                  <a:srgbClr val="55870F"/>
                </a:solidFill>
              </a:rPr>
              <a:t>1. </a:t>
            </a:r>
            <a:r>
              <a:rPr lang="ru-RU" sz="3100" i="1" dirty="0">
                <a:solidFill>
                  <a:srgbClr val="55870F"/>
                </a:solidFill>
              </a:rPr>
              <a:t>Незамедлительно начните путь к избавлению.</a:t>
            </a:r>
            <a:endParaRPr lang="en-US" sz="3100" dirty="0">
              <a:solidFill>
                <a:srgbClr val="55870F"/>
              </a:solidFill>
            </a:endParaRPr>
          </a:p>
        </p:txBody>
      </p:sp>
      <p:sp>
        <p:nvSpPr>
          <p:cNvPr id="3" name="Content Placeholder 2">
            <a:extLst>
              <a:ext uri="{FF2B5EF4-FFF2-40B4-BE49-F238E27FC236}">
                <a16:creationId xmlns:a16="http://schemas.microsoft.com/office/drawing/2014/main" id="{08C700E9-C36E-6748-B8D8-61BFB45A4A12}"/>
              </a:ext>
            </a:extLst>
          </p:cNvPr>
          <p:cNvSpPr>
            <a:spLocks noGrp="1"/>
          </p:cNvSpPr>
          <p:nvPr>
            <p:ph idx="1"/>
          </p:nvPr>
        </p:nvSpPr>
        <p:spPr>
          <a:xfrm>
            <a:off x="6938927" y="2572270"/>
            <a:ext cx="4723229" cy="2334813"/>
          </a:xfrm>
        </p:spPr>
        <p:txBody>
          <a:bodyPr>
            <a:normAutofit fontScale="92500" lnSpcReduction="10000"/>
          </a:bodyPr>
          <a:lstStyle/>
          <a:p>
            <a:r>
              <a:rPr lang="ru-RU" sz="2800" dirty="0"/>
              <a:t>Прекратите зависимость, именно зависимость, от порнографии – чем скорее, тем лучше. Прекратить сложно, но это единственный способ.</a:t>
            </a:r>
            <a:r>
              <a:rPr lang="en-US" sz="2800" dirty="0"/>
              <a:t> </a:t>
            </a:r>
          </a:p>
          <a:p>
            <a:endParaRPr lang="en-US" sz="2800" dirty="0"/>
          </a:p>
        </p:txBody>
      </p:sp>
    </p:spTree>
    <p:extLst>
      <p:ext uri="{BB962C8B-B14F-4D97-AF65-F5344CB8AC3E}">
        <p14:creationId xmlns:p14="http://schemas.microsoft.com/office/powerpoint/2010/main" val="20762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round life buoy">
            <a:extLst>
              <a:ext uri="{FF2B5EF4-FFF2-40B4-BE49-F238E27FC236}">
                <a16:creationId xmlns:a16="http://schemas.microsoft.com/office/drawing/2014/main" id="{3F193B13-C6D9-AA42-A581-91D844AD48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7EBBF-1CBB-3141-B8BC-EA562BAA9486}"/>
              </a:ext>
            </a:extLst>
          </p:cNvPr>
          <p:cNvSpPr>
            <a:spLocks noGrp="1"/>
          </p:cNvSpPr>
          <p:nvPr>
            <p:ph type="title"/>
          </p:nvPr>
        </p:nvSpPr>
        <p:spPr>
          <a:xfrm>
            <a:off x="774043" y="727626"/>
            <a:ext cx="4602152" cy="1718225"/>
          </a:xfrm>
        </p:spPr>
        <p:txBody>
          <a:bodyPr>
            <a:normAutofit/>
          </a:bodyPr>
          <a:lstStyle/>
          <a:p>
            <a:r>
              <a:rPr lang="ru-RU" sz="4400" b="1" dirty="0">
                <a:solidFill>
                  <a:srgbClr val="DC5807"/>
                </a:solidFill>
              </a:rPr>
              <a:t>Обратитесь за помощью</a:t>
            </a:r>
            <a:endParaRPr lang="en-US" sz="4400" b="1" dirty="0">
              <a:solidFill>
                <a:srgbClr val="DC5807"/>
              </a:solidFill>
            </a:endParaRPr>
          </a:p>
        </p:txBody>
      </p:sp>
      <p:sp>
        <p:nvSpPr>
          <p:cNvPr id="3" name="Content Placeholder 2">
            <a:extLst>
              <a:ext uri="{FF2B5EF4-FFF2-40B4-BE49-F238E27FC236}">
                <a16:creationId xmlns:a16="http://schemas.microsoft.com/office/drawing/2014/main" id="{7D32C399-6700-6246-BCF7-36AD0CAD296E}"/>
              </a:ext>
            </a:extLst>
          </p:cNvPr>
          <p:cNvSpPr>
            <a:spLocks noGrp="1"/>
          </p:cNvSpPr>
          <p:nvPr>
            <p:ph idx="1"/>
          </p:nvPr>
        </p:nvSpPr>
        <p:spPr>
          <a:xfrm>
            <a:off x="610267" y="2265960"/>
            <a:ext cx="4941173" cy="3891546"/>
          </a:xfrm>
        </p:spPr>
        <p:txBody>
          <a:bodyPr>
            <a:normAutofit fontScale="92500" lnSpcReduction="10000"/>
          </a:bodyPr>
          <a:lstStyle/>
          <a:p>
            <a:r>
              <a:rPr lang="ru-RU" sz="2400" dirty="0"/>
              <a:t>Зайдите на сайт </a:t>
            </a:r>
            <a:r>
              <a:rPr lang="en-US" sz="2400" dirty="0" err="1"/>
              <a:t>newfreedomtolove.org</a:t>
            </a:r>
            <a:r>
              <a:rPr lang="en-US" sz="2400" dirty="0"/>
              <a:t>. </a:t>
            </a:r>
            <a:r>
              <a:rPr lang="ru-RU" sz="2400" dirty="0"/>
              <a:t>Здесь вы найдете свидетельства, проповеди, семинары и другие ссылки и ресурсы, которые помогут вам начать освобождение от </a:t>
            </a:r>
            <a:r>
              <a:rPr lang="ru-RU" sz="2400" dirty="0" err="1"/>
              <a:t>порнозависимости</a:t>
            </a:r>
            <a:r>
              <a:rPr lang="ru-RU" sz="2400" dirty="0"/>
              <a:t>. </a:t>
            </a:r>
            <a:endParaRPr lang="en-US" sz="2400" dirty="0"/>
          </a:p>
          <a:p>
            <a:r>
              <a:rPr lang="ru-RU" sz="2400" dirty="0"/>
              <a:t>Дополнительные ресурсы можно найти на </a:t>
            </a:r>
            <a:r>
              <a:rPr lang="en-US" sz="2400" dirty="0" err="1"/>
              <a:t>gatewaytowholeness.com</a:t>
            </a:r>
            <a:r>
              <a:rPr lang="en-US" sz="2400" dirty="0"/>
              <a:t>. </a:t>
            </a:r>
            <a:r>
              <a:rPr lang="ru-RU" sz="2400" dirty="0"/>
              <a:t>В некоторых случаях необходимо обратиться к профессиональному консультанту.</a:t>
            </a:r>
            <a:endParaRPr lang="en-US" sz="2400" dirty="0"/>
          </a:p>
        </p:txBody>
      </p:sp>
    </p:spTree>
    <p:extLst>
      <p:ext uri="{BB962C8B-B14F-4D97-AF65-F5344CB8AC3E}">
        <p14:creationId xmlns:p14="http://schemas.microsoft.com/office/powerpoint/2010/main" val="290193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erson touching purple petaled flowers">
            <a:extLst>
              <a:ext uri="{FF2B5EF4-FFF2-40B4-BE49-F238E27FC236}">
                <a16:creationId xmlns:a16="http://schemas.microsoft.com/office/drawing/2014/main" id="{268F29D7-02FC-4B4F-A3D6-EEF339BF3F2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A9C91-C8E5-FB41-B9F1-37B1E3F6D002}"/>
              </a:ext>
            </a:extLst>
          </p:cNvPr>
          <p:cNvSpPr>
            <a:spLocks noGrp="1"/>
          </p:cNvSpPr>
          <p:nvPr>
            <p:ph type="title"/>
          </p:nvPr>
        </p:nvSpPr>
        <p:spPr>
          <a:xfrm>
            <a:off x="774043" y="727626"/>
            <a:ext cx="4602152" cy="2922134"/>
          </a:xfrm>
        </p:spPr>
        <p:txBody>
          <a:bodyPr>
            <a:normAutofit/>
          </a:bodyPr>
          <a:lstStyle/>
          <a:p>
            <a:r>
              <a:rPr lang="en-US" sz="3700" i="1" dirty="0">
                <a:solidFill>
                  <a:schemeClr val="accent3">
                    <a:lumMod val="75000"/>
                  </a:schemeClr>
                </a:solidFill>
              </a:rPr>
              <a:t>2. </a:t>
            </a:r>
            <a:r>
              <a:rPr lang="ru-RU" sz="3700" i="1" dirty="0">
                <a:solidFill>
                  <a:schemeClr val="accent3">
                    <a:lumMod val="75000"/>
                  </a:schemeClr>
                </a:solidFill>
              </a:rPr>
              <a:t>Берегите свои мысли </a:t>
            </a:r>
            <a:r>
              <a:rPr lang="en-US" sz="3700" i="1" dirty="0">
                <a:solidFill>
                  <a:schemeClr val="accent3">
                    <a:lumMod val="75000"/>
                  </a:schemeClr>
                </a:solidFill>
              </a:rPr>
              <a:t>—</a:t>
            </a:r>
            <a:r>
              <a:rPr lang="ru-RU" sz="3700" i="1" dirty="0">
                <a:solidFill>
                  <a:schemeClr val="accent3">
                    <a:lumMod val="75000"/>
                  </a:schemeClr>
                </a:solidFill>
              </a:rPr>
              <a:t> берегите свое сердце</a:t>
            </a:r>
            <a:r>
              <a:rPr lang="en-US" sz="3700" i="1" dirty="0">
                <a:solidFill>
                  <a:schemeClr val="accent3">
                    <a:lumMod val="75000"/>
                  </a:schemeClr>
                </a:solidFill>
              </a:rPr>
              <a:t>.</a:t>
            </a:r>
            <a:r>
              <a:rPr lang="en-US" sz="3700" dirty="0">
                <a:solidFill>
                  <a:schemeClr val="accent3">
                    <a:lumMod val="75000"/>
                  </a:schemeClr>
                </a:solidFill>
              </a:rPr>
              <a:t> </a:t>
            </a:r>
          </a:p>
        </p:txBody>
      </p:sp>
      <p:sp>
        <p:nvSpPr>
          <p:cNvPr id="3" name="Content Placeholder 2">
            <a:extLst>
              <a:ext uri="{FF2B5EF4-FFF2-40B4-BE49-F238E27FC236}">
                <a16:creationId xmlns:a16="http://schemas.microsoft.com/office/drawing/2014/main" id="{FB4817B6-CB45-6346-B2E6-23EFB3338580}"/>
              </a:ext>
            </a:extLst>
          </p:cNvPr>
          <p:cNvSpPr>
            <a:spLocks noGrp="1"/>
          </p:cNvSpPr>
          <p:nvPr>
            <p:ph idx="1"/>
          </p:nvPr>
        </p:nvSpPr>
        <p:spPr>
          <a:xfrm>
            <a:off x="764256" y="3649762"/>
            <a:ext cx="4602152" cy="2476199"/>
          </a:xfrm>
        </p:spPr>
        <p:txBody>
          <a:bodyPr>
            <a:normAutofit/>
          </a:bodyPr>
          <a:lstStyle/>
          <a:p>
            <a:r>
              <a:rPr lang="ru-RU" sz="2800" dirty="0"/>
              <a:t>«Оберегай сердце свое, ибо в нем — источники жизни» </a:t>
            </a:r>
            <a:r>
              <a:rPr lang="en-US" sz="2800" dirty="0"/>
              <a:t>(</a:t>
            </a:r>
            <a:r>
              <a:rPr lang="ru-RU" sz="2800" dirty="0">
                <a:hlinkClick r:id="rId4"/>
              </a:rPr>
              <a:t>Прит</a:t>
            </a:r>
            <a:r>
              <a:rPr lang="en-US" sz="2800" dirty="0">
                <a:hlinkClick r:id="rId4"/>
              </a:rPr>
              <a:t>. 4:23, </a:t>
            </a:r>
            <a:r>
              <a:rPr lang="ru-RU" sz="2800" dirty="0">
                <a:hlinkClick r:id="rId4"/>
              </a:rPr>
              <a:t>перевод Кулакова</a:t>
            </a:r>
            <a:r>
              <a:rPr lang="en-US" sz="2800" dirty="0"/>
              <a:t>).</a:t>
            </a:r>
          </a:p>
          <a:p>
            <a:endParaRPr lang="en-US" sz="2800" dirty="0"/>
          </a:p>
        </p:txBody>
      </p:sp>
    </p:spTree>
    <p:extLst>
      <p:ext uri="{BB962C8B-B14F-4D97-AF65-F5344CB8AC3E}">
        <p14:creationId xmlns:p14="http://schemas.microsoft.com/office/powerpoint/2010/main" val="145787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purple flower in tilt shift lens">
            <a:extLst>
              <a:ext uri="{FF2B5EF4-FFF2-40B4-BE49-F238E27FC236}">
                <a16:creationId xmlns:a16="http://schemas.microsoft.com/office/drawing/2014/main" id="{1995CF16-6DB9-5644-8B81-5F3248EE83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F34276-1E23-3B48-B6A1-C5E352786AAF}"/>
              </a:ext>
            </a:extLst>
          </p:cNvPr>
          <p:cNvSpPr>
            <a:spLocks noGrp="1"/>
          </p:cNvSpPr>
          <p:nvPr>
            <p:ph idx="1"/>
          </p:nvPr>
        </p:nvSpPr>
        <p:spPr>
          <a:xfrm>
            <a:off x="774043" y="1446663"/>
            <a:ext cx="4602152" cy="4572323"/>
          </a:xfrm>
        </p:spPr>
        <p:txBody>
          <a:bodyPr>
            <a:normAutofit fontScale="92500"/>
          </a:bodyPr>
          <a:lstStyle/>
          <a:p>
            <a:r>
              <a:rPr lang="ru-RU" sz="2800" dirty="0"/>
              <a:t>Вместо того, чтобы наполнять свой разум образами, которые искажают Божий дар сексуальных отношений, и унижать Его дочерей, примите Божье приглашение: «Сын мой, отдай мне сердце свое, не своди глаз с моего прямого пути» (Пр. 23:26 пер. Кулакова).</a:t>
            </a:r>
            <a:endParaRPr lang="en-US" sz="2800" dirty="0"/>
          </a:p>
        </p:txBody>
      </p:sp>
    </p:spTree>
    <p:extLst>
      <p:ext uri="{BB962C8B-B14F-4D97-AF65-F5344CB8AC3E}">
        <p14:creationId xmlns:p14="http://schemas.microsoft.com/office/powerpoint/2010/main" val="419658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id="{461A9024-85B6-2945-9CFC-962F22677E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6"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BDC5A2-DBB0-AD4C-80B7-45CB0B67E0B6}"/>
              </a:ext>
            </a:extLst>
          </p:cNvPr>
          <p:cNvSpPr>
            <a:spLocks noGrp="1"/>
          </p:cNvSpPr>
          <p:nvPr>
            <p:ph idx="1"/>
          </p:nvPr>
        </p:nvSpPr>
        <p:spPr>
          <a:xfrm>
            <a:off x="6846137" y="771525"/>
            <a:ext cx="4602152" cy="5247461"/>
          </a:xfrm>
        </p:spPr>
        <p:txBody>
          <a:bodyPr>
            <a:normAutofit fontScale="92500"/>
          </a:bodyPr>
          <a:lstStyle/>
          <a:p>
            <a:r>
              <a:rPr lang="ru-RU" sz="2400" dirty="0"/>
              <a:t>Порнография – глобальная 97-миллиардная индустрия. Из этой суммы 12 миллиардов долларов поступает из США.</a:t>
            </a:r>
            <a:r>
              <a:rPr lang="en-US" sz="2400" dirty="0"/>
              <a:t>  </a:t>
            </a:r>
          </a:p>
          <a:p>
            <a:r>
              <a:rPr lang="ru-RU" sz="2400" dirty="0"/>
              <a:t>Потребление порнографии в Штатах резко выросло после % того, как людям стали более доступны интернет и смартфоны.</a:t>
            </a:r>
            <a:endParaRPr lang="en-US" sz="2400" dirty="0"/>
          </a:p>
          <a:p>
            <a:r>
              <a:rPr lang="ru-RU" sz="2400" dirty="0"/>
              <a:t>Более 77% американцев смотрят порно хотя бы раз в месяц. По меньшей мере 30% всего интернет-трафика используется порно-сайтами. А как обстоят дела в церкви?</a:t>
            </a:r>
          </a:p>
          <a:p>
            <a:endParaRPr lang="en-US" sz="2400" dirty="0"/>
          </a:p>
        </p:txBody>
      </p:sp>
    </p:spTree>
    <p:extLst>
      <p:ext uri="{BB962C8B-B14F-4D97-AF65-F5344CB8AC3E}">
        <p14:creationId xmlns:p14="http://schemas.microsoft.com/office/powerpoint/2010/main" val="201879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woman reaching hand above water during daytime photo">
            <a:extLst>
              <a:ext uri="{FF2B5EF4-FFF2-40B4-BE49-F238E27FC236}">
                <a16:creationId xmlns:a16="http://schemas.microsoft.com/office/drawing/2014/main" id="{19B83242-FEF6-724D-B094-4BD53B0939C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5D3E61-A7E9-3645-8882-A9AF79ED7597}"/>
              </a:ext>
            </a:extLst>
          </p:cNvPr>
          <p:cNvSpPr>
            <a:spLocks noGrp="1"/>
          </p:cNvSpPr>
          <p:nvPr>
            <p:ph type="title"/>
          </p:nvPr>
        </p:nvSpPr>
        <p:spPr>
          <a:xfrm>
            <a:off x="7064082" y="642594"/>
            <a:ext cx="4472921" cy="1371600"/>
          </a:xfrm>
        </p:spPr>
        <p:txBody>
          <a:bodyPr>
            <a:normAutofit fontScale="90000"/>
          </a:bodyPr>
          <a:lstStyle/>
          <a:p>
            <a:r>
              <a:rPr lang="en-US" sz="4000" i="1" dirty="0">
                <a:solidFill>
                  <a:schemeClr val="accent5">
                    <a:lumMod val="50000"/>
                  </a:schemeClr>
                </a:solidFill>
              </a:rPr>
              <a:t>3. </a:t>
            </a:r>
            <a:r>
              <a:rPr lang="ru-RU" sz="4000" i="1" dirty="0">
                <a:solidFill>
                  <a:schemeClr val="accent5">
                    <a:lumMod val="50000"/>
                  </a:schemeClr>
                </a:solidFill>
              </a:rPr>
              <a:t>Заручитесь поддержкой других.</a:t>
            </a:r>
            <a:r>
              <a:rPr lang="en-US" sz="4000" i="1" dirty="0">
                <a:solidFill>
                  <a:schemeClr val="accent5">
                    <a:lumMod val="50000"/>
                  </a:schemeClr>
                </a:solidFill>
              </a:rPr>
              <a:t>  </a:t>
            </a:r>
            <a:endParaRPr lang="en-US" sz="4000" dirty="0">
              <a:solidFill>
                <a:schemeClr val="accent5">
                  <a:lumMod val="50000"/>
                </a:schemeClr>
              </a:solidFill>
            </a:endParaRPr>
          </a:p>
        </p:txBody>
      </p:sp>
      <p:sp>
        <p:nvSpPr>
          <p:cNvPr id="3" name="Content Placeholder 2">
            <a:extLst>
              <a:ext uri="{FF2B5EF4-FFF2-40B4-BE49-F238E27FC236}">
                <a16:creationId xmlns:a16="http://schemas.microsoft.com/office/drawing/2014/main" id="{1E2E967C-4123-8446-8B3D-97ACF9D6CB7A}"/>
              </a:ext>
            </a:extLst>
          </p:cNvPr>
          <p:cNvSpPr>
            <a:spLocks noGrp="1"/>
          </p:cNvSpPr>
          <p:nvPr>
            <p:ph idx="1"/>
          </p:nvPr>
        </p:nvSpPr>
        <p:spPr>
          <a:xfrm>
            <a:off x="6995841" y="2116768"/>
            <a:ext cx="4723229" cy="3931920"/>
          </a:xfrm>
        </p:spPr>
        <p:txBody>
          <a:bodyPr>
            <a:normAutofit fontScale="85000" lnSpcReduction="10000"/>
          </a:bodyPr>
          <a:lstStyle/>
          <a:p>
            <a:pPr>
              <a:lnSpc>
                <a:spcPct val="110000"/>
              </a:lnSpc>
            </a:pPr>
            <a:r>
              <a:rPr lang="ru-RU" sz="2400" dirty="0"/>
              <a:t>«Лучше быть вдвоем, чем одному; тогда есть и у двоих доброе воздаяние за их старания» (</a:t>
            </a:r>
            <a:r>
              <a:rPr lang="ru-RU" sz="2400" dirty="0" err="1"/>
              <a:t>Еккл</a:t>
            </a:r>
            <a:r>
              <a:rPr lang="ru-RU" sz="2400" dirty="0"/>
              <a:t>. 4:9 пер Кулакова). Теперь, более, чем когда-либо, вам нужна помощь других. Начните с супруги/супруга, или самых своих близких, и попросите их стать вашими партнерами, которым вы будете докладывать о прогрессе. Одиночество часто толкает человека заполнить пустоту порнографией.</a:t>
            </a:r>
            <a:r>
              <a:rPr lang="en-US" sz="2400" dirty="0"/>
              <a:t> </a:t>
            </a:r>
          </a:p>
        </p:txBody>
      </p:sp>
    </p:spTree>
    <p:extLst>
      <p:ext uri="{BB962C8B-B14F-4D97-AF65-F5344CB8AC3E}">
        <p14:creationId xmlns:p14="http://schemas.microsoft.com/office/powerpoint/2010/main" val="163341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ark pink and blue light trails">
            <a:extLst>
              <a:ext uri="{FF2B5EF4-FFF2-40B4-BE49-F238E27FC236}">
                <a16:creationId xmlns:a16="http://schemas.microsoft.com/office/drawing/2014/main" id="{C5227478-256E-D641-AF16-21C7D12E4C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3385E402-D79E-824E-BCD8-5D7109634BC5}"/>
              </a:ext>
            </a:extLst>
          </p:cNvPr>
          <p:cNvSpPr>
            <a:spLocks noGrp="1"/>
          </p:cNvSpPr>
          <p:nvPr>
            <p:ph idx="1"/>
          </p:nvPr>
        </p:nvSpPr>
        <p:spPr>
          <a:xfrm>
            <a:off x="1357950" y="1201960"/>
            <a:ext cx="4633415" cy="4318562"/>
          </a:xfrm>
        </p:spPr>
        <p:txBody>
          <a:bodyPr>
            <a:normAutofit fontScale="92500"/>
          </a:bodyPr>
          <a:lstStyle/>
          <a:p>
            <a:r>
              <a:rPr lang="ru-RU" sz="2400" dirty="0"/>
              <a:t>Хотя порнография и сексуальное насилие являются опасными «родственниками», вы не обязаны быть инструментов в воплощении их умыслов, а ваша жена и близкие несчастными жертвами. </a:t>
            </a:r>
          </a:p>
          <a:p>
            <a:r>
              <a:rPr lang="ru-RU" sz="2400" dirty="0"/>
              <a:t>В ваших силах принять решение и сделать необходимые шаги уже сегодня, чтобы уничтожить эти два орудия Сатаны до того, как они уничтожат вас и ваших близких.</a:t>
            </a:r>
          </a:p>
          <a:p>
            <a:endParaRPr lang="ru-RU" sz="2400" dirty="0"/>
          </a:p>
          <a:p>
            <a:endParaRPr lang="ru-RU" sz="2400" dirty="0"/>
          </a:p>
          <a:p>
            <a:endParaRPr lang="ru-RU" sz="2400" dirty="0"/>
          </a:p>
          <a:p>
            <a:endParaRPr lang="en-US" sz="2400" dirty="0"/>
          </a:p>
        </p:txBody>
      </p:sp>
    </p:spTree>
    <p:extLst>
      <p:ext uri="{BB962C8B-B14F-4D97-AF65-F5344CB8AC3E}">
        <p14:creationId xmlns:p14="http://schemas.microsoft.com/office/powerpoint/2010/main" val="353619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AD8DCD-E0C0-6040-A17D-9C1A960D0CCD}"/>
              </a:ext>
            </a:extLst>
          </p:cNvPr>
          <p:cNvSpPr>
            <a:spLocks noGrp="1"/>
          </p:cNvSpPr>
          <p:nvPr>
            <p:ph idx="1"/>
          </p:nvPr>
        </p:nvSpPr>
        <p:spPr>
          <a:xfrm>
            <a:off x="1066800" y="1187355"/>
            <a:ext cx="10058400" cy="4765389"/>
          </a:xfrm>
        </p:spPr>
        <p:txBody>
          <a:bodyPr>
            <a:normAutofit/>
          </a:bodyPr>
          <a:lstStyle/>
          <a:p>
            <a:r>
              <a:rPr lang="en-US" baseline="30000" dirty="0"/>
              <a:t>1</a:t>
            </a:r>
            <a:r>
              <a:rPr lang="en-US" dirty="0"/>
              <a:t>  Mike </a:t>
            </a:r>
            <a:r>
              <a:rPr lang="en-US" dirty="0" err="1"/>
              <a:t>Genung</a:t>
            </a:r>
            <a:r>
              <a:rPr lang="en-US" dirty="0"/>
              <a:t>, “The Road to Grace,” https://</a:t>
            </a:r>
            <a:r>
              <a:rPr lang="en-US" dirty="0" err="1"/>
              <a:t>www.roadtograce.net</a:t>
            </a:r>
            <a:r>
              <a:rPr lang="en-US" dirty="0"/>
              <a:t> /current-porn-statistics/</a:t>
            </a:r>
          </a:p>
          <a:p>
            <a:r>
              <a:rPr lang="en-US" baseline="30000" dirty="0"/>
              <a:t>2</a:t>
            </a:r>
            <a:r>
              <a:rPr lang="en-US" dirty="0"/>
              <a:t>  Tim </a:t>
            </a:r>
            <a:r>
              <a:rPr lang="en-US" dirty="0" err="1"/>
              <a:t>Rymel</a:t>
            </a:r>
            <a:r>
              <a:rPr lang="en-US" dirty="0"/>
              <a:t>, “Does Pornography Lead to Sexual Assault?” </a:t>
            </a:r>
            <a:r>
              <a:rPr lang="en-US" i="1" dirty="0"/>
              <a:t>HuffPost</a:t>
            </a:r>
            <a:r>
              <a:rPr lang="en-US" dirty="0"/>
              <a:t>, August 26, 2016, </a:t>
            </a:r>
            <a:r>
              <a:rPr lang="en-US" dirty="0">
                <a:hlinkClick r:id="rId3"/>
              </a:rPr>
              <a:t>https://www.huffingtonpost.com/entry/does-pornography-lead-to-sexual-assault_us_57c0876ae4b0b01630de8c93.</a:t>
            </a:r>
            <a:endParaRPr lang="en-US" dirty="0"/>
          </a:p>
          <a:p>
            <a:r>
              <a:rPr lang="en-US" baseline="30000" dirty="0"/>
              <a:t>3</a:t>
            </a:r>
            <a:r>
              <a:rPr lang="en-US" dirty="0"/>
              <a:t>  R. Douglas Fields, “The Explosive Mix of Sex and Violence,” </a:t>
            </a:r>
            <a:r>
              <a:rPr lang="en-US" i="1" dirty="0"/>
              <a:t>Psychology</a:t>
            </a:r>
            <a:r>
              <a:rPr lang="en-US" dirty="0"/>
              <a:t> </a:t>
            </a:r>
            <a:r>
              <a:rPr lang="en-US" i="1" dirty="0"/>
              <a:t>Today</a:t>
            </a:r>
            <a:r>
              <a:rPr lang="en-US" dirty="0"/>
              <a:t>, January 26, 2016, https://</a:t>
            </a:r>
            <a:r>
              <a:rPr lang="en-US" dirty="0" err="1"/>
              <a:t>www.psychologytoday.com</a:t>
            </a:r>
            <a:r>
              <a:rPr lang="en-US" dirty="0"/>
              <a:t>/us/blog/the-new-brain/201601/the-explosive-mix-sex-and-violence.</a:t>
            </a:r>
          </a:p>
          <a:p>
            <a:r>
              <a:rPr lang="en-US" baseline="30000" dirty="0"/>
              <a:t>4</a:t>
            </a:r>
            <a:r>
              <a:rPr lang="en-US" dirty="0"/>
              <a:t>  A version of this article was first published in the September 2019 issue of </a:t>
            </a:r>
            <a:r>
              <a:rPr lang="en-US" i="1" dirty="0"/>
              <a:t>Adventist Review</a:t>
            </a:r>
            <a:r>
              <a:rPr lang="en-US" dirty="0"/>
              <a:t>.</a:t>
            </a:r>
          </a:p>
          <a:p>
            <a:r>
              <a:rPr lang="en-US" baseline="30000" dirty="0"/>
              <a:t>5</a:t>
            </a:r>
            <a:r>
              <a:rPr lang="en-US" dirty="0"/>
              <a:t>  Mike </a:t>
            </a:r>
            <a:r>
              <a:rPr lang="en-US" dirty="0" err="1"/>
              <a:t>Genung</a:t>
            </a:r>
            <a:r>
              <a:rPr lang="en-US" dirty="0"/>
              <a:t>, “The Road to Grace,” https://</a:t>
            </a:r>
            <a:r>
              <a:rPr lang="en-US" dirty="0" err="1"/>
              <a:t>www.roadtograce.net</a:t>
            </a:r>
            <a:r>
              <a:rPr lang="en-US" dirty="0"/>
              <a:t> /current-porn-statistics/</a:t>
            </a:r>
          </a:p>
          <a:p>
            <a:r>
              <a:rPr lang="en-US" baseline="30000" dirty="0"/>
              <a:t>6</a:t>
            </a:r>
            <a:r>
              <a:rPr lang="en-US" dirty="0"/>
              <a:t>  “How Consuming Porn Can Lead to Violence,” Fight the New Drug, August 23, 2017, </a:t>
            </a:r>
            <a:r>
              <a:rPr lang="en-US" dirty="0">
                <a:hlinkClick r:id="rId4"/>
              </a:rPr>
              <a:t>https://fightthenewdrug.org/how-consuming-porn-can-lead-to-violence/.</a:t>
            </a:r>
            <a:endParaRPr lang="en-US" dirty="0"/>
          </a:p>
          <a:p>
            <a:r>
              <a:rPr lang="en-US" baseline="30000" dirty="0"/>
              <a:t>7</a:t>
            </a:r>
            <a:r>
              <a:rPr lang="en-US" dirty="0"/>
              <a:t>  Paul J. Wright, Robert Tokunaga, and Ashley Kraus, “A Meta-Analysis of Pornography Consumption and Actual Acts of Sexual Aggression in General Population Studies,” </a:t>
            </a:r>
            <a:r>
              <a:rPr lang="en-US" i="1" dirty="0"/>
              <a:t>Journal of Communication</a:t>
            </a:r>
            <a:r>
              <a:rPr lang="en-US" dirty="0"/>
              <a:t> 66, no. 1 (February 2016): 183–205.</a:t>
            </a:r>
          </a:p>
          <a:p>
            <a:r>
              <a:rPr lang="en-US" baseline="30000" dirty="0"/>
              <a:t>8</a:t>
            </a:r>
            <a:r>
              <a:rPr lang="en-US" dirty="0"/>
              <a:t>  “Porn Can Lead to Violence.”</a:t>
            </a:r>
          </a:p>
          <a:p>
            <a:endParaRPr lang="en-US" dirty="0"/>
          </a:p>
        </p:txBody>
      </p:sp>
    </p:spTree>
    <p:extLst>
      <p:ext uri="{BB962C8B-B14F-4D97-AF65-F5344CB8AC3E}">
        <p14:creationId xmlns:p14="http://schemas.microsoft.com/office/powerpoint/2010/main" val="353318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E558A-AC05-DF4F-9338-CB9E81B64CE1}"/>
              </a:ext>
            </a:extLst>
          </p:cNvPr>
          <p:cNvSpPr>
            <a:spLocks noGrp="1"/>
          </p:cNvSpPr>
          <p:nvPr>
            <p:ph idx="1"/>
          </p:nvPr>
        </p:nvSpPr>
        <p:spPr>
          <a:xfrm>
            <a:off x="1066800" y="777922"/>
            <a:ext cx="10058400" cy="5174822"/>
          </a:xfrm>
        </p:spPr>
        <p:txBody>
          <a:bodyPr>
            <a:normAutofit fontScale="85000" lnSpcReduction="10000"/>
          </a:bodyPr>
          <a:lstStyle/>
          <a:p>
            <a:pPr>
              <a:lnSpc>
                <a:spcPct val="110000"/>
              </a:lnSpc>
            </a:pPr>
            <a:r>
              <a:rPr lang="en-US" baseline="30000" dirty="0"/>
              <a:t>9</a:t>
            </a:r>
            <a:r>
              <a:rPr lang="en-US" dirty="0"/>
              <a:t>  Haley Halverson with Emily Hale, “Three Ways Domestic Violence Is Connected to Pornography,” End Sexual Exploitation, October 1, 2018, </a:t>
            </a:r>
            <a:r>
              <a:rPr lang="en-US" dirty="0">
                <a:hlinkClick r:id="rId3"/>
              </a:rPr>
              <a:t>https://endsexualexploitation.org/articles/three-ways</a:t>
            </a:r>
            <a:r>
              <a:rPr lang="en-US" dirty="0"/>
              <a:t> </a:t>
            </a:r>
            <a:r>
              <a:rPr lang="en-US" dirty="0">
                <a:hlinkClick r:id="rId3"/>
              </a:rPr>
              <a:t>-domestic-violence-is-connected-to-pornography/.</a:t>
            </a:r>
            <a:endParaRPr lang="en-US" dirty="0"/>
          </a:p>
          <a:p>
            <a:pPr>
              <a:lnSpc>
                <a:spcPct val="110000"/>
              </a:lnSpc>
            </a:pPr>
            <a:r>
              <a:rPr lang="en-US" baseline="30000" dirty="0"/>
              <a:t>10</a:t>
            </a:r>
            <a:r>
              <a:rPr lang="en-US" dirty="0"/>
              <a:t>  John D. </a:t>
            </a:r>
            <a:r>
              <a:rPr lang="en-US" dirty="0" err="1"/>
              <a:t>Foubert</a:t>
            </a:r>
            <a:r>
              <a:rPr lang="en-US" dirty="0"/>
              <a:t>, Matthew W. </a:t>
            </a:r>
            <a:r>
              <a:rPr lang="en-US" dirty="0" err="1"/>
              <a:t>Brosi</a:t>
            </a:r>
            <a:r>
              <a:rPr lang="en-US" dirty="0"/>
              <a:t>, and R. Sean Bannon, “</a:t>
            </a:r>
            <a:r>
              <a:rPr lang="en-US" dirty="0" err="1"/>
              <a:t>Pornogra-phy</a:t>
            </a:r>
            <a:r>
              <a:rPr lang="en-US" dirty="0"/>
              <a:t> Viewing Among Fraternity Men: Effects on Bystander </a:t>
            </a:r>
            <a:r>
              <a:rPr lang="en-US" dirty="0" err="1"/>
              <a:t>Interven-tion</a:t>
            </a:r>
            <a:r>
              <a:rPr lang="en-US" dirty="0"/>
              <a:t>, Rape Myth Acceptance and Behavioral Intent to Commit Sexual Assault,” </a:t>
            </a:r>
            <a:r>
              <a:rPr lang="en-US" i="1" dirty="0"/>
              <a:t>Sexual Addiction &amp; Compulsivity</a:t>
            </a:r>
            <a:r>
              <a:rPr lang="en-US" dirty="0"/>
              <a:t> 18, no. 4 (2011): 212–231.</a:t>
            </a:r>
          </a:p>
          <a:p>
            <a:pPr>
              <a:lnSpc>
                <a:spcPct val="110000"/>
              </a:lnSpc>
            </a:pPr>
            <a:r>
              <a:rPr lang="en-US" baseline="30000" dirty="0"/>
              <a:t>11</a:t>
            </a:r>
            <a:r>
              <a:rPr lang="en-US" dirty="0"/>
              <a:t>  “46 States + DC+ One Territory Now Have Revenge Porn Laws,” Cyber Civil Rights Initiative, accessed October 10, 2019, </a:t>
            </a:r>
            <a:r>
              <a:rPr lang="en-US" dirty="0">
                <a:hlinkClick r:id="rId4"/>
              </a:rPr>
              <a:t>https://www.cybercivilrights.org/revenge-porn-laws/.</a:t>
            </a:r>
            <a:endParaRPr lang="en-US" dirty="0"/>
          </a:p>
          <a:p>
            <a:pPr>
              <a:lnSpc>
                <a:spcPct val="110000"/>
              </a:lnSpc>
            </a:pPr>
            <a:r>
              <a:rPr lang="en-US" baseline="30000" dirty="0"/>
              <a:t>12</a:t>
            </a:r>
            <a:r>
              <a:rPr lang="en-US" dirty="0"/>
              <a:t>  Janet Hinson </a:t>
            </a:r>
            <a:r>
              <a:rPr lang="en-US" dirty="0" err="1"/>
              <a:t>Shope</a:t>
            </a:r>
            <a:r>
              <a:rPr lang="en-US" dirty="0"/>
              <a:t>, “When Words Are Not Enough: The Search for the Effect of Pornography on Abused Women,” </a:t>
            </a:r>
            <a:r>
              <a:rPr lang="en-US" i="1" dirty="0"/>
              <a:t>Violence Against</a:t>
            </a:r>
            <a:r>
              <a:rPr lang="en-US" dirty="0"/>
              <a:t> </a:t>
            </a:r>
            <a:r>
              <a:rPr lang="en-US" i="1" dirty="0"/>
              <a:t>Women </a:t>
            </a:r>
            <a:r>
              <a:rPr lang="en-US" dirty="0"/>
              <a:t>10, no. 1 (2004): 56–72.</a:t>
            </a:r>
          </a:p>
          <a:p>
            <a:pPr>
              <a:lnSpc>
                <a:spcPct val="110000"/>
              </a:lnSpc>
            </a:pPr>
            <a:r>
              <a:rPr lang="en-US" baseline="30000" dirty="0"/>
              <a:t>13</a:t>
            </a:r>
            <a:r>
              <a:rPr lang="en-US" dirty="0"/>
              <a:t>  Catherine A. Simmons, Peter Lehmann, and Shannon Collier-Tension, “Linking Male Use of the Sex Industry to Controlling Behaviors in Violent Relationships: An Exploratory Analysis,” </a:t>
            </a:r>
            <a:r>
              <a:rPr lang="en-US" i="1" dirty="0"/>
              <a:t>Violence Against Women</a:t>
            </a:r>
            <a:r>
              <a:rPr lang="en-US" dirty="0"/>
              <a:t> 14, no. 4 (2008): 406–417.</a:t>
            </a:r>
          </a:p>
          <a:p>
            <a:pPr>
              <a:lnSpc>
                <a:spcPct val="110000"/>
              </a:lnSpc>
            </a:pPr>
            <a:r>
              <a:rPr lang="en-US" baseline="30000" dirty="0"/>
              <a:t>14</a:t>
            </a:r>
            <a:r>
              <a:rPr lang="en-US" dirty="0"/>
              <a:t> “Porn Can Lead to Violence.”</a:t>
            </a:r>
          </a:p>
          <a:p>
            <a:pPr>
              <a:lnSpc>
                <a:spcPct val="110000"/>
              </a:lnSpc>
            </a:pPr>
            <a:r>
              <a:rPr lang="en-US" baseline="30000" dirty="0"/>
              <a:t>15</a:t>
            </a:r>
            <a:r>
              <a:rPr lang="en-US" dirty="0"/>
              <a:t> “Porn Can Lead to Violence.”</a:t>
            </a:r>
          </a:p>
          <a:p>
            <a:pPr>
              <a:lnSpc>
                <a:spcPct val="110000"/>
              </a:lnSpc>
            </a:pPr>
            <a:r>
              <a:rPr lang="en-US" baseline="30000" dirty="0"/>
              <a:t>16</a:t>
            </a:r>
            <a:r>
              <a:rPr lang="en-US" dirty="0"/>
              <a:t>  Jay Everson, “To Confront Domestic Violence, We Must Confront Pornography,” </a:t>
            </a:r>
            <a:r>
              <a:rPr lang="en-US" i="1" dirty="0"/>
              <a:t>Washington Times</a:t>
            </a:r>
            <a:r>
              <a:rPr lang="en-US" dirty="0"/>
              <a:t>, February 12, 2015, </a:t>
            </a:r>
            <a:r>
              <a:rPr lang="en-US" dirty="0">
                <a:hlinkClick r:id="rId5"/>
              </a:rPr>
              <a:t>https://www.washingtontimes.com/news/2015/feb/12/op-ed-to-confront</a:t>
            </a:r>
            <a:r>
              <a:rPr lang="en-US" dirty="0"/>
              <a:t> </a:t>
            </a:r>
            <a:r>
              <a:rPr lang="en-US" dirty="0">
                <a:hlinkClick r:id="rId5"/>
              </a:rPr>
              <a:t>-domestic-violence-we-must-confro/.</a:t>
            </a:r>
            <a:endParaRPr lang="en-US" dirty="0"/>
          </a:p>
          <a:p>
            <a:pPr>
              <a:lnSpc>
                <a:spcPct val="110000"/>
              </a:lnSpc>
            </a:pPr>
            <a:r>
              <a:rPr lang="en-US" baseline="30000" dirty="0"/>
              <a:t>17</a:t>
            </a:r>
            <a:r>
              <a:rPr lang="en-US" dirty="0"/>
              <a:t> Mike </a:t>
            </a:r>
            <a:r>
              <a:rPr lang="en-US" dirty="0" err="1"/>
              <a:t>Genung</a:t>
            </a:r>
            <a:r>
              <a:rPr lang="en-US" dirty="0"/>
              <a:t>, “The Road to Grace.” https://</a:t>
            </a:r>
            <a:r>
              <a:rPr lang="en-US" dirty="0" err="1"/>
              <a:t>www.roadtograce.net</a:t>
            </a:r>
            <a:r>
              <a:rPr lang="en-US" dirty="0"/>
              <a:t> /current-porn-statistics/</a:t>
            </a:r>
          </a:p>
          <a:p>
            <a:pPr>
              <a:lnSpc>
                <a:spcPct val="110000"/>
              </a:lnSpc>
            </a:pPr>
            <a:r>
              <a:rPr lang="en-US" baseline="30000" dirty="0"/>
              <a:t>18</a:t>
            </a:r>
            <a:r>
              <a:rPr lang="en-US" dirty="0"/>
              <a:t>  Ellen G. White, </a:t>
            </a:r>
            <a:r>
              <a:rPr lang="en-US" i="1" dirty="0"/>
              <a:t>The Desire of Ages</a:t>
            </a:r>
            <a:r>
              <a:rPr lang="en-US" dirty="0"/>
              <a:t> (Mountain View, CA: Pacific Press Pub. Assn., 1940), 324.</a:t>
            </a:r>
          </a:p>
          <a:p>
            <a:pPr>
              <a:lnSpc>
                <a:spcPct val="110000"/>
              </a:lnSpc>
            </a:pPr>
            <a:endParaRPr lang="en-US" dirty="0"/>
          </a:p>
        </p:txBody>
      </p:sp>
    </p:spTree>
    <p:extLst>
      <p:ext uri="{BB962C8B-B14F-4D97-AF65-F5344CB8AC3E}">
        <p14:creationId xmlns:p14="http://schemas.microsoft.com/office/powerpoint/2010/main" val="146207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ark pink and blue light trails">
            <a:extLst>
              <a:ext uri="{FF2B5EF4-FFF2-40B4-BE49-F238E27FC236}">
                <a16:creationId xmlns:a16="http://schemas.microsoft.com/office/drawing/2014/main" id="{C44BCAB4-CE1E-9F45-BEA6-DFD96E4E41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DB0A9602-C33F-C74A-AD9C-29D6397FDE01}"/>
              </a:ext>
            </a:extLst>
          </p:cNvPr>
          <p:cNvSpPr>
            <a:spLocks noGrp="1"/>
          </p:cNvSpPr>
          <p:nvPr>
            <p:ph idx="1"/>
          </p:nvPr>
        </p:nvSpPr>
        <p:spPr>
          <a:xfrm>
            <a:off x="1194173" y="1474366"/>
            <a:ext cx="5120639" cy="2572193"/>
          </a:xfrm>
        </p:spPr>
        <p:txBody>
          <a:bodyPr>
            <a:noAutofit/>
          </a:bodyPr>
          <a:lstStyle/>
          <a:p>
            <a:r>
              <a:rPr lang="ru-RU" sz="2800" dirty="0"/>
              <a:t>«64% считающих себя христианами мужчин и 15% христианских женщин смотрят порно хотя бы раз в месяц» (по сравнению с 65% не считающих себя христианами мужчин и 30% не считающих себя христианками женщин). </a:t>
            </a:r>
            <a:endParaRPr lang="en-US" sz="2800" dirty="0"/>
          </a:p>
          <a:p>
            <a:endParaRPr lang="en-US" sz="2800" dirty="0"/>
          </a:p>
        </p:txBody>
      </p:sp>
    </p:spTree>
    <p:extLst>
      <p:ext uri="{BB962C8B-B14F-4D97-AF65-F5344CB8AC3E}">
        <p14:creationId xmlns:p14="http://schemas.microsoft.com/office/powerpoint/2010/main" val="10483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id="{82D3F0B7-E63F-8143-985D-644D48DAA7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021BC4-CA8D-A845-AA04-5483A12646D4}"/>
              </a:ext>
            </a:extLst>
          </p:cNvPr>
          <p:cNvSpPr>
            <a:spLocks noGrp="1"/>
          </p:cNvSpPr>
          <p:nvPr>
            <p:ph idx="1"/>
          </p:nvPr>
        </p:nvSpPr>
        <p:spPr>
          <a:xfrm>
            <a:off x="6846137" y="1000125"/>
            <a:ext cx="4602152" cy="5018861"/>
          </a:xfrm>
        </p:spPr>
        <p:txBody>
          <a:bodyPr>
            <a:normAutofit lnSpcReduction="10000"/>
          </a:bodyPr>
          <a:lstStyle/>
          <a:p>
            <a:pPr>
              <a:lnSpc>
                <a:spcPct val="110000"/>
              </a:lnSpc>
            </a:pPr>
            <a:r>
              <a:rPr lang="ru-RU" sz="2800" dirty="0"/>
              <a:t>«33% священнослужителей посещали вебсайты с порнографическим контентом.  Из них 53% признают, что заходили на </a:t>
            </a:r>
            <a:r>
              <a:rPr lang="ru-RU" sz="2800" dirty="0" err="1"/>
              <a:t>порносайты</a:t>
            </a:r>
            <a:r>
              <a:rPr lang="ru-RU" sz="2800" dirty="0"/>
              <a:t> несколько раз за последний год, а 18% смотрят порно от «нескольких раз в месяц» до «чаще одного раза в неделю».</a:t>
            </a:r>
          </a:p>
          <a:p>
            <a:pPr>
              <a:lnSpc>
                <a:spcPct val="110000"/>
              </a:lnSpc>
            </a:pPr>
            <a:endParaRPr lang="en-US" sz="2800" dirty="0"/>
          </a:p>
        </p:txBody>
      </p:sp>
    </p:spTree>
    <p:extLst>
      <p:ext uri="{BB962C8B-B14F-4D97-AF65-F5344CB8AC3E}">
        <p14:creationId xmlns:p14="http://schemas.microsoft.com/office/powerpoint/2010/main" val="22290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id="{1C25311A-75F4-E649-9CF3-6FC19A0650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73BEB9-CB89-C24B-A387-DE66131313FC}"/>
              </a:ext>
            </a:extLst>
          </p:cNvPr>
          <p:cNvSpPr>
            <a:spLocks noGrp="1"/>
          </p:cNvSpPr>
          <p:nvPr>
            <p:ph idx="1"/>
          </p:nvPr>
        </p:nvSpPr>
        <p:spPr>
          <a:xfrm>
            <a:off x="774043" y="1071563"/>
            <a:ext cx="4602152" cy="4947423"/>
          </a:xfrm>
        </p:spPr>
        <p:txBody>
          <a:bodyPr>
            <a:normAutofit fontScale="77500" lnSpcReduction="20000"/>
          </a:bodyPr>
          <a:lstStyle/>
          <a:p>
            <a:pPr>
              <a:lnSpc>
                <a:spcPct val="110000"/>
              </a:lnSpc>
            </a:pPr>
            <a:r>
              <a:rPr lang="ru-RU" sz="2800" dirty="0"/>
              <a:t>Это вызывает серьезную озабоченность, потому что порнография – прямая противоположность того, каким должно быть поведение христианина. Порнография обещает доставить удовольствие, но на самом деле сеет боль. В порнографических фильмах женщину не уважают, принуждают, применяют по отношению к ней физическое и вербальное насилие, и это формирует соответствующее мнение и поведения общества. </a:t>
            </a:r>
            <a:endParaRPr lang="en-US" sz="2800" dirty="0"/>
          </a:p>
          <a:p>
            <a:pPr>
              <a:lnSpc>
                <a:spcPct val="110000"/>
              </a:lnSpc>
            </a:pPr>
            <a:endParaRPr lang="en-US" sz="2800" dirty="0"/>
          </a:p>
        </p:txBody>
      </p:sp>
    </p:spTree>
    <p:extLst>
      <p:ext uri="{BB962C8B-B14F-4D97-AF65-F5344CB8AC3E}">
        <p14:creationId xmlns:p14="http://schemas.microsoft.com/office/powerpoint/2010/main" val="169305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k pink and blue light trails">
            <a:extLst>
              <a:ext uri="{FF2B5EF4-FFF2-40B4-BE49-F238E27FC236}">
                <a16:creationId xmlns:a16="http://schemas.microsoft.com/office/drawing/2014/main" id="{96D50DAF-988C-C543-B90E-2DA413881A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54238B-5270-CE4B-BBA8-E0AA04515021}"/>
              </a:ext>
            </a:extLst>
          </p:cNvPr>
          <p:cNvSpPr>
            <a:spLocks noGrp="1"/>
          </p:cNvSpPr>
          <p:nvPr>
            <p:ph idx="1"/>
          </p:nvPr>
        </p:nvSpPr>
        <p:spPr>
          <a:xfrm>
            <a:off x="6846137" y="1343025"/>
            <a:ext cx="4602152" cy="4675961"/>
          </a:xfrm>
        </p:spPr>
        <p:txBody>
          <a:bodyPr>
            <a:normAutofit/>
          </a:bodyPr>
          <a:lstStyle/>
          <a:p>
            <a:r>
              <a:rPr lang="ru-RU" sz="2800" dirty="0"/>
              <a:t>Многочисленные исследования показывают, что даже те, кто потребляет порно контент, в котором нет насилия, поддерживают и популяризируют насилие и сексуальную агрессию, направленную на женщин и девочек.</a:t>
            </a:r>
            <a:r>
              <a:rPr lang="en-US" sz="2800" dirty="0"/>
              <a:t> </a:t>
            </a:r>
          </a:p>
        </p:txBody>
      </p:sp>
    </p:spTree>
    <p:extLst>
      <p:ext uri="{BB962C8B-B14F-4D97-AF65-F5344CB8AC3E}">
        <p14:creationId xmlns:p14="http://schemas.microsoft.com/office/powerpoint/2010/main" val="275307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k pink and blue light trails">
            <a:extLst>
              <a:ext uri="{FF2B5EF4-FFF2-40B4-BE49-F238E27FC236}">
                <a16:creationId xmlns:a16="http://schemas.microsoft.com/office/drawing/2014/main" id="{ADF555C9-B848-0F45-997E-83F709071A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4BD41E-842E-3D48-BCE2-C67D40FA3EC4}"/>
              </a:ext>
            </a:extLst>
          </p:cNvPr>
          <p:cNvSpPr>
            <a:spLocks noGrp="1"/>
          </p:cNvSpPr>
          <p:nvPr>
            <p:ph idx="1"/>
          </p:nvPr>
        </p:nvSpPr>
        <p:spPr>
          <a:xfrm>
            <a:off x="774043" y="1014413"/>
            <a:ext cx="4602152" cy="5004573"/>
          </a:xfrm>
        </p:spPr>
        <p:txBody>
          <a:bodyPr>
            <a:normAutofit/>
          </a:bodyPr>
          <a:lstStyle/>
          <a:p>
            <a:r>
              <a:rPr lang="ru-RU" sz="2800" dirty="0"/>
              <a:t>После большого исследования, проведенного в 2016 году, специалисты пришли к выводу, что «в целом лица, часто смотрящие порно, более склонны к принятию сексуальной агрессии и даже участвовать в актах сексуальной агрессии».</a:t>
            </a:r>
            <a:r>
              <a:rPr lang="en-US" sz="2800" dirty="0"/>
              <a:t> </a:t>
            </a:r>
          </a:p>
        </p:txBody>
      </p:sp>
    </p:spTree>
    <p:extLst>
      <p:ext uri="{BB962C8B-B14F-4D97-AF65-F5344CB8AC3E}">
        <p14:creationId xmlns:p14="http://schemas.microsoft.com/office/powerpoint/2010/main" val="328854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black and red traffic light">
            <a:extLst>
              <a:ext uri="{FF2B5EF4-FFF2-40B4-BE49-F238E27FC236}">
                <a16:creationId xmlns:a16="http://schemas.microsoft.com/office/drawing/2014/main" id="{E25275DC-3285-EC4C-A2D8-555FBA922B8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b="-3"/>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CEBCD-AD48-364D-AB57-5C53032EDE64}"/>
              </a:ext>
            </a:extLst>
          </p:cNvPr>
          <p:cNvSpPr>
            <a:spLocks noGrp="1"/>
          </p:cNvSpPr>
          <p:nvPr>
            <p:ph type="title"/>
          </p:nvPr>
        </p:nvSpPr>
        <p:spPr>
          <a:xfrm>
            <a:off x="7064082" y="820018"/>
            <a:ext cx="4472921" cy="1371600"/>
          </a:xfrm>
        </p:spPr>
        <p:txBody>
          <a:bodyPr>
            <a:noAutofit/>
          </a:bodyPr>
          <a:lstStyle/>
          <a:p>
            <a:pPr algn="ctr">
              <a:lnSpc>
                <a:spcPct val="100000"/>
              </a:lnSpc>
            </a:pPr>
            <a:r>
              <a:rPr lang="ru-RU" sz="3200" b="1" cap="all" dirty="0" err="1"/>
              <a:t>ОПасНЫЙ</a:t>
            </a:r>
            <a:r>
              <a:rPr lang="en-US" sz="3200" b="1" cap="all" dirty="0"/>
              <a:t> </a:t>
            </a:r>
            <a:r>
              <a:rPr lang="ru-RU" sz="3200" b="1" cap="all" dirty="0">
                <a:solidFill>
                  <a:srgbClr val="C00000"/>
                </a:solidFill>
              </a:rPr>
              <a:t>ПЕРЕКРЕСТОК</a:t>
            </a:r>
            <a:br>
              <a:rPr lang="en-US" sz="3200" dirty="0"/>
            </a:br>
            <a:endParaRPr lang="en-US" sz="3200" dirty="0"/>
          </a:p>
        </p:txBody>
      </p:sp>
      <p:sp>
        <p:nvSpPr>
          <p:cNvPr id="3" name="Content Placeholder 2">
            <a:extLst>
              <a:ext uri="{FF2B5EF4-FFF2-40B4-BE49-F238E27FC236}">
                <a16:creationId xmlns:a16="http://schemas.microsoft.com/office/drawing/2014/main" id="{39B51CDA-14D8-FF43-A0EC-B8E172F833C1}"/>
              </a:ext>
            </a:extLst>
          </p:cNvPr>
          <p:cNvSpPr>
            <a:spLocks noGrp="1"/>
          </p:cNvSpPr>
          <p:nvPr>
            <p:ph idx="1"/>
          </p:nvPr>
        </p:nvSpPr>
        <p:spPr>
          <a:xfrm>
            <a:off x="7064082" y="2212302"/>
            <a:ext cx="4472922" cy="3601644"/>
          </a:xfrm>
        </p:spPr>
        <p:txBody>
          <a:bodyPr>
            <a:normAutofit/>
          </a:bodyPr>
          <a:lstStyle/>
          <a:p>
            <a:r>
              <a:rPr lang="ru-RU" sz="3200" dirty="0"/>
              <a:t>Национальный Центр сексуальной эксплуатации выделяет </a:t>
            </a:r>
            <a:r>
              <a:rPr lang="ru-RU" sz="3200" b="1" dirty="0"/>
              <a:t>три случая, когда домашнее насилие переплетается </a:t>
            </a:r>
            <a:br>
              <a:rPr lang="ru-RU" sz="3200" b="1" dirty="0"/>
            </a:br>
            <a:r>
              <a:rPr lang="ru-RU" sz="3200" b="1" dirty="0"/>
              <a:t>с порнографией.</a:t>
            </a:r>
          </a:p>
          <a:p>
            <a:endParaRPr lang="en-US" dirty="0"/>
          </a:p>
        </p:txBody>
      </p:sp>
    </p:spTree>
    <p:extLst>
      <p:ext uri="{BB962C8B-B14F-4D97-AF65-F5344CB8AC3E}">
        <p14:creationId xmlns:p14="http://schemas.microsoft.com/office/powerpoint/2010/main" val="179251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black and orange traffic light">
            <a:extLst>
              <a:ext uri="{FF2B5EF4-FFF2-40B4-BE49-F238E27FC236}">
                <a16:creationId xmlns:a16="http://schemas.microsoft.com/office/drawing/2014/main" id="{FCFEFBAA-0DB8-A944-B295-497BE88CD2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5F006-F1B9-E446-9AEE-89BAA7A9A402}"/>
              </a:ext>
            </a:extLst>
          </p:cNvPr>
          <p:cNvSpPr>
            <a:spLocks noGrp="1"/>
          </p:cNvSpPr>
          <p:nvPr>
            <p:ph type="title"/>
          </p:nvPr>
        </p:nvSpPr>
        <p:spPr>
          <a:xfrm>
            <a:off x="774043" y="727626"/>
            <a:ext cx="4602152" cy="1718225"/>
          </a:xfrm>
        </p:spPr>
        <p:txBody>
          <a:bodyPr>
            <a:normAutofit fontScale="90000"/>
          </a:bodyPr>
          <a:lstStyle/>
          <a:p>
            <a:r>
              <a:rPr lang="en-US" sz="3400" dirty="0">
                <a:solidFill>
                  <a:srgbClr val="C00000"/>
                </a:solidFill>
              </a:rPr>
              <a:t>1. </a:t>
            </a:r>
            <a:r>
              <a:rPr lang="ru-RU" dirty="0">
                <a:solidFill>
                  <a:srgbClr val="C00000"/>
                </a:solidFill>
              </a:rPr>
              <a:t>Порнография закладывает ожидания жестокости и насилия. </a:t>
            </a:r>
            <a:endParaRPr lang="en-US" sz="3400" dirty="0">
              <a:solidFill>
                <a:srgbClr val="C00000"/>
              </a:solidFill>
            </a:endParaRPr>
          </a:p>
        </p:txBody>
      </p:sp>
      <p:sp>
        <p:nvSpPr>
          <p:cNvPr id="3" name="Content Placeholder 2">
            <a:extLst>
              <a:ext uri="{FF2B5EF4-FFF2-40B4-BE49-F238E27FC236}">
                <a16:creationId xmlns:a16="http://schemas.microsoft.com/office/drawing/2014/main" id="{3D4C1600-3D48-8D4E-B13A-F3F29C1F560E}"/>
              </a:ext>
            </a:extLst>
          </p:cNvPr>
          <p:cNvSpPr>
            <a:spLocks noGrp="1"/>
          </p:cNvSpPr>
          <p:nvPr>
            <p:ph idx="1"/>
          </p:nvPr>
        </p:nvSpPr>
        <p:spPr>
          <a:xfrm>
            <a:off x="774043" y="2538920"/>
            <a:ext cx="4602152" cy="3480066"/>
          </a:xfrm>
        </p:spPr>
        <p:txBody>
          <a:bodyPr>
            <a:normAutofit lnSpcReduction="10000"/>
          </a:bodyPr>
          <a:lstStyle/>
          <a:p>
            <a:r>
              <a:rPr lang="ru-RU" sz="2400" dirty="0"/>
              <a:t>В каком-то извращенном виде порнография является формой сексуального образования, обучая детей, молодых людей и взрослых мужчин тому, что женщинам должны нравиться физические действия, такие как битье, </a:t>
            </a:r>
            <a:r>
              <a:rPr lang="ru-RU" sz="2400" dirty="0" err="1"/>
              <a:t>шлепание</a:t>
            </a:r>
            <a:r>
              <a:rPr lang="ru-RU" sz="2400" dirty="0"/>
              <a:t>, затыкания рта кляпом и секс без обоюдного согласия.</a:t>
            </a:r>
            <a:endParaRPr lang="en-US" sz="2400" dirty="0"/>
          </a:p>
        </p:txBody>
      </p:sp>
    </p:spTree>
    <p:extLst>
      <p:ext uri="{BB962C8B-B14F-4D97-AF65-F5344CB8AC3E}">
        <p14:creationId xmlns:p14="http://schemas.microsoft.com/office/powerpoint/2010/main" val="2433818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31B32"/>
      </a:dk2>
      <a:lt2>
        <a:srgbClr val="F0F3F2"/>
      </a:lt2>
      <a:accent1>
        <a:srgbClr val="E72976"/>
      </a:accent1>
      <a:accent2>
        <a:srgbClr val="D517B4"/>
      </a:accent2>
      <a:accent3>
        <a:srgbClr val="B929E7"/>
      </a:accent3>
      <a:accent4>
        <a:srgbClr val="5A1AD5"/>
      </a:accent4>
      <a:accent5>
        <a:srgbClr val="2937E7"/>
      </a:accent5>
      <a:accent6>
        <a:srgbClr val="1774D5"/>
      </a:accent6>
      <a:hlink>
        <a:srgbClr val="4B3FBF"/>
      </a:hlink>
      <a:folHlink>
        <a:srgbClr val="7F7F7F"/>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3601</Words>
  <Application>Microsoft Macintosh PowerPoint</Application>
  <PresentationFormat>Widescreen</PresentationFormat>
  <Paragraphs>139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Century Gothic</vt:lpstr>
      <vt:lpstr>Garamond</vt:lpstr>
      <vt:lpstr>Gill Sans MT</vt:lpstr>
      <vt:lpstr>SavonVTI</vt:lpstr>
      <vt:lpstr>Опасные «родственники»:  Порнография и насилие по отношению  к интимному партнеру</vt:lpstr>
      <vt:lpstr>PowerPoint Presentation</vt:lpstr>
      <vt:lpstr>PowerPoint Presentation</vt:lpstr>
      <vt:lpstr>PowerPoint Presentation</vt:lpstr>
      <vt:lpstr>PowerPoint Presentation</vt:lpstr>
      <vt:lpstr>PowerPoint Presentation</vt:lpstr>
      <vt:lpstr>PowerPoint Presentation</vt:lpstr>
      <vt:lpstr>ОПасНЫЙ ПЕРЕКРЕСТОК </vt:lpstr>
      <vt:lpstr>1. Порнография закладывает ожидания жестокости и насилия. </vt:lpstr>
      <vt:lpstr>2. Насильники делают порнографические видео или обнаженные фото своих жертв.</vt:lpstr>
      <vt:lpstr>3. Если домашний насильник увлекается порно, растет риск посягательств сексуального характера. </vt:lpstr>
      <vt:lpstr>это личный вопрос </vt:lpstr>
      <vt:lpstr>PowerPoint Presentation</vt:lpstr>
      <vt:lpstr>PowerPoint Presentation</vt:lpstr>
      <vt:lpstr>Прекратить нелегко </vt:lpstr>
      <vt:lpstr>1. Незамедлительно начните путь к избавлению.</vt:lpstr>
      <vt:lpstr>Обратитесь за помощью</vt:lpstr>
      <vt:lpstr>2. Берегите свои мысли — берегите свое сердце. </vt:lpstr>
      <vt:lpstr>PowerPoint Presentation</vt:lpstr>
      <vt:lpstr>3. Заручитесь поддержкой других.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Dangerous  kissing cousins:  Pornography and intimate partner violence</dc:title>
  <dc:creator>Arrais, Raquel</dc:creator>
  <cp:lastModifiedBy>Microsoft Office User</cp:lastModifiedBy>
  <cp:revision>24</cp:revision>
  <dcterms:created xsi:type="dcterms:W3CDTF">2021-03-29T20:06:34Z</dcterms:created>
  <dcterms:modified xsi:type="dcterms:W3CDTF">2021-07-07T16:10:54Z</dcterms:modified>
</cp:coreProperties>
</file>