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1"/>
  </p:sldMasterIdLst>
  <p:notesMasterIdLst>
    <p:notesMasterId r:id="rId23"/>
  </p:notesMasterIdLst>
  <p:sldIdLst>
    <p:sldId id="256" r:id="rId2"/>
    <p:sldId id="276" r:id="rId3"/>
    <p:sldId id="259" r:id="rId4"/>
    <p:sldId id="258" r:id="rId5"/>
    <p:sldId id="260" r:id="rId6"/>
    <p:sldId id="261" r:id="rId7"/>
    <p:sldId id="262" r:id="rId8"/>
    <p:sldId id="263" r:id="rId9"/>
    <p:sldId id="264" r:id="rId10"/>
    <p:sldId id="265" r:id="rId11"/>
    <p:sldId id="266" r:id="rId12"/>
    <p:sldId id="277" r:id="rId13"/>
    <p:sldId id="278" r:id="rId14"/>
    <p:sldId id="267" r:id="rId15"/>
    <p:sldId id="268" r:id="rId16"/>
    <p:sldId id="269" r:id="rId17"/>
    <p:sldId id="270" r:id="rId18"/>
    <p:sldId id="271" r:id="rId19"/>
    <p:sldId id="272" r:id="rId20"/>
    <p:sldId id="273" r:id="rId21"/>
    <p:sldId id="274"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193"/>
    <a:srgbClr val="0090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997"/>
    <p:restoredTop sz="52531" autoAdjust="0"/>
  </p:normalViewPr>
  <p:slideViewPr>
    <p:cSldViewPr snapToGrid="0" snapToObjects="1">
      <p:cViewPr varScale="1">
        <p:scale>
          <a:sx n="55" d="100"/>
          <a:sy n="55" d="100"/>
        </p:scale>
        <p:origin x="1760" y="200"/>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879EA4-8C23-7B48-A79D-D48E1936A87E}" type="datetimeFigureOut">
              <a:rPr lang="en-US" smtClean="0"/>
              <a:t>2/2/22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BE7AC2-A6C6-0147-92D3-8D9F01C93308}" type="slidenum">
              <a:rPr lang="en-US" smtClean="0"/>
              <a:t>‹#›</a:t>
            </a:fld>
            <a:endParaRPr lang="en-US"/>
          </a:p>
        </p:txBody>
      </p:sp>
    </p:spTree>
    <p:extLst>
      <p:ext uri="{BB962C8B-B14F-4D97-AF65-F5344CB8AC3E}">
        <p14:creationId xmlns:p14="http://schemas.microsoft.com/office/powerpoint/2010/main" val="434265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0BE7AC2-A6C6-0147-92D3-8D9F01C93308}" type="slidenum">
              <a:rPr lang="en-US" smtClean="0"/>
              <a:t>1</a:t>
            </a:fld>
            <a:endParaRPr lang="en-US"/>
          </a:p>
        </p:txBody>
      </p:sp>
    </p:spTree>
    <p:extLst>
      <p:ext uri="{BB962C8B-B14F-4D97-AF65-F5344CB8AC3E}">
        <p14:creationId xmlns:p14="http://schemas.microsoft.com/office/powerpoint/2010/main" val="1545061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a:solidFill>
                  <a:schemeClr val="tx1"/>
                </a:solidFill>
                <a:effectLst/>
                <a:latin typeface="+mn-lt"/>
                <a:ea typeface="+mn-ea"/>
                <a:cs typeface="+mn-cs"/>
              </a:rPr>
              <a:t>Вас, когда-нибудь расстраивал недостаток общения в близких взаимоотношениях? Это может быть очень больно. Поскольку мужчины и женщины созданы по образу и подобию Божьему (Быт. 1:27), Богу также больно, когда мы пренебрегаем общением с Ним, когда мы не доверяем Его обетованиям. Вы знали, что Бог приглашает нас обсуждать с Ним все наши жизненные вопросы? </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Псалмист описывает это следующим образом: </a:t>
            </a:r>
          </a:p>
          <a:p>
            <a:r>
              <a:rPr lang="ru-RU" sz="1200" kern="1200" dirty="0">
                <a:solidFill>
                  <a:schemeClr val="tx1"/>
                </a:solidFill>
                <a:effectLst/>
                <a:latin typeface="+mn-lt"/>
                <a:ea typeface="+mn-ea"/>
                <a:cs typeface="+mn-cs"/>
              </a:rPr>
              <a:t> </a:t>
            </a:r>
          </a:p>
          <a:p>
            <a:r>
              <a:rPr lang="ru-RU" sz="1200" i="1" kern="1200" dirty="0">
                <a:solidFill>
                  <a:schemeClr val="tx1"/>
                </a:solidFill>
                <a:effectLst/>
                <a:latin typeface="+mn-lt"/>
                <a:ea typeface="+mn-ea"/>
                <a:cs typeface="+mn-cs"/>
              </a:rPr>
              <a:t>«Сердце мое говорит от Тебя: «ищите лица Моего»; </a:t>
            </a:r>
            <a:endParaRPr lang="ru-RU" sz="1200" kern="1200" dirty="0">
              <a:solidFill>
                <a:schemeClr val="tx1"/>
              </a:solidFill>
              <a:effectLst/>
              <a:latin typeface="+mn-lt"/>
              <a:ea typeface="+mn-ea"/>
              <a:cs typeface="+mn-cs"/>
            </a:endParaRPr>
          </a:p>
          <a:p>
            <a:r>
              <a:rPr lang="ru-RU" sz="1200" i="1" kern="1200" dirty="0">
                <a:solidFill>
                  <a:schemeClr val="tx1"/>
                </a:solidFill>
                <a:effectLst/>
                <a:latin typeface="+mn-lt"/>
                <a:ea typeface="+mn-ea"/>
                <a:cs typeface="+mn-cs"/>
              </a:rPr>
              <a:t>(в английском переводе: «Придите и поговорите со Мной»)</a:t>
            </a:r>
            <a:endParaRPr lang="ru-RU" sz="1200" kern="1200" dirty="0">
              <a:solidFill>
                <a:schemeClr val="tx1"/>
              </a:solidFill>
              <a:effectLst/>
              <a:latin typeface="+mn-lt"/>
              <a:ea typeface="+mn-ea"/>
              <a:cs typeface="+mn-cs"/>
            </a:endParaRPr>
          </a:p>
          <a:p>
            <a:r>
              <a:rPr lang="ru-RU" sz="1200" i="1" kern="1200" dirty="0">
                <a:solidFill>
                  <a:schemeClr val="tx1"/>
                </a:solidFill>
                <a:effectLst/>
                <a:latin typeface="+mn-lt"/>
                <a:ea typeface="+mn-ea"/>
                <a:cs typeface="+mn-cs"/>
              </a:rPr>
              <a:t>и я буду искать лица Твоего, Господи»</a:t>
            </a:r>
            <a:endParaRPr lang="ru-RU" sz="1200" kern="1200" dirty="0">
              <a:solidFill>
                <a:schemeClr val="tx1"/>
              </a:solidFill>
              <a:effectLst/>
              <a:latin typeface="+mn-lt"/>
              <a:ea typeface="+mn-ea"/>
              <a:cs typeface="+mn-cs"/>
            </a:endParaRPr>
          </a:p>
          <a:p>
            <a:r>
              <a:rPr lang="ru-RU" sz="1200" i="1" kern="1200" dirty="0">
                <a:solidFill>
                  <a:schemeClr val="tx1"/>
                </a:solidFill>
                <a:effectLst/>
                <a:latin typeface="+mn-lt"/>
                <a:ea typeface="+mn-ea"/>
                <a:cs typeface="+mn-cs"/>
              </a:rPr>
              <a:t>(Псалтирь 26:8)</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Размышляйте об Иисусе как о связующем звене между Богом Отцом и вами. Представьте, как Иисус обнимает вас одной рукой, а другой рукой престол Вечного Бога. Какая сердечная и отрадная картина ответа Христа на нашу молитву. </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Возможно вы не сразу увидите ответ на вашу молитву, но вы можете быть уверенны, что Божьи обетования исполнятся именно тогда, когда вы больше всего будете в них нуждаться. Когда вы придёте к Нему в молитве, Он решит ваши проблемы в нужное время и наилучшим образом для вас. Ему можно доверять! Те, кто по-настоящему общаются с Богом и слышат Его голос, не просто произносят формальную молитву одной рукой держась за ручку двери своей насыщенной жизни, в любой момент готовые выйти в нее, они посвящают время, чтобы побыть в Его присутствии! </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Сегодня наш мир находится перед лицом беспрецедентных вызовов. Один старый гимн начинается такими словами: </a:t>
            </a:r>
            <a:r>
              <a:rPr lang="ru-RU" sz="1200" i="1" kern="1200" dirty="0">
                <a:solidFill>
                  <a:schemeClr val="tx1"/>
                </a:solidFill>
                <a:effectLst/>
                <a:latin typeface="+mn-lt"/>
                <a:ea typeface="+mn-ea"/>
                <a:cs typeface="+mn-cs"/>
              </a:rPr>
              <a:t>«Если мы раньше так нуждались в Господе, то сейчас тем более!» </a:t>
            </a:r>
            <a:r>
              <a:rPr lang="ru-RU" sz="1200" kern="1200" dirty="0">
                <a:solidFill>
                  <a:schemeClr val="tx1"/>
                </a:solidFill>
                <a:effectLst/>
                <a:latin typeface="+mn-lt"/>
                <a:ea typeface="+mn-ea"/>
                <a:cs typeface="+mn-cs"/>
              </a:rPr>
              <a:t>Наши семьи, церковные семьи и общество в целом сталкиваются с разделениями и расколами. Печальные события влияют на наше служение, свидетельства и евангельскую работу. Но если мы взыщем Бога, Он поможет нам понять, что делать во время бедствий, страданий и противоречий. </a:t>
            </a:r>
            <a:r>
              <a:rPr lang="ru-RU" sz="1200" i="1" kern="1200" dirty="0">
                <a:solidFill>
                  <a:schemeClr val="tx1"/>
                </a:solidFill>
                <a:effectLst/>
                <a:latin typeface="+mn-lt"/>
                <a:ea typeface="+mn-ea"/>
                <a:cs typeface="+mn-cs"/>
              </a:rPr>
              <a:t>«Слышим ли мы»</a:t>
            </a:r>
            <a:r>
              <a:rPr lang="ru-RU" sz="1200" kern="1200" dirty="0">
                <a:solidFill>
                  <a:schemeClr val="tx1"/>
                </a:solidFill>
                <a:effectLst/>
                <a:latin typeface="+mn-lt"/>
                <a:ea typeface="+mn-ea"/>
                <a:cs typeface="+mn-cs"/>
              </a:rPr>
              <a:t> сейчас</a:t>
            </a:r>
            <a:r>
              <a:rPr lang="ru-RU" sz="1200" i="1" kern="1200" dirty="0">
                <a:solidFill>
                  <a:schemeClr val="tx1"/>
                </a:solidFill>
                <a:effectLst/>
                <a:latin typeface="+mn-lt"/>
                <a:ea typeface="+mn-ea"/>
                <a:cs typeface="+mn-cs"/>
              </a:rPr>
              <a:t>, «что Святой Дух говорит Церквам?»</a:t>
            </a:r>
            <a:r>
              <a:rPr lang="ru-RU" sz="1200" kern="1200" dirty="0">
                <a:solidFill>
                  <a:schemeClr val="tx1"/>
                </a:solidFill>
                <a:effectLst/>
                <a:latin typeface="+mn-lt"/>
                <a:ea typeface="+mn-ea"/>
                <a:cs typeface="+mn-cs"/>
              </a:rPr>
              <a:t> </a:t>
            </a:r>
            <a:r>
              <a:rPr lang="ru-RU" sz="1200" i="1" kern="1200" dirty="0">
                <a:solidFill>
                  <a:schemeClr val="tx1"/>
                </a:solidFill>
                <a:effectLst/>
                <a:latin typeface="+mn-lt"/>
                <a:ea typeface="+mn-ea"/>
                <a:cs typeface="+mn-cs"/>
              </a:rPr>
              <a:t>(</a:t>
            </a:r>
            <a:r>
              <a:rPr lang="ru-RU" sz="1200" i="1" kern="1200" dirty="0" err="1">
                <a:solidFill>
                  <a:schemeClr val="tx1"/>
                </a:solidFill>
                <a:effectLst/>
                <a:latin typeface="+mn-lt"/>
                <a:ea typeface="+mn-ea"/>
                <a:cs typeface="+mn-cs"/>
              </a:rPr>
              <a:t>Откр</a:t>
            </a:r>
            <a:r>
              <a:rPr lang="ru-RU" sz="1200" i="1" kern="1200" dirty="0">
                <a:solidFill>
                  <a:schemeClr val="tx1"/>
                </a:solidFill>
                <a:effectLst/>
                <a:latin typeface="+mn-lt"/>
                <a:ea typeface="+mn-ea"/>
                <a:cs typeface="+mn-cs"/>
              </a:rPr>
              <a:t>. 2:29).</a:t>
            </a:r>
            <a:r>
              <a:rPr lang="ru-RU" sz="1200" kern="1200" dirty="0">
                <a:solidFill>
                  <a:schemeClr val="tx1"/>
                </a:solidFill>
                <a:effectLst/>
                <a:latin typeface="+mn-lt"/>
                <a:ea typeface="+mn-ea"/>
                <a:cs typeface="+mn-cs"/>
              </a:rPr>
              <a:t> Мы ищем Его воли и мудрости в молитве, в неспешной, сосредоточенной, настойчивой молитве.</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70BE7AC2-A6C6-0147-92D3-8D9F01C93308}" type="slidenum">
              <a:rPr lang="en-US" smtClean="0"/>
              <a:t>10</a:t>
            </a:fld>
            <a:endParaRPr lang="en-US"/>
          </a:p>
        </p:txBody>
      </p:sp>
    </p:spTree>
    <p:extLst>
      <p:ext uri="{BB962C8B-B14F-4D97-AF65-F5344CB8AC3E}">
        <p14:creationId xmlns:p14="http://schemas.microsoft.com/office/powerpoint/2010/main" val="670692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tx1"/>
                </a:solidFill>
                <a:effectLst/>
                <a:latin typeface="+mn-lt"/>
                <a:ea typeface="+mn-ea"/>
                <a:cs typeface="+mn-cs"/>
              </a:rPr>
              <a:t>Иисус молится — готовясь к борьбе с врагом</a:t>
            </a:r>
          </a:p>
          <a:p>
            <a:r>
              <a:rPr lang="ru-RU" sz="1200" kern="1200" dirty="0">
                <a:solidFill>
                  <a:schemeClr val="tx1"/>
                </a:solidFill>
                <a:effectLst/>
                <a:latin typeface="+mn-lt"/>
                <a:ea typeface="+mn-ea"/>
                <a:cs typeface="+mn-cs"/>
              </a:rPr>
              <a:t>Евангелие от Марка описывает молитвенный опыт Иисуса: </a:t>
            </a:r>
          </a:p>
          <a:p>
            <a:r>
              <a:rPr lang="ru-RU" sz="1200" i="1" kern="1200" dirty="0">
                <a:solidFill>
                  <a:schemeClr val="tx1"/>
                </a:solidFill>
                <a:effectLst/>
                <a:latin typeface="+mn-lt"/>
                <a:ea typeface="+mn-ea"/>
                <a:cs typeface="+mn-cs"/>
              </a:rPr>
              <a:t>«На следующее утро, когда было еще темно, Иисус вышел из дома, пошел в безлюдное место и там молился» (Марка 1:35)</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Иисус не только просыпался в ранние утренние часы, чтобы помолиться, Он иногда молился всю ночь.</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 Лука пишет: </a:t>
            </a:r>
          </a:p>
          <a:p>
            <a:r>
              <a:rPr lang="ru-RU" sz="1200" i="1" kern="1200" dirty="0">
                <a:solidFill>
                  <a:schemeClr val="tx1"/>
                </a:solidFill>
                <a:effectLst/>
                <a:latin typeface="+mn-lt"/>
                <a:ea typeface="+mn-ea"/>
                <a:cs typeface="+mn-cs"/>
              </a:rPr>
              <a:t>«Примерно в те же дни Иисус взошел на гору помолиться и провел всю ночь в молитве Богу» (Луки 6:12)</a:t>
            </a:r>
            <a:endParaRPr lang="ru-R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В начале дня, прежде чем столкнуться с испытаниями и вызовами этого дня, Иисус молился. Если Иисус видел необходимость в постоянной молитве, чтобы подготовиться к борьбе с Сатаной и искушениям греха, представьте насколько больше мы нуждаемся в молитве, будучи грешными, несдержанными, нетерпимыми и непредсказуемыми людьми! </a:t>
            </a:r>
          </a:p>
          <a:p>
            <a:endParaRPr lang="ru-RU" sz="1200" kern="1200" dirty="0">
              <a:solidFill>
                <a:schemeClr val="tx1"/>
              </a:solidFill>
              <a:effectLst/>
              <a:latin typeface="+mn-lt"/>
              <a:ea typeface="+mn-ea"/>
              <a:cs typeface="+mn-cs"/>
            </a:endParaRPr>
          </a:p>
          <a:p>
            <a:endParaRPr lang="ru-RU"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BE7AC2-A6C6-0147-92D3-8D9F01C93308}" type="slidenum">
              <a:rPr lang="en-US" smtClean="0"/>
              <a:t>11</a:t>
            </a:fld>
            <a:endParaRPr lang="en-US"/>
          </a:p>
        </p:txBody>
      </p:sp>
    </p:spTree>
    <p:extLst>
      <p:ext uri="{BB962C8B-B14F-4D97-AF65-F5344CB8AC3E}">
        <p14:creationId xmlns:p14="http://schemas.microsoft.com/office/powerpoint/2010/main" val="912100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Вы когда-нибудь задумывались, о чем вы бы говорили с Богом если бы вам пришлось молиться всю ночь? Довольно известный автор духовных размышлений ответил на этот вопрос таким образом: </a:t>
            </a:r>
          </a:p>
          <a:p>
            <a:endParaRPr lang="en-US"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 </a:t>
            </a:r>
            <a:r>
              <a:rPr lang="ru-RU" sz="1200" i="1" kern="1200" dirty="0">
                <a:solidFill>
                  <a:schemeClr val="tx1"/>
                </a:solidFill>
                <a:effectLst/>
                <a:latin typeface="+mn-lt"/>
                <a:ea typeface="+mn-ea"/>
                <a:cs typeface="+mn-cs"/>
              </a:rPr>
              <a:t>«Открывайте перед Богом свои нужды, радости и печали, свои заботы и опасения! Вы не утомите и не обремените Его этим… Его любящее сердце трогают наши скорби. Он переживает вместе с нами, когда мы рассказываем Ему о них. Приходите к Нему со всем, что смущает и беспокоит вас. Никакая ноша не будет для Него слишком тяжелой: ведь Он держит миры и управляет Вселенной. Все, что касается нашего внутреннего мира, не может быть маловажным для Него. Нет ни одной главы в истории нашей жизни, которая была бы настолько запутанной, чтобы Он не мог ее прочесть; никакое наше недоразумение не может быть настолько трудным, чтобы Он не был в состоянии помочь. Никакое несчастье, которое может постигнуть малейшего из Его детей, никакая тревога, беспокоящая душу, любая радость, каждая искренняя молитва — ничто не ускользает от взора нашего Небесного Отца, Который с участием откликается на все. “Он исцеляет сокрушенных сердцем и врачует скорби их” (Псалтирь 146:3). Отношения между Богом и каждым человеком настолько определенны и полны, как будто этот человек является единственной душой на земле, о которой заботится Небесный Отец и за которую Он отдал Своего возлюбленного Сына»</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 (Эллен Г. Уайт, «Путь ко Христу», стр. 100).</a:t>
            </a:r>
          </a:p>
          <a:p>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Павел напоминает:</a:t>
            </a:r>
          </a:p>
          <a:p>
            <a:r>
              <a:rPr lang="ru-RU" sz="1200" i="1" kern="1200" dirty="0">
                <a:solidFill>
                  <a:schemeClr val="tx1"/>
                </a:solidFill>
                <a:effectLst/>
                <a:latin typeface="+mn-lt"/>
                <a:ea typeface="+mn-ea"/>
                <a:cs typeface="+mn-cs"/>
              </a:rPr>
              <a:t>«Не заботьтесь ни о чем, но всегда в молитве и прошении с благодарением открывайте свои желания пред Богом, и мир Божий, который превыше всякого ума, соблюдет сердца ваши и помышления ваши во Христе Иисусе» (Филиппийцам 4:6,7)</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70BE7AC2-A6C6-0147-92D3-8D9F01C93308}" type="slidenum">
              <a:rPr lang="en-US" smtClean="0"/>
              <a:t>12</a:t>
            </a:fld>
            <a:endParaRPr lang="en-US"/>
          </a:p>
        </p:txBody>
      </p:sp>
    </p:spTree>
    <p:extLst>
      <p:ext uri="{BB962C8B-B14F-4D97-AF65-F5344CB8AC3E}">
        <p14:creationId xmlns:p14="http://schemas.microsoft.com/office/powerpoint/2010/main" val="3625801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Вы когда-нибудь задумывались, о чем вы бы говорили с Богом если бы вам пришлось молиться всю ночь? Довольно известный автор духовных размышлений ответил на этот вопрос таким образом: </a:t>
            </a:r>
          </a:p>
          <a:p>
            <a:endParaRPr lang="en-US"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 </a:t>
            </a:r>
            <a:r>
              <a:rPr lang="ru-RU" sz="1200" i="1" kern="1200" dirty="0">
                <a:solidFill>
                  <a:schemeClr val="tx1"/>
                </a:solidFill>
                <a:effectLst/>
                <a:latin typeface="+mn-lt"/>
                <a:ea typeface="+mn-ea"/>
                <a:cs typeface="+mn-cs"/>
              </a:rPr>
              <a:t>«Открывайте перед Богом свои нужды, радости и печали, свои заботы и опасения! Вы не утомите и не обремените Его этим… Его любящее сердце трогают наши скорби. Он переживает вместе с нами, когда мы рассказываем Ему о них. Приходите к Нему со всем, что смущает и беспокоит вас. Никакая ноша не будет для Него слишком тяжелой: ведь Он держит миры и управляет Вселенной. Все, что касается нашего внутреннего мира, не может быть маловажным для Него. Нет ни одной главы в истории нашей жизни, которая была бы настолько запутанной, чтобы Он не мог ее прочесть; никакое наше недоразумение не может быть настолько трудным, чтобы Он не был в состоянии помочь. Никакое несчастье, которое может постигнуть малейшего из Его детей, никакая тревога, беспокоящая душу, любая радость, каждая искренняя молитва — ничто не ускользает от взора нашего Небесного Отца, Который с участием откликается на все. “Он исцеляет сокрушенных сердцем и врачует скорби их” (Псалтирь 146:3). Отношения между Богом и каждым человеком настолько определенны и полны, как будто этот человек является единственной душой на земле, о которой заботится Небесный Отец и за которую Он отдал Своего возлюбленного Сына»</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 (Эллен Г. Уайт, «Путь ко Христу», стр. 100).</a:t>
            </a:r>
          </a:p>
          <a:p>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Павел напоминает:</a:t>
            </a:r>
          </a:p>
          <a:p>
            <a:r>
              <a:rPr lang="ru-RU" sz="1200" i="1" kern="1200" dirty="0">
                <a:solidFill>
                  <a:schemeClr val="tx1"/>
                </a:solidFill>
                <a:effectLst/>
                <a:latin typeface="+mn-lt"/>
                <a:ea typeface="+mn-ea"/>
                <a:cs typeface="+mn-cs"/>
              </a:rPr>
              <a:t>«Не заботьтесь ни о чем, но всегда в молитве и прошении с благодарением открывайте свои желания пред Богом, и мир Божий, который превыше всякого ума, соблюдет сердца ваши и помышления ваши во Христе Иисусе» (Филиппийцам 4:6,7)</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70BE7AC2-A6C6-0147-92D3-8D9F01C93308}" type="slidenum">
              <a:rPr lang="en-US" smtClean="0"/>
              <a:t>13</a:t>
            </a:fld>
            <a:endParaRPr lang="en-US"/>
          </a:p>
        </p:txBody>
      </p:sp>
    </p:spTree>
    <p:extLst>
      <p:ext uri="{BB962C8B-B14F-4D97-AF65-F5344CB8AC3E}">
        <p14:creationId xmlns:p14="http://schemas.microsoft.com/office/powerpoint/2010/main" val="3580041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tx1"/>
                </a:solidFill>
                <a:effectLst/>
                <a:latin typeface="+mn-lt"/>
                <a:ea typeface="+mn-ea"/>
                <a:cs typeface="+mn-cs"/>
              </a:rPr>
              <a:t>УРОК №2: МОЛИТВА ПРИВОДИТ К ПОКАЯНИЮ И СМИРЕНИЮ </a:t>
            </a:r>
          </a:p>
          <a:p>
            <a:endParaRPr lang="ru-RU" sz="1200" b="1"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Часть подготовки к излитию Божьей силы у Иерихона и Святого Духа во время Пятидесятницы подразумевало раскаяние, исповедание грехов и смирению — перед Богом и друг другом. Мы также можем попросить Бога, чтобы Он исследовал наши сердца и показал нам если в наших мыслях и делах есть что-то что оскорбляет Его. </a:t>
            </a:r>
          </a:p>
          <a:p>
            <a:r>
              <a:rPr lang="ru-RU" sz="1200" kern="1200" dirty="0">
                <a:solidFill>
                  <a:schemeClr val="tx1"/>
                </a:solidFill>
                <a:effectLst/>
                <a:latin typeface="+mn-lt"/>
                <a:ea typeface="+mn-ea"/>
                <a:cs typeface="+mn-cs"/>
              </a:rPr>
              <a:t> </a:t>
            </a:r>
          </a:p>
          <a:p>
            <a:r>
              <a:rPr lang="ru-RU" sz="1200" i="1" kern="1200" dirty="0">
                <a:solidFill>
                  <a:schemeClr val="tx1"/>
                </a:solidFill>
                <a:effectLst/>
                <a:latin typeface="+mn-lt"/>
                <a:ea typeface="+mn-ea"/>
                <a:cs typeface="+mn-cs"/>
              </a:rPr>
              <a:t>«Испытай меня, Боже, и узнай сердце мое; </a:t>
            </a:r>
            <a:endParaRPr lang="ru-RU" sz="1200" kern="1200" dirty="0">
              <a:solidFill>
                <a:schemeClr val="tx1"/>
              </a:solidFill>
              <a:effectLst/>
              <a:latin typeface="+mn-lt"/>
              <a:ea typeface="+mn-ea"/>
              <a:cs typeface="+mn-cs"/>
            </a:endParaRPr>
          </a:p>
          <a:p>
            <a:r>
              <a:rPr lang="ru-RU" sz="1200" i="1" kern="1200" dirty="0">
                <a:solidFill>
                  <a:schemeClr val="tx1"/>
                </a:solidFill>
                <a:effectLst/>
                <a:latin typeface="+mn-lt"/>
                <a:ea typeface="+mn-ea"/>
                <a:cs typeface="+mn-cs"/>
              </a:rPr>
              <a:t>испытай меня и узнай помышления мои;</a:t>
            </a:r>
            <a:endParaRPr lang="ru-RU" sz="1200" kern="1200" dirty="0">
              <a:solidFill>
                <a:schemeClr val="tx1"/>
              </a:solidFill>
              <a:effectLst/>
              <a:latin typeface="+mn-lt"/>
              <a:ea typeface="+mn-ea"/>
              <a:cs typeface="+mn-cs"/>
            </a:endParaRPr>
          </a:p>
          <a:p>
            <a:r>
              <a:rPr lang="ru-RU" sz="1200" i="1" kern="1200" dirty="0">
                <a:solidFill>
                  <a:schemeClr val="tx1"/>
                </a:solidFill>
                <a:effectLst/>
                <a:latin typeface="+mn-lt"/>
                <a:ea typeface="+mn-ea"/>
                <a:cs typeface="+mn-cs"/>
              </a:rPr>
              <a:t>и зри, не на опасном ли я пути, </a:t>
            </a:r>
            <a:endParaRPr lang="ru-RU" sz="1200" kern="1200" dirty="0">
              <a:solidFill>
                <a:schemeClr val="tx1"/>
              </a:solidFill>
              <a:effectLst/>
              <a:latin typeface="+mn-lt"/>
              <a:ea typeface="+mn-ea"/>
              <a:cs typeface="+mn-cs"/>
            </a:endParaRPr>
          </a:p>
          <a:p>
            <a:r>
              <a:rPr lang="ru-RU" sz="1200" i="1" kern="1200" dirty="0">
                <a:solidFill>
                  <a:schemeClr val="tx1"/>
                </a:solidFill>
                <a:effectLst/>
                <a:latin typeface="+mn-lt"/>
                <a:ea typeface="+mn-ea"/>
                <a:cs typeface="+mn-cs"/>
              </a:rPr>
              <a:t>и направь меня на путь вечный»</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(Псалтирь 138:23,24)</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Мы можем молиться ходатайственной молитвой о наших семьях, нашей </a:t>
            </a:r>
            <a:r>
              <a:rPr lang="ru-RU" sz="1200" kern="1200" dirty="0" err="1">
                <a:solidFill>
                  <a:schemeClr val="tx1"/>
                </a:solidFill>
                <a:effectLst/>
                <a:latin typeface="+mn-lt"/>
                <a:ea typeface="+mn-ea"/>
                <a:cs typeface="+mn-cs"/>
              </a:rPr>
              <a:t>церкови</a:t>
            </a:r>
            <a:r>
              <a:rPr lang="ru-RU" sz="1200" kern="1200" dirty="0">
                <a:solidFill>
                  <a:schemeClr val="tx1"/>
                </a:solidFill>
                <a:effectLst/>
                <a:latin typeface="+mn-lt"/>
                <a:ea typeface="+mn-ea"/>
                <a:cs typeface="+mn-cs"/>
              </a:rPr>
              <a:t> и нашем правительстве. Но возможно самое важное прошение, с которым мы можем прийти к Богу, это не просто просьбы о благословениях, а воззвание об излитии Святого Духа, который мы знаем, как Поздний дождь нашего времени. </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Осия описывает это следующим образом: </a:t>
            </a:r>
          </a:p>
          <a:p>
            <a:r>
              <a:rPr lang="ru-RU" sz="1200" kern="1200" dirty="0">
                <a:solidFill>
                  <a:schemeClr val="tx1"/>
                </a:solidFill>
                <a:effectLst/>
                <a:latin typeface="+mn-lt"/>
                <a:ea typeface="+mn-ea"/>
                <a:cs typeface="+mn-cs"/>
              </a:rPr>
              <a:t> </a:t>
            </a:r>
          </a:p>
          <a:p>
            <a:r>
              <a:rPr lang="ru-RU" sz="1200" i="1" kern="1200" dirty="0">
                <a:solidFill>
                  <a:schemeClr val="tx1"/>
                </a:solidFill>
                <a:effectLst/>
                <a:latin typeface="+mn-lt"/>
                <a:ea typeface="+mn-ea"/>
                <a:cs typeface="+mn-cs"/>
              </a:rPr>
              <a:t>«Итак, познаем, </a:t>
            </a:r>
            <a:endParaRPr lang="ru-RU" sz="1200" kern="1200" dirty="0">
              <a:solidFill>
                <a:schemeClr val="tx1"/>
              </a:solidFill>
              <a:effectLst/>
              <a:latin typeface="+mn-lt"/>
              <a:ea typeface="+mn-ea"/>
              <a:cs typeface="+mn-cs"/>
            </a:endParaRPr>
          </a:p>
          <a:p>
            <a:r>
              <a:rPr lang="ru-RU" sz="1200" i="1" kern="1200" dirty="0">
                <a:solidFill>
                  <a:schemeClr val="tx1"/>
                </a:solidFill>
                <a:effectLst/>
                <a:latin typeface="+mn-lt"/>
                <a:ea typeface="+mn-ea"/>
                <a:cs typeface="+mn-cs"/>
              </a:rPr>
              <a:t>будем стремиться познать Господа; </a:t>
            </a:r>
            <a:endParaRPr lang="ru-RU" sz="1200" kern="1200" dirty="0">
              <a:solidFill>
                <a:schemeClr val="tx1"/>
              </a:solidFill>
              <a:effectLst/>
              <a:latin typeface="+mn-lt"/>
              <a:ea typeface="+mn-ea"/>
              <a:cs typeface="+mn-cs"/>
            </a:endParaRPr>
          </a:p>
          <a:p>
            <a:r>
              <a:rPr lang="ru-RU" sz="1200" i="1" kern="1200" dirty="0">
                <a:solidFill>
                  <a:schemeClr val="tx1"/>
                </a:solidFill>
                <a:effectLst/>
                <a:latin typeface="+mn-lt"/>
                <a:ea typeface="+mn-ea"/>
                <a:cs typeface="+mn-cs"/>
              </a:rPr>
              <a:t>как утренняя заря — явление Его,</a:t>
            </a:r>
            <a:endParaRPr lang="ru-RU" sz="1200" kern="1200" dirty="0">
              <a:solidFill>
                <a:schemeClr val="tx1"/>
              </a:solidFill>
              <a:effectLst/>
              <a:latin typeface="+mn-lt"/>
              <a:ea typeface="+mn-ea"/>
              <a:cs typeface="+mn-cs"/>
            </a:endParaRPr>
          </a:p>
          <a:p>
            <a:r>
              <a:rPr lang="ru-RU" sz="1200" i="1" kern="1200" dirty="0">
                <a:solidFill>
                  <a:schemeClr val="tx1"/>
                </a:solidFill>
                <a:effectLst/>
                <a:latin typeface="+mn-lt"/>
                <a:ea typeface="+mn-ea"/>
                <a:cs typeface="+mn-cs"/>
              </a:rPr>
              <a:t>и Он придет к нам, как дождь,</a:t>
            </a:r>
            <a:endParaRPr lang="ru-RU" sz="1200" kern="1200" dirty="0">
              <a:solidFill>
                <a:schemeClr val="tx1"/>
              </a:solidFill>
              <a:effectLst/>
              <a:latin typeface="+mn-lt"/>
              <a:ea typeface="+mn-ea"/>
              <a:cs typeface="+mn-cs"/>
            </a:endParaRPr>
          </a:p>
          <a:p>
            <a:r>
              <a:rPr lang="ru-RU" sz="1200" i="1" kern="1200" dirty="0">
                <a:solidFill>
                  <a:schemeClr val="tx1"/>
                </a:solidFill>
                <a:effectLst/>
                <a:latin typeface="+mn-lt"/>
                <a:ea typeface="+mn-ea"/>
                <a:cs typeface="+mn-cs"/>
              </a:rPr>
              <a:t>как поздний дождь оросит землю».</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(Осия 6:3)</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Осия использует пример дождя, чтобы проиллюстрировать работу Святого духа в последние дни. Если роса и дождь способствуют прорастанию семян, то дождь подготавливает урожай к жатве.</a:t>
            </a:r>
          </a:p>
          <a:p>
            <a:r>
              <a:rPr lang="ru-RU"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BE7AC2-A6C6-0147-92D3-8D9F01C93308}" type="slidenum">
              <a:rPr lang="en-US" smtClean="0"/>
              <a:t>14</a:t>
            </a:fld>
            <a:endParaRPr lang="en-US"/>
          </a:p>
        </p:txBody>
      </p:sp>
    </p:spTree>
    <p:extLst>
      <p:ext uri="{BB962C8B-B14F-4D97-AF65-F5344CB8AC3E}">
        <p14:creationId xmlns:p14="http://schemas.microsoft.com/office/powerpoint/2010/main" val="547414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a:solidFill>
                  <a:schemeClr val="tx1"/>
                </a:solidFill>
                <a:effectLst/>
                <a:latin typeface="+mn-lt"/>
                <a:ea typeface="+mn-ea"/>
                <a:cs typeface="+mn-cs"/>
              </a:rPr>
              <a:t>Мы  молимся — взывая об опыте излития Духа Святого  </a:t>
            </a:r>
          </a:p>
          <a:p>
            <a:r>
              <a:rPr lang="ru-RU" sz="1200" kern="1200" dirty="0">
                <a:solidFill>
                  <a:schemeClr val="tx1"/>
                </a:solidFill>
                <a:effectLst/>
                <a:latin typeface="+mn-lt"/>
                <a:ea typeface="+mn-ea"/>
                <a:cs typeface="+mn-cs"/>
              </a:rPr>
              <a:t>Несмотря на то, что в христианской практике мы не можем обойтись без Святого Духа, завершение благодати Божьей работы в наших душах полностью зависит от особого излития Святого Духа на нас. Именно Святой Дух полностью может преобразить нас в подобие характера Христова. </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Мы можем сравнить ранний дождь с излитием Духа Святого во дни апостолов во время Пятидесятницы (</a:t>
            </a:r>
            <a:r>
              <a:rPr lang="ru-RU" sz="1200" kern="1200" dirty="0" err="1">
                <a:solidFill>
                  <a:schemeClr val="tx1"/>
                </a:solidFill>
                <a:effectLst/>
                <a:latin typeface="+mn-lt"/>
                <a:ea typeface="+mn-ea"/>
                <a:cs typeface="+mn-cs"/>
              </a:rPr>
              <a:t>Деян</a:t>
            </a:r>
            <a:r>
              <a:rPr lang="ru-RU" sz="1200" kern="1200" dirty="0">
                <a:solidFill>
                  <a:schemeClr val="tx1"/>
                </a:solidFill>
                <a:effectLst/>
                <a:latin typeface="+mn-lt"/>
                <a:ea typeface="+mn-ea"/>
                <a:cs typeface="+mn-cs"/>
              </a:rPr>
              <a:t>. Ап. 2). Когда мужчины и женщины вместе молились в верхней горнице, языки пламени снизошли на них с небес и наделили их даром проповеди Благой Вести от края и до края земли. </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 Этому предшествовало множество молитв!  Сразу же после вознесения Христа, Лука записывает, что ученики</a:t>
            </a:r>
            <a:r>
              <a:rPr lang="ru-RU" sz="1200" i="1" kern="1200" dirty="0">
                <a:solidFill>
                  <a:schemeClr val="tx1"/>
                </a:solidFill>
                <a:effectLst/>
                <a:latin typeface="+mn-lt"/>
                <a:ea typeface="+mn-ea"/>
                <a:cs typeface="+mn-cs"/>
              </a:rPr>
              <a:t> «пребывали всегда в храме, прославляя и благословляя Бога» (Луки 24:53).</a:t>
            </a:r>
            <a:r>
              <a:rPr lang="ru-RU" sz="1200" kern="1200" dirty="0">
                <a:solidFill>
                  <a:schemeClr val="tx1"/>
                </a:solidFill>
                <a:effectLst/>
                <a:latin typeface="+mn-lt"/>
                <a:ea typeface="+mn-ea"/>
                <a:cs typeface="+mn-cs"/>
              </a:rPr>
              <a:t> Через пятьдесят дней после вознесения, Лука говорит нам: </a:t>
            </a:r>
            <a:r>
              <a:rPr lang="ru-RU" sz="1200" i="1" kern="1200" dirty="0">
                <a:solidFill>
                  <a:schemeClr val="tx1"/>
                </a:solidFill>
                <a:effectLst/>
                <a:latin typeface="+mn-lt"/>
                <a:ea typeface="+mn-ea"/>
                <a:cs typeface="+mn-cs"/>
              </a:rPr>
              <a:t>«все они были единодушно вместе»</a:t>
            </a:r>
            <a:r>
              <a:rPr lang="ru-RU" sz="1200" kern="1200" dirty="0">
                <a:solidFill>
                  <a:schemeClr val="tx1"/>
                </a:solidFill>
                <a:effectLst/>
                <a:latin typeface="+mn-lt"/>
                <a:ea typeface="+mn-ea"/>
                <a:cs typeface="+mn-cs"/>
              </a:rPr>
              <a:t> </a:t>
            </a:r>
            <a:r>
              <a:rPr lang="ru-RU" sz="1200" i="1" kern="1200" dirty="0">
                <a:solidFill>
                  <a:schemeClr val="tx1"/>
                </a:solidFill>
                <a:effectLst/>
                <a:latin typeface="+mn-lt"/>
                <a:ea typeface="+mn-ea"/>
                <a:cs typeface="+mn-cs"/>
              </a:rPr>
              <a:t>(Деяния Апостолов 2:1).</a:t>
            </a:r>
            <a:endParaRPr lang="ru-RU" sz="1200" kern="1200" dirty="0">
              <a:solidFill>
                <a:schemeClr val="tx1"/>
              </a:solidFill>
              <a:effectLst/>
              <a:latin typeface="+mn-lt"/>
              <a:ea typeface="+mn-ea"/>
              <a:cs typeface="+mn-cs"/>
            </a:endParaRPr>
          </a:p>
          <a:p>
            <a:endParaRPr lang="ru-RU"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0BE7AC2-A6C6-0147-92D3-8D9F01C93308}" type="slidenum">
              <a:rPr lang="en-US" smtClean="0"/>
              <a:t>15</a:t>
            </a:fld>
            <a:endParaRPr lang="en-US"/>
          </a:p>
        </p:txBody>
      </p:sp>
    </p:spTree>
    <p:extLst>
      <p:ext uri="{BB962C8B-B14F-4D97-AF65-F5344CB8AC3E}">
        <p14:creationId xmlns:p14="http://schemas.microsoft.com/office/powerpoint/2010/main" val="634888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a:solidFill>
                  <a:schemeClr val="tx1"/>
                </a:solidFill>
                <a:effectLst/>
                <a:latin typeface="+mn-lt"/>
                <a:ea typeface="+mn-ea"/>
                <a:cs typeface="+mn-cs"/>
              </a:rPr>
              <a:t>Мы молимся — ожидая излития силы позднего дождя</a:t>
            </a:r>
          </a:p>
          <a:p>
            <a:r>
              <a:rPr lang="ru-RU" sz="1200" kern="1200" dirty="0">
                <a:solidFill>
                  <a:schemeClr val="tx1"/>
                </a:solidFill>
                <a:effectLst/>
                <a:latin typeface="+mn-lt"/>
                <a:ea typeface="+mn-ea"/>
                <a:cs typeface="+mn-cs"/>
              </a:rPr>
              <a:t>Сегодня, с большим нетерпением ожидая излития Святого Духа посредством силы Позднего дождя, мы также отложим все различия, любую жажду «первенства» и будем молиться в единстве и любви. И тогда Поздний дождь Святого Духа сделает для нас все, что Он совершил когда-то во время Пятидесятницы и даже больше! Это особое излитие Святой благодати подготовит нас к испытаниям будущего. Поздний дождь не только усилит наши свидетельства, но также и укрепит нас для более тяжелых времен, которые Божий народ ожидает перед пришествием Иисуса. </a:t>
            </a:r>
          </a:p>
          <a:p>
            <a:endParaRPr lang="ru-RU" sz="1200" b="1" kern="1200" dirty="0">
              <a:solidFill>
                <a:schemeClr val="tx1"/>
              </a:solidFill>
              <a:effectLst/>
              <a:latin typeface="+mn-lt"/>
              <a:ea typeface="+mn-ea"/>
              <a:cs typeface="+mn-cs"/>
            </a:endParaRPr>
          </a:p>
          <a:p>
            <a:endParaRPr lang="ru-RU"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0BE7AC2-A6C6-0147-92D3-8D9F01C93308}" type="slidenum">
              <a:rPr lang="en-US" smtClean="0"/>
              <a:t>16</a:t>
            </a:fld>
            <a:endParaRPr lang="en-US"/>
          </a:p>
        </p:txBody>
      </p:sp>
    </p:spTree>
    <p:extLst>
      <p:ext uri="{BB962C8B-B14F-4D97-AF65-F5344CB8AC3E}">
        <p14:creationId xmlns:p14="http://schemas.microsoft.com/office/powerpoint/2010/main" val="21395027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a:solidFill>
                  <a:schemeClr val="tx1"/>
                </a:solidFill>
                <a:effectLst/>
                <a:latin typeface="+mn-lt"/>
                <a:ea typeface="+mn-ea"/>
                <a:cs typeface="+mn-cs"/>
              </a:rPr>
              <a:t>УРОК №3: МОЛИТВА ФОРМИРУЕТ ВОСПОМИНАНИЯ</a:t>
            </a:r>
          </a:p>
          <a:p>
            <a:r>
              <a:rPr lang="ru-RU" sz="1200" kern="1200" dirty="0">
                <a:solidFill>
                  <a:schemeClr val="tx1"/>
                </a:solidFill>
                <a:effectLst/>
                <a:latin typeface="+mn-lt"/>
                <a:ea typeface="+mn-ea"/>
                <a:cs typeface="+mn-cs"/>
              </a:rPr>
              <a:t>После того как Израильтяне перешли Иордан, а священники пока еще находились посреди реки, все собрание людей наблюдало за 12 мужами, из каждого колена Израилева, каждый из которых выносил из реки на берег огромный камень. </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Двенадцать камней были установлены в качестве памятника, который бы увековечил Божье удивительное чудо. Родителей наставляли повторять своим детям и внукам удивительную историю великой работы, которую совершил Бог для Своего народа. Каждый раз, когда повторялась история, вера детей, а также их родителей укреплялась. </a:t>
            </a:r>
          </a:p>
          <a:p>
            <a:r>
              <a:rPr lang="ru-RU" sz="1200" kern="1200" dirty="0">
                <a:solidFill>
                  <a:schemeClr val="tx1"/>
                </a:solidFill>
                <a:effectLst/>
                <a:latin typeface="+mn-lt"/>
                <a:ea typeface="+mn-ea"/>
                <a:cs typeface="+mn-cs"/>
              </a:rPr>
              <a:t> </a:t>
            </a:r>
          </a:p>
          <a:p>
            <a:r>
              <a:rPr lang="ru-RU" sz="1200" i="1" kern="1200" dirty="0">
                <a:solidFill>
                  <a:schemeClr val="tx1"/>
                </a:solidFill>
                <a:effectLst/>
                <a:latin typeface="+mn-lt"/>
                <a:ea typeface="+mn-ea"/>
                <a:cs typeface="+mn-cs"/>
              </a:rPr>
              <a:t>«Чтобы они были у вас знамением; когда спросят вас в последующее время сыны ваши и скажут:  «к чему у вас эти камни?», вы скажете им: «в память того, что вода Иордана разделилась пред ковчегом завета Господа; когда он переходил чрез Иордан, тогда вода Иордана разделилась»; таким образом, камни сии будут для сынов </a:t>
            </a:r>
            <a:r>
              <a:rPr lang="ru-RU" sz="1200" i="1" kern="1200" dirty="0" err="1">
                <a:solidFill>
                  <a:schemeClr val="tx1"/>
                </a:solidFill>
                <a:effectLst/>
                <a:latin typeface="+mn-lt"/>
                <a:ea typeface="+mn-ea"/>
                <a:cs typeface="+mn-cs"/>
              </a:rPr>
              <a:t>Израилевых</a:t>
            </a:r>
            <a:r>
              <a:rPr lang="ru-RU" sz="1200" i="1" kern="1200" dirty="0">
                <a:solidFill>
                  <a:schemeClr val="tx1"/>
                </a:solidFill>
                <a:effectLst/>
                <a:latin typeface="+mn-lt"/>
                <a:ea typeface="+mn-ea"/>
                <a:cs typeface="+mn-cs"/>
              </a:rPr>
              <a:t> памятником навек» (Иисуса Навина 4:6,7)</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0BE7AC2-A6C6-0147-92D3-8D9F01C93308}" type="slidenum">
              <a:rPr lang="en-US" smtClean="0"/>
              <a:t>17</a:t>
            </a:fld>
            <a:endParaRPr lang="en-US"/>
          </a:p>
        </p:txBody>
      </p:sp>
    </p:spTree>
    <p:extLst>
      <p:ext uri="{BB962C8B-B14F-4D97-AF65-F5344CB8AC3E}">
        <p14:creationId xmlns:p14="http://schemas.microsoft.com/office/powerpoint/2010/main" val="17007779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a:solidFill>
                  <a:schemeClr val="tx1"/>
                </a:solidFill>
                <a:effectLst/>
                <a:latin typeface="+mn-lt"/>
                <a:ea typeface="+mn-ea"/>
                <a:cs typeface="+mn-cs"/>
              </a:rPr>
              <a:t>Мы молимся — помня о том, как нас вел Бог </a:t>
            </a:r>
          </a:p>
          <a:p>
            <a:r>
              <a:rPr lang="ru-RU" sz="1200" kern="1200" dirty="0">
                <a:solidFill>
                  <a:schemeClr val="tx1"/>
                </a:solidFill>
                <a:effectLst/>
                <a:latin typeface="+mn-lt"/>
                <a:ea typeface="+mn-ea"/>
                <a:cs typeface="+mn-cs"/>
              </a:rPr>
              <a:t>Если вы выделите час или два для размышлений, посвященных воспоминаниям о Божьих чудесах, как это повлияет на вашу жизнь? Что если вы запишите двенадцать случаев из вашей жизни, когда Господь совершил для вас что-то невероятное и поделитесь историями с вашей семьей и друзьями? Как и народ израильский, мы можем установить памятные камни воспоминаний в нашей памяти, а также записать в свои сердца драгоценные истории того, что Бог совершает через нас.  Вспоминая все что Он для нас сделал на нашем жизненном пути странников, мы можем от всего сердца исполненного благодарности воскликнуть: </a:t>
            </a:r>
            <a:r>
              <a:rPr lang="ru-RU" sz="1200" i="1" kern="1200" dirty="0">
                <a:solidFill>
                  <a:schemeClr val="tx1"/>
                </a:solidFill>
                <a:effectLst/>
                <a:latin typeface="+mn-lt"/>
                <a:ea typeface="+mn-ea"/>
                <a:cs typeface="+mn-cs"/>
              </a:rPr>
              <a:t>«Что воздам Господу за все благодеяния Его ко мне?» </a:t>
            </a:r>
            <a:r>
              <a:rPr lang="ru-RU" sz="1200" kern="1200" dirty="0">
                <a:solidFill>
                  <a:schemeClr val="tx1"/>
                </a:solidFill>
                <a:effectLst/>
                <a:latin typeface="+mn-lt"/>
                <a:ea typeface="+mn-ea"/>
                <a:cs typeface="+mn-cs"/>
              </a:rPr>
              <a:t>(Псалтирь 115:3)</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Искушения этой жизни испытывают вашу веру — иногда дольно сурово. Когда ваша жизнь полна трудностей, препятствий, страданий и даже трагедий, обратитесь к тому списку Божьей верности вам, который вы запечатлели в своей памяти. Повторяйте в уме сами себе как Бог вел вас до этого момента — и прославляйте Его за каждый памятный камень благословений. Пусть эти камни в вашей памяти напоминают вам о том, что Бог спас вас для вечной жизни. Потому что верен Обещавший, вы можете быть абсолютно уверены в том, что Он сдержит Свое обещание вернуться снова и забрать вас к себе, чтобы и вы были, где Он. (Иоанна 14:3)</a:t>
            </a:r>
          </a:p>
          <a:p>
            <a:endParaRPr lang="ru-RU"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BE7AC2-A6C6-0147-92D3-8D9F01C93308}" type="slidenum">
              <a:rPr lang="en-US" smtClean="0"/>
              <a:t>18</a:t>
            </a:fld>
            <a:endParaRPr lang="en-US"/>
          </a:p>
        </p:txBody>
      </p:sp>
    </p:spTree>
    <p:extLst>
      <p:ext uri="{BB962C8B-B14F-4D97-AF65-F5344CB8AC3E}">
        <p14:creationId xmlns:p14="http://schemas.microsoft.com/office/powerpoint/2010/main" val="4955120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a:solidFill>
                  <a:schemeClr val="tx1"/>
                </a:solidFill>
                <a:effectLst/>
                <a:latin typeface="+mn-lt"/>
                <a:ea typeface="+mn-ea"/>
                <a:cs typeface="+mn-cs"/>
              </a:rPr>
              <a:t>УРОК №4: МОЛИТВА ПОЗВОЛЯЕТ БОГУ РАСКРЫТЬ ВАМ СВОИ ПЛАНЫ</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История правления Иисуса Навина после пересечения реки Иордан, продолжает учить нас силе молитвы.  Израильтяне вошли в Ханаан по суше через расступившиеся воды реки, но они не завоевывали ее. Им вообще мало что известно о войне. Напротив, Ханаан населен сильными воинами, которые знают свою страну очень хорошо и готовы защищать ее всеми силами на железных колесницах в упряжке могучих коней.  </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Второзаконие 9:1 говорит о том, что Ханаанские </a:t>
            </a:r>
            <a:r>
              <a:rPr lang="ru-RU" sz="1200" i="1" kern="1200" dirty="0">
                <a:solidFill>
                  <a:schemeClr val="tx1"/>
                </a:solidFill>
                <a:effectLst/>
                <a:latin typeface="+mn-lt"/>
                <a:ea typeface="+mn-ea"/>
                <a:cs typeface="+mn-cs"/>
              </a:rPr>
              <a:t>«города были большими, с укреплениями до небес…» </a:t>
            </a:r>
            <a:r>
              <a:rPr lang="en-US" sz="1200" kern="1200" dirty="0">
                <a:solidFill>
                  <a:schemeClr val="tx1"/>
                </a:solidFill>
                <a:effectLst/>
                <a:latin typeface="+mn-lt"/>
                <a:ea typeface="+mn-ea"/>
                <a:cs typeface="+mn-cs"/>
              </a:rPr>
              <a:t>(</a:t>
            </a:r>
            <a:r>
              <a:rPr lang="ru-RU" sz="1200" kern="1200" dirty="0">
                <a:solidFill>
                  <a:schemeClr val="tx1"/>
                </a:solidFill>
                <a:effectLst/>
                <a:latin typeface="+mn-lt"/>
                <a:ea typeface="+mn-ea"/>
                <a:cs typeface="+mn-cs"/>
              </a:rPr>
              <a:t>Второзаконие</a:t>
            </a:r>
            <a:r>
              <a:rPr lang="en-US" sz="1200" kern="1200" dirty="0">
                <a:solidFill>
                  <a:schemeClr val="tx1"/>
                </a:solidFill>
                <a:effectLst/>
                <a:latin typeface="+mn-lt"/>
                <a:ea typeface="+mn-ea"/>
                <a:cs typeface="+mn-cs"/>
              </a:rPr>
              <a:t> 9:1). </a:t>
            </a:r>
            <a:r>
              <a:rPr lang="ru-RU" sz="1200" kern="1200" dirty="0">
                <a:solidFill>
                  <a:schemeClr val="tx1"/>
                </a:solidFill>
                <a:effectLst/>
                <a:latin typeface="+mn-lt"/>
                <a:ea typeface="+mn-ea"/>
                <a:cs typeface="+mn-cs"/>
              </a:rPr>
              <a:t>Огромные крепости устрашали нападающих. Различные Ханаанские племена объединялись для единой цели, чтобы победить евреев, которые четко намеревались завладеть землей. </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Иисус Навин нуждается в помощи, и он точно знает где ее получить. Покинув лагерь, он обращается к Господу в молитве. Внезапно, могучий, высокий, вооруженный воин появился перед Иисусом Навином. Пораженный, Иисус Навин спрашивает</a:t>
            </a:r>
            <a:r>
              <a:rPr lang="ru-RU" sz="1200" i="1" kern="1200" dirty="0">
                <a:solidFill>
                  <a:schemeClr val="tx1"/>
                </a:solidFill>
                <a:effectLst/>
                <a:latin typeface="+mn-lt"/>
                <a:ea typeface="+mn-ea"/>
                <a:cs typeface="+mn-cs"/>
              </a:rPr>
              <a:t>: «наш ли ты, или из неприятелей наших?» </a:t>
            </a:r>
            <a:r>
              <a:rPr lang="ru-RU" sz="1200" kern="1200" dirty="0">
                <a:solidFill>
                  <a:schemeClr val="tx1"/>
                </a:solidFill>
                <a:effectLst/>
                <a:latin typeface="+mn-lt"/>
                <a:ea typeface="+mn-ea"/>
                <a:cs typeface="+mn-cs"/>
              </a:rPr>
              <a:t>интересно, что воин, оказавшийся Самим Господом, не отождествляет себя ни с какой группой людей, но представляет себя выше всех народов земли говоря: </a:t>
            </a:r>
            <a:r>
              <a:rPr lang="ru-RU" sz="1200" i="1" kern="1200" dirty="0">
                <a:solidFill>
                  <a:schemeClr val="tx1"/>
                </a:solidFill>
                <a:effectLst/>
                <a:latin typeface="+mn-lt"/>
                <a:ea typeface="+mn-ea"/>
                <a:cs typeface="+mn-cs"/>
              </a:rPr>
              <a:t>«нет; я вождь воинства Господня, теперь пришел сюда. Иисус пал лицом своим на землю, и поклонился, и сказал ему: что господин мой скажет рабу своему?»</a:t>
            </a:r>
            <a:endParaRPr lang="ru-RU" sz="1200" kern="1200" dirty="0">
              <a:solidFill>
                <a:schemeClr val="tx1"/>
              </a:solidFill>
              <a:effectLst/>
              <a:latin typeface="+mn-lt"/>
              <a:ea typeface="+mn-ea"/>
              <a:cs typeface="+mn-cs"/>
            </a:endParaRPr>
          </a:p>
          <a:p>
            <a:r>
              <a:rPr lang="ru-RU" sz="1200" i="1" kern="1200" dirty="0">
                <a:solidFill>
                  <a:schemeClr val="tx1"/>
                </a:solidFill>
                <a:effectLst/>
                <a:latin typeface="+mn-lt"/>
                <a:ea typeface="+mn-ea"/>
                <a:cs typeface="+mn-cs"/>
              </a:rPr>
              <a:t>(Иисуса Навина 5:13,14).</a:t>
            </a:r>
            <a:r>
              <a:rPr lang="ru-RU" sz="1200" kern="1200" dirty="0">
                <a:solidFill>
                  <a:schemeClr val="tx1"/>
                </a:solidFill>
                <a:effectLst/>
                <a:latin typeface="+mn-lt"/>
                <a:ea typeface="+mn-ea"/>
                <a:cs typeface="+mn-cs"/>
              </a:rPr>
              <a:t>  Господь напоминает Иисусу Навину, также как Он когда-то говорил Моисею о том, что земля на которой он стоит – свята. Исполненный благоговением, Иисус Навин пал на свое лицо и поклонился Ему. </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BE7AC2-A6C6-0147-92D3-8D9F01C93308}" type="slidenum">
              <a:rPr lang="en-US" smtClean="0"/>
              <a:t>19</a:t>
            </a:fld>
            <a:endParaRPr lang="en-US"/>
          </a:p>
        </p:txBody>
      </p:sp>
    </p:spTree>
    <p:extLst>
      <p:ext uri="{BB962C8B-B14F-4D97-AF65-F5344CB8AC3E}">
        <p14:creationId xmlns:p14="http://schemas.microsoft.com/office/powerpoint/2010/main" val="813785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0" kern="1200" dirty="0" err="1">
                <a:solidFill>
                  <a:schemeClr val="tx1"/>
                </a:solidFill>
                <a:effectLst/>
                <a:latin typeface="+mn-lt"/>
                <a:ea typeface="+mn-ea"/>
                <a:cs typeface="+mn-cs"/>
              </a:rPr>
              <a:t>Ис.Навин</a:t>
            </a:r>
            <a:r>
              <a:rPr lang="ru-RU" sz="1200" b="0" kern="1200" dirty="0">
                <a:solidFill>
                  <a:schemeClr val="tx1"/>
                </a:solidFill>
                <a:effectLst/>
                <a:latin typeface="+mn-lt"/>
                <a:ea typeface="+mn-ea"/>
                <a:cs typeface="+mn-cs"/>
              </a:rPr>
              <a:t> 5:13-15, Синодальный Перевод</a:t>
            </a:r>
            <a:endParaRPr lang="ru-RU" sz="1200" kern="1200" dirty="0">
              <a:solidFill>
                <a:schemeClr val="tx1"/>
              </a:solidFill>
              <a:effectLst/>
              <a:latin typeface="+mn-lt"/>
              <a:ea typeface="+mn-ea"/>
              <a:cs typeface="+mn-cs"/>
            </a:endParaRPr>
          </a:p>
          <a:p>
            <a:r>
              <a:rPr lang="ru-RU" sz="1200" b="0" i="1" kern="1200" dirty="0">
                <a:solidFill>
                  <a:schemeClr val="tx1"/>
                </a:solidFill>
                <a:effectLst/>
                <a:latin typeface="+mn-lt"/>
                <a:ea typeface="+mn-ea"/>
                <a:cs typeface="+mn-cs"/>
              </a:rPr>
              <a:t>13. Иисус, находясь близ Иерихона, взглянул и видит, и вот стоит пред ним человек, и в руке его обнаженный меч. Иисус подошел к нему и сказал ему: наш ли ты, или из неприятелей наших?</a:t>
            </a:r>
            <a:endParaRPr lang="ru-RU" sz="1200" kern="1200" dirty="0">
              <a:solidFill>
                <a:schemeClr val="tx1"/>
              </a:solidFill>
              <a:effectLst/>
              <a:latin typeface="+mn-lt"/>
              <a:ea typeface="+mn-ea"/>
              <a:cs typeface="+mn-cs"/>
            </a:endParaRPr>
          </a:p>
          <a:p>
            <a:r>
              <a:rPr lang="ru-RU" sz="1200" b="0" i="1" kern="1200" dirty="0">
                <a:solidFill>
                  <a:schemeClr val="tx1"/>
                </a:solidFill>
                <a:effectLst/>
                <a:latin typeface="+mn-lt"/>
                <a:ea typeface="+mn-ea"/>
                <a:cs typeface="+mn-cs"/>
              </a:rPr>
              <a:t>14. Он сказал: нет; я вождь воинства Господня, теперь пришел сюда. Иисус пал лицом своим на землю, и поклонился, и сказал ему: что господин мой скажет рабу своему?</a:t>
            </a:r>
            <a:endParaRPr lang="ru-RU" sz="1200" kern="1200" dirty="0">
              <a:solidFill>
                <a:schemeClr val="tx1"/>
              </a:solidFill>
              <a:effectLst/>
              <a:latin typeface="+mn-lt"/>
              <a:ea typeface="+mn-ea"/>
              <a:cs typeface="+mn-cs"/>
            </a:endParaRPr>
          </a:p>
          <a:p>
            <a:r>
              <a:rPr lang="ru-RU" sz="1200" b="0" i="1" kern="1200" dirty="0">
                <a:solidFill>
                  <a:schemeClr val="tx1"/>
                </a:solidFill>
                <a:effectLst/>
                <a:latin typeface="+mn-lt"/>
                <a:ea typeface="+mn-ea"/>
                <a:cs typeface="+mn-cs"/>
              </a:rPr>
              <a:t>15. Вождь воинства Господня сказал Иисусу: сними обувь твою с ног твоих, ибо место, на котором ты стоишь, свято. Иисус так и сделал.</a:t>
            </a:r>
            <a:endParaRPr lang="ru-RU" sz="1200" kern="1200" dirty="0">
              <a:solidFill>
                <a:schemeClr val="tx1"/>
              </a:solidFill>
              <a:effectLst/>
              <a:latin typeface="+mn-lt"/>
              <a:ea typeface="+mn-ea"/>
              <a:cs typeface="+mn-cs"/>
            </a:endParaRPr>
          </a:p>
          <a:p>
            <a:r>
              <a:rPr lang="ru-RU" sz="1200" b="0" i="1" kern="1200" dirty="0">
                <a:solidFill>
                  <a:schemeClr val="tx1"/>
                </a:solidFill>
                <a:effectLst/>
                <a:latin typeface="+mn-lt"/>
                <a:ea typeface="+mn-ea"/>
                <a:cs typeface="+mn-cs"/>
              </a:rPr>
              <a:t>(Иисуса Навина 5:13-15).” И Иисус Навин сделал так, как сказал ему Господь.</a:t>
            </a:r>
            <a:endParaRPr lang="ru-RU"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tx1"/>
                </a:solidFill>
                <a:effectLst/>
                <a:latin typeface="+mn-lt"/>
                <a:ea typeface="+mn-ea"/>
                <a:cs typeface="+mn-cs"/>
              </a:rPr>
              <a:t>Представьте их переживание! Моисей умер, Иисус Навин стал новым лидером в Израиле, и уже настало время войти в Ханаан. Но их пугают бушующие воды реки Иордан, которые разделяют восточную сторону, где сильная засуха и плодородную часть Ханаанских холмов на западе. Каким образом Иисус Навин переведет более миллиона человек через огромную реку Иордан во время ее разлива? </a:t>
            </a:r>
            <a:endParaRPr lang="ru-RU"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0BE7AC2-A6C6-0147-92D3-8D9F01C93308}" type="slidenum">
              <a:rPr lang="en-US" smtClean="0"/>
              <a:t>2</a:t>
            </a:fld>
            <a:endParaRPr lang="en-US"/>
          </a:p>
        </p:txBody>
      </p:sp>
    </p:spTree>
    <p:extLst>
      <p:ext uri="{BB962C8B-B14F-4D97-AF65-F5344CB8AC3E}">
        <p14:creationId xmlns:p14="http://schemas.microsoft.com/office/powerpoint/2010/main" val="26054427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a:solidFill>
                  <a:schemeClr val="tx1"/>
                </a:solidFill>
                <a:effectLst/>
                <a:latin typeface="+mn-lt"/>
                <a:ea typeface="+mn-ea"/>
                <a:cs typeface="+mn-cs"/>
              </a:rPr>
              <a:t>Иисус Навин молится — Слушая Божье повеление</a:t>
            </a:r>
          </a:p>
          <a:p>
            <a:r>
              <a:rPr lang="ru-RU" sz="1200" kern="1200" dirty="0">
                <a:solidFill>
                  <a:schemeClr val="tx1"/>
                </a:solidFill>
                <a:effectLst/>
                <a:latin typeface="+mn-lt"/>
                <a:ea typeface="+mn-ea"/>
                <a:cs typeface="+mn-cs"/>
              </a:rPr>
              <a:t>Иисус Навин не приходит к Господу с планом захвата Иерихона.</a:t>
            </a:r>
          </a:p>
          <a:p>
            <a:r>
              <a:rPr lang="ru-RU" sz="1200" kern="1200" dirty="0">
                <a:solidFill>
                  <a:schemeClr val="tx1"/>
                </a:solidFill>
                <a:effectLst/>
                <a:latin typeface="+mn-lt"/>
                <a:ea typeface="+mn-ea"/>
                <a:cs typeface="+mn-cs"/>
              </a:rPr>
              <a:t> Он не просит одобрения с печатью. Он просто хочет знать волю Божью. </a:t>
            </a:r>
          </a:p>
          <a:p>
            <a:r>
              <a:rPr lang="ru-RU" sz="1200" i="1" kern="1200" dirty="0">
                <a:solidFill>
                  <a:schemeClr val="tx1"/>
                </a:solidFill>
                <a:effectLst/>
                <a:latin typeface="+mn-lt"/>
                <a:ea typeface="+mn-ea"/>
                <a:cs typeface="+mn-cs"/>
              </a:rPr>
              <a:t>«Иисус пал лицом своим на землю, и поклонился, и сказал ему: что господин мой скажет рабу своему?» </a:t>
            </a:r>
            <a:r>
              <a:rPr lang="ru-RU" sz="1200" kern="1200" dirty="0">
                <a:solidFill>
                  <a:schemeClr val="tx1"/>
                </a:solidFill>
                <a:effectLst/>
                <a:latin typeface="+mn-lt"/>
                <a:ea typeface="+mn-ea"/>
                <a:cs typeface="+mn-cs"/>
              </a:rPr>
              <a:t>(Иисуса Навина 5:14).</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Как часто мы приходим к Господу с готовым планом, со списком требований или идей как выполнить миссию, которые мы надеемся Бог одобрит! Большая редкость, чтобы мы припали лицом ниц перед Богом в полном почтении и покорности в готовности принять любой ответ от Него!</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Но история становится еще более необычной. Бог предлагает потрясающую стратегию для человека. Иисус Навин и вся его армия получают повеление тихо маршировать вокруг города Иерихона один раз в день, шесть дней подряд и после каждого похода, солдаты должны просто вернуться в свой лагерь.  </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Иисус Навин продолжает слушать Господа, хотя повеление на 7 день прозвучало еще более необычно. </a:t>
            </a:r>
            <a:r>
              <a:rPr lang="ru-RU" sz="1200" i="1" kern="1200" dirty="0">
                <a:solidFill>
                  <a:schemeClr val="tx1"/>
                </a:solidFill>
                <a:effectLst/>
                <a:latin typeface="+mn-lt"/>
                <a:ea typeface="+mn-ea"/>
                <a:cs typeface="+mn-cs"/>
              </a:rPr>
              <a:t>«Когда затрубит юбилейный рог, когда услышите звук трубы, тогда весь народ пусть воскликнет громким голосом, и стена города обрушится до своего основания, и весь народ пойдет в город, устремившись каждый со своей стороны. И призвал Иисус, сын Навин, священников </a:t>
            </a:r>
            <a:r>
              <a:rPr lang="ru-RU" sz="1200" i="1" kern="1200" dirty="0" err="1">
                <a:solidFill>
                  <a:schemeClr val="tx1"/>
                </a:solidFill>
                <a:effectLst/>
                <a:latin typeface="+mn-lt"/>
                <a:ea typeface="+mn-ea"/>
                <a:cs typeface="+mn-cs"/>
              </a:rPr>
              <a:t>Израилевых</a:t>
            </a:r>
            <a:r>
              <a:rPr lang="ru-RU" sz="1200" i="1" kern="1200" dirty="0">
                <a:solidFill>
                  <a:schemeClr val="tx1"/>
                </a:solidFill>
                <a:effectLst/>
                <a:latin typeface="+mn-lt"/>
                <a:ea typeface="+mn-ea"/>
                <a:cs typeface="+mn-cs"/>
              </a:rPr>
              <a:t> и сказал им: несите ковчег завета; а семь священников пусть несут семь труб юбилейных пред ковчегом Господним»</a:t>
            </a:r>
            <a:r>
              <a:rPr lang="ru-RU" sz="1200" kern="1200" dirty="0">
                <a:solidFill>
                  <a:schemeClr val="tx1"/>
                </a:solidFill>
                <a:effectLst/>
                <a:latin typeface="+mn-lt"/>
                <a:ea typeface="+mn-ea"/>
                <a:cs typeface="+mn-cs"/>
              </a:rPr>
              <a:t> </a:t>
            </a:r>
            <a:r>
              <a:rPr lang="ru-RU" sz="1200" i="1" kern="1200" dirty="0">
                <a:solidFill>
                  <a:schemeClr val="tx1"/>
                </a:solidFill>
                <a:effectLst/>
                <a:latin typeface="+mn-lt"/>
                <a:ea typeface="+mn-ea"/>
                <a:cs typeface="+mn-cs"/>
              </a:rPr>
              <a:t>(Иисуса Навина 6:4,5)</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Как бы вы отреагировали на такое повеление? </a:t>
            </a:r>
          </a:p>
          <a:p>
            <a:r>
              <a:rPr lang="ru-RU" sz="1200" kern="1200" dirty="0">
                <a:solidFill>
                  <a:schemeClr val="tx1"/>
                </a:solidFill>
                <a:effectLst/>
                <a:latin typeface="+mn-lt"/>
                <a:ea typeface="+mn-ea"/>
                <a:cs typeface="+mn-cs"/>
              </a:rPr>
              <a:t>Стали бы вы возмущаться: </a:t>
            </a:r>
          </a:p>
          <a:p>
            <a:r>
              <a:rPr lang="ru-RU" sz="1200" i="1" kern="1200" dirty="0">
                <a:solidFill>
                  <a:schemeClr val="tx1"/>
                </a:solidFill>
                <a:effectLst/>
                <a:latin typeface="+mn-lt"/>
                <a:ea typeface="+mn-ea"/>
                <a:cs typeface="+mn-cs"/>
              </a:rPr>
              <a:t>«Это какое-то издевательство» я никогда не смогу убедить моих воинов такое сделать!»</a:t>
            </a:r>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Библия нам просто кратко описывает, что ответил Иисус Навин: </a:t>
            </a:r>
            <a:r>
              <a:rPr lang="ru-RU" sz="1200" i="1" kern="1200" dirty="0">
                <a:solidFill>
                  <a:schemeClr val="tx1"/>
                </a:solidFill>
                <a:effectLst/>
                <a:latin typeface="+mn-lt"/>
                <a:ea typeface="+mn-ea"/>
                <a:cs typeface="+mn-cs"/>
              </a:rPr>
              <a:t>«Иисус так и сделал» (Иисуса Навина 5:15).</a:t>
            </a:r>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В результате, конечно, произошло в точности, как и предсказывал Бог. Стены Иерихона рухнули, израильский народ ворвался в город и уничтожил его жителей. Слово Божьей всегда исполняется. Вера и послушание Иисуса Навина были вознаграждены.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0BE7AC2-A6C6-0147-92D3-8D9F01C93308}" type="slidenum">
              <a:rPr lang="en-US" smtClean="0"/>
              <a:t>20</a:t>
            </a:fld>
            <a:endParaRPr lang="en-US"/>
          </a:p>
        </p:txBody>
      </p:sp>
    </p:spTree>
    <p:extLst>
      <p:ext uri="{BB962C8B-B14F-4D97-AF65-F5344CB8AC3E}">
        <p14:creationId xmlns:p14="http://schemas.microsoft.com/office/powerpoint/2010/main" val="4049684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a:solidFill>
                  <a:schemeClr val="tx1"/>
                </a:solidFill>
                <a:effectLst/>
                <a:latin typeface="+mn-lt"/>
                <a:ea typeface="+mn-ea"/>
                <a:cs typeface="+mn-cs"/>
              </a:rPr>
              <a:t>Мы молимся — молитва помогает нам узнавать Божий голос </a:t>
            </a:r>
          </a:p>
          <a:p>
            <a:r>
              <a:rPr lang="ru-RU" sz="1200" kern="1200" dirty="0">
                <a:solidFill>
                  <a:schemeClr val="tx1"/>
                </a:solidFill>
                <a:effectLst/>
                <a:latin typeface="+mn-lt"/>
                <a:ea typeface="+mn-ea"/>
                <a:cs typeface="+mn-cs"/>
              </a:rPr>
              <a:t>Такой должна быть молитва во времена неопределенности и вызовов последних дней истории человечества. У нас должен быть глубокий и живой опыт с Богом, который поможет нам узнавать Его голос и исполнять Его повеления, несмотря на то насколько необычный выход из ситуации нам предлагает Бог.  </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Молитва - это небесный план для обретения успеха! Наши искренние молитвы о наших нуждах и об укреплении в вере развязывают Божьи руки!  Давайте будем учиться молиться. Давайте будем молиться намного больше, чем в прошлом. Давайте будем ожидать великих чудес от нашего милостивого и сострадательного Бога.  Давайте будем молиться с верой и отдавать решение Богу. </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Скоро очень скоро, наши молитвы веры прославят Бога, которого мы будем видеть лицом к лицу всю вечность. </a:t>
            </a:r>
          </a:p>
          <a:p>
            <a:r>
              <a:rPr lang="ru-RU" sz="1200" kern="1200" dirty="0">
                <a:solidFill>
                  <a:schemeClr val="tx1"/>
                </a:solidFill>
                <a:effectLst/>
                <a:latin typeface="+mn-lt"/>
                <a:ea typeface="+mn-ea"/>
                <a:cs typeface="+mn-cs"/>
              </a:rPr>
              <a:t> </a:t>
            </a:r>
          </a:p>
          <a:p>
            <a:r>
              <a:rPr lang="ru-RU" sz="1200" i="1" kern="1200" dirty="0">
                <a:solidFill>
                  <a:schemeClr val="tx1"/>
                </a:solidFill>
                <a:effectLst/>
                <a:latin typeface="+mn-lt"/>
                <a:ea typeface="+mn-ea"/>
                <a:cs typeface="+mn-cs"/>
              </a:rPr>
              <a:t>«И сказали: вот, показал нам Господь, Бог наш, славу Свою и величие Свое, и глас Его слышали мы из среды огня; сегодня видели мы, что Бог говорит с человеком, и сей остается жив…» (Второзаконие 5:24)</a:t>
            </a:r>
            <a:endParaRPr lang="ru-RU" sz="1200" kern="1200" dirty="0">
              <a:solidFill>
                <a:schemeClr val="tx1"/>
              </a:solidFill>
              <a:effectLst/>
              <a:latin typeface="+mn-lt"/>
              <a:ea typeface="+mn-ea"/>
              <a:cs typeface="+mn-cs"/>
            </a:endParaRPr>
          </a:p>
          <a:p>
            <a:endParaRPr lang="ru-RU"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BE7AC2-A6C6-0147-92D3-8D9F01C93308}" type="slidenum">
              <a:rPr lang="en-US" smtClean="0"/>
              <a:t>21</a:t>
            </a:fld>
            <a:endParaRPr lang="en-US"/>
          </a:p>
        </p:txBody>
      </p:sp>
    </p:spTree>
    <p:extLst>
      <p:ext uri="{BB962C8B-B14F-4D97-AF65-F5344CB8AC3E}">
        <p14:creationId xmlns:p14="http://schemas.microsoft.com/office/powerpoint/2010/main" val="1266267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1" dirty="0"/>
              <a:t>БИБЛЕЙСКИЕ ИСТОРИИ БЫЛИ НАПИСАНЫ НАМ В НАЗИДАНИЕ </a:t>
            </a:r>
            <a:endParaRPr lang="ru-RU" sz="1200" b="1" kern="1200" dirty="0">
              <a:solidFill>
                <a:schemeClr val="tx1"/>
              </a:solidFill>
              <a:effectLst/>
              <a:latin typeface="+mn-lt"/>
              <a:ea typeface="+mn-ea"/>
              <a:cs typeface="+mn-cs"/>
            </a:endParaRPr>
          </a:p>
          <a:p>
            <a:endParaRPr lang="ru-RU"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tx1"/>
                </a:solidFill>
                <a:effectLst/>
                <a:latin typeface="+mn-lt"/>
                <a:ea typeface="+mn-ea"/>
                <a:cs typeface="+mn-cs"/>
              </a:rPr>
              <a:t>Павел говорит нам, чтоб Библейские притчи и истории </a:t>
            </a:r>
            <a:r>
              <a:rPr lang="ru-RU" sz="1200" b="0" i="1" kern="1200" dirty="0">
                <a:solidFill>
                  <a:schemeClr val="tx1"/>
                </a:solidFill>
                <a:effectLst/>
                <a:latin typeface="+mn-lt"/>
                <a:ea typeface="+mn-ea"/>
                <a:cs typeface="+mn-cs"/>
              </a:rPr>
              <a:t>«были описаны в наставление нам, достигшим последних веков» (1Кор.10:11). </a:t>
            </a:r>
            <a:r>
              <a:rPr lang="ru-RU" sz="1200" b="0" kern="1200" dirty="0">
                <a:solidFill>
                  <a:schemeClr val="tx1"/>
                </a:solidFill>
                <a:effectLst/>
                <a:latin typeface="+mn-lt"/>
                <a:ea typeface="+mn-ea"/>
                <a:cs typeface="+mn-cs"/>
              </a:rPr>
              <a:t>Другими словами, Библейские истории и притчи могут раскрыть принципы, которые помогут нам быть сильными во время суматохи, в которое мы живем! Какие принципы из притч и историй мы можем выделить по теме молитвы последнего времени?</a:t>
            </a:r>
            <a:endParaRPr lang="ru-RU" sz="1200" kern="1200" dirty="0">
              <a:solidFill>
                <a:schemeClr val="tx1"/>
              </a:solidFill>
              <a:effectLst/>
              <a:latin typeface="+mn-lt"/>
              <a:ea typeface="+mn-ea"/>
              <a:cs typeface="+mn-cs"/>
            </a:endParaRPr>
          </a:p>
          <a:p>
            <a:endParaRPr lang="ru-RU" sz="1200" b="1" kern="1200" dirty="0">
              <a:solidFill>
                <a:schemeClr val="tx1"/>
              </a:solidFill>
              <a:effectLst/>
              <a:latin typeface="+mn-lt"/>
              <a:ea typeface="+mn-ea"/>
              <a:cs typeface="+mn-cs"/>
            </a:endParaRPr>
          </a:p>
          <a:p>
            <a:r>
              <a:rPr lang="ru-RU" sz="1200" b="0" kern="1200" dirty="0">
                <a:solidFill>
                  <a:schemeClr val="tx1"/>
                </a:solidFill>
                <a:effectLst/>
                <a:latin typeface="+mn-lt"/>
                <a:ea typeface="+mn-ea"/>
                <a:cs typeface="+mn-cs"/>
              </a:rPr>
              <a:t> </a:t>
            </a:r>
            <a:endParaRPr lang="ru-RU" sz="1200" kern="1200" dirty="0">
              <a:solidFill>
                <a:schemeClr val="tx1"/>
              </a:solidFill>
              <a:effectLst/>
              <a:latin typeface="+mn-lt"/>
              <a:ea typeface="+mn-ea"/>
              <a:cs typeface="+mn-cs"/>
            </a:endParaRPr>
          </a:p>
          <a:p>
            <a:r>
              <a:rPr lang="ru-RU" sz="1200" b="0" kern="1200" dirty="0">
                <a:solidFill>
                  <a:schemeClr val="tx1"/>
                </a:solidFill>
                <a:effectLst/>
                <a:latin typeface="+mn-lt"/>
                <a:ea typeface="+mn-ea"/>
                <a:cs typeface="+mn-cs"/>
              </a:rPr>
              <a:t>•</a:t>
            </a:r>
            <a:r>
              <a:rPr lang="ru-RU" sz="1200" b="0" kern="1200" baseline="0" dirty="0">
                <a:solidFill>
                  <a:schemeClr val="tx1"/>
                </a:solidFill>
                <a:effectLst/>
                <a:latin typeface="+mn-lt"/>
                <a:ea typeface="+mn-ea"/>
                <a:cs typeface="+mn-cs"/>
              </a:rPr>
              <a:t>   </a:t>
            </a:r>
            <a:r>
              <a:rPr lang="ru-RU" sz="1200" b="0" kern="1200" dirty="0">
                <a:solidFill>
                  <a:schemeClr val="tx1"/>
                </a:solidFill>
                <a:effectLst/>
                <a:latin typeface="+mn-lt"/>
                <a:ea typeface="+mn-ea"/>
                <a:cs typeface="+mn-cs"/>
              </a:rPr>
              <a:t>Иисус Навин </a:t>
            </a:r>
            <a:r>
              <a:rPr lang="ru-RU" sz="1200" b="1" kern="1200" dirty="0">
                <a:solidFill>
                  <a:schemeClr val="tx1"/>
                </a:solidFill>
                <a:effectLst/>
                <a:latin typeface="+mn-lt"/>
                <a:ea typeface="+mn-ea"/>
                <a:cs typeface="+mn-cs"/>
              </a:rPr>
              <a:t>помнит</a:t>
            </a:r>
            <a:r>
              <a:rPr lang="ru-RU" sz="1200" b="0" kern="1200" dirty="0">
                <a:solidFill>
                  <a:schemeClr val="tx1"/>
                </a:solidFill>
                <a:effectLst/>
                <a:latin typeface="+mn-lt"/>
                <a:ea typeface="+mn-ea"/>
                <a:cs typeface="+mn-cs"/>
              </a:rPr>
              <a:t>, о том, что Бог сделал для Израильского народа, когда разделил воды Красного моря! Разделил. </a:t>
            </a:r>
            <a:endParaRPr lang="ru-RU" sz="1200" kern="1200" dirty="0">
              <a:solidFill>
                <a:schemeClr val="tx1"/>
              </a:solidFill>
              <a:effectLst/>
              <a:latin typeface="+mn-lt"/>
              <a:ea typeface="+mn-ea"/>
              <a:cs typeface="+mn-cs"/>
            </a:endParaRPr>
          </a:p>
          <a:p>
            <a:r>
              <a:rPr lang="ru-RU" sz="1200" b="0" kern="1200" dirty="0">
                <a:solidFill>
                  <a:schemeClr val="tx1"/>
                </a:solidFill>
                <a:effectLst/>
                <a:latin typeface="+mn-lt"/>
                <a:ea typeface="+mn-ea"/>
                <a:cs typeface="+mn-cs"/>
              </a:rPr>
              <a:t>•</a:t>
            </a:r>
            <a:r>
              <a:rPr lang="ru-RU" sz="1200" b="0" kern="1200" baseline="0" dirty="0">
                <a:solidFill>
                  <a:schemeClr val="tx1"/>
                </a:solidFill>
                <a:effectLst/>
                <a:latin typeface="+mn-lt"/>
                <a:ea typeface="+mn-ea"/>
                <a:cs typeface="+mn-cs"/>
              </a:rPr>
              <a:t>   </a:t>
            </a:r>
            <a:r>
              <a:rPr lang="ru-RU" sz="1200" b="0" kern="1200" dirty="0">
                <a:solidFill>
                  <a:schemeClr val="tx1"/>
                </a:solidFill>
                <a:effectLst/>
                <a:latin typeface="+mn-lt"/>
                <a:ea typeface="+mn-ea"/>
                <a:cs typeface="+mn-cs"/>
              </a:rPr>
              <a:t>Иисус Навин ожидает </a:t>
            </a:r>
            <a:r>
              <a:rPr lang="ru-RU" sz="1200" b="1" kern="1200" dirty="0">
                <a:solidFill>
                  <a:schemeClr val="tx1"/>
                </a:solidFill>
                <a:effectLst/>
                <a:latin typeface="+mn-lt"/>
                <a:ea typeface="+mn-ea"/>
                <a:cs typeface="+mn-cs"/>
              </a:rPr>
              <a:t>услышать </a:t>
            </a:r>
            <a:r>
              <a:rPr lang="ru-RU" sz="1200" b="0" kern="1200" dirty="0">
                <a:solidFill>
                  <a:schemeClr val="tx1"/>
                </a:solidFill>
                <a:effectLst/>
                <a:latin typeface="+mn-lt"/>
                <a:ea typeface="+mn-ea"/>
                <a:cs typeface="+mn-cs"/>
              </a:rPr>
              <a:t>ответ</a:t>
            </a:r>
            <a:r>
              <a:rPr lang="ru-RU" sz="1200" b="1" kern="1200" dirty="0">
                <a:solidFill>
                  <a:schemeClr val="tx1"/>
                </a:solidFill>
                <a:effectLst/>
                <a:latin typeface="+mn-lt"/>
                <a:ea typeface="+mn-ea"/>
                <a:cs typeface="+mn-cs"/>
              </a:rPr>
              <a:t> </a:t>
            </a:r>
            <a:r>
              <a:rPr lang="ru-RU" sz="1200" b="0" kern="1200" dirty="0">
                <a:solidFill>
                  <a:schemeClr val="tx1"/>
                </a:solidFill>
                <a:effectLst/>
                <a:latin typeface="+mn-lt"/>
                <a:ea typeface="+mn-ea"/>
                <a:cs typeface="+mn-cs"/>
              </a:rPr>
              <a:t>от Бога, до того, как он организует переход через реку. </a:t>
            </a:r>
            <a:endParaRPr lang="ru-RU" sz="1200" kern="1200" dirty="0">
              <a:solidFill>
                <a:schemeClr val="tx1"/>
              </a:solidFill>
              <a:effectLst/>
              <a:latin typeface="+mn-lt"/>
              <a:ea typeface="+mn-ea"/>
              <a:cs typeface="+mn-cs"/>
            </a:endParaRPr>
          </a:p>
          <a:p>
            <a:r>
              <a:rPr lang="ru-RU" sz="1200" b="0" kern="1200" dirty="0">
                <a:solidFill>
                  <a:schemeClr val="tx1"/>
                </a:solidFill>
                <a:effectLst/>
                <a:latin typeface="+mn-lt"/>
                <a:ea typeface="+mn-ea"/>
                <a:cs typeface="+mn-cs"/>
              </a:rPr>
              <a:t>•</a:t>
            </a:r>
            <a:r>
              <a:rPr lang="ru-RU" sz="1200" b="0" kern="1200" baseline="0" dirty="0">
                <a:solidFill>
                  <a:schemeClr val="tx1"/>
                </a:solidFill>
                <a:effectLst/>
                <a:latin typeface="+mn-lt"/>
                <a:ea typeface="+mn-ea"/>
                <a:cs typeface="+mn-cs"/>
              </a:rPr>
              <a:t>   </a:t>
            </a:r>
            <a:r>
              <a:rPr lang="ru-RU" sz="1200" b="0" kern="1200" dirty="0">
                <a:solidFill>
                  <a:schemeClr val="tx1"/>
                </a:solidFill>
                <a:effectLst/>
                <a:latin typeface="+mn-lt"/>
                <a:ea typeface="+mn-ea"/>
                <a:cs typeface="+mn-cs"/>
              </a:rPr>
              <a:t>Иисус Навин руководит великим множеством израильского народа, призывая их к </a:t>
            </a:r>
            <a:r>
              <a:rPr lang="ru-RU" sz="1200" b="1" kern="1200" dirty="0">
                <a:solidFill>
                  <a:schemeClr val="tx1"/>
                </a:solidFill>
                <a:effectLst/>
                <a:latin typeface="+mn-lt"/>
                <a:ea typeface="+mn-ea"/>
                <a:cs typeface="+mn-cs"/>
              </a:rPr>
              <a:t>покаянию и смирению</a:t>
            </a:r>
            <a:r>
              <a:rPr lang="ru-RU" sz="1200" b="0" kern="1200" dirty="0">
                <a:solidFill>
                  <a:schemeClr val="tx1"/>
                </a:solidFill>
                <a:effectLst/>
                <a:latin typeface="+mn-lt"/>
                <a:ea typeface="+mn-ea"/>
                <a:cs typeface="+mn-cs"/>
              </a:rPr>
              <a:t>, чтобы приготовиться для того, чтобы войти в землю обетованную. </a:t>
            </a:r>
            <a:endParaRPr lang="ru-RU" sz="1200" kern="1200" dirty="0">
              <a:solidFill>
                <a:schemeClr val="tx1"/>
              </a:solidFill>
              <a:effectLst/>
              <a:latin typeface="+mn-lt"/>
              <a:ea typeface="+mn-ea"/>
              <a:cs typeface="+mn-cs"/>
            </a:endParaRPr>
          </a:p>
          <a:p>
            <a:r>
              <a:rPr lang="ru-RU" sz="1200" b="0" kern="1200" dirty="0">
                <a:solidFill>
                  <a:schemeClr val="tx1"/>
                </a:solidFill>
                <a:effectLst/>
                <a:latin typeface="+mn-lt"/>
                <a:ea typeface="+mn-ea"/>
                <a:cs typeface="+mn-cs"/>
              </a:rPr>
              <a:t>•</a:t>
            </a:r>
            <a:r>
              <a:rPr lang="ru-RU" sz="1200" b="0" kern="1200" baseline="0" dirty="0">
                <a:solidFill>
                  <a:schemeClr val="tx1"/>
                </a:solidFill>
                <a:effectLst/>
                <a:latin typeface="+mn-lt"/>
                <a:ea typeface="+mn-ea"/>
                <a:cs typeface="+mn-cs"/>
              </a:rPr>
              <a:t>   </a:t>
            </a:r>
            <a:r>
              <a:rPr lang="ru-RU" sz="1200" b="0" kern="1200" dirty="0">
                <a:solidFill>
                  <a:schemeClr val="tx1"/>
                </a:solidFill>
                <a:effectLst/>
                <a:latin typeface="+mn-lt"/>
                <a:ea typeface="+mn-ea"/>
                <a:cs typeface="+mn-cs"/>
              </a:rPr>
              <a:t>Иисус Навин не спешит воевать со своими врагами. Он </a:t>
            </a:r>
            <a:r>
              <a:rPr lang="ru-RU" sz="1200" b="1" kern="1200" dirty="0">
                <a:solidFill>
                  <a:schemeClr val="tx1"/>
                </a:solidFill>
                <a:effectLst/>
                <a:latin typeface="+mn-lt"/>
                <a:ea typeface="+mn-ea"/>
                <a:cs typeface="+mn-cs"/>
              </a:rPr>
              <a:t>ждет, пока Господь </a:t>
            </a:r>
            <a:r>
              <a:rPr lang="ru-RU" sz="1200" b="0" kern="1200" dirty="0">
                <a:solidFill>
                  <a:schemeClr val="tx1"/>
                </a:solidFill>
                <a:effectLst/>
                <a:latin typeface="+mn-lt"/>
                <a:ea typeface="+mn-ea"/>
                <a:cs typeface="+mn-cs"/>
              </a:rPr>
              <a:t>реализует Свой План по завоеванию Ханаана.  </a:t>
            </a:r>
            <a:endParaRPr lang="ru-RU" sz="1200" kern="1200" dirty="0">
              <a:solidFill>
                <a:schemeClr val="tx1"/>
              </a:solidFill>
              <a:effectLst/>
              <a:latin typeface="+mn-lt"/>
              <a:ea typeface="+mn-ea"/>
              <a:cs typeface="+mn-cs"/>
            </a:endParaRPr>
          </a:p>
          <a:p>
            <a:endParaRPr lang="ru-RU"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BE7AC2-A6C6-0147-92D3-8D9F01C93308}" type="slidenum">
              <a:rPr lang="en-US" smtClean="0"/>
              <a:t>3</a:t>
            </a:fld>
            <a:endParaRPr lang="en-US"/>
          </a:p>
        </p:txBody>
      </p:sp>
    </p:spTree>
    <p:extLst>
      <p:ext uri="{BB962C8B-B14F-4D97-AF65-F5344CB8AC3E}">
        <p14:creationId xmlns:p14="http://schemas.microsoft.com/office/powerpoint/2010/main" val="1363626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tx1"/>
                </a:solidFill>
                <a:effectLst/>
                <a:latin typeface="+mn-lt"/>
                <a:ea typeface="+mn-ea"/>
                <a:cs typeface="+mn-cs"/>
              </a:rPr>
              <a:t>Если мы будем молиться, подобно Иисусу Навину, мы сможем приготовиться к последнему времени, когда Господь проведет нас через воды и введет нас в обетованную землю. Но перед тем, как мы раскроем эти 4 урока из притчи, которые очень важны для нас в последнее время, давайте быстро обратимся к этой истории. Вопрос в том, каким образом Иисус Навин переведет израильский народ через эти глубокие воды Иордана? Мы увидим, что в это сложное время испытаний, Иисус Навин молится, народ молится, а также священники находятся в полном повиновении Богу.</a:t>
            </a:r>
            <a:endParaRPr lang="ru-RU"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BE7AC2-A6C6-0147-92D3-8D9F01C93308}" type="slidenum">
              <a:rPr lang="en-US" smtClean="0"/>
              <a:t>4</a:t>
            </a:fld>
            <a:endParaRPr lang="en-US"/>
          </a:p>
        </p:txBody>
      </p:sp>
    </p:spTree>
    <p:extLst>
      <p:ext uri="{BB962C8B-B14F-4D97-AF65-F5344CB8AC3E}">
        <p14:creationId xmlns:p14="http://schemas.microsoft.com/office/powerpoint/2010/main" val="1913321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tx1"/>
                </a:solidFill>
                <a:effectLst/>
                <a:latin typeface="+mn-lt"/>
                <a:ea typeface="+mn-ea"/>
                <a:cs typeface="+mn-cs"/>
              </a:rPr>
              <a:t>Что Иисус Навин делает в кризисное время, не имея необходимого средства для пересечения реки? Он взывает к Богу в молитве! Но для Иисуса Навина, молитва – это не пассивное перечисление своих желаний в молитве или более того нужды в Божьем водительстве в данном случае, а осознанное постоянное общение с Богом. Для Иисуса Навина естественно приходить в присутствие Божье в молитве активного слушателя, с открытым сердцем и разумом, чтобы услышать Бога. И во время особой нужды, Бог говорит нам слова ободрения: </a:t>
            </a:r>
            <a:r>
              <a:rPr lang="ru-RU" sz="1200" b="0" i="1" kern="1200" dirty="0">
                <a:solidFill>
                  <a:schemeClr val="tx1"/>
                </a:solidFill>
                <a:effectLst/>
                <a:latin typeface="+mn-lt"/>
                <a:ea typeface="+mn-ea"/>
                <a:cs typeface="+mn-cs"/>
              </a:rPr>
              <a:t>«Теперь время встать и переходить воды Иордана, ты и все эти люди, и идти в землю которую я даю вам»…</a:t>
            </a:r>
            <a:r>
              <a:rPr lang="ru-RU" sz="1200" b="0" kern="1200" dirty="0">
                <a:solidFill>
                  <a:schemeClr val="tx1"/>
                </a:solidFill>
                <a:effectLst/>
                <a:latin typeface="+mn-lt"/>
                <a:ea typeface="+mn-ea"/>
                <a:cs typeface="+mn-cs"/>
              </a:rPr>
              <a:t> </a:t>
            </a:r>
            <a:r>
              <a:rPr lang="ru-RU" sz="1200" b="0" i="1" kern="1200" dirty="0">
                <a:solidFill>
                  <a:schemeClr val="tx1"/>
                </a:solidFill>
                <a:effectLst/>
                <a:latin typeface="+mn-lt"/>
                <a:ea typeface="+mn-ea"/>
                <a:cs typeface="+mn-cs"/>
              </a:rPr>
              <a:t>Не повелевал ли я вам? Будьте сильны и мужественны: не бойся и не малодушествуй, потому что я Господь, Бог Твой, буду с тобой везде, и во всех делах твоих» (Иисус Навин 1:2, 9).</a:t>
            </a:r>
            <a:endParaRPr lang="ru-RU"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a:p>
            <a:r>
              <a:rPr lang="ru-RU" sz="1200" b="0" kern="1200" dirty="0">
                <a:solidFill>
                  <a:schemeClr val="tx1"/>
                </a:solidFill>
                <a:effectLst/>
                <a:latin typeface="+mn-lt"/>
                <a:ea typeface="+mn-ea"/>
                <a:cs typeface="+mn-cs"/>
              </a:rPr>
              <a:t>Когда Иисус Навин молился, он не знал, как Бог будет проводить их через воды Иордана. Тем не менее, веря, что Бог обязательно найдет лучшее решение для своего народа, Иисус Навин начинает готовиться к переходу через реку, посылая двоих соглядатаев из Израильского народа в Иерихон, город с самой сильной армией в Ханаане.</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70BE7AC2-A6C6-0147-92D3-8D9F01C93308}" type="slidenum">
              <a:rPr lang="en-US" smtClean="0"/>
              <a:t>5</a:t>
            </a:fld>
            <a:endParaRPr lang="en-US"/>
          </a:p>
        </p:txBody>
      </p:sp>
    </p:spTree>
    <p:extLst>
      <p:ext uri="{BB962C8B-B14F-4D97-AF65-F5344CB8AC3E}">
        <p14:creationId xmlns:p14="http://schemas.microsoft.com/office/powerpoint/2010/main" val="818624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a:solidFill>
                  <a:schemeClr val="tx1"/>
                </a:solidFill>
                <a:effectLst/>
                <a:latin typeface="+mn-lt"/>
                <a:ea typeface="+mn-ea"/>
                <a:cs typeface="+mn-cs"/>
              </a:rPr>
              <a:t>Израильский народ молится — в смирении исповедуя свои грехи </a:t>
            </a:r>
          </a:p>
          <a:p>
            <a:r>
              <a:rPr lang="ru-RU" sz="1200" b="0" kern="1200" dirty="0">
                <a:solidFill>
                  <a:schemeClr val="tx1"/>
                </a:solidFill>
                <a:effectLst/>
                <a:latin typeface="+mn-lt"/>
                <a:ea typeface="+mn-ea"/>
                <a:cs typeface="+mn-cs"/>
              </a:rPr>
              <a:t>Ожидая добрых вестей от верных соглядатаев, Иисус Навин призывает израильский народ </a:t>
            </a:r>
            <a:r>
              <a:rPr lang="ru-RU" sz="1200" kern="1200" dirty="0">
                <a:solidFill>
                  <a:schemeClr val="tx1"/>
                </a:solidFill>
                <a:effectLst/>
                <a:latin typeface="+mn-lt"/>
                <a:ea typeface="+mn-ea"/>
                <a:cs typeface="+mn-cs"/>
              </a:rPr>
              <a:t>освятиться подготовив себя к </a:t>
            </a:r>
            <a:r>
              <a:rPr lang="ru-RU" sz="1200" b="0" kern="1200" dirty="0">
                <a:solidFill>
                  <a:schemeClr val="tx1"/>
                </a:solidFill>
                <a:effectLst/>
                <a:latin typeface="+mn-lt"/>
                <a:ea typeface="+mn-ea"/>
                <a:cs typeface="+mn-cs"/>
              </a:rPr>
              <a:t>великим чудесам, которые Господь сотворит для них (И.Нав.3:5). Другими словами, </a:t>
            </a:r>
            <a:r>
              <a:rPr lang="ru-RU" sz="1200" kern="1200" dirty="0">
                <a:solidFill>
                  <a:schemeClr val="tx1"/>
                </a:solidFill>
                <a:effectLst/>
                <a:latin typeface="+mn-lt"/>
                <a:ea typeface="+mn-ea"/>
                <a:cs typeface="+mn-cs"/>
              </a:rPr>
              <a:t>их подготовка заключалась в том, чтобы исповедать свои грехи друг перед другом и Богом. Они должны были искать Божьего лица как лично, так и все вместе, не позволяя ничему встать между ними и Богом, в Которого они верили, завтра будем совершать великие дела. </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Какое бесценное время братского общения, молитв, исповедания и пения должно быть было у Израильтян тогда! Та вечерняя молитвенная встреча была исполнена слез покаяния и радости, когда народ просил и получал прощение тех, перед кем они согрешили, а также перед Богом. </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Активная молитвенная жизнь и общение с Богом Иисуса Навина подкрепляет увядающую веру утомленного Божьего народа!  Они выражают свое желание исполнять Божий закон: </a:t>
            </a:r>
            <a:r>
              <a:rPr lang="ru-RU" sz="1200" i="1" kern="1200" dirty="0">
                <a:solidFill>
                  <a:schemeClr val="tx1"/>
                </a:solidFill>
                <a:effectLst/>
                <a:latin typeface="+mn-lt"/>
                <a:ea typeface="+mn-ea"/>
                <a:cs typeface="+mn-cs"/>
              </a:rPr>
              <a:t>«Они в ответ Иисусу сказали: все, что ни повелишь нам, сделаем, и куда ни пошлешь нас, пойдем…» (Иисуса Навина 1:16).</a:t>
            </a:r>
            <a:endParaRPr lang="ru-RU" sz="1200" kern="1200" dirty="0">
              <a:solidFill>
                <a:schemeClr val="tx1"/>
              </a:solidFill>
              <a:effectLst/>
              <a:latin typeface="+mn-lt"/>
              <a:ea typeface="+mn-ea"/>
              <a:cs typeface="+mn-cs"/>
            </a:endParaRPr>
          </a:p>
          <a:p>
            <a:endParaRPr lang="ru-RU"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0BE7AC2-A6C6-0147-92D3-8D9F01C93308}" type="slidenum">
              <a:rPr lang="en-US" smtClean="0"/>
              <a:t>6</a:t>
            </a:fld>
            <a:endParaRPr lang="en-US"/>
          </a:p>
        </p:txBody>
      </p:sp>
    </p:spTree>
    <p:extLst>
      <p:ext uri="{BB962C8B-B14F-4D97-AF65-F5344CB8AC3E}">
        <p14:creationId xmlns:p14="http://schemas.microsoft.com/office/powerpoint/2010/main" val="665677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a:solidFill>
                  <a:schemeClr val="tx1"/>
                </a:solidFill>
                <a:effectLst/>
                <a:latin typeface="+mn-lt"/>
                <a:ea typeface="+mn-ea"/>
                <a:cs typeface="+mn-cs"/>
              </a:rPr>
              <a:t>Священники повинуются — действуя по вере </a:t>
            </a:r>
          </a:p>
          <a:p>
            <a:r>
              <a:rPr lang="ru-RU" sz="1200" kern="1200" dirty="0">
                <a:solidFill>
                  <a:schemeClr val="tx1"/>
                </a:solidFill>
                <a:effectLst/>
                <a:latin typeface="+mn-lt"/>
                <a:ea typeface="+mn-ea"/>
                <a:cs typeface="+mn-cs"/>
              </a:rPr>
              <a:t>Ранним утром, под водительством Господа, Иисус Навин повелевает священникам нести ковчег завета прямо к берегу бурной реки и войти в ее воды. И все множество народа наблюдало за этим действием. </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И как только стопы ног священников, несущих ковчег Господа, Владыки всей земли, ступят в воду Иордана, вода Иорданская иссякнет, а текущая же сверху вода остановится стеною. Итак, когда народ двинулся от своих шатров, чтобы переходить Иордан, и священники понесли ковчег завета пред народом, то, лишь только несущие ковчег вошли в Иордан, и ноги священников, несших ковчег, погрузились в воду Иордана, вода, текущая сверху, остановилась и стала стеною, а весь народ более миллиона людей перешли на западный берег. Иисус Навин, повелел каждому из двенадцати колен вынести из реки по одному большому камню. А затем повелел священникам выйти вместе с ковчегом на берег. </a:t>
            </a:r>
          </a:p>
          <a:p>
            <a:endParaRPr lang="ru-RU" sz="1200" kern="1200" dirty="0">
              <a:solidFill>
                <a:schemeClr val="tx1"/>
              </a:solidFill>
              <a:effectLst/>
              <a:latin typeface="+mn-lt"/>
              <a:ea typeface="+mn-ea"/>
              <a:cs typeface="+mn-cs"/>
            </a:endParaRPr>
          </a:p>
          <a:p>
            <a:r>
              <a:rPr lang="ru-RU" sz="1200" i="1" kern="1200" dirty="0">
                <a:solidFill>
                  <a:schemeClr val="tx1"/>
                </a:solidFill>
                <a:effectLst/>
                <a:latin typeface="+mn-lt"/>
                <a:ea typeface="+mn-ea"/>
                <a:cs typeface="+mn-cs"/>
              </a:rPr>
              <a:t>«И когда священники, несшие ковчег завета Господня, вышли из Иордана, то, лишь только стопы ног их ступили на сушу, вода Иордана устремилась по своему месту и пошла, как вчера и третьего дня, выше всех берегов своих» (Иисуса Навина 4:18)</a:t>
            </a:r>
            <a:endParaRPr lang="ru-RU" sz="1200" kern="1200" dirty="0">
              <a:solidFill>
                <a:schemeClr val="tx1"/>
              </a:solidFill>
              <a:effectLst/>
              <a:latin typeface="+mn-lt"/>
              <a:ea typeface="+mn-ea"/>
              <a:cs typeface="+mn-cs"/>
            </a:endParaRPr>
          </a:p>
          <a:p>
            <a:r>
              <a:rPr lang="ru-RU" sz="1200" i="1" kern="1200" dirty="0">
                <a:solidFill>
                  <a:schemeClr val="tx1"/>
                </a:solidFill>
                <a:effectLst/>
                <a:latin typeface="+mn-lt"/>
                <a:ea typeface="+mn-ea"/>
                <a:cs typeface="+mn-cs"/>
              </a:rPr>
              <a:t> «И народ переходил против Иерихона; священники же, несшие ковчег завета Господня, стояли на суше среди Иордана твердою ногою. Все сыны </a:t>
            </a:r>
            <a:r>
              <a:rPr lang="ru-RU" sz="1200" i="1" kern="1200" dirty="0" err="1">
                <a:solidFill>
                  <a:schemeClr val="tx1"/>
                </a:solidFill>
                <a:effectLst/>
                <a:latin typeface="+mn-lt"/>
                <a:ea typeface="+mn-ea"/>
                <a:cs typeface="+mn-cs"/>
              </a:rPr>
              <a:t>Израилевы</a:t>
            </a:r>
            <a:r>
              <a:rPr lang="ru-RU" sz="1200" i="1" kern="1200" dirty="0">
                <a:solidFill>
                  <a:schemeClr val="tx1"/>
                </a:solidFill>
                <a:effectLst/>
                <a:latin typeface="+mn-lt"/>
                <a:ea typeface="+mn-ea"/>
                <a:cs typeface="+mn-cs"/>
              </a:rPr>
              <a:t> переходили по суше, доколе весь народ не перешел чрез Иордан» (Иисуса Навина 3:17)</a:t>
            </a:r>
            <a:endParaRPr lang="ru-RU" sz="1200" kern="1200" dirty="0">
              <a:solidFill>
                <a:schemeClr val="tx1"/>
              </a:solidFill>
              <a:effectLst/>
              <a:latin typeface="+mn-lt"/>
              <a:ea typeface="+mn-ea"/>
              <a:cs typeface="+mn-cs"/>
            </a:endParaRPr>
          </a:p>
          <a:p>
            <a:r>
              <a:rPr lang="ru-RU" sz="1200" i="1" kern="1200" dirty="0">
                <a:solidFill>
                  <a:schemeClr val="tx1"/>
                </a:solidFill>
                <a:effectLst/>
                <a:latin typeface="+mn-lt"/>
                <a:ea typeface="+mn-ea"/>
                <a:cs typeface="+mn-cs"/>
              </a:rPr>
              <a:t> </a:t>
            </a:r>
            <a:endParaRPr lang="ru-RU" sz="1200" kern="1200" dirty="0">
              <a:solidFill>
                <a:schemeClr val="tx1"/>
              </a:solidFill>
              <a:effectLst/>
              <a:latin typeface="+mn-lt"/>
              <a:ea typeface="+mn-ea"/>
              <a:cs typeface="+mn-cs"/>
            </a:endParaRPr>
          </a:p>
          <a:p>
            <a:endParaRPr lang="ru-RU"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BE7AC2-A6C6-0147-92D3-8D9F01C93308}" type="slidenum">
              <a:rPr lang="en-US" smtClean="0"/>
              <a:t>7</a:t>
            </a:fld>
            <a:endParaRPr lang="en-US"/>
          </a:p>
        </p:txBody>
      </p:sp>
    </p:spTree>
    <p:extLst>
      <p:ext uri="{BB962C8B-B14F-4D97-AF65-F5344CB8AC3E}">
        <p14:creationId xmlns:p14="http://schemas.microsoft.com/office/powerpoint/2010/main" val="300461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a:solidFill>
                  <a:schemeClr val="tx1"/>
                </a:solidFill>
                <a:effectLst/>
                <a:latin typeface="+mn-lt"/>
                <a:ea typeface="+mn-ea"/>
                <a:cs typeface="+mn-cs"/>
              </a:rPr>
              <a:t>УРОК №1: МОЛИТВА ОТКРЫВАЕТ СЕРДЦЕ ДЛЯ БОГА </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Для Иисуса Навина молитва не была обязанностью, ритуалом или долгом. Иисус был его Другом, и Иисус Навин регулярно общался с Ним, открывая свое сердце Богу, прося Его о водительстве, преобразовании и Его присутствии в его жизни. Чему мы можем научиться из Истории Иисуса Навина? Он </a:t>
            </a:r>
            <a:r>
              <a:rPr lang="ru-RU" sz="1200" i="1" kern="1200" dirty="0">
                <a:solidFill>
                  <a:schemeClr val="tx1"/>
                </a:solidFill>
                <a:effectLst/>
                <a:latin typeface="+mn-lt"/>
                <a:ea typeface="+mn-ea"/>
                <a:cs typeface="+mn-cs"/>
              </a:rPr>
              <a:t>избрал</a:t>
            </a:r>
            <a:r>
              <a:rPr lang="ru-RU" sz="1200" kern="1200" dirty="0">
                <a:solidFill>
                  <a:schemeClr val="tx1"/>
                </a:solidFill>
                <a:effectLst/>
                <a:latin typeface="+mn-lt"/>
                <a:ea typeface="+mn-ea"/>
                <a:cs typeface="+mn-cs"/>
              </a:rPr>
              <a:t> полагаться на Божьи повеления. Он </a:t>
            </a:r>
            <a:r>
              <a:rPr lang="ru-RU" sz="1200" i="1" kern="1200" dirty="0">
                <a:solidFill>
                  <a:schemeClr val="tx1"/>
                </a:solidFill>
                <a:effectLst/>
                <a:latin typeface="+mn-lt"/>
                <a:ea typeface="+mn-ea"/>
                <a:cs typeface="+mn-cs"/>
              </a:rPr>
              <a:t>поверил</a:t>
            </a:r>
            <a:r>
              <a:rPr lang="ru-RU" sz="1200" kern="1200" dirty="0">
                <a:solidFill>
                  <a:schemeClr val="tx1"/>
                </a:solidFill>
                <a:effectLst/>
                <a:latin typeface="+mn-lt"/>
                <a:ea typeface="+mn-ea"/>
                <a:cs typeface="+mn-cs"/>
              </a:rPr>
              <a:t> в обетования (</a:t>
            </a:r>
            <a:r>
              <a:rPr lang="ru-RU" sz="1200" kern="1200" dirty="0" err="1">
                <a:solidFill>
                  <a:schemeClr val="tx1"/>
                </a:solidFill>
                <a:effectLst/>
                <a:latin typeface="+mn-lt"/>
                <a:ea typeface="+mn-ea"/>
                <a:cs typeface="+mn-cs"/>
              </a:rPr>
              <a:t>Ис</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Нав</a:t>
            </a:r>
            <a:r>
              <a:rPr lang="ru-RU" sz="1200" kern="1200" dirty="0">
                <a:solidFill>
                  <a:schemeClr val="tx1"/>
                </a:solidFill>
                <a:effectLst/>
                <a:latin typeface="+mn-lt"/>
                <a:ea typeface="+mn-ea"/>
                <a:cs typeface="+mn-cs"/>
              </a:rPr>
              <a:t>. 1:7), что благодаря Божьей силе он может иметь силу, смелость и верность Его закону. Он </a:t>
            </a:r>
            <a:r>
              <a:rPr lang="ru-RU" sz="1200" i="1" kern="1200" dirty="0">
                <a:solidFill>
                  <a:schemeClr val="tx1"/>
                </a:solidFill>
                <a:effectLst/>
                <a:latin typeface="+mn-lt"/>
                <a:ea typeface="+mn-ea"/>
                <a:cs typeface="+mn-cs"/>
              </a:rPr>
              <a:t>действует</a:t>
            </a:r>
            <a:r>
              <a:rPr lang="ru-RU" sz="1200" kern="1200" dirty="0">
                <a:solidFill>
                  <a:schemeClr val="tx1"/>
                </a:solidFill>
                <a:effectLst/>
                <a:latin typeface="+mn-lt"/>
                <a:ea typeface="+mn-ea"/>
                <a:cs typeface="+mn-cs"/>
              </a:rPr>
              <a:t> согласно Слову Господа. Позже благодаря лживым жителям </a:t>
            </a:r>
            <a:r>
              <a:rPr lang="ru-RU" sz="1200" kern="1200" dirty="0" err="1">
                <a:solidFill>
                  <a:schemeClr val="tx1"/>
                </a:solidFill>
                <a:effectLst/>
                <a:latin typeface="+mn-lt"/>
                <a:ea typeface="+mn-ea"/>
                <a:cs typeface="+mn-cs"/>
              </a:rPr>
              <a:t>Гаваона</a:t>
            </a:r>
            <a:r>
              <a:rPr lang="ru-RU" sz="1200" kern="1200" dirty="0">
                <a:solidFill>
                  <a:schemeClr val="tx1"/>
                </a:solidFill>
                <a:effectLst/>
                <a:latin typeface="+mn-lt"/>
                <a:ea typeface="+mn-ea"/>
                <a:cs typeface="+mn-cs"/>
              </a:rPr>
              <a:t> Иисус Навин увидит, что пренебрежение Божьей волей в любых обстоятельствах жизни может привести к опустошающим и далеко идущим последствиям (</a:t>
            </a:r>
            <a:r>
              <a:rPr lang="ru-RU" sz="1200" kern="1200" dirty="0" err="1">
                <a:solidFill>
                  <a:schemeClr val="tx1"/>
                </a:solidFill>
                <a:effectLst/>
                <a:latin typeface="+mn-lt"/>
                <a:ea typeface="+mn-ea"/>
                <a:cs typeface="+mn-cs"/>
              </a:rPr>
              <a:t>Ис</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Нав</a:t>
            </a:r>
            <a:r>
              <a:rPr lang="ru-RU" sz="1200" kern="1200" dirty="0">
                <a:solidFill>
                  <a:schemeClr val="tx1"/>
                </a:solidFill>
                <a:effectLst/>
                <a:latin typeface="+mn-lt"/>
                <a:ea typeface="+mn-ea"/>
                <a:cs typeface="+mn-cs"/>
              </a:rPr>
              <a:t>. 9). </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Какой это пример для нас! Библия полна Божиими обетованиями! Он жаждет, чтобы мы ухватились за эти обетования, поверив, что они были оставлены и для нас, так же, как и для израильского народа, и чтобы мы также действительно ожидали великих чудес от Бога.  Мы можем обращаться к Божьему сострадательному сердцу полагаясь на эти обетования. Но вместо этого, мы пытаемся сами разрешить свои трудности. Когда мы наконец отдадим это бремя Иисусу, по вере признав, что Он всемогущ, всезнающ и любит всех, то мы сможем преодолеть все наши угнетающие чувства. Это огромная победа — позволить наконец Иисусу быть нашим Господом и Господином, не только нашей жизни, но и наших мыслей! </a:t>
            </a:r>
          </a:p>
          <a:p>
            <a:r>
              <a:rPr lang="ru-RU"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0BE7AC2-A6C6-0147-92D3-8D9F01C93308}" type="slidenum">
              <a:rPr lang="en-US" smtClean="0"/>
              <a:t>8</a:t>
            </a:fld>
            <a:endParaRPr lang="en-US"/>
          </a:p>
        </p:txBody>
      </p:sp>
    </p:spTree>
    <p:extLst>
      <p:ext uri="{BB962C8B-B14F-4D97-AF65-F5344CB8AC3E}">
        <p14:creationId xmlns:p14="http://schemas.microsoft.com/office/powerpoint/2010/main" val="468909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a:solidFill>
                  <a:schemeClr val="tx1"/>
                </a:solidFill>
                <a:effectLst/>
                <a:latin typeface="+mn-lt"/>
                <a:ea typeface="+mn-ea"/>
                <a:cs typeface="+mn-cs"/>
              </a:rPr>
              <a:t>Мы молимся — создавая взаимоотношения с Богом  </a:t>
            </a:r>
          </a:p>
          <a:p>
            <a:r>
              <a:rPr lang="ru-RU" sz="1200" kern="1200" dirty="0">
                <a:solidFill>
                  <a:schemeClr val="tx1"/>
                </a:solidFill>
                <a:effectLst/>
                <a:latin typeface="+mn-lt"/>
                <a:ea typeface="+mn-ea"/>
                <a:cs typeface="+mn-cs"/>
              </a:rPr>
              <a:t>Общение необходимо в любых взаимоотношениях и особенно в отношениях с Богом неба и земли. Да, ему известны наши мысли, но Он жаждет услышать от нас, что мы на самом деле чествуем. </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Когда Израильтяне были практически поражены, Иисуса Навин упал на лицо свое перед Господом. И смотрите что отвечает ему Бог: </a:t>
            </a:r>
            <a:r>
              <a:rPr lang="ru-RU" sz="1200" i="1" kern="1200" dirty="0">
                <a:solidFill>
                  <a:schemeClr val="tx1"/>
                </a:solidFill>
                <a:effectLst/>
                <a:latin typeface="+mn-lt"/>
                <a:ea typeface="+mn-ea"/>
                <a:cs typeface="+mn-cs"/>
              </a:rPr>
              <a:t>«…встань, для чего ты пал на лицо твое?» (Иисуса Навина 7:10).</a:t>
            </a:r>
            <a:r>
              <a:rPr lang="ru-RU" sz="1200" kern="1200" dirty="0">
                <a:solidFill>
                  <a:schemeClr val="tx1"/>
                </a:solidFill>
                <a:effectLst/>
                <a:latin typeface="+mn-lt"/>
                <a:ea typeface="+mn-ea"/>
                <a:cs typeface="+mn-cs"/>
              </a:rPr>
              <a:t> Задавая вопрос Бог приглашает Иисуса Навина поделиться с Ним тем, что у него на сердце. Это приглашение поделиться своей болью, не подразумевает того, что мы должны Богу начать проповедовать! Иногда достаточно, чтобы из нашего кающегося сердца вырвалось </a:t>
            </a:r>
            <a:r>
              <a:rPr lang="ru-RU" sz="1200" i="1" kern="1200" dirty="0">
                <a:solidFill>
                  <a:schemeClr val="tx1"/>
                </a:solidFill>
                <a:effectLst/>
                <a:latin typeface="+mn-lt"/>
                <a:ea typeface="+mn-ea"/>
                <a:cs typeface="+mn-cs"/>
              </a:rPr>
              <a:t>«Спаси меня, Господи или я умру»</a:t>
            </a:r>
            <a:r>
              <a:rPr lang="ru-RU" sz="1200" kern="1200" dirty="0">
                <a:solidFill>
                  <a:schemeClr val="tx1"/>
                </a:solidFill>
                <a:effectLst/>
                <a:latin typeface="+mn-lt"/>
                <a:ea typeface="+mn-ea"/>
                <a:cs typeface="+mn-cs"/>
              </a:rPr>
              <a:t> Такая молитва всегда будет услышана нашим Господом Иисусом, Который обещает нам: </a:t>
            </a:r>
            <a:r>
              <a:rPr lang="ru-RU" sz="1200" i="1" kern="1200" dirty="0">
                <a:solidFill>
                  <a:schemeClr val="tx1"/>
                </a:solidFill>
                <a:effectLst/>
                <a:latin typeface="+mn-lt"/>
                <a:ea typeface="+mn-ea"/>
                <a:cs typeface="+mn-cs"/>
              </a:rPr>
              <a:t>«и приходящего ко Мне не изгоню вон…» (Иоанна 6:37).   </a:t>
            </a:r>
            <a:endParaRPr lang="ru-RU" sz="1200" kern="1200" dirty="0">
              <a:solidFill>
                <a:schemeClr val="tx1"/>
              </a:solidFill>
              <a:effectLst/>
              <a:latin typeface="+mn-lt"/>
              <a:ea typeface="+mn-ea"/>
              <a:cs typeface="+mn-cs"/>
            </a:endParaRPr>
          </a:p>
          <a:p>
            <a:endParaRPr lang="ru-RU"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0BE7AC2-A6C6-0147-92D3-8D9F01C93308}" type="slidenum">
              <a:rPr lang="en-US" smtClean="0"/>
              <a:t>9</a:t>
            </a:fld>
            <a:endParaRPr lang="en-US"/>
          </a:p>
        </p:txBody>
      </p:sp>
    </p:spTree>
    <p:extLst>
      <p:ext uri="{BB962C8B-B14F-4D97-AF65-F5344CB8AC3E}">
        <p14:creationId xmlns:p14="http://schemas.microsoft.com/office/powerpoint/2010/main" val="448011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78180" y="2514600"/>
            <a:ext cx="10835640" cy="2258568"/>
          </a:xfrm>
          <a:prstGeom prst="rect">
            <a:avLst/>
          </a:prstGeom>
        </p:spPr>
        <p:txBody>
          <a:bodyPr anchor="b">
            <a:normAutofit/>
          </a:bodyPr>
          <a:lstStyle>
            <a:lvl1pPr>
              <a:defRPr sz="5400"/>
            </a:lvl1pPr>
          </a:lstStyle>
          <a:p>
            <a:r>
              <a:rPr lang="en-US" dirty="0"/>
              <a:t>Click to edit Master title style</a:t>
            </a:r>
          </a:p>
        </p:txBody>
      </p:sp>
      <p:sp>
        <p:nvSpPr>
          <p:cNvPr id="3" name="Subtitle 2"/>
          <p:cNvSpPr>
            <a:spLocks noGrp="1"/>
          </p:cNvSpPr>
          <p:nvPr>
            <p:ph type="subTitle" idx="1"/>
          </p:nvPr>
        </p:nvSpPr>
        <p:spPr>
          <a:xfrm>
            <a:off x="678180" y="4773168"/>
            <a:ext cx="10826432" cy="1126283"/>
          </a:xfrm>
          <a:prstGeom prst="rect">
            <a:avLst/>
          </a:prstGeo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72625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8180" y="609600"/>
            <a:ext cx="10835640" cy="3117040"/>
          </a:xfrm>
          <a:prstGeom prst="rect">
            <a:avLst/>
          </a:prstGeo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678180" y="4354046"/>
            <a:ext cx="10826431" cy="1984970"/>
          </a:xfrm>
          <a:prstGeom prst="rect">
            <a:avLst/>
          </a:prstGeo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91381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8180" y="609600"/>
            <a:ext cx="10835640" cy="2895600"/>
          </a:xfrm>
          <a:prstGeom prst="rect">
            <a:avLst/>
          </a:prstGeom>
        </p:spPr>
        <p:txBody>
          <a:bodyPr anchor="ctr">
            <a:normAutofit/>
          </a:bodyPr>
          <a:lstStyle>
            <a:lvl1pPr algn="l">
              <a:defRPr sz="4800" b="0" cap="none"/>
            </a:lvl1pPr>
          </a:lstStyle>
          <a:p>
            <a:r>
              <a:rPr lang="en-US" dirty="0"/>
              <a:t>Click to edit Master title style</a:t>
            </a:r>
          </a:p>
        </p:txBody>
      </p:sp>
      <p:sp>
        <p:nvSpPr>
          <p:cNvPr id="13" name="Text Placeholder 9"/>
          <p:cNvSpPr>
            <a:spLocks noGrp="1"/>
          </p:cNvSpPr>
          <p:nvPr>
            <p:ph type="body" sz="quarter" idx="13"/>
          </p:nvPr>
        </p:nvSpPr>
        <p:spPr>
          <a:xfrm>
            <a:off x="668971" y="3505200"/>
            <a:ext cx="10835640" cy="381000"/>
          </a:xfrm>
          <a:prstGeom prst="rect">
            <a:avLst/>
          </a:prstGeo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9560" y="4354046"/>
            <a:ext cx="10835640" cy="2031636"/>
          </a:xfrm>
          <a:prstGeom prst="rect">
            <a:avLst/>
          </a:prstGeo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4702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8180" y="2438400"/>
            <a:ext cx="10835640" cy="2724845"/>
          </a:xfrm>
          <a:prstGeom prst="rect">
            <a:avLst/>
          </a:prstGeom>
        </p:spPr>
        <p:txBody>
          <a:bodyPr anchor="b">
            <a:normAutofit/>
          </a:bodyPr>
          <a:lstStyle>
            <a:lvl1pPr algn="l">
              <a:defRPr sz="4800" b="0"/>
            </a:lvl1pPr>
          </a:lstStyle>
          <a:p>
            <a:r>
              <a:rPr lang="en-US" dirty="0"/>
              <a:t>Click to edit Master title style</a:t>
            </a:r>
          </a:p>
        </p:txBody>
      </p:sp>
      <p:sp>
        <p:nvSpPr>
          <p:cNvPr id="4" name="Text Placeholder 3"/>
          <p:cNvSpPr>
            <a:spLocks noGrp="1"/>
          </p:cNvSpPr>
          <p:nvPr>
            <p:ph type="body" sz="half" idx="2"/>
          </p:nvPr>
        </p:nvSpPr>
        <p:spPr>
          <a:xfrm>
            <a:off x="678180" y="5181600"/>
            <a:ext cx="10835640" cy="729622"/>
          </a:xfrm>
          <a:prstGeom prst="rect">
            <a:avLst/>
          </a:prstGeo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Tree>
    <p:extLst>
      <p:ext uri="{BB962C8B-B14F-4D97-AF65-F5344CB8AC3E}">
        <p14:creationId xmlns:p14="http://schemas.microsoft.com/office/powerpoint/2010/main" val="12759626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678180" y="609600"/>
            <a:ext cx="10835640" cy="2895600"/>
          </a:xfrm>
          <a:prstGeom prst="rect">
            <a:avLst/>
          </a:prstGeom>
        </p:spPr>
        <p:txBody>
          <a:bodyPr anchor="ctr">
            <a:normAutofit/>
          </a:bodyPr>
          <a:lstStyle>
            <a:lvl1pPr algn="l">
              <a:defRPr sz="4800" b="0" cap="none"/>
            </a:lvl1pPr>
          </a:lstStyle>
          <a:p>
            <a:r>
              <a:rPr lang="en-US" dirty="0"/>
              <a:t>Click to edit Master title style</a:t>
            </a:r>
          </a:p>
        </p:txBody>
      </p:sp>
      <p:sp>
        <p:nvSpPr>
          <p:cNvPr id="21" name="Text Placeholder 9"/>
          <p:cNvSpPr>
            <a:spLocks noGrp="1"/>
          </p:cNvSpPr>
          <p:nvPr>
            <p:ph type="body" sz="quarter" idx="13"/>
          </p:nvPr>
        </p:nvSpPr>
        <p:spPr>
          <a:xfrm>
            <a:off x="687387" y="4343400"/>
            <a:ext cx="10835640" cy="838200"/>
          </a:xfrm>
          <a:prstGeom prst="rect">
            <a:avLst/>
          </a:prstGeo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678180" y="5181599"/>
            <a:ext cx="10835640" cy="1206843"/>
          </a:xfrm>
          <a:prstGeom prst="rect">
            <a:avLst/>
          </a:prstGeo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73901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78180" y="627407"/>
            <a:ext cx="10835640" cy="2880020"/>
          </a:xfrm>
          <a:prstGeom prst="rect">
            <a:avLst/>
          </a:prstGeo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687387" y="4343400"/>
            <a:ext cx="10835640" cy="838200"/>
          </a:xfrm>
          <a:prstGeom prst="rect">
            <a:avLst/>
          </a:prstGeo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687387" y="5181599"/>
            <a:ext cx="10835640" cy="1169773"/>
          </a:xfrm>
          <a:prstGeom prst="rect">
            <a:avLst/>
          </a:prstGeo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Tree>
    <p:extLst>
      <p:ext uri="{BB962C8B-B14F-4D97-AF65-F5344CB8AC3E}">
        <p14:creationId xmlns:p14="http://schemas.microsoft.com/office/powerpoint/2010/main" val="896853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1785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7265" y="624110"/>
            <a:ext cx="10837347" cy="128089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67265" y="2133600"/>
            <a:ext cx="10837347" cy="42062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89104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8180" y="2058750"/>
            <a:ext cx="10835640" cy="1468800"/>
          </a:xfrm>
          <a:prstGeom prst="rect">
            <a:avLst/>
          </a:prstGeo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8180" y="3530129"/>
            <a:ext cx="10835640" cy="860400"/>
          </a:xfrm>
          <a:prstGeom prst="rect">
            <a:avLst/>
          </a:prstGeo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09320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668971" y="613368"/>
            <a:ext cx="10835640" cy="1280890"/>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68971" y="2072676"/>
            <a:ext cx="5113991" cy="4171956"/>
          </a:xfrm>
          <a:prstGeom prst="rect">
            <a:avLst/>
          </a:prstGeo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704011" y="2072676"/>
            <a:ext cx="4800600" cy="4206240"/>
          </a:xfrm>
          <a:prstGeom prst="rect">
            <a:avLst/>
          </a:prstGeo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80190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678180" y="624110"/>
            <a:ext cx="10835640" cy="1280890"/>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78179" y="2022769"/>
            <a:ext cx="5029200"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1902" y="2771388"/>
            <a:ext cx="5029200" cy="3462502"/>
          </a:xfrm>
          <a:prstGeom prst="rect">
            <a:avLst/>
          </a:prstGeo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84620" y="2022769"/>
            <a:ext cx="5029200"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84620" y="2762506"/>
            <a:ext cx="5029200" cy="3462502"/>
          </a:xfrm>
          <a:prstGeom prst="rect">
            <a:avLst/>
          </a:prstGeo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3870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8180" y="624110"/>
            <a:ext cx="10835640" cy="1280890"/>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3209379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6814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388" y="446088"/>
            <a:ext cx="5407023" cy="976312"/>
          </a:xfrm>
          <a:prstGeom prst="rect">
            <a:avLst/>
          </a:prstGeom>
        </p:spPr>
        <p:txBody>
          <a:bodyPr anchor="b"/>
          <a:lstStyle>
            <a:lvl1pPr algn="l">
              <a:defRPr sz="2000" b="0"/>
            </a:lvl1pPr>
          </a:lstStyle>
          <a:p>
            <a:r>
              <a:rPr lang="en-US" dirty="0"/>
              <a:t>Click to edit Master title style</a:t>
            </a:r>
          </a:p>
        </p:txBody>
      </p:sp>
      <p:sp>
        <p:nvSpPr>
          <p:cNvPr id="3" name="Content Placeholder 2"/>
          <p:cNvSpPr>
            <a:spLocks noGrp="1"/>
          </p:cNvSpPr>
          <p:nvPr>
            <p:ph idx="1"/>
          </p:nvPr>
        </p:nvSpPr>
        <p:spPr>
          <a:xfrm>
            <a:off x="6323012" y="446088"/>
            <a:ext cx="5181600" cy="5965823"/>
          </a:xfrm>
          <a:prstGeom prst="rect">
            <a:avLst/>
          </a:prstGeo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388" y="1598612"/>
            <a:ext cx="5407023" cy="481329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79091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387" y="4800600"/>
            <a:ext cx="10817226" cy="566738"/>
          </a:xfrm>
          <a:prstGeom prst="rect">
            <a:avLst/>
          </a:prstGeo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68973" y="634965"/>
            <a:ext cx="10835640" cy="4685271"/>
          </a:xfrm>
          <a:prstGeom prst="rect">
            <a:avLst/>
          </a:prstGeo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68973" y="5367337"/>
            <a:ext cx="10835640" cy="855697"/>
          </a:xfrm>
          <a:prstGeom prst="rect">
            <a:avLst/>
          </a:prstGeo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467264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412605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2" r:id="rId15"/>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E6706D-24D0-7442-8D89-5DA5F422E3BC}"/>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ctrTitle"/>
          </p:nvPr>
        </p:nvSpPr>
        <p:spPr>
          <a:xfrm>
            <a:off x="-494636" y="1170432"/>
            <a:ext cx="10835640" cy="2258568"/>
          </a:xfrm>
        </p:spPr>
        <p:txBody>
          <a:bodyPr/>
          <a:lstStyle/>
          <a:p>
            <a:pPr algn="r"/>
            <a:r>
              <a:rPr lang="ru-RU" b="1" dirty="0">
                <a:solidFill>
                  <a:schemeClr val="tx1"/>
                </a:solidFill>
                <a:latin typeface="Gill Sans MT" panose="020B0502020104020203" pitchFamily="34" charset="77"/>
              </a:rPr>
              <a:t>Молитва последнего времени</a:t>
            </a:r>
            <a:endParaRPr lang="en-US" b="1" dirty="0">
              <a:solidFill>
                <a:schemeClr val="tx1"/>
              </a:solidFill>
              <a:latin typeface="Gill Sans MT" panose="020B0502020104020203" pitchFamily="34" charset="77"/>
            </a:endParaRPr>
          </a:p>
        </p:txBody>
      </p:sp>
      <p:sp>
        <p:nvSpPr>
          <p:cNvPr id="3" name="Subtitle 2"/>
          <p:cNvSpPr>
            <a:spLocks noGrp="1"/>
          </p:cNvSpPr>
          <p:nvPr>
            <p:ph type="subTitle" idx="1"/>
          </p:nvPr>
        </p:nvSpPr>
        <p:spPr>
          <a:xfrm>
            <a:off x="-485428" y="3759377"/>
            <a:ext cx="10826432" cy="1126283"/>
          </a:xfrm>
        </p:spPr>
        <p:txBody>
          <a:bodyPr>
            <a:normAutofit/>
          </a:bodyPr>
          <a:lstStyle/>
          <a:p>
            <a:pPr algn="r"/>
            <a:r>
              <a:rPr lang="ru-RU" sz="2400" b="1" dirty="0">
                <a:solidFill>
                  <a:schemeClr val="tx1"/>
                </a:solidFill>
              </a:rPr>
              <a:t>Автор Синди Тутч, </a:t>
            </a:r>
          </a:p>
          <a:p>
            <a:pPr algn="r"/>
            <a:r>
              <a:rPr lang="ru-RU" sz="2400" b="1" dirty="0">
                <a:solidFill>
                  <a:schemeClr val="tx1"/>
                </a:solidFill>
              </a:rPr>
              <a:t>Доктор практического богословия</a:t>
            </a:r>
            <a:endParaRPr lang="en-US" sz="2400" b="1" dirty="0">
              <a:solidFill>
                <a:schemeClr val="tx1"/>
              </a:solidFill>
            </a:endParaRPr>
          </a:p>
        </p:txBody>
      </p:sp>
    </p:spTree>
    <p:extLst>
      <p:ext uri="{BB962C8B-B14F-4D97-AF65-F5344CB8AC3E}">
        <p14:creationId xmlns:p14="http://schemas.microsoft.com/office/powerpoint/2010/main" val="1385820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347C0B65-F4F6-D341-9FCE-D7B6E7DEC555}"/>
              </a:ext>
            </a:extLst>
          </p:cNvPr>
          <p:cNvPicPr>
            <a:picLocks noChangeAspect="1"/>
          </p:cNvPicPr>
          <p:nvPr/>
        </p:nvPicPr>
        <p:blipFill>
          <a:blip r:embed="rId3"/>
          <a:stretch>
            <a:fillRect/>
          </a:stretch>
        </p:blipFill>
        <p:spPr>
          <a:xfrm>
            <a:off x="0" y="0"/>
            <a:ext cx="12192000" cy="6858000"/>
          </a:xfrm>
          <a:prstGeom prst="rect">
            <a:avLst/>
          </a:prstGeom>
        </p:spPr>
      </p:pic>
      <p:sp>
        <p:nvSpPr>
          <p:cNvPr id="3" name="Content Placeholder 2"/>
          <p:cNvSpPr>
            <a:spLocks noGrp="1"/>
          </p:cNvSpPr>
          <p:nvPr>
            <p:ph idx="4294967295"/>
          </p:nvPr>
        </p:nvSpPr>
        <p:spPr>
          <a:xfrm>
            <a:off x="0" y="2118102"/>
            <a:ext cx="10835640" cy="3778250"/>
          </a:xfrm>
          <a:prstGeom prst="rect">
            <a:avLst/>
          </a:prstGeom>
        </p:spPr>
        <p:txBody>
          <a:bodyPr anchor="ctr"/>
          <a:lstStyle/>
          <a:p>
            <a:pPr marL="0" indent="0" algn="ctr">
              <a:buNone/>
            </a:pPr>
            <a:endParaRPr lang="ru-RU" sz="2800" dirty="0">
              <a:solidFill>
                <a:schemeClr val="tx1"/>
              </a:solidFill>
              <a:latin typeface="Gill Sans MT" panose="020B0502020104020203" pitchFamily="34" charset="77"/>
            </a:endParaRPr>
          </a:p>
          <a:p>
            <a:pPr marL="0" indent="0" algn="ctr">
              <a:buNone/>
            </a:pPr>
            <a:endParaRPr lang="ru-RU" sz="2800" dirty="0">
              <a:solidFill>
                <a:schemeClr val="tx1"/>
              </a:solidFill>
              <a:latin typeface="Gill Sans MT" panose="020B0502020104020203" pitchFamily="34" charset="77"/>
            </a:endParaRPr>
          </a:p>
          <a:p>
            <a:pPr marL="0" indent="0" algn="ctr">
              <a:buNone/>
            </a:pPr>
            <a:r>
              <a:rPr lang="ru-RU" sz="2800" b="1" i="1" dirty="0"/>
              <a:t>«Сердце мое говорит от Тебя: «ищите лица Моего»; </a:t>
            </a:r>
            <a:endParaRPr lang="ru-RU" sz="2800" b="1" dirty="0"/>
          </a:p>
          <a:p>
            <a:pPr marL="0" indent="0" algn="ctr">
              <a:buNone/>
            </a:pPr>
            <a:r>
              <a:rPr lang="ru-RU" sz="2800" b="1" i="1" dirty="0"/>
              <a:t>(в английском переводе: </a:t>
            </a:r>
          </a:p>
          <a:p>
            <a:pPr marL="0" indent="0" algn="ctr">
              <a:buNone/>
            </a:pPr>
            <a:r>
              <a:rPr lang="ru-RU" sz="2800" b="1" i="1" dirty="0"/>
              <a:t>«Придите и поговорите со Мной»)</a:t>
            </a:r>
            <a:endParaRPr lang="ru-RU" sz="2800" b="1" dirty="0"/>
          </a:p>
          <a:p>
            <a:pPr marL="0" indent="0" algn="ctr">
              <a:buNone/>
            </a:pPr>
            <a:r>
              <a:rPr lang="ru-RU" sz="2800" b="1" i="1" dirty="0"/>
              <a:t>и я буду искать лица Твоего, Господи»</a:t>
            </a:r>
            <a:endParaRPr lang="ru-RU" sz="2800" b="1" dirty="0"/>
          </a:p>
          <a:p>
            <a:pPr marL="0" indent="0" algn="ctr">
              <a:buNone/>
            </a:pPr>
            <a:r>
              <a:rPr lang="ru-RU" sz="2800" b="1" i="1" dirty="0"/>
              <a:t>Псалтирь 26:8</a:t>
            </a:r>
            <a:endParaRPr lang="ru-RU" sz="2800" b="1" dirty="0"/>
          </a:p>
          <a:p>
            <a:endParaRPr lang="en-US" sz="2000" dirty="0">
              <a:latin typeface="Gill Sans MT" panose="020B0502020104020203" pitchFamily="34" charset="77"/>
            </a:endParaRPr>
          </a:p>
        </p:txBody>
      </p:sp>
      <p:sp>
        <p:nvSpPr>
          <p:cNvPr id="5" name="Title 1"/>
          <p:cNvSpPr txBox="1">
            <a:spLocks/>
          </p:cNvSpPr>
          <p:nvPr/>
        </p:nvSpPr>
        <p:spPr>
          <a:xfrm>
            <a:off x="414709" y="305594"/>
            <a:ext cx="9473210" cy="1281112"/>
          </a:xfrm>
          <a:prstGeom prst="rect">
            <a:avLst/>
          </a:prstGeom>
        </p:spPr>
        <p:txBody>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b="1">
                <a:solidFill>
                  <a:schemeClr val="accent1"/>
                </a:solidFill>
              </a:rPr>
              <a:t>Мы молимся </a:t>
            </a:r>
            <a:r>
              <a:rPr lang="en-US" b="1">
                <a:solidFill>
                  <a:schemeClr val="accent1"/>
                </a:solidFill>
              </a:rPr>
              <a:t>—</a:t>
            </a:r>
            <a:br>
              <a:rPr lang="en-US" b="1"/>
            </a:br>
            <a:r>
              <a:rPr lang="ru-RU" b="1"/>
              <a:t>создавая взаимоотношения с Богом  </a:t>
            </a:r>
            <a:endParaRPr lang="ru-RU" b="1" dirty="0"/>
          </a:p>
        </p:txBody>
      </p:sp>
    </p:spTree>
    <p:extLst>
      <p:ext uri="{BB962C8B-B14F-4D97-AF65-F5344CB8AC3E}">
        <p14:creationId xmlns:p14="http://schemas.microsoft.com/office/powerpoint/2010/main" val="697782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aphical user interface&#10;&#10;Description automatically generated">
            <a:extLst>
              <a:ext uri="{FF2B5EF4-FFF2-40B4-BE49-F238E27FC236}">
                <a16:creationId xmlns:a16="http://schemas.microsoft.com/office/drawing/2014/main" id="{25A658EC-BE60-854F-A850-13E3045493E9}"/>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idx="4294967295"/>
          </p:nvPr>
        </p:nvSpPr>
        <p:spPr>
          <a:xfrm>
            <a:off x="886728" y="378845"/>
            <a:ext cx="10835640" cy="1509712"/>
          </a:xfrm>
          <a:prstGeom prst="rect">
            <a:avLst/>
          </a:prstGeom>
        </p:spPr>
        <p:txBody>
          <a:bodyPr>
            <a:noAutofit/>
          </a:bodyPr>
          <a:lstStyle/>
          <a:p>
            <a:r>
              <a:rPr lang="ru-RU" sz="4000" b="1" dirty="0">
                <a:solidFill>
                  <a:schemeClr val="accent1"/>
                </a:solidFill>
              </a:rPr>
              <a:t>Иисус молится </a:t>
            </a:r>
            <a:r>
              <a:rPr lang="en-US" sz="4000" b="1" dirty="0">
                <a:solidFill>
                  <a:schemeClr val="accent1"/>
                </a:solidFill>
              </a:rPr>
              <a:t>—</a:t>
            </a:r>
            <a:br>
              <a:rPr lang="en-US" sz="4000" b="1" dirty="0">
                <a:solidFill>
                  <a:schemeClr val="tx1"/>
                </a:solidFill>
              </a:rPr>
            </a:br>
            <a:r>
              <a:rPr lang="ru-RU" sz="4000" b="1" dirty="0"/>
              <a:t>готовясь к борьбе с врагом</a:t>
            </a:r>
            <a:br>
              <a:rPr lang="en-US" sz="4000" b="1" dirty="0">
                <a:solidFill>
                  <a:schemeClr val="tx1"/>
                </a:solidFill>
              </a:rPr>
            </a:br>
            <a:endParaRPr lang="en-US" sz="4000" b="1" dirty="0"/>
          </a:p>
        </p:txBody>
      </p:sp>
      <p:sp>
        <p:nvSpPr>
          <p:cNvPr id="3" name="Content Placeholder 2"/>
          <p:cNvSpPr>
            <a:spLocks noGrp="1"/>
          </p:cNvSpPr>
          <p:nvPr>
            <p:ph idx="4294967295"/>
          </p:nvPr>
        </p:nvSpPr>
        <p:spPr>
          <a:xfrm>
            <a:off x="461204" y="2784257"/>
            <a:ext cx="9457712" cy="3778250"/>
          </a:xfrm>
          <a:prstGeom prst="rect">
            <a:avLst/>
          </a:prstGeom>
        </p:spPr>
        <p:txBody>
          <a:bodyPr anchor="ctr">
            <a:noAutofit/>
          </a:bodyPr>
          <a:lstStyle/>
          <a:p>
            <a:pPr marL="0" indent="0" algn="ctr">
              <a:buNone/>
            </a:pPr>
            <a:r>
              <a:rPr lang="ru-RU" sz="2800" b="1" i="1" dirty="0"/>
              <a:t>«На следующее утро, когда было еще темно, Иисус вышел из дома,                                                    пошел в безлюдное место и там молился» </a:t>
            </a:r>
          </a:p>
          <a:p>
            <a:pPr marL="0" indent="0" algn="ctr">
              <a:buNone/>
            </a:pPr>
            <a:r>
              <a:rPr lang="ru-RU" sz="2800" b="1" i="1" dirty="0"/>
              <a:t>Марка 1:35</a:t>
            </a:r>
          </a:p>
          <a:p>
            <a:pPr marL="0" indent="0" algn="ctr">
              <a:buNone/>
            </a:pPr>
            <a:endParaRPr lang="ru-RU" sz="2800" b="1" dirty="0"/>
          </a:p>
          <a:p>
            <a:pPr marL="0" indent="0" algn="ctr">
              <a:buNone/>
            </a:pPr>
            <a:r>
              <a:rPr lang="ru-RU" sz="2800" b="1" i="1" dirty="0"/>
              <a:t>«Примерно в те же дни Иисус взошел на гору помолиться и провел всю ночь в молитве Богу»</a:t>
            </a:r>
          </a:p>
          <a:p>
            <a:pPr marL="0" indent="0" algn="ctr">
              <a:buNone/>
            </a:pPr>
            <a:r>
              <a:rPr lang="ru-RU" sz="2800" b="1" i="1" dirty="0"/>
              <a:t>Луки 6:12</a:t>
            </a:r>
            <a:endParaRPr lang="ru-RU" sz="2800" b="1" dirty="0"/>
          </a:p>
          <a:p>
            <a:pPr marL="0" indent="0" algn="ctr">
              <a:buNone/>
            </a:pPr>
            <a:endParaRPr lang="en-US" sz="3600" b="1" dirty="0">
              <a:solidFill>
                <a:schemeClr val="tx1"/>
              </a:solidFill>
              <a:latin typeface="Gill Sans MT" panose="020B0502020104020203" pitchFamily="34" charset="77"/>
            </a:endParaRPr>
          </a:p>
        </p:txBody>
      </p:sp>
    </p:spTree>
    <p:extLst>
      <p:ext uri="{BB962C8B-B14F-4D97-AF65-F5344CB8AC3E}">
        <p14:creationId xmlns:p14="http://schemas.microsoft.com/office/powerpoint/2010/main" val="263583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hand&#10;&#10;Description automatically generated with low confidence">
            <a:extLst>
              <a:ext uri="{FF2B5EF4-FFF2-40B4-BE49-F238E27FC236}">
                <a16:creationId xmlns:a16="http://schemas.microsoft.com/office/drawing/2014/main" id="{70A8C0C8-CFB0-D348-B071-E9B9BCC039B8}"/>
              </a:ext>
            </a:extLst>
          </p:cNvPr>
          <p:cNvPicPr>
            <a:picLocks noChangeAspect="1"/>
          </p:cNvPicPr>
          <p:nvPr/>
        </p:nvPicPr>
        <p:blipFill>
          <a:blip r:embed="rId3"/>
          <a:stretch>
            <a:fillRect/>
          </a:stretch>
        </p:blipFill>
        <p:spPr>
          <a:xfrm>
            <a:off x="0" y="513347"/>
            <a:ext cx="12192000" cy="6858000"/>
          </a:xfrm>
          <a:prstGeom prst="rect">
            <a:avLst/>
          </a:prstGeom>
        </p:spPr>
      </p:pic>
      <p:sp>
        <p:nvSpPr>
          <p:cNvPr id="5" name="Content Placeholder 4">
            <a:extLst>
              <a:ext uri="{FF2B5EF4-FFF2-40B4-BE49-F238E27FC236}">
                <a16:creationId xmlns:a16="http://schemas.microsoft.com/office/drawing/2014/main" id="{A2C031CA-5A10-5242-8945-99DCA5C34FFD}"/>
              </a:ext>
            </a:extLst>
          </p:cNvPr>
          <p:cNvSpPr>
            <a:spLocks noGrp="1"/>
          </p:cNvSpPr>
          <p:nvPr>
            <p:ph idx="1"/>
          </p:nvPr>
        </p:nvSpPr>
        <p:spPr>
          <a:xfrm>
            <a:off x="651767" y="2499206"/>
            <a:ext cx="9320797" cy="3777607"/>
          </a:xfrm>
        </p:spPr>
        <p:txBody>
          <a:bodyPr/>
          <a:lstStyle/>
          <a:p>
            <a:pPr marL="0" indent="0">
              <a:buNone/>
            </a:pPr>
            <a:r>
              <a:rPr lang="ru-RU" sz="2000" b="1" dirty="0"/>
              <a:t> </a:t>
            </a:r>
            <a:r>
              <a:rPr lang="ru-RU" sz="2000" b="1" i="1" dirty="0"/>
              <a:t>«Открывайте перед Богом свои нужды, радости и печали, свои заботы и опасения! Вы не утомите и не обремените Его этим… Его любящее сердце трогают наши скорби. Он переживает вместе с нами, когда мы рассказываем Ему о них. Приходите к Нему со всем, что смущает и беспокоит вас. Никакая ноша не будет для Него слишком тяжелой: ведь Он держит миры и управляет Вселенной. Все, что касается нашего внутреннего мира, не может быть маловажным для Него. Нет ни одной главы в истории нашей жизни, которая была бы настолько запутанной, чтобы Он не мог ее прочесть; никакое наше недоразумение не может быть настолько трудным, чтобы Он не был в состоянии помочь».</a:t>
            </a:r>
          </a:p>
        </p:txBody>
      </p:sp>
    </p:spTree>
    <p:extLst>
      <p:ext uri="{BB962C8B-B14F-4D97-AF65-F5344CB8AC3E}">
        <p14:creationId xmlns:p14="http://schemas.microsoft.com/office/powerpoint/2010/main" val="1907451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hand&#10;&#10;Description automatically generated with low confidence">
            <a:extLst>
              <a:ext uri="{FF2B5EF4-FFF2-40B4-BE49-F238E27FC236}">
                <a16:creationId xmlns:a16="http://schemas.microsoft.com/office/drawing/2014/main" id="{70A8C0C8-CFB0-D348-B071-E9B9BCC039B8}"/>
              </a:ext>
            </a:extLst>
          </p:cNvPr>
          <p:cNvPicPr>
            <a:picLocks noChangeAspect="1"/>
          </p:cNvPicPr>
          <p:nvPr/>
        </p:nvPicPr>
        <p:blipFill>
          <a:blip r:embed="rId3"/>
          <a:stretch>
            <a:fillRect/>
          </a:stretch>
        </p:blipFill>
        <p:spPr>
          <a:xfrm>
            <a:off x="0" y="0"/>
            <a:ext cx="12192000" cy="6858000"/>
          </a:xfrm>
          <a:prstGeom prst="rect">
            <a:avLst/>
          </a:prstGeom>
        </p:spPr>
      </p:pic>
      <p:sp>
        <p:nvSpPr>
          <p:cNvPr id="5" name="Content Placeholder 4">
            <a:extLst>
              <a:ext uri="{FF2B5EF4-FFF2-40B4-BE49-F238E27FC236}">
                <a16:creationId xmlns:a16="http://schemas.microsoft.com/office/drawing/2014/main" id="{A2C031CA-5A10-5242-8945-99DCA5C34FFD}"/>
              </a:ext>
            </a:extLst>
          </p:cNvPr>
          <p:cNvSpPr>
            <a:spLocks noGrp="1"/>
          </p:cNvSpPr>
          <p:nvPr>
            <p:ph idx="1"/>
          </p:nvPr>
        </p:nvSpPr>
        <p:spPr>
          <a:xfrm>
            <a:off x="636268" y="1971992"/>
            <a:ext cx="9320797" cy="3886095"/>
          </a:xfrm>
        </p:spPr>
        <p:txBody>
          <a:bodyPr/>
          <a:lstStyle/>
          <a:p>
            <a:pPr marL="0" indent="0" algn="ctr">
              <a:buNone/>
            </a:pPr>
            <a:r>
              <a:rPr lang="ru-RU" sz="2400" b="1" i="1" dirty="0"/>
              <a:t>«Никакое несчастье, которое может постигнуть малейшего из Его детей, никакая тревога, беспокоящая душу, любая радость, каждая искренняя молитва — ничто не ускользает от взора нашего Небесного Отца, Который с участием откликается на все. “Он исцеляет сокрушенных сердцем и врачует скорби их” (Псалтирь 146:3). Отношения между Богом и каждым человеком настолько определенны и полны, как будто этот человек является единственной душой на земле, о которой заботится Небесный Отец и за которую Он отдал Своего возлюбленного Сына»</a:t>
            </a:r>
            <a:endParaRPr lang="ru-RU" sz="2400" b="1" dirty="0"/>
          </a:p>
          <a:p>
            <a:pPr marL="0" indent="0" algn="ctr">
              <a:buNone/>
            </a:pPr>
            <a:r>
              <a:rPr lang="ru-RU" sz="2400" b="1" dirty="0"/>
              <a:t> Эллен Г. Уайт, «Путь ко Христу», стр. 100</a:t>
            </a:r>
          </a:p>
          <a:p>
            <a:pPr marL="0" indent="0" algn="ctr">
              <a:buNone/>
            </a:pPr>
            <a:endParaRPr lang="ru-RU" sz="3200" b="1" dirty="0">
              <a:solidFill>
                <a:schemeClr val="tx1"/>
              </a:solidFill>
              <a:latin typeface="Gill Sans MT" panose="020B0502020104020203" pitchFamily="34" charset="77"/>
            </a:endParaRPr>
          </a:p>
        </p:txBody>
      </p:sp>
    </p:spTree>
    <p:extLst>
      <p:ext uri="{BB962C8B-B14F-4D97-AF65-F5344CB8AC3E}">
        <p14:creationId xmlns:p14="http://schemas.microsoft.com/office/powerpoint/2010/main" val="1752945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7E5F7D9A-CE22-1341-824B-EC051C19D7B6}"/>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idx="4294967295"/>
          </p:nvPr>
        </p:nvSpPr>
        <p:spPr>
          <a:xfrm>
            <a:off x="476702" y="249781"/>
            <a:ext cx="10835640" cy="1281112"/>
          </a:xfrm>
          <a:prstGeom prst="rect">
            <a:avLst/>
          </a:prstGeom>
        </p:spPr>
        <p:txBody>
          <a:bodyPr>
            <a:noAutofit/>
          </a:bodyPr>
          <a:lstStyle/>
          <a:p>
            <a:r>
              <a:rPr lang="ru-RU" sz="4400" b="1" dirty="0">
                <a:solidFill>
                  <a:srgbClr val="009193"/>
                </a:solidFill>
                <a:latin typeface="Gill Sans MT" panose="020B0502020104020203" pitchFamily="34" charset="77"/>
              </a:rPr>
              <a:t>УРОК №2</a:t>
            </a:r>
            <a:r>
              <a:rPr lang="en-US" sz="4400" b="1" dirty="0">
                <a:solidFill>
                  <a:srgbClr val="009193"/>
                </a:solidFill>
                <a:latin typeface="Gill Sans MT" panose="020B0502020104020203" pitchFamily="34" charset="77"/>
              </a:rPr>
              <a:t>:</a:t>
            </a:r>
            <a:br>
              <a:rPr lang="en-US" sz="4000" b="1" dirty="0">
                <a:solidFill>
                  <a:srgbClr val="009193"/>
                </a:solidFill>
                <a:latin typeface="Gill Sans MT" panose="020B0502020104020203" pitchFamily="34" charset="77"/>
              </a:rPr>
            </a:br>
            <a:r>
              <a:rPr lang="ru-RU" sz="4000" b="1" dirty="0">
                <a:solidFill>
                  <a:srgbClr val="009193"/>
                </a:solidFill>
                <a:latin typeface="Gill Sans MT" panose="020B0502020104020203" pitchFamily="34" charset="77"/>
              </a:rPr>
              <a:t>Молитва приводит к покаянию и смирению</a:t>
            </a:r>
            <a:endParaRPr lang="en-US" sz="4000" b="1" dirty="0">
              <a:solidFill>
                <a:srgbClr val="009193"/>
              </a:solidFill>
              <a:latin typeface="Gill Sans MT" panose="020B0502020104020203" pitchFamily="34" charset="77"/>
            </a:endParaRPr>
          </a:p>
        </p:txBody>
      </p:sp>
      <p:sp>
        <p:nvSpPr>
          <p:cNvPr id="3" name="Content Placeholder 2"/>
          <p:cNvSpPr>
            <a:spLocks noGrp="1"/>
          </p:cNvSpPr>
          <p:nvPr>
            <p:ph idx="4294967295"/>
          </p:nvPr>
        </p:nvSpPr>
        <p:spPr>
          <a:xfrm>
            <a:off x="476702" y="2393553"/>
            <a:ext cx="9333725" cy="3778250"/>
          </a:xfrm>
          <a:prstGeom prst="rect">
            <a:avLst/>
          </a:prstGeom>
        </p:spPr>
        <p:txBody>
          <a:bodyPr anchor="ctr"/>
          <a:lstStyle/>
          <a:p>
            <a:pPr marL="0" indent="0" algn="ctr">
              <a:buNone/>
            </a:pPr>
            <a:r>
              <a:rPr lang="ru-RU" sz="3200" b="1" i="1" dirty="0"/>
              <a:t>«Испытай меня, Боже, и узнай сердце мое; </a:t>
            </a:r>
            <a:endParaRPr lang="ru-RU" sz="2800" b="1" dirty="0"/>
          </a:p>
          <a:p>
            <a:pPr marL="0" indent="0" algn="ctr">
              <a:buNone/>
            </a:pPr>
            <a:r>
              <a:rPr lang="ru-RU" sz="3200" b="1" i="1" dirty="0"/>
              <a:t>испытай меня и узнай помышления мои;</a:t>
            </a:r>
            <a:endParaRPr lang="ru-RU" sz="2800" b="1" dirty="0"/>
          </a:p>
          <a:p>
            <a:pPr marL="0" indent="0" algn="ctr">
              <a:buNone/>
            </a:pPr>
            <a:r>
              <a:rPr lang="ru-RU" sz="3200" b="1" i="1" dirty="0"/>
              <a:t>и зри, не на опасном ли я пути, </a:t>
            </a:r>
            <a:endParaRPr lang="ru-RU" sz="2800" b="1" dirty="0"/>
          </a:p>
          <a:p>
            <a:pPr marL="0" indent="0" algn="ctr">
              <a:buNone/>
            </a:pPr>
            <a:r>
              <a:rPr lang="ru-RU" sz="3200" b="1" i="1" dirty="0"/>
              <a:t>и направь меня на путь вечный»</a:t>
            </a:r>
          </a:p>
          <a:p>
            <a:pPr marL="0" indent="0" algn="ctr">
              <a:buNone/>
            </a:pPr>
            <a:endParaRPr lang="ru-RU" sz="2800" b="1" dirty="0"/>
          </a:p>
          <a:p>
            <a:pPr marL="0" indent="0" algn="ctr">
              <a:buNone/>
            </a:pPr>
            <a:r>
              <a:rPr lang="ru-RU" sz="3200" b="1" dirty="0"/>
              <a:t>Псалтирь 138:23,24</a:t>
            </a:r>
            <a:endParaRPr lang="ru-RU" sz="2800" b="1" dirty="0"/>
          </a:p>
          <a:p>
            <a:pPr marL="457200" lvl="1" indent="0" algn="ctr">
              <a:buNone/>
            </a:pPr>
            <a:endParaRPr lang="en-US" sz="2800" dirty="0">
              <a:solidFill>
                <a:schemeClr val="tx1"/>
              </a:solidFill>
              <a:latin typeface="Gill Sans MT" panose="020B0502020104020203" pitchFamily="34" charset="77"/>
            </a:endParaRPr>
          </a:p>
        </p:txBody>
      </p:sp>
    </p:spTree>
    <p:extLst>
      <p:ext uri="{BB962C8B-B14F-4D97-AF65-F5344CB8AC3E}">
        <p14:creationId xmlns:p14="http://schemas.microsoft.com/office/powerpoint/2010/main" val="77784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aphical user interface&#10;&#10;Description automatically generated">
            <a:extLst>
              <a:ext uri="{FF2B5EF4-FFF2-40B4-BE49-F238E27FC236}">
                <a16:creationId xmlns:a16="http://schemas.microsoft.com/office/drawing/2014/main" id="{4192079E-1C3F-3141-98C2-A436CF7554F8}"/>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idx="4294967295"/>
          </p:nvPr>
        </p:nvSpPr>
        <p:spPr>
          <a:xfrm>
            <a:off x="218397" y="322430"/>
            <a:ext cx="10835640" cy="1281112"/>
          </a:xfrm>
          <a:prstGeom prst="rect">
            <a:avLst/>
          </a:prstGeom>
        </p:spPr>
        <p:txBody>
          <a:bodyPr/>
          <a:lstStyle/>
          <a:p>
            <a:r>
              <a:rPr lang="ru-RU" sz="4000" b="1" dirty="0">
                <a:solidFill>
                  <a:schemeClr val="accent1"/>
                </a:solidFill>
              </a:rPr>
              <a:t>Мы молимся </a:t>
            </a:r>
            <a:r>
              <a:rPr lang="en-US" sz="4000" b="1" dirty="0">
                <a:solidFill>
                  <a:schemeClr val="accent1"/>
                </a:solidFill>
              </a:rPr>
              <a:t>— </a:t>
            </a:r>
            <a:br>
              <a:rPr lang="en-US" sz="4000" b="1" dirty="0"/>
            </a:br>
            <a:r>
              <a:rPr lang="ru-RU" sz="4000" b="1" dirty="0"/>
              <a:t>взывая об опыте излития Духа Святого  </a:t>
            </a:r>
            <a:br>
              <a:rPr lang="ru-RU" dirty="0"/>
            </a:br>
            <a:endParaRPr lang="en-US" b="1" dirty="0">
              <a:latin typeface="Gill Sans MT" panose="020B0502020104020203" pitchFamily="34" charset="77"/>
            </a:endParaRPr>
          </a:p>
        </p:txBody>
      </p:sp>
      <p:sp>
        <p:nvSpPr>
          <p:cNvPr id="3" name="Content Placeholder 2"/>
          <p:cNvSpPr>
            <a:spLocks noGrp="1"/>
          </p:cNvSpPr>
          <p:nvPr>
            <p:ph idx="4294967295"/>
          </p:nvPr>
        </p:nvSpPr>
        <p:spPr>
          <a:xfrm>
            <a:off x="678180" y="2133600"/>
            <a:ext cx="8930769" cy="3778250"/>
          </a:xfrm>
          <a:prstGeom prst="rect">
            <a:avLst/>
          </a:prstGeom>
        </p:spPr>
        <p:txBody>
          <a:bodyPr anchor="ctr">
            <a:normAutofit/>
          </a:bodyPr>
          <a:lstStyle/>
          <a:p>
            <a:pPr marL="0" indent="0" algn="ctr">
              <a:buNone/>
            </a:pPr>
            <a:endParaRPr lang="ru-RU" sz="4400" b="1" dirty="0">
              <a:solidFill>
                <a:schemeClr val="tx1"/>
              </a:solidFill>
              <a:latin typeface="+mj-lt"/>
            </a:endParaRPr>
          </a:p>
          <a:p>
            <a:pPr marL="0" indent="0" algn="ctr">
              <a:buNone/>
            </a:pPr>
            <a:r>
              <a:rPr lang="ru-RU" sz="3200" b="1" i="1" dirty="0">
                <a:latin typeface="+mj-lt"/>
              </a:rPr>
              <a:t>«Все они были единодушно вместе»</a:t>
            </a:r>
          </a:p>
          <a:p>
            <a:pPr marL="0" indent="0" algn="ctr">
              <a:buNone/>
            </a:pPr>
            <a:r>
              <a:rPr lang="ru-RU" sz="3200" b="1" dirty="0">
                <a:latin typeface="+mj-lt"/>
              </a:rPr>
              <a:t> </a:t>
            </a:r>
            <a:r>
              <a:rPr lang="ru-RU" sz="3200" b="1" i="1" dirty="0">
                <a:latin typeface="+mj-lt"/>
              </a:rPr>
              <a:t>Деяния Апостолов 2:1</a:t>
            </a:r>
          </a:p>
        </p:txBody>
      </p:sp>
    </p:spTree>
    <p:extLst>
      <p:ext uri="{BB962C8B-B14F-4D97-AF65-F5344CB8AC3E}">
        <p14:creationId xmlns:p14="http://schemas.microsoft.com/office/powerpoint/2010/main" val="621167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hand&#10;&#10;Description automatically generated with low confidence">
            <a:extLst>
              <a:ext uri="{FF2B5EF4-FFF2-40B4-BE49-F238E27FC236}">
                <a16:creationId xmlns:a16="http://schemas.microsoft.com/office/drawing/2014/main" id="{0D032D8C-9562-B348-B42C-4CEFB8DB1F68}"/>
              </a:ext>
            </a:extLst>
          </p:cNvPr>
          <p:cNvPicPr>
            <a:picLocks noChangeAspect="1"/>
          </p:cNvPicPr>
          <p:nvPr/>
        </p:nvPicPr>
        <p:blipFill>
          <a:blip r:embed="rId3"/>
          <a:stretch>
            <a:fillRect/>
          </a:stretch>
        </p:blipFill>
        <p:spPr>
          <a:xfrm>
            <a:off x="0" y="0"/>
            <a:ext cx="12192000" cy="6858000"/>
          </a:xfrm>
          <a:prstGeom prst="rect">
            <a:avLst/>
          </a:prstGeom>
        </p:spPr>
      </p:pic>
      <p:sp>
        <p:nvSpPr>
          <p:cNvPr id="3" name="Content Placeholder 2"/>
          <p:cNvSpPr>
            <a:spLocks noGrp="1"/>
          </p:cNvSpPr>
          <p:nvPr>
            <p:ph idx="4294967295"/>
          </p:nvPr>
        </p:nvSpPr>
        <p:spPr>
          <a:xfrm>
            <a:off x="678180" y="2133600"/>
            <a:ext cx="9147745" cy="3778250"/>
          </a:xfrm>
          <a:prstGeom prst="rect">
            <a:avLst/>
          </a:prstGeom>
        </p:spPr>
        <p:txBody>
          <a:bodyPr anchor="ctr"/>
          <a:lstStyle/>
          <a:p>
            <a:pPr marL="0" indent="0" algn="ctr">
              <a:buNone/>
            </a:pPr>
            <a:r>
              <a:rPr lang="ru-RU" sz="3200" b="1" dirty="0"/>
              <a:t>Поздний дождь не только усилит наши свидетельства, но также и укрепит нас для более тяжелых времен, которые Божий народ ожидает перед пришествием Иисуса. </a:t>
            </a:r>
          </a:p>
        </p:txBody>
      </p:sp>
      <p:sp>
        <p:nvSpPr>
          <p:cNvPr id="5" name="Title 1"/>
          <p:cNvSpPr txBox="1">
            <a:spLocks/>
          </p:cNvSpPr>
          <p:nvPr/>
        </p:nvSpPr>
        <p:spPr>
          <a:xfrm>
            <a:off x="218397" y="322430"/>
            <a:ext cx="10835640" cy="1281112"/>
          </a:xfrm>
          <a:prstGeom prst="rect">
            <a:avLst/>
          </a:prstGeom>
        </p:spPr>
        <p:txBody>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4000" b="1" dirty="0">
                <a:solidFill>
                  <a:schemeClr val="accent1"/>
                </a:solidFill>
              </a:rPr>
              <a:t>Мы молимся </a:t>
            </a:r>
            <a:r>
              <a:rPr lang="en-US" sz="4000" b="1" dirty="0">
                <a:solidFill>
                  <a:schemeClr val="accent1"/>
                </a:solidFill>
              </a:rPr>
              <a:t>— </a:t>
            </a:r>
            <a:br>
              <a:rPr lang="en-US" sz="4000" b="1" dirty="0"/>
            </a:br>
            <a:r>
              <a:rPr lang="ru-RU" b="1" dirty="0"/>
              <a:t>ожидая излития силы позднего дождя</a:t>
            </a:r>
            <a:br>
              <a:rPr lang="ru-RU" dirty="0"/>
            </a:br>
            <a:endParaRPr lang="en-US" b="1" dirty="0">
              <a:latin typeface="Gill Sans MT" panose="020B0502020104020203" pitchFamily="34" charset="77"/>
            </a:endParaRPr>
          </a:p>
        </p:txBody>
      </p:sp>
    </p:spTree>
    <p:extLst>
      <p:ext uri="{BB962C8B-B14F-4D97-AF65-F5344CB8AC3E}">
        <p14:creationId xmlns:p14="http://schemas.microsoft.com/office/powerpoint/2010/main" val="1935984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BD02D520-AAA6-A04A-A086-1DF06CB9B16F}"/>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idx="4294967295"/>
          </p:nvPr>
        </p:nvSpPr>
        <p:spPr>
          <a:xfrm>
            <a:off x="1074822" y="246679"/>
            <a:ext cx="9529009" cy="1520975"/>
          </a:xfrm>
          <a:prstGeom prst="rect">
            <a:avLst/>
          </a:prstGeom>
        </p:spPr>
        <p:txBody>
          <a:bodyPr>
            <a:noAutofit/>
          </a:bodyPr>
          <a:lstStyle/>
          <a:p>
            <a:r>
              <a:rPr lang="ru-RU" b="1" dirty="0">
                <a:solidFill>
                  <a:srgbClr val="009193"/>
                </a:solidFill>
              </a:rPr>
              <a:t>Урок №3</a:t>
            </a:r>
            <a:r>
              <a:rPr lang="en-US" b="1" dirty="0">
                <a:solidFill>
                  <a:srgbClr val="009193"/>
                </a:solidFill>
              </a:rPr>
              <a:t>:</a:t>
            </a:r>
            <a:br>
              <a:rPr lang="en-US" b="1" dirty="0">
                <a:solidFill>
                  <a:srgbClr val="009193"/>
                </a:solidFill>
              </a:rPr>
            </a:br>
            <a:r>
              <a:rPr lang="ru-RU" b="1" dirty="0">
                <a:solidFill>
                  <a:srgbClr val="009193"/>
                </a:solidFill>
              </a:rPr>
              <a:t>Молитва формирует воспоминания</a:t>
            </a:r>
            <a:endParaRPr lang="en-US" b="1" dirty="0">
              <a:solidFill>
                <a:srgbClr val="009193"/>
              </a:solidFill>
            </a:endParaRPr>
          </a:p>
        </p:txBody>
      </p:sp>
      <p:sp>
        <p:nvSpPr>
          <p:cNvPr id="3" name="Content Placeholder 2"/>
          <p:cNvSpPr>
            <a:spLocks noGrp="1"/>
          </p:cNvSpPr>
          <p:nvPr>
            <p:ph idx="4294967295"/>
          </p:nvPr>
        </p:nvSpPr>
        <p:spPr>
          <a:xfrm>
            <a:off x="678180" y="2294238"/>
            <a:ext cx="9287230" cy="3778250"/>
          </a:xfrm>
          <a:prstGeom prst="rect">
            <a:avLst/>
          </a:prstGeom>
        </p:spPr>
        <p:txBody>
          <a:bodyPr anchor="ctr">
            <a:noAutofit/>
          </a:bodyPr>
          <a:lstStyle/>
          <a:p>
            <a:pPr marL="0" indent="0" algn="ctr">
              <a:buNone/>
            </a:pPr>
            <a:r>
              <a:rPr lang="ru-RU" sz="2400" dirty="0"/>
              <a:t>«Чтобы они были у вас знамением; когда спросят вас в последующее время сыны ваши и скажут:                                      «к чему у вас эти камни?»,</a:t>
            </a:r>
          </a:p>
          <a:p>
            <a:pPr marL="0" indent="0" algn="ctr">
              <a:buNone/>
            </a:pPr>
            <a:r>
              <a:rPr lang="ru-RU" sz="2400" dirty="0"/>
              <a:t>вы скажете им: «в память того, что вода Иордана разделилась пред ковчегом завета Господа; когда он переходил чрез Иордан, тогда вода Иордана разделилась»; таким образом, камни сии будут для сынов </a:t>
            </a:r>
            <a:r>
              <a:rPr lang="ru-RU" sz="2400" dirty="0" err="1"/>
              <a:t>Израилевых</a:t>
            </a:r>
            <a:r>
              <a:rPr lang="ru-RU" sz="2400" dirty="0"/>
              <a:t> памятником навек»</a:t>
            </a:r>
          </a:p>
          <a:p>
            <a:pPr marL="0" indent="0" algn="ctr">
              <a:buNone/>
            </a:pPr>
            <a:r>
              <a:rPr lang="ru-RU" sz="2400" dirty="0"/>
              <a:t>Иисуса Навина 4:6,7</a:t>
            </a:r>
            <a:endParaRPr lang="ru-RU" sz="2400" dirty="0">
              <a:latin typeface="+mj-lt"/>
            </a:endParaRPr>
          </a:p>
        </p:txBody>
      </p:sp>
    </p:spTree>
    <p:extLst>
      <p:ext uri="{BB962C8B-B14F-4D97-AF65-F5344CB8AC3E}">
        <p14:creationId xmlns:p14="http://schemas.microsoft.com/office/powerpoint/2010/main" val="1307946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aphical user interface&#10;&#10;Description automatically generated">
            <a:extLst>
              <a:ext uri="{FF2B5EF4-FFF2-40B4-BE49-F238E27FC236}">
                <a16:creationId xmlns:a16="http://schemas.microsoft.com/office/drawing/2014/main" id="{D3C8C8C5-E68D-904D-A705-2298C9008868}"/>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idx="4294967295"/>
          </p:nvPr>
        </p:nvSpPr>
        <p:spPr>
          <a:xfrm>
            <a:off x="476702" y="293238"/>
            <a:ext cx="10835640" cy="1281112"/>
          </a:xfrm>
          <a:prstGeom prst="rect">
            <a:avLst/>
          </a:prstGeom>
        </p:spPr>
        <p:txBody>
          <a:bodyPr/>
          <a:lstStyle/>
          <a:p>
            <a:r>
              <a:rPr lang="ru-RU" sz="4400" b="1" dirty="0">
                <a:solidFill>
                  <a:schemeClr val="accent1"/>
                </a:solidFill>
              </a:rPr>
              <a:t>Мы молимся </a:t>
            </a:r>
            <a:r>
              <a:rPr lang="en-US" sz="4400" b="1" dirty="0">
                <a:solidFill>
                  <a:schemeClr val="accent1"/>
                </a:solidFill>
              </a:rPr>
              <a:t>—</a:t>
            </a:r>
            <a:br>
              <a:rPr lang="en-US" sz="4400" b="1" dirty="0"/>
            </a:br>
            <a:r>
              <a:rPr lang="ru-RU" sz="4400" b="1" dirty="0"/>
              <a:t>помня о том, как нас вел Бог </a:t>
            </a:r>
          </a:p>
        </p:txBody>
      </p:sp>
      <p:sp>
        <p:nvSpPr>
          <p:cNvPr id="3" name="Content Placeholder 2"/>
          <p:cNvSpPr>
            <a:spLocks noGrp="1"/>
          </p:cNvSpPr>
          <p:nvPr>
            <p:ph idx="4294967295"/>
          </p:nvPr>
        </p:nvSpPr>
        <p:spPr>
          <a:xfrm>
            <a:off x="678180" y="1895986"/>
            <a:ext cx="8946267" cy="3778250"/>
          </a:xfrm>
          <a:prstGeom prst="rect">
            <a:avLst/>
          </a:prstGeom>
        </p:spPr>
        <p:txBody>
          <a:bodyPr/>
          <a:lstStyle/>
          <a:p>
            <a:endParaRPr lang="en-US" sz="4000" b="1" dirty="0">
              <a:solidFill>
                <a:schemeClr val="tx1"/>
              </a:solidFill>
              <a:latin typeface="+mj-lt"/>
            </a:endParaRPr>
          </a:p>
          <a:p>
            <a:pPr>
              <a:buFont typeface="Arial" panose="020B0604020202020204" pitchFamily="34" charset="0"/>
              <a:buChar char="•"/>
            </a:pPr>
            <a:r>
              <a:rPr lang="ru-RU" sz="2800" b="1" dirty="0">
                <a:latin typeface="+mj-lt"/>
              </a:rPr>
              <a:t>Если вы выделите час или два для размышлений, посвященных воспоминаниям о Божьих чудесах, как это повлияет на вашу жизнь? </a:t>
            </a:r>
            <a:endParaRPr lang="ru-RU" sz="4000" b="1" dirty="0">
              <a:solidFill>
                <a:schemeClr val="tx1"/>
              </a:solidFill>
              <a:latin typeface="+mj-lt"/>
            </a:endParaRPr>
          </a:p>
          <a:p>
            <a:pPr>
              <a:buFont typeface="Arial" panose="020B0604020202020204" pitchFamily="34" charset="0"/>
              <a:buChar char="•"/>
            </a:pPr>
            <a:r>
              <a:rPr lang="ru-RU" sz="2800" b="1" dirty="0">
                <a:latin typeface="+mj-lt"/>
              </a:rPr>
              <a:t>Что если вы запишите двенадцать случаев из вашей жизни, когда Господь совершил для вас что-то невероятное и поделитесь историями с вашей семьей и друзьями? </a:t>
            </a:r>
          </a:p>
          <a:p>
            <a:endParaRPr lang="en-US" sz="2800" dirty="0">
              <a:latin typeface="Gill Sans MT" panose="020B0502020104020203" pitchFamily="34" charset="77"/>
            </a:endParaRPr>
          </a:p>
        </p:txBody>
      </p:sp>
    </p:spTree>
    <p:extLst>
      <p:ext uri="{BB962C8B-B14F-4D97-AF65-F5344CB8AC3E}">
        <p14:creationId xmlns:p14="http://schemas.microsoft.com/office/powerpoint/2010/main" val="366031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hand&#10;&#10;Description automatically generated with low confidence">
            <a:extLst>
              <a:ext uri="{FF2B5EF4-FFF2-40B4-BE49-F238E27FC236}">
                <a16:creationId xmlns:a16="http://schemas.microsoft.com/office/drawing/2014/main" id="{61DA171F-B791-2C48-A656-0B071C6D8B50}"/>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idx="4294967295"/>
          </p:nvPr>
        </p:nvSpPr>
        <p:spPr>
          <a:xfrm>
            <a:off x="1611824" y="189935"/>
            <a:ext cx="9390552" cy="1281112"/>
          </a:xfrm>
          <a:prstGeom prst="rect">
            <a:avLst/>
          </a:prstGeom>
        </p:spPr>
        <p:txBody>
          <a:bodyPr/>
          <a:lstStyle/>
          <a:p>
            <a:r>
              <a:rPr lang="ru-RU" b="1" dirty="0">
                <a:solidFill>
                  <a:srgbClr val="009193"/>
                </a:solidFill>
                <a:latin typeface="Gill Sans MT" panose="020B0502020104020203" pitchFamily="34" charset="77"/>
              </a:rPr>
              <a:t>УРОК №4</a:t>
            </a:r>
            <a:r>
              <a:rPr lang="en-US" b="1" dirty="0">
                <a:solidFill>
                  <a:srgbClr val="009193"/>
                </a:solidFill>
                <a:latin typeface="Gill Sans MT" panose="020B0502020104020203" pitchFamily="34" charset="77"/>
              </a:rPr>
              <a:t>:</a:t>
            </a:r>
            <a:br>
              <a:rPr lang="en-US" b="1" dirty="0">
                <a:solidFill>
                  <a:srgbClr val="009193"/>
                </a:solidFill>
                <a:latin typeface="Gill Sans MT" panose="020B0502020104020203" pitchFamily="34" charset="77"/>
              </a:rPr>
            </a:br>
            <a:r>
              <a:rPr lang="ru-RU" b="1" dirty="0">
                <a:solidFill>
                  <a:srgbClr val="009193"/>
                </a:solidFill>
                <a:latin typeface="Gill Sans MT" panose="020B0502020104020203" pitchFamily="34" charset="77"/>
              </a:rPr>
              <a:t>Молитва позволяет Богу раскрыть вам Свои планы</a:t>
            </a:r>
            <a:endParaRPr lang="en-US" b="1" dirty="0">
              <a:solidFill>
                <a:srgbClr val="009193"/>
              </a:solidFill>
              <a:latin typeface="Gill Sans MT" panose="020B0502020104020203" pitchFamily="34" charset="77"/>
            </a:endParaRPr>
          </a:p>
        </p:txBody>
      </p:sp>
      <p:sp>
        <p:nvSpPr>
          <p:cNvPr id="3" name="Content Placeholder 2"/>
          <p:cNvSpPr>
            <a:spLocks noGrp="1"/>
          </p:cNvSpPr>
          <p:nvPr>
            <p:ph idx="4294967295"/>
          </p:nvPr>
        </p:nvSpPr>
        <p:spPr>
          <a:xfrm>
            <a:off x="678180" y="2133600"/>
            <a:ext cx="8775786" cy="3778250"/>
          </a:xfrm>
          <a:prstGeom prst="rect">
            <a:avLst/>
          </a:prstGeom>
        </p:spPr>
        <p:txBody>
          <a:bodyPr anchor="ctr">
            <a:normAutofit/>
          </a:bodyPr>
          <a:lstStyle/>
          <a:p>
            <a:pPr marL="0" indent="0" algn="ctr">
              <a:buNone/>
            </a:pPr>
            <a:r>
              <a:rPr lang="ru-RU" sz="4400" b="1" i="1" dirty="0"/>
              <a:t> «Наш ли ты, или из неприятелей наших?» </a:t>
            </a:r>
          </a:p>
          <a:p>
            <a:pPr marL="0" indent="0" algn="ctr">
              <a:buNone/>
            </a:pPr>
            <a:r>
              <a:rPr lang="ru-RU" sz="2400" b="1" i="1" dirty="0"/>
              <a:t>Иисуса Навина 5:13</a:t>
            </a:r>
          </a:p>
        </p:txBody>
      </p:sp>
    </p:spTree>
    <p:extLst>
      <p:ext uri="{BB962C8B-B14F-4D97-AF65-F5344CB8AC3E}">
        <p14:creationId xmlns:p14="http://schemas.microsoft.com/office/powerpoint/2010/main" val="2036214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hand&#10;&#10;Description automatically generated with low confidence">
            <a:extLst>
              <a:ext uri="{FF2B5EF4-FFF2-40B4-BE49-F238E27FC236}">
                <a16:creationId xmlns:a16="http://schemas.microsoft.com/office/drawing/2014/main" id="{DA426193-23E3-544E-8EA7-5281EC909232}"/>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CBAEDD03-C056-F74B-A4FF-04E790E7509E}"/>
              </a:ext>
            </a:extLst>
          </p:cNvPr>
          <p:cNvSpPr txBox="1"/>
          <p:nvPr/>
        </p:nvSpPr>
        <p:spPr>
          <a:xfrm>
            <a:off x="110932" y="2042808"/>
            <a:ext cx="10038908" cy="5878532"/>
          </a:xfrm>
          <a:prstGeom prst="rect">
            <a:avLst/>
          </a:prstGeom>
          <a:noFill/>
        </p:spPr>
        <p:txBody>
          <a:bodyPr wrap="square">
            <a:spAutoFit/>
          </a:bodyPr>
          <a:lstStyle/>
          <a:p>
            <a:r>
              <a:rPr lang="ru-RU" sz="2400" b="1" i="1" dirty="0"/>
              <a:t>«Иисус, находясь близ Иерихона, взглянул и видит, и вот стоит пред ним человек, и в руке его обнаженный меч. Иисус подошел к нему и сказал ему: наш ли ты, или из неприятелей наших?»</a:t>
            </a:r>
          </a:p>
          <a:p>
            <a:endParaRPr lang="ru-RU" sz="2400" b="1" dirty="0"/>
          </a:p>
          <a:p>
            <a:r>
              <a:rPr lang="ru-RU" sz="2400" b="1" i="1" dirty="0"/>
              <a:t>«Он сказал: нет; я вождь воинства Господня, теперь пришел сюда. Иисус пал лицом своим на землю, и поклонился, и сказал ему: что господин мой скажет рабу своему?»</a:t>
            </a:r>
          </a:p>
          <a:p>
            <a:endParaRPr lang="ru-RU" sz="2400" b="1" dirty="0"/>
          </a:p>
          <a:p>
            <a:r>
              <a:rPr lang="ru-RU" sz="2400" b="1" i="1" dirty="0"/>
              <a:t>«Вождь воинства Господня сказал Иисусу: сними обувь твою с ног твоих, ибо место, на котором ты стоишь, свято. Иисус так и сделал»</a:t>
            </a:r>
          </a:p>
          <a:p>
            <a:endParaRPr lang="ru-RU" sz="2400" b="1" i="1" dirty="0"/>
          </a:p>
          <a:p>
            <a:br>
              <a:rPr lang="en-US" sz="3200" b="1" dirty="0">
                <a:latin typeface="Gill Sans MT" panose="020B0502020104020203" pitchFamily="34" charset="77"/>
              </a:rPr>
            </a:br>
            <a:endParaRPr lang="en-US" sz="3200" b="1" dirty="0">
              <a:latin typeface="Gill Sans MT" panose="020B0502020104020203" pitchFamily="34" charset="77"/>
            </a:endParaRPr>
          </a:p>
        </p:txBody>
      </p:sp>
      <p:sp>
        <p:nvSpPr>
          <p:cNvPr id="2" name="Прямоугольник 1"/>
          <p:cNvSpPr/>
          <p:nvPr/>
        </p:nvSpPr>
        <p:spPr>
          <a:xfrm>
            <a:off x="6934200" y="6249825"/>
            <a:ext cx="6096000" cy="707886"/>
          </a:xfrm>
          <a:prstGeom prst="rect">
            <a:avLst/>
          </a:prstGeom>
        </p:spPr>
        <p:txBody>
          <a:bodyPr>
            <a:spAutoFit/>
          </a:bodyPr>
          <a:lstStyle/>
          <a:p>
            <a:r>
              <a:rPr lang="ru-RU" sz="2000" b="1" i="1" dirty="0"/>
              <a:t>Иисуса Навина 5:13-15</a:t>
            </a:r>
            <a:br>
              <a:rPr lang="en-US" sz="2800" b="1" dirty="0">
                <a:latin typeface="Gill Sans MT" panose="020B0502020104020203" pitchFamily="34" charset="77"/>
              </a:rPr>
            </a:br>
            <a:endParaRPr lang="ru-RU" sz="2000" b="1" dirty="0"/>
          </a:p>
        </p:txBody>
      </p:sp>
    </p:spTree>
    <p:extLst>
      <p:ext uri="{BB962C8B-B14F-4D97-AF65-F5344CB8AC3E}">
        <p14:creationId xmlns:p14="http://schemas.microsoft.com/office/powerpoint/2010/main" val="29272696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AE1BC690-F11D-5A41-9CA4-9E23D40ADC7E}"/>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idx="4294967295"/>
          </p:nvPr>
        </p:nvSpPr>
        <p:spPr>
          <a:xfrm>
            <a:off x="1491161" y="265906"/>
            <a:ext cx="10835640" cy="1281112"/>
          </a:xfrm>
          <a:prstGeom prst="rect">
            <a:avLst/>
          </a:prstGeom>
        </p:spPr>
        <p:txBody>
          <a:bodyPr/>
          <a:lstStyle/>
          <a:p>
            <a:r>
              <a:rPr lang="ru-RU" sz="4400" b="1" dirty="0">
                <a:solidFill>
                  <a:schemeClr val="accent1"/>
                </a:solidFill>
              </a:rPr>
              <a:t>Иисус Навин молится </a:t>
            </a:r>
            <a:r>
              <a:rPr lang="en-US" sz="4400" b="1" dirty="0">
                <a:solidFill>
                  <a:schemeClr val="accent1"/>
                </a:solidFill>
              </a:rPr>
              <a:t>—</a:t>
            </a:r>
            <a:br>
              <a:rPr lang="en-US" sz="4400" b="1" dirty="0"/>
            </a:br>
            <a:r>
              <a:rPr lang="ru-RU" sz="4400" b="1" dirty="0"/>
              <a:t>Слушая Божье повеление</a:t>
            </a:r>
            <a:endParaRPr lang="en-US" sz="4400" b="1" dirty="0"/>
          </a:p>
        </p:txBody>
      </p:sp>
      <p:sp>
        <p:nvSpPr>
          <p:cNvPr id="3" name="Content Placeholder 2"/>
          <p:cNvSpPr>
            <a:spLocks noGrp="1"/>
          </p:cNvSpPr>
          <p:nvPr>
            <p:ph idx="4294967295"/>
          </p:nvPr>
        </p:nvSpPr>
        <p:spPr>
          <a:xfrm>
            <a:off x="678180" y="2173288"/>
            <a:ext cx="8884274" cy="3778250"/>
          </a:xfrm>
          <a:prstGeom prst="rect">
            <a:avLst/>
          </a:prstGeom>
        </p:spPr>
        <p:txBody>
          <a:bodyPr anchor="ctr">
            <a:normAutofit/>
          </a:bodyPr>
          <a:lstStyle/>
          <a:p>
            <a:pPr marL="0" indent="0" algn="ctr">
              <a:buNone/>
            </a:pPr>
            <a:r>
              <a:rPr lang="ru-RU" sz="2800" b="1" i="1" dirty="0"/>
              <a:t>«Иисус пал лицом своим на землю, и поклонился, и сказал ему: </a:t>
            </a:r>
          </a:p>
          <a:p>
            <a:pPr marL="0" indent="0" algn="ctr">
              <a:buNone/>
            </a:pPr>
            <a:r>
              <a:rPr lang="ru-RU" sz="2800" b="1" i="1" dirty="0"/>
              <a:t>что господин мой скажет рабу своему?»</a:t>
            </a:r>
          </a:p>
          <a:p>
            <a:pPr marL="0" indent="0" algn="ctr">
              <a:buNone/>
            </a:pPr>
            <a:endParaRPr lang="ru-RU" sz="2800" b="1" i="1" dirty="0"/>
          </a:p>
          <a:p>
            <a:pPr marL="0" indent="0" algn="ctr">
              <a:buNone/>
            </a:pPr>
            <a:r>
              <a:rPr lang="ru-RU" sz="2800" b="1" dirty="0"/>
              <a:t>Иисуса Навина 5:14</a:t>
            </a:r>
          </a:p>
        </p:txBody>
      </p:sp>
    </p:spTree>
    <p:extLst>
      <p:ext uri="{BB962C8B-B14F-4D97-AF65-F5344CB8AC3E}">
        <p14:creationId xmlns:p14="http://schemas.microsoft.com/office/powerpoint/2010/main" val="1565639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aphical user interface&#10;&#10;Description automatically generated">
            <a:extLst>
              <a:ext uri="{FF2B5EF4-FFF2-40B4-BE49-F238E27FC236}">
                <a16:creationId xmlns:a16="http://schemas.microsoft.com/office/drawing/2014/main" id="{8DB74025-0E43-904F-A7E2-86743F4E80BD}"/>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idx="4294967295"/>
          </p:nvPr>
        </p:nvSpPr>
        <p:spPr>
          <a:xfrm>
            <a:off x="523197" y="305594"/>
            <a:ext cx="9872087" cy="1281112"/>
          </a:xfrm>
          <a:prstGeom prst="rect">
            <a:avLst/>
          </a:prstGeom>
        </p:spPr>
        <p:txBody>
          <a:bodyPr/>
          <a:lstStyle/>
          <a:p>
            <a:r>
              <a:rPr lang="ru-RU" sz="3200" b="1" dirty="0">
                <a:solidFill>
                  <a:schemeClr val="accent1"/>
                </a:solidFill>
              </a:rPr>
              <a:t>Мы молимся </a:t>
            </a:r>
            <a:r>
              <a:rPr lang="en-US" sz="3200" b="1" dirty="0">
                <a:solidFill>
                  <a:schemeClr val="accent1"/>
                </a:solidFill>
              </a:rPr>
              <a:t>—</a:t>
            </a:r>
            <a:br>
              <a:rPr lang="en-US" sz="3200" b="1" dirty="0"/>
            </a:br>
            <a:r>
              <a:rPr lang="ru-RU" sz="3200" b="1" dirty="0"/>
              <a:t>молитва помогает нам узнавать Божий голос </a:t>
            </a:r>
            <a:endParaRPr lang="en-US" sz="3200" b="1" dirty="0"/>
          </a:p>
        </p:txBody>
      </p:sp>
      <p:sp>
        <p:nvSpPr>
          <p:cNvPr id="3" name="Content Placeholder 2"/>
          <p:cNvSpPr>
            <a:spLocks noGrp="1"/>
          </p:cNvSpPr>
          <p:nvPr>
            <p:ph idx="4294967295"/>
          </p:nvPr>
        </p:nvSpPr>
        <p:spPr>
          <a:xfrm>
            <a:off x="621353" y="2333228"/>
            <a:ext cx="9240735" cy="3778250"/>
          </a:xfrm>
          <a:prstGeom prst="rect">
            <a:avLst/>
          </a:prstGeom>
        </p:spPr>
        <p:txBody>
          <a:bodyPr anchor="ctr">
            <a:normAutofit/>
          </a:bodyPr>
          <a:lstStyle/>
          <a:p>
            <a:pPr marL="0" indent="0" algn="ctr">
              <a:buNone/>
            </a:pPr>
            <a:r>
              <a:rPr lang="ru-RU" sz="3200" b="1" i="1" dirty="0"/>
              <a:t>«И сказали: вот, показал нам Господь, Бог наш, славу Свою и величие Свое, и глас Его слышали мы из среды огня; сегодня видели мы, что Бог говорит с человеком, и сей остается жив…»</a:t>
            </a:r>
          </a:p>
          <a:p>
            <a:pPr marL="0" indent="0" algn="ctr">
              <a:buNone/>
            </a:pPr>
            <a:endParaRPr lang="ru-RU" sz="3200" b="1" i="1" dirty="0"/>
          </a:p>
          <a:p>
            <a:pPr marL="0" indent="0" algn="ctr">
              <a:buNone/>
            </a:pPr>
            <a:r>
              <a:rPr lang="ru-RU" sz="3200" b="1" i="1" dirty="0"/>
              <a:t> Второзаконие 5:24</a:t>
            </a:r>
            <a:endParaRPr lang="ru-RU" sz="3200" b="1" dirty="0"/>
          </a:p>
        </p:txBody>
      </p:sp>
    </p:spTree>
    <p:extLst>
      <p:ext uri="{BB962C8B-B14F-4D97-AF65-F5344CB8AC3E}">
        <p14:creationId xmlns:p14="http://schemas.microsoft.com/office/powerpoint/2010/main" val="1429009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phical user interface&#10;&#10;Description automatically generated">
            <a:extLst>
              <a:ext uri="{FF2B5EF4-FFF2-40B4-BE49-F238E27FC236}">
                <a16:creationId xmlns:a16="http://schemas.microsoft.com/office/drawing/2014/main" id="{2417C990-218E-014D-9553-092B450E4B23}"/>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idx="4294967295"/>
          </p:nvPr>
        </p:nvSpPr>
        <p:spPr>
          <a:xfrm>
            <a:off x="206623" y="340625"/>
            <a:ext cx="10126873" cy="1281112"/>
          </a:xfrm>
          <a:prstGeom prst="rect">
            <a:avLst/>
          </a:prstGeom>
        </p:spPr>
        <p:txBody>
          <a:bodyPr/>
          <a:lstStyle/>
          <a:p>
            <a:pPr algn="ctr"/>
            <a:r>
              <a:rPr lang="ru-RU" dirty="0"/>
              <a:t>Библейские истории </a:t>
            </a:r>
            <a:br>
              <a:rPr lang="ru-RU" dirty="0"/>
            </a:br>
            <a:r>
              <a:rPr lang="ru-RU" dirty="0"/>
              <a:t>были написаны нам в назидание </a:t>
            </a:r>
            <a:endParaRPr lang="ru-RU" b="1" dirty="0"/>
          </a:p>
        </p:txBody>
      </p:sp>
      <p:sp>
        <p:nvSpPr>
          <p:cNvPr id="3" name="Content Placeholder 2"/>
          <p:cNvSpPr>
            <a:spLocks noGrp="1"/>
          </p:cNvSpPr>
          <p:nvPr>
            <p:ph idx="4294967295"/>
          </p:nvPr>
        </p:nvSpPr>
        <p:spPr>
          <a:xfrm>
            <a:off x="206623" y="1861066"/>
            <a:ext cx="10130481" cy="4187825"/>
          </a:xfrm>
          <a:prstGeom prst="rect">
            <a:avLst/>
          </a:prstGeom>
        </p:spPr>
        <p:txBody>
          <a:bodyPr>
            <a:noAutofit/>
          </a:bodyPr>
          <a:lstStyle/>
          <a:p>
            <a:pPr marL="0" indent="0">
              <a:buNone/>
            </a:pPr>
            <a:r>
              <a:rPr lang="ru-RU" sz="2400" dirty="0">
                <a:latin typeface="+mj-lt"/>
              </a:rPr>
              <a:t>Из этой истории мы можем извлечь четыре урока о молитве последнего времени:</a:t>
            </a:r>
          </a:p>
          <a:p>
            <a:r>
              <a:rPr lang="ru-RU" sz="2400" dirty="0">
                <a:latin typeface="+mj-lt"/>
              </a:rPr>
              <a:t>Иисус Навин помнит, о том, что Бог сделал для Израильского народа, когда разделил воды Красного моря! </a:t>
            </a:r>
          </a:p>
          <a:p>
            <a:r>
              <a:rPr lang="ru-RU" sz="2400" dirty="0">
                <a:latin typeface="+mj-lt"/>
              </a:rPr>
              <a:t>Иисус Навин ожидает услышать ответ от Бога, до того, как он организует переход через реку. </a:t>
            </a:r>
          </a:p>
          <a:p>
            <a:r>
              <a:rPr lang="ru-RU" sz="2400" dirty="0">
                <a:latin typeface="+mj-lt"/>
              </a:rPr>
              <a:t>Иисус Навин руководит великим множеством израильского народа, призывая их к покаянию и смирению, чтобы приготовиться для того, чтобы войти в землю обетованную. </a:t>
            </a:r>
          </a:p>
          <a:p>
            <a:r>
              <a:rPr lang="ru-RU" sz="2400" dirty="0">
                <a:latin typeface="+mj-lt"/>
              </a:rPr>
              <a:t>Иисус Навин не спешит воевать со своими врагами. Он ждет, пока Господь реализует Свой План по завоеванию Ханаана.  </a:t>
            </a:r>
          </a:p>
        </p:txBody>
      </p:sp>
    </p:spTree>
    <p:extLst>
      <p:ext uri="{BB962C8B-B14F-4D97-AF65-F5344CB8AC3E}">
        <p14:creationId xmlns:p14="http://schemas.microsoft.com/office/powerpoint/2010/main" val="331396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0A6B71BE-1CE8-F945-99A8-0973ECD09EC8}"/>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idx="4294967295"/>
          </p:nvPr>
        </p:nvSpPr>
        <p:spPr>
          <a:xfrm>
            <a:off x="1566737" y="549373"/>
            <a:ext cx="10835640" cy="1281112"/>
          </a:xfrm>
          <a:prstGeom prst="rect">
            <a:avLst/>
          </a:prstGeom>
        </p:spPr>
        <p:txBody>
          <a:bodyPr/>
          <a:lstStyle/>
          <a:p>
            <a:r>
              <a:rPr lang="ru-RU" sz="4000" b="1" dirty="0"/>
              <a:t>Кризис в жизни Иисуса Навина</a:t>
            </a:r>
            <a:endParaRPr lang="en-US" sz="4000" b="1" dirty="0"/>
          </a:p>
        </p:txBody>
      </p:sp>
      <p:sp>
        <p:nvSpPr>
          <p:cNvPr id="3" name="Content Placeholder 2"/>
          <p:cNvSpPr>
            <a:spLocks noGrp="1"/>
          </p:cNvSpPr>
          <p:nvPr>
            <p:ph idx="4294967295"/>
          </p:nvPr>
        </p:nvSpPr>
        <p:spPr>
          <a:xfrm>
            <a:off x="575707" y="2319161"/>
            <a:ext cx="9420700" cy="3778250"/>
          </a:xfrm>
          <a:prstGeom prst="rect">
            <a:avLst/>
          </a:prstGeom>
        </p:spPr>
        <p:txBody>
          <a:bodyPr>
            <a:normAutofit/>
          </a:bodyPr>
          <a:lstStyle/>
          <a:p>
            <a:pPr>
              <a:buFont typeface="Arial" panose="020B0604020202020204" pitchFamily="34" charset="0"/>
              <a:buChar char="•"/>
            </a:pPr>
            <a:r>
              <a:rPr lang="ru-RU" sz="2800" b="1" dirty="0"/>
              <a:t>Каким образом Иисус Навин переведет израильский народ через эти глубокие воды Иордана? </a:t>
            </a:r>
          </a:p>
          <a:p>
            <a:pPr lvl="1">
              <a:buFont typeface="Arial" panose="020B0604020202020204" pitchFamily="34" charset="0"/>
              <a:buChar char="•"/>
            </a:pPr>
            <a:r>
              <a:rPr lang="ru-RU" sz="2800" b="1" dirty="0"/>
              <a:t>Иисус Навин молится</a:t>
            </a:r>
          </a:p>
          <a:p>
            <a:pPr lvl="1">
              <a:buFont typeface="Arial" panose="020B0604020202020204" pitchFamily="34" charset="0"/>
              <a:buChar char="•"/>
            </a:pPr>
            <a:r>
              <a:rPr lang="ru-RU" sz="2800" b="1" dirty="0"/>
              <a:t>Народ молится</a:t>
            </a:r>
          </a:p>
          <a:p>
            <a:pPr lvl="1">
              <a:buFont typeface="Arial" panose="020B0604020202020204" pitchFamily="34" charset="0"/>
              <a:buChar char="•"/>
            </a:pPr>
            <a:r>
              <a:rPr lang="ru-RU" sz="2800" b="1" dirty="0"/>
              <a:t>Священники находятся в полном повиновении Богу.</a:t>
            </a:r>
          </a:p>
          <a:p>
            <a:endParaRPr lang="en-US" sz="2800" dirty="0">
              <a:latin typeface="Gill Sans MT" panose="020B0502020104020203" pitchFamily="34" charset="77"/>
            </a:endParaRPr>
          </a:p>
        </p:txBody>
      </p:sp>
    </p:spTree>
    <p:extLst>
      <p:ext uri="{BB962C8B-B14F-4D97-AF65-F5344CB8AC3E}">
        <p14:creationId xmlns:p14="http://schemas.microsoft.com/office/powerpoint/2010/main" val="1171710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hand&#10;&#10;Description automatically generated with low confidence">
            <a:extLst>
              <a:ext uri="{FF2B5EF4-FFF2-40B4-BE49-F238E27FC236}">
                <a16:creationId xmlns:a16="http://schemas.microsoft.com/office/drawing/2014/main" id="{5B35323D-5897-C341-91AC-7856B52A13E6}"/>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idx="4294967295"/>
          </p:nvPr>
        </p:nvSpPr>
        <p:spPr>
          <a:xfrm>
            <a:off x="523197" y="305594"/>
            <a:ext cx="10835640" cy="1281112"/>
          </a:xfrm>
          <a:prstGeom prst="rect">
            <a:avLst/>
          </a:prstGeom>
        </p:spPr>
        <p:txBody>
          <a:bodyPr/>
          <a:lstStyle/>
          <a:p>
            <a:r>
              <a:rPr lang="ru-RU" b="1" dirty="0">
                <a:solidFill>
                  <a:schemeClr val="accent1"/>
                </a:solidFill>
                <a:latin typeface="Gill Sans MT" panose="020B0502020104020203" pitchFamily="34" charset="77"/>
              </a:rPr>
              <a:t>Иисус Навин молится </a:t>
            </a:r>
            <a:r>
              <a:rPr lang="en-US" b="1" dirty="0">
                <a:solidFill>
                  <a:schemeClr val="accent1"/>
                </a:solidFill>
                <a:latin typeface="Gill Sans MT" panose="020B0502020104020203" pitchFamily="34" charset="77"/>
              </a:rPr>
              <a:t>—</a:t>
            </a:r>
            <a:br>
              <a:rPr lang="en-US" b="1" dirty="0">
                <a:latin typeface="Gill Sans MT" panose="020B0502020104020203" pitchFamily="34" charset="77"/>
              </a:rPr>
            </a:br>
            <a:r>
              <a:rPr lang="ru-RU" b="1" dirty="0">
                <a:latin typeface="Gill Sans MT" panose="020B0502020104020203" pitchFamily="34" charset="77"/>
              </a:rPr>
              <a:t>ожидая услышать ответ от Бога</a:t>
            </a:r>
            <a:endParaRPr lang="en-US" b="1" dirty="0">
              <a:latin typeface="Gill Sans MT" panose="020B0502020104020203" pitchFamily="34" charset="77"/>
            </a:endParaRPr>
          </a:p>
        </p:txBody>
      </p:sp>
      <p:sp>
        <p:nvSpPr>
          <p:cNvPr id="3" name="Content Placeholder 2"/>
          <p:cNvSpPr>
            <a:spLocks noGrp="1"/>
          </p:cNvSpPr>
          <p:nvPr>
            <p:ph idx="4294967295"/>
          </p:nvPr>
        </p:nvSpPr>
        <p:spPr>
          <a:xfrm>
            <a:off x="678180" y="2333228"/>
            <a:ext cx="9550701" cy="3778250"/>
          </a:xfrm>
          <a:prstGeom prst="rect">
            <a:avLst/>
          </a:prstGeom>
        </p:spPr>
        <p:txBody>
          <a:bodyPr anchor="ctr">
            <a:noAutofit/>
          </a:bodyPr>
          <a:lstStyle/>
          <a:p>
            <a:pPr marL="0" indent="0" algn="ctr">
              <a:buNone/>
            </a:pPr>
            <a:r>
              <a:rPr lang="ru-RU" sz="2800" b="1" i="1" dirty="0">
                <a:latin typeface="+mj-lt"/>
              </a:rPr>
              <a:t>«Теперь время встать и переходить воды Иордана, ты и все эти люди, и идти в землю                           которую я даю вам»…</a:t>
            </a:r>
            <a:r>
              <a:rPr lang="ru-RU" sz="2800" b="1" dirty="0">
                <a:latin typeface="+mj-lt"/>
              </a:rPr>
              <a:t> </a:t>
            </a:r>
          </a:p>
          <a:p>
            <a:pPr marL="0" indent="0" algn="ctr">
              <a:buNone/>
            </a:pPr>
            <a:endParaRPr lang="ru-RU" sz="2800" b="1" i="1" dirty="0">
              <a:latin typeface="+mj-lt"/>
            </a:endParaRPr>
          </a:p>
          <a:p>
            <a:pPr marL="0" indent="0" algn="ctr">
              <a:buNone/>
            </a:pPr>
            <a:r>
              <a:rPr lang="ru-RU" sz="2800" b="1" i="1" dirty="0">
                <a:latin typeface="+mj-lt"/>
              </a:rPr>
              <a:t>Не повелевал ли я вам? Будьте сильны и мужественны: не бойся и не малодушествуй, потому что я Господь, Бог Твой, буду с тобой везде, и во всех делах твоих»</a:t>
            </a:r>
          </a:p>
          <a:p>
            <a:pPr marL="0" indent="0" algn="ctr">
              <a:buNone/>
            </a:pPr>
            <a:r>
              <a:rPr lang="ru-RU" sz="2800" b="1" i="1" dirty="0">
                <a:latin typeface="+mj-lt"/>
              </a:rPr>
              <a:t> </a:t>
            </a:r>
            <a:r>
              <a:rPr lang="ru-RU" sz="2400" b="1" i="1" dirty="0">
                <a:latin typeface="+mj-lt"/>
              </a:rPr>
              <a:t>Иисус Навин 1:2, 9</a:t>
            </a:r>
          </a:p>
        </p:txBody>
      </p:sp>
    </p:spTree>
    <p:extLst>
      <p:ext uri="{BB962C8B-B14F-4D97-AF65-F5344CB8AC3E}">
        <p14:creationId xmlns:p14="http://schemas.microsoft.com/office/powerpoint/2010/main" val="64815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aphical user interface&#10;&#10;Description automatically generated">
            <a:extLst>
              <a:ext uri="{FF2B5EF4-FFF2-40B4-BE49-F238E27FC236}">
                <a16:creationId xmlns:a16="http://schemas.microsoft.com/office/drawing/2014/main" id="{E6F3F6AE-B03D-0946-A7CF-985FB2C5755A}"/>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idx="4294967295"/>
          </p:nvPr>
        </p:nvSpPr>
        <p:spPr>
          <a:xfrm>
            <a:off x="479397" y="319882"/>
            <a:ext cx="10835640" cy="1281112"/>
          </a:xfrm>
          <a:prstGeom prst="rect">
            <a:avLst/>
          </a:prstGeom>
        </p:spPr>
        <p:txBody>
          <a:bodyPr>
            <a:normAutofit/>
          </a:bodyPr>
          <a:lstStyle/>
          <a:p>
            <a:r>
              <a:rPr lang="ru-RU" sz="4000" b="1" dirty="0">
                <a:solidFill>
                  <a:schemeClr val="accent1"/>
                </a:solidFill>
              </a:rPr>
              <a:t>Израильский народ молится </a:t>
            </a:r>
            <a:r>
              <a:rPr lang="en-US" sz="4000" b="1" dirty="0">
                <a:solidFill>
                  <a:schemeClr val="accent1"/>
                </a:solidFill>
              </a:rPr>
              <a:t>—</a:t>
            </a:r>
            <a:br>
              <a:rPr lang="en-US" sz="4000" b="1" dirty="0"/>
            </a:br>
            <a:r>
              <a:rPr lang="ru-RU" b="1" dirty="0"/>
              <a:t>в смирении исповедуя свои грехи </a:t>
            </a:r>
          </a:p>
        </p:txBody>
      </p:sp>
      <p:sp>
        <p:nvSpPr>
          <p:cNvPr id="3" name="Content Placeholder 2"/>
          <p:cNvSpPr>
            <a:spLocks noGrp="1"/>
          </p:cNvSpPr>
          <p:nvPr>
            <p:ph idx="4294967295"/>
          </p:nvPr>
        </p:nvSpPr>
        <p:spPr>
          <a:xfrm>
            <a:off x="244227" y="2453878"/>
            <a:ext cx="10144373" cy="3551238"/>
          </a:xfrm>
          <a:prstGeom prst="rect">
            <a:avLst/>
          </a:prstGeom>
        </p:spPr>
        <p:txBody>
          <a:bodyPr anchor="ctr">
            <a:normAutofit/>
          </a:bodyPr>
          <a:lstStyle/>
          <a:p>
            <a:pPr marL="0" indent="0" algn="ctr">
              <a:buNone/>
            </a:pPr>
            <a:r>
              <a:rPr lang="ru-RU" sz="2800" b="1" i="1" dirty="0"/>
              <a:t>«Они в ответ Иисусу сказали: </a:t>
            </a:r>
          </a:p>
          <a:p>
            <a:pPr marL="0" indent="0" algn="ctr">
              <a:buNone/>
            </a:pPr>
            <a:r>
              <a:rPr lang="ru-RU" sz="2800" b="1" i="1" dirty="0"/>
              <a:t>все, что ни повелишь нам, сделаем,</a:t>
            </a:r>
          </a:p>
          <a:p>
            <a:pPr marL="0" indent="0" algn="ctr">
              <a:buNone/>
            </a:pPr>
            <a:r>
              <a:rPr lang="ru-RU" sz="2800" b="1" i="1" dirty="0"/>
              <a:t> и куда ни пошлешь нас, пойдем…»</a:t>
            </a:r>
          </a:p>
          <a:p>
            <a:pPr marL="0" indent="0" algn="ctr">
              <a:buNone/>
            </a:pPr>
            <a:endParaRPr lang="ru-RU" sz="2800" b="1" i="1" dirty="0"/>
          </a:p>
          <a:p>
            <a:pPr marL="0" indent="0" algn="ctr">
              <a:buNone/>
            </a:pPr>
            <a:r>
              <a:rPr lang="ru-RU" sz="2800" b="1" i="1" dirty="0"/>
              <a:t> Иисуса Навина 1:16</a:t>
            </a:r>
          </a:p>
        </p:txBody>
      </p:sp>
    </p:spTree>
    <p:extLst>
      <p:ext uri="{BB962C8B-B14F-4D97-AF65-F5344CB8AC3E}">
        <p14:creationId xmlns:p14="http://schemas.microsoft.com/office/powerpoint/2010/main" val="1023770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4494DEA3-7BDE-A54F-9727-5B784C12A46E}"/>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idx="4294967295"/>
          </p:nvPr>
        </p:nvSpPr>
        <p:spPr>
          <a:xfrm>
            <a:off x="982980" y="192464"/>
            <a:ext cx="10835640" cy="1363662"/>
          </a:xfrm>
          <a:prstGeom prst="rect">
            <a:avLst/>
          </a:prstGeom>
        </p:spPr>
        <p:txBody>
          <a:bodyPr>
            <a:normAutofit fontScale="90000"/>
          </a:bodyPr>
          <a:lstStyle/>
          <a:p>
            <a:r>
              <a:rPr lang="ru-RU" sz="4900" b="1" dirty="0">
                <a:solidFill>
                  <a:schemeClr val="accent1"/>
                </a:solidFill>
              </a:rPr>
              <a:t>Священники повинуются </a:t>
            </a:r>
            <a:r>
              <a:rPr lang="en-US" sz="4900" b="1" dirty="0">
                <a:solidFill>
                  <a:schemeClr val="accent1"/>
                </a:solidFill>
              </a:rPr>
              <a:t>—</a:t>
            </a:r>
            <a:br>
              <a:rPr lang="en-US" sz="4900" b="1" dirty="0">
                <a:solidFill>
                  <a:schemeClr val="tx1"/>
                </a:solidFill>
              </a:rPr>
            </a:br>
            <a:r>
              <a:rPr lang="ru-RU" sz="4900" b="1" dirty="0"/>
              <a:t>действуя по вере </a:t>
            </a:r>
            <a:br>
              <a:rPr lang="ru-RU" dirty="0"/>
            </a:br>
            <a:br>
              <a:rPr lang="en-US" b="1" dirty="0">
                <a:solidFill>
                  <a:schemeClr val="tx1"/>
                </a:solidFill>
                <a:latin typeface="Gill Sans MT" panose="020B0502020104020203" pitchFamily="34" charset="77"/>
              </a:rPr>
            </a:br>
            <a:endParaRPr lang="en-US" b="1" dirty="0">
              <a:latin typeface="Gill Sans MT" panose="020B0502020104020203" pitchFamily="34" charset="77"/>
            </a:endParaRPr>
          </a:p>
        </p:txBody>
      </p:sp>
      <p:sp>
        <p:nvSpPr>
          <p:cNvPr id="3" name="Content Placeholder 2"/>
          <p:cNvSpPr>
            <a:spLocks noGrp="1"/>
          </p:cNvSpPr>
          <p:nvPr>
            <p:ph idx="4294967295"/>
          </p:nvPr>
        </p:nvSpPr>
        <p:spPr>
          <a:xfrm>
            <a:off x="678180" y="2133600"/>
            <a:ext cx="9002533" cy="3778250"/>
          </a:xfrm>
          <a:prstGeom prst="rect">
            <a:avLst/>
          </a:prstGeom>
        </p:spPr>
        <p:txBody>
          <a:bodyPr anchor="ctr">
            <a:normAutofit/>
          </a:bodyPr>
          <a:lstStyle/>
          <a:p>
            <a:pPr marL="0" indent="0" algn="ctr">
              <a:buNone/>
            </a:pPr>
            <a:r>
              <a:rPr lang="ru-RU" sz="2800" b="1" i="1" dirty="0"/>
              <a:t> «И народ переходил против Иерихона; священники же, несшие ковчег завета Господня, стояли на суше                                        среди Иордана твердою ногою.                                   Все сыны </a:t>
            </a:r>
            <a:r>
              <a:rPr lang="ru-RU" sz="2800" b="1" i="1" dirty="0" err="1"/>
              <a:t>Израилевы</a:t>
            </a:r>
            <a:r>
              <a:rPr lang="ru-RU" sz="2800" b="1" i="1" dirty="0"/>
              <a:t> переходили по суше, доколе весь народ не перешел чрез Иордан» </a:t>
            </a:r>
          </a:p>
          <a:p>
            <a:pPr marL="0" indent="0" algn="ctr">
              <a:buNone/>
            </a:pPr>
            <a:endParaRPr lang="ru-RU" sz="2800" b="1" i="1" dirty="0"/>
          </a:p>
          <a:p>
            <a:pPr marL="0" indent="0" algn="ctr">
              <a:buNone/>
            </a:pPr>
            <a:r>
              <a:rPr lang="ru-RU" sz="2800" b="1" i="1" dirty="0"/>
              <a:t>Иисуса Навина 3:17</a:t>
            </a:r>
            <a:endParaRPr lang="ru-RU" sz="2800" b="1" dirty="0"/>
          </a:p>
        </p:txBody>
      </p:sp>
    </p:spTree>
    <p:extLst>
      <p:ext uri="{BB962C8B-B14F-4D97-AF65-F5344CB8AC3E}">
        <p14:creationId xmlns:p14="http://schemas.microsoft.com/office/powerpoint/2010/main" val="1503265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hand&#10;&#10;Description automatically generated with low confidence">
            <a:extLst>
              <a:ext uri="{FF2B5EF4-FFF2-40B4-BE49-F238E27FC236}">
                <a16:creationId xmlns:a16="http://schemas.microsoft.com/office/drawing/2014/main" id="{40BC888F-0BED-3B4E-AB76-971AAF413C8F}"/>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idx="4294967295"/>
          </p:nvPr>
        </p:nvSpPr>
        <p:spPr>
          <a:xfrm>
            <a:off x="445705" y="426244"/>
            <a:ext cx="10835640" cy="1281112"/>
          </a:xfrm>
          <a:prstGeom prst="rect">
            <a:avLst/>
          </a:prstGeom>
        </p:spPr>
        <p:txBody>
          <a:bodyPr/>
          <a:lstStyle/>
          <a:p>
            <a:r>
              <a:rPr lang="ru-RU" b="1" dirty="0">
                <a:solidFill>
                  <a:srgbClr val="009193"/>
                </a:solidFill>
                <a:latin typeface="Gill Sans MT" panose="020B0502020104020203" pitchFamily="34" charset="77"/>
              </a:rPr>
              <a:t>УРОК №1</a:t>
            </a:r>
            <a:r>
              <a:rPr lang="en-US" b="1" dirty="0">
                <a:solidFill>
                  <a:srgbClr val="009193"/>
                </a:solidFill>
                <a:latin typeface="Gill Sans MT" panose="020B0502020104020203" pitchFamily="34" charset="77"/>
              </a:rPr>
              <a:t>:</a:t>
            </a:r>
            <a:br>
              <a:rPr lang="en-US" b="1" dirty="0">
                <a:solidFill>
                  <a:srgbClr val="009193"/>
                </a:solidFill>
                <a:latin typeface="Gill Sans MT" panose="020B0502020104020203" pitchFamily="34" charset="77"/>
              </a:rPr>
            </a:br>
            <a:r>
              <a:rPr lang="ru-RU" sz="4400" b="1" dirty="0">
                <a:solidFill>
                  <a:srgbClr val="009193"/>
                </a:solidFill>
                <a:latin typeface="Gill Sans MT" panose="020B0502020104020203" pitchFamily="34" charset="77"/>
              </a:rPr>
              <a:t>Молитва открывает сердце для Бога</a:t>
            </a:r>
            <a:r>
              <a:rPr lang="en-US" sz="4400" b="1" dirty="0">
                <a:solidFill>
                  <a:srgbClr val="009193"/>
                </a:solidFill>
                <a:latin typeface="Gill Sans MT" panose="020B0502020104020203" pitchFamily="34" charset="77"/>
              </a:rPr>
              <a:t> </a:t>
            </a:r>
            <a:endParaRPr lang="en-US" b="1" dirty="0">
              <a:solidFill>
                <a:srgbClr val="009193"/>
              </a:solidFill>
              <a:latin typeface="Gill Sans MT" panose="020B0502020104020203" pitchFamily="34" charset="77"/>
            </a:endParaRPr>
          </a:p>
        </p:txBody>
      </p:sp>
      <p:sp>
        <p:nvSpPr>
          <p:cNvPr id="3" name="Content Placeholder 2"/>
          <p:cNvSpPr>
            <a:spLocks noGrp="1"/>
          </p:cNvSpPr>
          <p:nvPr>
            <p:ph idx="4294967295"/>
          </p:nvPr>
        </p:nvSpPr>
        <p:spPr>
          <a:xfrm>
            <a:off x="600688" y="1928332"/>
            <a:ext cx="9488708" cy="3778250"/>
          </a:xfrm>
          <a:prstGeom prst="rect">
            <a:avLst/>
          </a:prstGeom>
        </p:spPr>
        <p:txBody>
          <a:bodyPr/>
          <a:lstStyle/>
          <a:p>
            <a:pPr>
              <a:buFont typeface="Arial" panose="020B0604020202020204" pitchFamily="34" charset="0"/>
              <a:buChar char="•"/>
            </a:pPr>
            <a:r>
              <a:rPr lang="ru-RU" sz="2600" b="1" dirty="0">
                <a:latin typeface="+mj-lt"/>
              </a:rPr>
              <a:t>Бог жаждет, чтобы мы</a:t>
            </a:r>
            <a:endParaRPr lang="en-US" sz="2600" b="1" dirty="0">
              <a:latin typeface="+mj-lt"/>
            </a:endParaRPr>
          </a:p>
          <a:p>
            <a:pPr lvl="1">
              <a:buFont typeface="Arial" panose="020B0604020202020204" pitchFamily="34" charset="0"/>
              <a:buChar char="•"/>
            </a:pPr>
            <a:r>
              <a:rPr lang="ru-RU" sz="2400" b="1" dirty="0">
                <a:latin typeface="+mj-lt"/>
              </a:rPr>
              <a:t>Ухватились за Его обетования</a:t>
            </a:r>
            <a:r>
              <a:rPr lang="en-US" sz="2400" b="1" dirty="0">
                <a:latin typeface="+mj-lt"/>
              </a:rPr>
              <a:t>, </a:t>
            </a:r>
          </a:p>
          <a:p>
            <a:pPr lvl="1">
              <a:buFont typeface="Arial" panose="020B0604020202020204" pitchFamily="34" charset="0"/>
              <a:buChar char="•"/>
            </a:pPr>
            <a:r>
              <a:rPr lang="ru-RU" sz="2400" b="1" dirty="0">
                <a:latin typeface="+mj-lt"/>
              </a:rPr>
              <a:t>поверив, что они были оставлены и для нас, так же, как и для израильского народа,</a:t>
            </a:r>
          </a:p>
          <a:p>
            <a:pPr lvl="1">
              <a:buFont typeface="Arial" panose="020B0604020202020204" pitchFamily="34" charset="0"/>
              <a:buChar char="•"/>
            </a:pPr>
            <a:r>
              <a:rPr lang="ru-RU" sz="2400" b="1" dirty="0">
                <a:latin typeface="+mj-lt"/>
              </a:rPr>
              <a:t> и чтобы мы также действительно ожидали великих чудес от Бога. </a:t>
            </a:r>
          </a:p>
          <a:p>
            <a:pPr>
              <a:buFont typeface="Arial" panose="020B0604020202020204" pitchFamily="34" charset="0"/>
              <a:buChar char="•"/>
            </a:pPr>
            <a:r>
              <a:rPr lang="ru-RU" sz="2400" b="1" dirty="0"/>
              <a:t>Но вместо этого, мы пытаемся сами разрешить свои трудности. </a:t>
            </a:r>
          </a:p>
          <a:p>
            <a:pPr>
              <a:buFont typeface="Arial" panose="020B0604020202020204" pitchFamily="34" charset="0"/>
              <a:buChar char="•"/>
            </a:pPr>
            <a:r>
              <a:rPr lang="ru-RU" sz="2400" b="1" dirty="0"/>
              <a:t>Это огромная победа — позволить наконец Иисусу быть нашим Господом и Господином, не только нашей жизни, но и наших мыслей! </a:t>
            </a:r>
          </a:p>
        </p:txBody>
      </p:sp>
    </p:spTree>
    <p:extLst>
      <p:ext uri="{BB962C8B-B14F-4D97-AF65-F5344CB8AC3E}">
        <p14:creationId xmlns:p14="http://schemas.microsoft.com/office/powerpoint/2010/main" val="1450435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aphical user interface&#10;&#10;Description automatically generated">
            <a:extLst>
              <a:ext uri="{FF2B5EF4-FFF2-40B4-BE49-F238E27FC236}">
                <a16:creationId xmlns:a16="http://schemas.microsoft.com/office/drawing/2014/main" id="{FFDCA5BE-A8EB-6047-8C6C-21436D221ECA}"/>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idx="4294967295"/>
          </p:nvPr>
        </p:nvSpPr>
        <p:spPr>
          <a:xfrm>
            <a:off x="414709" y="305594"/>
            <a:ext cx="9473210" cy="1281112"/>
          </a:xfrm>
          <a:prstGeom prst="rect">
            <a:avLst/>
          </a:prstGeom>
        </p:spPr>
        <p:txBody>
          <a:bodyPr/>
          <a:lstStyle/>
          <a:p>
            <a:r>
              <a:rPr lang="ru-RU" b="1" dirty="0">
                <a:solidFill>
                  <a:schemeClr val="accent1"/>
                </a:solidFill>
              </a:rPr>
              <a:t>Мы молимся </a:t>
            </a:r>
            <a:r>
              <a:rPr lang="en-US" b="1" dirty="0">
                <a:solidFill>
                  <a:schemeClr val="accent1"/>
                </a:solidFill>
              </a:rPr>
              <a:t>—</a:t>
            </a:r>
            <a:br>
              <a:rPr lang="en-US" b="1" dirty="0"/>
            </a:br>
            <a:r>
              <a:rPr lang="ru-RU" b="1" dirty="0"/>
              <a:t>создавая взаимоотношения с Богом  </a:t>
            </a:r>
          </a:p>
        </p:txBody>
      </p:sp>
      <p:sp>
        <p:nvSpPr>
          <p:cNvPr id="3" name="Content Placeholder 2"/>
          <p:cNvSpPr>
            <a:spLocks noGrp="1"/>
          </p:cNvSpPr>
          <p:nvPr>
            <p:ph idx="4294967295"/>
          </p:nvPr>
        </p:nvSpPr>
        <p:spPr>
          <a:xfrm>
            <a:off x="-266506" y="2118101"/>
            <a:ext cx="10835640" cy="3778250"/>
          </a:xfrm>
          <a:prstGeom prst="rect">
            <a:avLst/>
          </a:prstGeom>
        </p:spPr>
        <p:txBody>
          <a:bodyPr anchor="ctr">
            <a:normAutofit/>
          </a:bodyPr>
          <a:lstStyle/>
          <a:p>
            <a:pPr marL="0" indent="0" algn="ctr">
              <a:buNone/>
            </a:pPr>
            <a:r>
              <a:rPr lang="ru-RU" sz="2800" b="1" i="1" dirty="0">
                <a:latin typeface="+mj-lt"/>
              </a:rPr>
              <a:t>«Для чего ты пал на лицо твое?»</a:t>
            </a:r>
            <a:endParaRPr lang="ru-RU" sz="2800" b="1" dirty="0">
              <a:latin typeface="+mj-lt"/>
            </a:endParaRPr>
          </a:p>
          <a:p>
            <a:pPr marL="0" indent="0" algn="ctr">
              <a:buNone/>
            </a:pPr>
            <a:r>
              <a:rPr lang="ru-RU" sz="2800" b="1" i="1" dirty="0">
                <a:latin typeface="+mj-lt"/>
              </a:rPr>
              <a:t>Иисуса Навина 7:10</a:t>
            </a:r>
            <a:endParaRPr lang="ru-RU" sz="2800" b="1" dirty="0">
              <a:latin typeface="+mj-lt"/>
            </a:endParaRPr>
          </a:p>
          <a:p>
            <a:pPr marL="0" indent="0" algn="ctr">
              <a:buNone/>
            </a:pPr>
            <a:endParaRPr lang="en-US" sz="2800" b="1" dirty="0">
              <a:latin typeface="+mj-lt"/>
            </a:endParaRPr>
          </a:p>
          <a:p>
            <a:pPr marL="0" indent="0" algn="ctr">
              <a:buNone/>
            </a:pPr>
            <a:r>
              <a:rPr lang="ru-RU" sz="2800" b="1" i="1" dirty="0">
                <a:latin typeface="+mj-lt"/>
              </a:rPr>
              <a:t>«Приходящего ко Мне не изгоню вон…» </a:t>
            </a:r>
          </a:p>
          <a:p>
            <a:pPr marL="0" indent="0" algn="ctr">
              <a:buNone/>
            </a:pPr>
            <a:r>
              <a:rPr lang="ru-RU" sz="2800" b="1" i="1" dirty="0">
                <a:latin typeface="+mj-lt"/>
              </a:rPr>
              <a:t>Иоанна 6:37</a:t>
            </a:r>
          </a:p>
        </p:txBody>
      </p:sp>
    </p:spTree>
    <p:extLst>
      <p:ext uri="{BB962C8B-B14F-4D97-AF65-F5344CB8AC3E}">
        <p14:creationId xmlns:p14="http://schemas.microsoft.com/office/powerpoint/2010/main" val="1034873837"/>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{3C3DCD85-D2D1-3A49-ADEA-372B6815AB3B}tf10001069</Template>
  <TotalTime>3193</TotalTime>
  <Words>5676</Words>
  <Application>Microsoft Macintosh PowerPoint</Application>
  <PresentationFormat>Широкоэкранный</PresentationFormat>
  <Paragraphs>292</Paragraphs>
  <Slides>21</Slides>
  <Notes>21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21</vt:i4>
      </vt:variant>
    </vt:vector>
  </HeadingPairs>
  <TitlesOfParts>
    <vt:vector size="27" baseType="lpstr">
      <vt:lpstr>Arial</vt:lpstr>
      <vt:lpstr>Calibri</vt:lpstr>
      <vt:lpstr>Century Gothic</vt:lpstr>
      <vt:lpstr>Gill Sans MT</vt:lpstr>
      <vt:lpstr>Wingdings 3</vt:lpstr>
      <vt:lpstr>Wisp</vt:lpstr>
      <vt:lpstr>Молитва последнего времени</vt:lpstr>
      <vt:lpstr>Презентация PowerPoint</vt:lpstr>
      <vt:lpstr>Библейские истории  были написаны нам в назидание </vt:lpstr>
      <vt:lpstr>Кризис в жизни Иисуса Навина</vt:lpstr>
      <vt:lpstr>Иисус Навин молится — ожидая услышать ответ от Бога</vt:lpstr>
      <vt:lpstr>Израильский народ молится — в смирении исповедуя свои грехи </vt:lpstr>
      <vt:lpstr>Священники повинуются — действуя по вере   </vt:lpstr>
      <vt:lpstr>УРОК №1: Молитва открывает сердце для Бога </vt:lpstr>
      <vt:lpstr>Мы молимся — создавая взаимоотношения с Богом  </vt:lpstr>
      <vt:lpstr>Презентация PowerPoint</vt:lpstr>
      <vt:lpstr>Иисус молится — готовясь к борьбе с врагом </vt:lpstr>
      <vt:lpstr>Презентация PowerPoint</vt:lpstr>
      <vt:lpstr>Презентация PowerPoint</vt:lpstr>
      <vt:lpstr>УРОК №2: Молитва приводит к покаянию и смирению</vt:lpstr>
      <vt:lpstr>Мы молимся —  взывая об опыте излития Духа Святого   </vt:lpstr>
      <vt:lpstr>Презентация PowerPoint</vt:lpstr>
      <vt:lpstr>Урок №3: Молитва формирует воспоминания</vt:lpstr>
      <vt:lpstr>Мы молимся — помня о том, как нас вел Бог </vt:lpstr>
      <vt:lpstr>УРОК №4: Молитва позволяет Богу раскрыть вам Свои планы</vt:lpstr>
      <vt:lpstr>Иисус Навин молится — Слушая Божье повеление</vt:lpstr>
      <vt:lpstr>Мы молимся — молитва помогает нам узнавать Божий голос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Timon</dc:creator>
  <cp:lastModifiedBy>Оксана Кулага</cp:lastModifiedBy>
  <cp:revision>69</cp:revision>
  <dcterms:created xsi:type="dcterms:W3CDTF">2021-11-18T20:28:34Z</dcterms:created>
  <dcterms:modified xsi:type="dcterms:W3CDTF">2022-02-02T12:09:24Z</dcterms:modified>
</cp:coreProperties>
</file>