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0" r:id="rId2"/>
    <p:sldId id="271" r:id="rId3"/>
    <p:sldId id="272" r:id="rId4"/>
    <p:sldId id="274" r:id="rId5"/>
    <p:sldId id="275" r:id="rId6"/>
    <p:sldId id="281" r:id="rId7"/>
    <p:sldId id="328" r:id="rId8"/>
    <p:sldId id="329" r:id="rId9"/>
    <p:sldId id="282" r:id="rId10"/>
    <p:sldId id="263" r:id="rId11"/>
    <p:sldId id="268" r:id="rId12"/>
    <p:sldId id="290" r:id="rId13"/>
    <p:sldId id="291" r:id="rId14"/>
    <p:sldId id="292" r:id="rId15"/>
    <p:sldId id="293" r:id="rId16"/>
    <p:sldId id="296" r:id="rId17"/>
    <p:sldId id="298" r:id="rId18"/>
    <p:sldId id="304" r:id="rId19"/>
    <p:sldId id="305" r:id="rId20"/>
    <p:sldId id="306" r:id="rId21"/>
    <p:sldId id="307" r:id="rId22"/>
    <p:sldId id="308" r:id="rId23"/>
    <p:sldId id="320" r:id="rId24"/>
    <p:sldId id="323" r:id="rId25"/>
    <p:sldId id="333" r:id="rId26"/>
    <p:sldId id="334" r:id="rId27"/>
    <p:sldId id="335" r:id="rId28"/>
    <p:sldId id="337" r:id="rId29"/>
    <p:sldId id="338" r:id="rId30"/>
    <p:sldId id="339" r:id="rId31"/>
    <p:sldId id="340" r:id="rId32"/>
    <p:sldId id="341" r:id="rId33"/>
    <p:sldId id="342" r:id="rId34"/>
    <p:sldId id="343" r:id="rId35"/>
    <p:sldId id="344" r:id="rId36"/>
    <p:sldId id="345" r:id="rId37"/>
    <p:sldId id="346" r:id="rId38"/>
    <p:sldId id="347" r:id="rId39"/>
    <p:sldId id="351" r:id="rId40"/>
    <p:sldId id="352" r:id="rId4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8AFE"/>
    <a:srgbClr val="A4C2DE"/>
    <a:srgbClr val="996633"/>
    <a:srgbClr val="B88521"/>
    <a:srgbClr val="E2CCA3"/>
    <a:srgbClr val="FCE99A"/>
    <a:srgbClr val="98024D"/>
    <a:srgbClr val="000000"/>
    <a:srgbClr val="92D05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7"/>
    <p:restoredTop sz="77454" autoAdjust="0"/>
  </p:normalViewPr>
  <p:slideViewPr>
    <p:cSldViewPr>
      <p:cViewPr varScale="1">
        <p:scale>
          <a:sx n="86" d="100"/>
          <a:sy n="86" d="100"/>
        </p:scale>
        <p:origin x="1368" y="18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2AB3BA-EA71-4CBE-BBAF-F89B5442DC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049C63-8EEA-4489-98DD-3307D419CEED}" type="slidenum">
              <a:rPr lang="en-US" altLang="en-US"/>
              <a:pPr>
                <a:spcBef>
                  <a:spcPct val="0"/>
                </a:spcBef>
              </a:pPr>
              <a:t>1</a:t>
            </a:fld>
            <a:endParaRPr lang="en-US" altLang="en-US"/>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ru-RU" sz="1200" kern="1200" dirty="0">
                <a:solidFill>
                  <a:schemeClr val="tx1"/>
                </a:solidFill>
                <a:effectLst/>
                <a:latin typeface="Arial" charset="0"/>
                <a:ea typeface="+mn-ea"/>
                <a:cs typeface="+mn-cs"/>
              </a:rPr>
              <a:t>О чем нам следует молиться в эти последние дни? </a:t>
            </a:r>
          </a:p>
          <a:p>
            <a:pPr marL="0" marR="0" lvl="0" indent="0" algn="l" defTabSz="914400" rtl="0" eaLnBrk="1" fontAlgn="base" latinLnBrk="0" hangingPunct="1">
              <a:lnSpc>
                <a:spcPct val="100000"/>
              </a:lnSpc>
              <a:spcBef>
                <a:spcPct val="30000"/>
              </a:spcBef>
              <a:spcAft>
                <a:spcPct val="0"/>
              </a:spcAft>
              <a:buClrTx/>
              <a:buSzTx/>
              <a:buFontTx/>
              <a:buNone/>
              <a:tabLst/>
              <a:defRPr/>
            </a:pPr>
            <a:r>
              <a:rPr lang="ru-RU" sz="1200" kern="1200" dirty="0">
                <a:solidFill>
                  <a:schemeClr val="tx1"/>
                </a:solidFill>
                <a:effectLst/>
                <a:latin typeface="Arial" charset="0"/>
                <a:ea typeface="+mn-ea"/>
                <a:cs typeface="+mn-cs"/>
              </a:rPr>
              <a:t>Учитывая волнительное время, в которое мы живем, о чем нам нужно молиться?</a:t>
            </a:r>
          </a:p>
          <a:p>
            <a:pPr eaLnBrk="1" hangingPunct="1"/>
            <a:endParaRPr lang="ru-RU"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9F1500-B5A7-4640-943C-8AD5C4FB0677}" type="slidenum">
              <a:rPr lang="en-US" altLang="en-US"/>
              <a:pPr>
                <a:spcBef>
                  <a:spcPct val="0"/>
                </a:spcBef>
              </a:pPr>
              <a:t>10</a:t>
            </a:fld>
            <a:endParaRPr lang="en-US" altLang="en-US"/>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i="1" kern="1200" dirty="0">
                <a:solidFill>
                  <a:schemeClr val="tx1"/>
                </a:solidFill>
                <a:effectLst/>
                <a:latin typeface="Arial" charset="0"/>
                <a:ea typeface="+mn-ea"/>
                <a:cs typeface="+mn-cs"/>
              </a:rPr>
              <a:t>«…молитва — это ключ в руках веры, открывающий небесную сокровищницу, где хранятся безграничные возможности Всемогущего» (Путь ко Христу, стр. 94,95).</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3E85C2-C212-4832-B26E-A6A991234578}" type="slidenum">
              <a:rPr lang="en-US" altLang="en-US"/>
              <a:pPr>
                <a:spcBef>
                  <a:spcPct val="0"/>
                </a:spcBef>
              </a:pPr>
              <a:t>11</a:t>
            </a:fld>
            <a:endParaRPr lang="en-US" altLang="en-US"/>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мне нравится этот отрывок о молитве записанный по видению, полученному в 19-м веке:  </a:t>
            </a: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«Открывайте перед Богом свои нужды, радости и печали, свои заботы и опасения! Вы не утомите и не обремените Его этим. Тот, Который способен сосчитать каждый волос на вашей голове, не может быть безразличным к нуждам своих детей… Отношения между Богом и каждым человеком настолько определенны и полны, как будто этот человек является единственной душой на земле, о которой заботится Небесный Отец и за которую Он отдал Своего возлюбленного Сына» (Путь ко Христу, стр. 100).</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Как на счет ходатайственной молитвы? Чему мы можем научиться как нам молиться о самых близких и дорогих нашему сердцу людях? </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3043B1-5A11-47A2-95BB-554CED27B204}"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E9377E-0668-4AA7-80FF-8E3BA4EB7289}" type="slidenum">
              <a:rPr lang="en-US" altLang="en-US"/>
              <a:pPr>
                <a:spcBef>
                  <a:spcPct val="0"/>
                </a:spcBef>
              </a:pPr>
              <a:t>13</a:t>
            </a:fld>
            <a:endParaRPr lang="en-US" alt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Как часто наши сердца были исполнены радости, мы находились в приподнятом настроении и были сильны духом</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083FB3-F19A-4861-892C-CBBED48A8836}" type="slidenum">
              <a:rPr lang="en-US" altLang="en-US"/>
              <a:pPr>
                <a:spcBef>
                  <a:spcPct val="0"/>
                </a:spcBef>
              </a:pPr>
              <a:t>14</a:t>
            </a:fld>
            <a:endParaRPr lang="en-US" alt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благодаря простым словам </a:t>
            </a:r>
            <a:r>
              <a:rPr lang="ru-RU" sz="1200" i="1" kern="1200" dirty="0">
                <a:solidFill>
                  <a:schemeClr val="tx1"/>
                </a:solidFill>
                <a:effectLst/>
                <a:latin typeface="Arial" charset="0"/>
                <a:ea typeface="+mn-ea"/>
                <a:cs typeface="+mn-cs"/>
              </a:rPr>
              <a:t>«Я буду молиться о тебе!»</a:t>
            </a:r>
            <a:r>
              <a:rPr lang="ru-RU" sz="1200" kern="1200" dirty="0">
                <a:solidFill>
                  <a:schemeClr val="tx1"/>
                </a:solidFill>
                <a:effectLst/>
                <a:latin typeface="Arial" charset="0"/>
                <a:ea typeface="+mn-ea"/>
                <a:cs typeface="+mn-cs"/>
              </a:rPr>
              <a:t> И еще как просто произнести эти слова с добрыми намерениями </a:t>
            </a:r>
          </a:p>
          <a:p>
            <a:r>
              <a:rPr lang="ru-RU" sz="1200" kern="1200" dirty="0">
                <a:solidFill>
                  <a:schemeClr val="tx1"/>
                </a:solidFill>
                <a:effectLst/>
                <a:latin typeface="Arial" charset="0"/>
                <a:ea typeface="+mn-ea"/>
                <a:cs typeface="+mn-cs"/>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BC7228-6D67-474F-BFAA-65F817C72231}" type="slidenum">
              <a:rPr lang="en-US" altLang="en-US"/>
              <a:pPr>
                <a:spcBef>
                  <a:spcPct val="0"/>
                </a:spcBef>
              </a:pPr>
              <a:t>15</a:t>
            </a:fld>
            <a:endParaRPr lang="en-US" alt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а потом пойти своей дорогой и забыть о своем обещании.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C5658E-4ECB-4A11-820F-12B440975054}" type="slidenum">
              <a:rPr lang="en-US" altLang="en-US"/>
              <a:pPr>
                <a:spcBef>
                  <a:spcPct val="0"/>
                </a:spcBef>
              </a:pPr>
              <a:t>16</a:t>
            </a:fld>
            <a:endParaRPr lang="en-US" alt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i="1" kern="1200" dirty="0">
                <a:solidFill>
                  <a:schemeClr val="tx1"/>
                </a:solidFill>
                <a:effectLst/>
                <a:latin typeface="Arial" charset="0"/>
                <a:ea typeface="+mn-ea"/>
                <a:cs typeface="+mn-cs"/>
              </a:rPr>
              <a:t>«Давайте будем молиться друг о друге, принося друг друга прямо в присутствие Божье посредством живой веры» (Э. Уайт, Рвенью энд Геральд, 28 августа 1888 г.) </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40882-8281-47EE-B9EF-3E01605258D1}" type="slidenum">
              <a:rPr lang="en-US" altLang="en-US"/>
              <a:pPr>
                <a:spcBef>
                  <a:spcPct val="0"/>
                </a:spcBef>
              </a:pPr>
              <a:t>17</a:t>
            </a:fld>
            <a:endParaRPr lang="en-US" alt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Бог желает, чтобы мы молились о конкретных людях – о соседях, друзьях… </a:t>
            </a: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«Начните молиться за других людей, приблизьтесь ко Христу, к Его кровоточащей ране. Да будет украшением вашим кроткий и молчаливый дух, и да возносятся ваши искренние, сокрушенные и смиренные мольбы о мудрости к Богу, чтобы вы смогли спасти не только собственные души, но и души других людей» (Свидетельства для церкви, т. 1, стр. 513).</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a:p>
            <a:r>
              <a:rPr lang="ru-RU" sz="1200" kern="1200" dirty="0">
                <a:solidFill>
                  <a:schemeClr val="tx1"/>
                </a:solidFill>
                <a:effectLst/>
                <a:latin typeface="Arial" charset="0"/>
                <a:ea typeface="+mn-ea"/>
                <a:cs typeface="+mn-cs"/>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80AD08-C4A2-4F3A-9AE8-D03FDA647B6F}" type="slidenum">
              <a:rPr lang="en-US" altLang="en-US"/>
              <a:pPr>
                <a:spcBef>
                  <a:spcPct val="0"/>
                </a:spcBef>
              </a:pPr>
              <a:t>18</a:t>
            </a:fld>
            <a:endParaRPr lang="en-US" altLang="en-US"/>
          </a:p>
        </p:txBody>
      </p:sp>
      <p:sp>
        <p:nvSpPr>
          <p:cNvPr id="98307" name="Rectangle 2"/>
          <p:cNvSpPr>
            <a:spLocks noGrp="1" noRot="1" noChangeAspect="1" noChangeArrowheads="1" noTextEdit="1"/>
          </p:cNvSpPr>
          <p:nvPr>
            <p:ph type="sldImg"/>
          </p:nvPr>
        </p:nvSpPr>
        <p:spPr>
          <a:xfrm>
            <a:off x="381000" y="685800"/>
            <a:ext cx="6096000" cy="342900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Легко ли молиться за других? </a:t>
            </a:r>
            <a:r>
              <a:rPr lang="ru-RU" sz="1200" i="1" kern="1200" dirty="0">
                <a:solidFill>
                  <a:schemeClr val="tx1"/>
                </a:solidFill>
                <a:effectLst/>
                <a:latin typeface="Arial" charset="0"/>
                <a:ea typeface="+mn-ea"/>
                <a:cs typeface="+mn-cs"/>
              </a:rPr>
              <a:t>«Сеявшие со слезами будут пожинать с радостью»</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(Псалтирь 125:5). </a:t>
            </a:r>
          </a:p>
          <a:p>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Давайте поговорим о молитве о наших детях. Вот прекрасное обетование для родителей…</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361EA-6D45-464B-8364-44631E8E6B16}" type="slidenum">
              <a:rPr lang="en-US" altLang="en-US"/>
              <a:pPr>
                <a:spcBef>
                  <a:spcPct val="0"/>
                </a:spcBef>
              </a:pPr>
              <a:t>19</a:t>
            </a:fld>
            <a:endParaRPr lang="en-US" altLang="en-US"/>
          </a:p>
        </p:txBody>
      </p:sp>
      <p:sp>
        <p:nvSpPr>
          <p:cNvPr id="100355" name="Rectangle 2"/>
          <p:cNvSpPr>
            <a:spLocks noGrp="1" noRot="1" noChangeAspect="1" noChangeArrowheads="1" noTextEdit="1"/>
          </p:cNvSpPr>
          <p:nvPr>
            <p:ph type="sldImg"/>
          </p:nvPr>
        </p:nvSpPr>
        <p:spPr>
          <a:xfrm>
            <a:off x="381000" y="685800"/>
            <a:ext cx="6096000" cy="34290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i="1" kern="1200" dirty="0">
                <a:solidFill>
                  <a:schemeClr val="tx1"/>
                </a:solidFill>
                <a:effectLst/>
                <a:latin typeface="Arial" charset="0"/>
                <a:ea typeface="+mn-ea"/>
                <a:cs typeface="+mn-cs"/>
              </a:rPr>
              <a:t>«Не бойся, ибо Я с тобою; от востока приведу племя твое и от запада соберу тебя.</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Северу скажу: «отдай»; и югу: «не удерживай; веди сыновей Моих издалека и дочерей Моих от концов земли…» (Исаия 43:5,6)</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B676C0-D097-4A31-B652-B9225371872E}" type="slidenum">
              <a:rPr lang="en-US" altLang="en-US"/>
              <a:pPr>
                <a:spcBef>
                  <a:spcPct val="0"/>
                </a:spcBef>
              </a:pPr>
              <a:t>2</a:t>
            </a:fld>
            <a:endParaRPr lang="en-US" altLang="en-US"/>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sz="1200" kern="1200" dirty="0">
                <a:solidFill>
                  <a:schemeClr val="tx1"/>
                </a:solidFill>
                <a:effectLst/>
                <a:latin typeface="Arial" charset="0"/>
                <a:ea typeface="+mn-ea"/>
                <a:cs typeface="+mn-cs"/>
              </a:rPr>
              <a:t>Какая была любимая тема Иисуса? Любовь? Царствие Божье? Прощение?</a:t>
            </a:r>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E961B7-F777-46DA-A341-E8368AEEC189}" type="slidenum">
              <a:rPr lang="en-US" altLang="en-US"/>
              <a:pPr>
                <a:spcBef>
                  <a:spcPct val="0"/>
                </a:spcBef>
              </a:pPr>
              <a:t>20</a:t>
            </a:fld>
            <a:endParaRPr lang="en-US" altLang="en-US"/>
          </a:p>
        </p:txBody>
      </p:sp>
      <p:sp>
        <p:nvSpPr>
          <p:cNvPr id="102403" name="Rectangle 2"/>
          <p:cNvSpPr>
            <a:spLocks noGrp="1" noRot="1" noChangeAspect="1" noChangeArrowheads="1" noTextEdit="1"/>
          </p:cNvSpPr>
          <p:nvPr>
            <p:ph type="sldImg"/>
          </p:nvPr>
        </p:nvSpPr>
        <p:spPr>
          <a:xfrm>
            <a:off x="381000" y="685800"/>
            <a:ext cx="6096000" cy="342900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И сейчас Господь говорит: </a:t>
            </a:r>
          </a:p>
          <a:p>
            <a:r>
              <a:rPr lang="ru-RU" sz="1200" i="1" kern="1200" dirty="0">
                <a:solidFill>
                  <a:schemeClr val="tx1"/>
                </a:solidFill>
                <a:effectLst/>
                <a:latin typeface="Arial" charset="0"/>
                <a:ea typeface="+mn-ea"/>
                <a:cs typeface="+mn-cs"/>
              </a:rPr>
              <a:t>«Так говорит Господь: удержи голос твой от рыдания и глаза твои от слез, ибо есть награда за труд твой, говорит Господь, и возвратятся они из земли неприятельской» </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											(Иеремия 31:16)</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a:p>
            <a:r>
              <a:rPr lang="ru-RU" sz="1200" kern="1200" dirty="0">
                <a:solidFill>
                  <a:schemeClr val="tx1"/>
                </a:solidFill>
                <a:effectLst/>
                <a:latin typeface="Arial" charset="0"/>
                <a:ea typeface="+mn-ea"/>
                <a:cs typeface="+mn-cs"/>
              </a:rPr>
              <a:t>Неприятельская земля – символизирует наших детей, которые находятся на детской площадке сатаны, вдали от безопасного Божьего Царства благодати. Это Божье обетование для них! </a:t>
            </a:r>
          </a:p>
          <a:p>
            <a:r>
              <a:rPr lang="ru-RU" sz="1200" kern="1200" dirty="0">
                <a:solidFill>
                  <a:schemeClr val="tx1"/>
                </a:solidFill>
                <a:effectLst/>
                <a:latin typeface="Arial" charset="0"/>
                <a:ea typeface="+mn-ea"/>
                <a:cs typeface="+mn-cs"/>
              </a:rPr>
              <a:t> </a:t>
            </a:r>
          </a:p>
          <a:p>
            <a:r>
              <a:rPr lang="ru-RU" sz="1200" kern="1200" dirty="0">
                <a:solidFill>
                  <a:schemeClr val="tx1"/>
                </a:solidFill>
                <a:effectLst/>
                <a:latin typeface="Arial" charset="0"/>
                <a:ea typeface="+mn-ea"/>
                <a:cs typeface="+mn-cs"/>
              </a:rPr>
              <a:t>И несмотря на то, что на картинке изображены радостные родители сразу после воскрешения детей которых унесла смерть, я думаю, что текст также описывает радость родителей, которые получили своих детей обратно от духовной смерти. </a:t>
            </a:r>
          </a:p>
          <a:p>
            <a:pPr eaLnBrk="1" hangingPunct="1"/>
            <a:endParaRPr lang="ru-RU" altLang="en-US" dirty="0">
              <a:latin typeface="Arial" panose="020B0604020202020204" pitchFamily="34" charset="0"/>
            </a:endParaRPr>
          </a:p>
          <a:p>
            <a:pPr eaLnBrk="1" hangingPunct="1"/>
            <a:endParaRPr lang="ru-RU"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8FECB0-3965-41FD-9801-6AD15BF41AC3}" type="slidenum">
              <a:rPr lang="en-US" altLang="en-US"/>
              <a:pPr>
                <a:spcBef>
                  <a:spcPct val="0"/>
                </a:spcBef>
              </a:pPr>
              <a:t>21</a:t>
            </a:fld>
            <a:endParaRPr lang="en-US" altLang="en-US"/>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Еще одно прекрасное обетование: </a:t>
            </a: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«Возведи очи твои и посмотри вокруг, — все они собираются, идут к тебе. Живу Я!» говорит Господь, «Да! так говорит Господь: и плененные сильным будут отняты, и добыча тирана будет избавлена; потому что Я буду состязаться с противниками твоими и сыновей твоих Я спасу…» </a:t>
            </a:r>
            <a:r>
              <a:rPr lang="en-US" sz="1200" i="1" kern="1200" dirty="0">
                <a:solidFill>
                  <a:schemeClr val="tx1"/>
                </a:solidFill>
                <a:effectLst/>
                <a:latin typeface="Arial" charset="0"/>
                <a:ea typeface="+mn-ea"/>
                <a:cs typeface="+mn-cs"/>
              </a:rPr>
              <a:t>(</a:t>
            </a:r>
            <a:r>
              <a:rPr lang="ru-RU" sz="1200" i="1" kern="1200" dirty="0">
                <a:solidFill>
                  <a:schemeClr val="tx1"/>
                </a:solidFill>
                <a:effectLst/>
                <a:latin typeface="Arial" charset="0"/>
                <a:ea typeface="+mn-ea"/>
                <a:cs typeface="+mn-cs"/>
              </a:rPr>
              <a:t>Исаия</a:t>
            </a:r>
            <a:r>
              <a:rPr lang="en-US" sz="1200" i="1" kern="1200" dirty="0">
                <a:solidFill>
                  <a:schemeClr val="tx1"/>
                </a:solidFill>
                <a:effectLst/>
                <a:latin typeface="Arial" charset="0"/>
                <a:ea typeface="+mn-ea"/>
                <a:cs typeface="+mn-cs"/>
              </a:rPr>
              <a:t> 49: 18</a:t>
            </a:r>
            <a:r>
              <a:rPr lang="ru-RU" sz="1200" i="1" kern="1200" dirty="0">
                <a:solidFill>
                  <a:schemeClr val="tx1"/>
                </a:solidFill>
                <a:effectLst/>
                <a:latin typeface="Arial" charset="0"/>
                <a:ea typeface="+mn-ea"/>
                <a:cs typeface="+mn-cs"/>
              </a:rPr>
              <a:t>, </a:t>
            </a:r>
            <a:r>
              <a:rPr lang="en-US" sz="1200" i="1" kern="1200" dirty="0">
                <a:solidFill>
                  <a:schemeClr val="tx1"/>
                </a:solidFill>
                <a:effectLst/>
                <a:latin typeface="Arial" charset="0"/>
                <a:ea typeface="+mn-ea"/>
                <a:cs typeface="+mn-cs"/>
              </a:rPr>
              <a:t>25)</a:t>
            </a:r>
            <a:endParaRPr lang="ru-RU"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4D0DBA-C4EA-4445-A12B-0FD10F926852}" type="slidenum">
              <a:rPr lang="en-US" altLang="en-US"/>
              <a:pPr>
                <a:spcBef>
                  <a:spcPct val="0"/>
                </a:spcBef>
              </a:pPr>
              <a:t>22</a:t>
            </a:fld>
            <a:endParaRPr lang="en-US" altLang="en-US"/>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Перестаем ли мы молиться о наших детях, когда им исполняется 28 лет? </a:t>
            </a: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«Если бы родители осознали тот факт, что они никогда не будут освобождены от ответственности наставления и обучения своих детей для Бога, если бы они выполняли свою работу в вере в сотрудничестве с Богом, вознося горячие молитвы и трудясь, то они бы безусловно привели своих детей к Спасителю» </a:t>
            </a:r>
            <a:r>
              <a:rPr lang="en-US" sz="1200" i="1" kern="1200" dirty="0">
                <a:solidFill>
                  <a:schemeClr val="tx1"/>
                </a:solidFill>
                <a:effectLst/>
                <a:latin typeface="Arial" charset="0"/>
                <a:ea typeface="+mn-ea"/>
                <a:cs typeface="+mn-cs"/>
              </a:rPr>
              <a:t>(</a:t>
            </a:r>
            <a:r>
              <a:rPr lang="ru-RU" sz="1200" i="1" kern="1200" dirty="0">
                <a:solidFill>
                  <a:schemeClr val="tx1"/>
                </a:solidFill>
                <a:effectLst/>
                <a:latin typeface="Arial" charset="0"/>
                <a:ea typeface="+mn-ea"/>
                <a:cs typeface="+mn-cs"/>
              </a:rPr>
              <a:t>Знамения времени</a:t>
            </a:r>
            <a:r>
              <a:rPr lang="en-US" sz="1200" i="1" kern="1200" dirty="0">
                <a:solidFill>
                  <a:schemeClr val="tx1"/>
                </a:solidFill>
                <a:effectLst/>
                <a:latin typeface="Arial" charset="0"/>
                <a:ea typeface="+mn-ea"/>
                <a:cs typeface="+mn-cs"/>
              </a:rPr>
              <a:t>, 9 </a:t>
            </a:r>
            <a:r>
              <a:rPr lang="ru-RU" sz="1200" i="1" kern="1200" dirty="0">
                <a:solidFill>
                  <a:schemeClr val="tx1"/>
                </a:solidFill>
                <a:effectLst/>
                <a:latin typeface="Arial" charset="0"/>
                <a:ea typeface="+mn-ea"/>
                <a:cs typeface="+mn-cs"/>
              </a:rPr>
              <a:t>апреля</a:t>
            </a:r>
            <a:r>
              <a:rPr lang="en-US" sz="1200" i="1" kern="1200" dirty="0">
                <a:solidFill>
                  <a:schemeClr val="tx1"/>
                </a:solidFill>
                <a:effectLst/>
                <a:latin typeface="Arial" charset="0"/>
                <a:ea typeface="+mn-ea"/>
                <a:cs typeface="+mn-cs"/>
              </a:rPr>
              <a:t> 1896 </a:t>
            </a:r>
            <a:r>
              <a:rPr lang="ru-RU" sz="1200" i="1" kern="1200" dirty="0">
                <a:solidFill>
                  <a:schemeClr val="tx1"/>
                </a:solidFill>
                <a:effectLst/>
                <a:latin typeface="Arial" charset="0"/>
                <a:ea typeface="+mn-ea"/>
                <a:cs typeface="+mn-cs"/>
              </a:rPr>
              <a:t>г</a:t>
            </a:r>
            <a:r>
              <a:rPr lang="en-US" sz="1200" i="1" kern="1200" dirty="0">
                <a:solidFill>
                  <a:schemeClr val="tx1"/>
                </a:solidFill>
                <a:effectLst/>
                <a:latin typeface="Arial" charset="0"/>
                <a:ea typeface="+mn-ea"/>
                <a:cs typeface="+mn-cs"/>
              </a:rPr>
              <a:t>.).</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13010-502C-4C9B-930B-44FA8998BE6D}" type="slidenum">
              <a:rPr lang="en-US" altLang="en-US"/>
              <a:pPr>
                <a:spcBef>
                  <a:spcPct val="0"/>
                </a:spcBef>
              </a:pPr>
              <a:t>23</a:t>
            </a:fld>
            <a:endParaRPr lang="en-US" altLang="en-US"/>
          </a:p>
        </p:txBody>
      </p:sp>
      <p:sp>
        <p:nvSpPr>
          <p:cNvPr id="131075" name="Rectangle 2"/>
          <p:cNvSpPr>
            <a:spLocks noGrp="1" noRot="1" noChangeAspect="1" noChangeArrowheads="1" noTextEdit="1"/>
          </p:cNvSpPr>
          <p:nvPr>
            <p:ph type="sldImg"/>
          </p:nvPr>
        </p:nvSpPr>
        <p:spPr>
          <a:xfrm>
            <a:off x="381000" y="685800"/>
            <a:ext cx="6096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Насколько нам нужно быть настойчивыми? Насколько настойчивым был Иисус?</a:t>
            </a:r>
          </a:p>
          <a:p>
            <a:r>
              <a:rPr lang="ru-RU" sz="1200" kern="1200" dirty="0">
                <a:solidFill>
                  <a:schemeClr val="tx1"/>
                </a:solidFill>
                <a:effectLst/>
                <a:latin typeface="Arial" charset="0"/>
                <a:ea typeface="+mn-ea"/>
                <a:cs typeface="+mn-cs"/>
              </a:rPr>
              <a:t> Он сказал: </a:t>
            </a: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«Потерявшуюся отыщу и угнанную возвращу, и пораненную перевяжу, и больную укреплю, а разжиревшую и буйную истреблю; буду пасти их по правде»</a:t>
            </a:r>
            <a:r>
              <a:rPr lang="ru-RU" sz="1200" kern="1200" dirty="0">
                <a:solidFill>
                  <a:schemeClr val="tx1"/>
                </a:solidFill>
                <a:effectLst/>
                <a:latin typeface="Arial" charset="0"/>
                <a:ea typeface="+mn-ea"/>
                <a:cs typeface="+mn-cs"/>
              </a:rPr>
              <a:t> </a:t>
            </a:r>
            <a:r>
              <a:rPr lang="ru-RU" sz="1200" i="1" kern="1200" dirty="0">
                <a:solidFill>
                  <a:schemeClr val="tx1"/>
                </a:solidFill>
                <a:effectLst/>
                <a:latin typeface="Arial" charset="0"/>
                <a:ea typeface="+mn-ea"/>
                <a:cs typeface="+mn-cs"/>
              </a:rPr>
              <a:t>(</a:t>
            </a:r>
            <a:r>
              <a:rPr lang="ru-RU" sz="1200" i="1" kern="1200" dirty="0" err="1">
                <a:solidFill>
                  <a:schemeClr val="tx1"/>
                </a:solidFill>
                <a:effectLst/>
                <a:latin typeface="Arial" charset="0"/>
                <a:ea typeface="+mn-ea"/>
                <a:cs typeface="+mn-cs"/>
              </a:rPr>
              <a:t>Иезекииль</a:t>
            </a:r>
            <a:r>
              <a:rPr lang="ru-RU" sz="1200" i="1" kern="1200" dirty="0">
                <a:solidFill>
                  <a:schemeClr val="tx1"/>
                </a:solidFill>
                <a:effectLst/>
                <a:latin typeface="Arial" charset="0"/>
                <a:ea typeface="+mn-ea"/>
                <a:cs typeface="+mn-cs"/>
              </a:rPr>
              <a:t> 34:16)</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D0F6E4-F268-423C-A5B7-38C81B1E1111}" type="slidenum">
              <a:rPr lang="en-US" altLang="en-US"/>
              <a:pPr>
                <a:spcBef>
                  <a:spcPct val="0"/>
                </a:spcBef>
              </a:pPr>
              <a:t>24</a:t>
            </a:fld>
            <a:endParaRPr lang="en-US" altLang="en-US"/>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Павел напоминает нам: </a:t>
            </a: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«Делая добро, да не унываем, ибо в свое время пожнем, если не ослабеем»</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(Галатам 6:9)</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sz="1200" kern="1200" dirty="0">
                <a:solidFill>
                  <a:schemeClr val="tx1"/>
                </a:solidFill>
                <a:effectLst/>
                <a:latin typeface="Arial" charset="0"/>
                <a:ea typeface="+mn-ea"/>
                <a:cs typeface="+mn-cs"/>
              </a:rPr>
              <a:t>Послушайте отрывки из письма Эллен Уайт написанного своему супругу в 1876 г.:</a:t>
            </a:r>
          </a:p>
          <a:p>
            <a:r>
              <a:rPr lang="ru-RU" sz="1200" i="1" kern="1200" dirty="0">
                <a:solidFill>
                  <a:schemeClr val="tx1"/>
                </a:solidFill>
                <a:effectLst/>
                <a:latin typeface="Arial" charset="0"/>
                <a:ea typeface="+mn-ea"/>
                <a:cs typeface="+mn-cs"/>
              </a:rPr>
              <a:t> </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Дорогой супруг:</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 </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«Вчера вечером я посетила Эдсона… Я говорила с ним откровенно, но вежливо, но он был убежден в своих чувствах, что его обидели… я молилась с Эдсоном, </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Но его сердце казалось непреклонным. Затем я приняла решение провести ночь в молитве, потому что помощь наша приходит только от Бога. Я пять раз молилась и Эдсон четыре. В последний раз он уже был полностью изнеможён. Затем он молился снова и снова, и казалось он находится в духовной агонии, исповедуя свои неправильные поступки, будучи духовно сломленным, его молитвы были полны слез». </a:t>
            </a:r>
            <a:endParaRPr lang="ru-RU"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25</a:t>
            </a:fld>
            <a:endParaRPr lang="en-US" dirty="0"/>
          </a:p>
        </p:txBody>
      </p:sp>
    </p:spTree>
    <p:extLst>
      <p:ext uri="{BB962C8B-B14F-4D97-AF65-F5344CB8AC3E}">
        <p14:creationId xmlns:p14="http://schemas.microsoft.com/office/powerpoint/2010/main" val="369620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sz="1200" i="1" kern="1200" dirty="0">
                <a:solidFill>
                  <a:schemeClr val="tx1"/>
                </a:solidFill>
                <a:effectLst/>
                <a:latin typeface="Arial" charset="0"/>
                <a:ea typeface="+mn-ea"/>
                <a:cs typeface="+mn-cs"/>
              </a:rPr>
              <a:t>«Комната казалось была освящена Божьим присутствием… Спасение приблизилось к этому дому. Затем он вернулся вместе со мной домой. Я мало поспала той ночью и утром чувствовала себя очень уставшей, но очень благодарной за то, что мы прошлой ночью прорвались сквозь темное облако обиды и одержали победу. </a:t>
            </a:r>
            <a:endParaRPr lang="ru-RU"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26</a:t>
            </a:fld>
            <a:endParaRPr lang="en-US" dirty="0"/>
          </a:p>
        </p:txBody>
      </p:sp>
    </p:spTree>
    <p:extLst>
      <p:ext uri="{BB962C8B-B14F-4D97-AF65-F5344CB8AC3E}">
        <p14:creationId xmlns:p14="http://schemas.microsoft.com/office/powerpoint/2010/main" val="3446868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sz="1200" i="1" kern="1200" dirty="0">
                <a:solidFill>
                  <a:schemeClr val="tx1"/>
                </a:solidFill>
                <a:effectLst/>
                <a:latin typeface="Arial" charset="0"/>
                <a:ea typeface="+mn-ea"/>
                <a:cs typeface="+mn-cs"/>
              </a:rPr>
              <a:t>«Я была решительно настроена не сдаваться пока мы не одержим победу. Я раньше никогда не видела Эдсона настолько глубоко тронутым и настолько чувствующим свою опасность и слабость…. Я провела много часов в молитве Богу за Эдсона прежде чем навестить его…»</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С любовью твоя,</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Эллен</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(Рукопись, т. 8, стр. 29).</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9756E9BA-4961-4080-B9FC-FA3970C36C0C}" type="slidenum">
              <a:rPr lang="en-US" smtClean="0"/>
              <a:pPr>
                <a:defRPr/>
              </a:pPr>
              <a:t>27</a:t>
            </a:fld>
            <a:endParaRPr lang="en-US" dirty="0"/>
          </a:p>
        </p:txBody>
      </p:sp>
    </p:spTree>
    <p:extLst>
      <p:ext uri="{BB962C8B-B14F-4D97-AF65-F5344CB8AC3E}">
        <p14:creationId xmlns:p14="http://schemas.microsoft.com/office/powerpoint/2010/main" val="3056408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r>
              <a:rPr lang="ru-RU" sz="1200" i="1" kern="1200" dirty="0">
                <a:solidFill>
                  <a:schemeClr val="tx1"/>
                </a:solidFill>
                <a:effectLst/>
                <a:latin typeface="Arial" charset="0"/>
                <a:ea typeface="+mn-ea"/>
                <a:cs typeface="+mn-cs"/>
              </a:rPr>
              <a:t>«Только Христос может растопить наших детей, а не наши придирки, выговоры и чтение нотаций. Честно исполнив свой долг перед детьми, представьте их Богу и просите Его помочь вам. </a:t>
            </a:r>
          </a:p>
          <a:p>
            <a:endParaRPr lang="ru-RU" sz="1200" i="1"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Скажите Ему, что со своей стороны вы сделали все, а затем с верой просите Бога выполнить Его роль в том, что вам не под силу» (Воспитание детей, стр. 256).</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a:p>
            <a:pPr>
              <a:defRPr/>
            </a:pPr>
            <a:endParaRPr lang="ru-RU" dirty="0">
              <a:solidFill>
                <a:srgbClr val="996600"/>
              </a:solidFill>
              <a:latin typeface="Arial Black" pitchFamily="34" charset="0"/>
            </a:endParaRPr>
          </a:p>
          <a:p>
            <a:pPr>
              <a:defRPr/>
            </a:pPr>
            <a:endParaRPr lang="ru-RU" dirty="0">
              <a:solidFill>
                <a:srgbClr val="996600"/>
              </a:solidFill>
              <a:latin typeface="Arial Black" pitchFamily="34" charset="0"/>
            </a:endParaRPr>
          </a:p>
          <a:p>
            <a:pPr>
              <a:defRPr/>
            </a:pPr>
            <a:endParaRPr lang="ru-RU" dirty="0">
              <a:solidFill>
                <a:srgbClr val="996600"/>
              </a:solidFill>
              <a:latin typeface="Arial Black" pitchFamily="34" charset="0"/>
            </a:endParaRPr>
          </a:p>
          <a:p>
            <a:pPr>
              <a:defRPr/>
            </a:pPr>
            <a:endParaRPr lang="en-US" dirty="0"/>
          </a:p>
        </p:txBody>
      </p:sp>
      <p:sp>
        <p:nvSpPr>
          <p:cNvPr id="140292" name="Slide Number Placeholder 3"/>
          <p:cNvSpPr>
            <a:spLocks noGrp="1"/>
          </p:cNvSpPr>
          <p:nvPr>
            <p:ph type="sldNum" sz="quarter" idx="5"/>
          </p:nvPr>
        </p:nvSpPr>
        <p:spPr>
          <a:noFill/>
        </p:spPr>
        <p:txBody>
          <a:bodyPr/>
          <a:lstStyle/>
          <a:p>
            <a:fld id="{A1157C25-7D3D-402D-A85C-82A7861C77EF}" type="slidenum">
              <a:rPr lang="en-US" smtClean="0"/>
              <a:pPr/>
              <a:t>28</a:t>
            </a:fld>
            <a:endParaRPr lang="en-US"/>
          </a:p>
        </p:txBody>
      </p:sp>
    </p:spTree>
    <p:extLst>
      <p:ext uri="{BB962C8B-B14F-4D97-AF65-F5344CB8AC3E}">
        <p14:creationId xmlns:p14="http://schemas.microsoft.com/office/powerpoint/2010/main" val="252231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81000" y="685800"/>
            <a:ext cx="6096000" cy="3429000"/>
          </a:xfrm>
          <a:ln/>
        </p:spPr>
      </p:sp>
      <p:sp>
        <p:nvSpPr>
          <p:cNvPr id="141315" name="Notes Placeholder 2"/>
          <p:cNvSpPr>
            <a:spLocks noGrp="1"/>
          </p:cNvSpPr>
          <p:nvPr>
            <p:ph type="body" idx="1"/>
          </p:nvPr>
        </p:nvSpPr>
        <p:spPr>
          <a:noFill/>
          <a:ln/>
        </p:spPr>
        <p:txBody>
          <a:bodyPr/>
          <a:lstStyle/>
          <a:p>
            <a:r>
              <a:rPr lang="ru-RU" sz="1200" i="1" kern="1200" dirty="0">
                <a:solidFill>
                  <a:schemeClr val="tx1"/>
                </a:solidFill>
                <a:effectLst/>
                <a:latin typeface="Arial" charset="0"/>
                <a:ea typeface="+mn-ea"/>
                <a:cs typeface="+mn-cs"/>
              </a:rPr>
              <a:t>«Он доволен, когда люди верят Ему на слово. Мать Августина молилась об обращении своего сына. У нее не было никаких доказательств того, что Дух Божий хоть как-то влияет на его сердце, но мать не унывала…</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p:txBody>
      </p:sp>
      <p:sp>
        <p:nvSpPr>
          <p:cNvPr id="141316" name="Slide Number Placeholder 3"/>
          <p:cNvSpPr>
            <a:spLocks noGrp="1"/>
          </p:cNvSpPr>
          <p:nvPr>
            <p:ph type="sldNum" sz="quarter" idx="5"/>
          </p:nvPr>
        </p:nvSpPr>
        <p:spPr>
          <a:noFill/>
        </p:spPr>
        <p:txBody>
          <a:bodyPr/>
          <a:lstStyle/>
          <a:p>
            <a:fld id="{1784244C-4409-4848-99F3-0227D8C507F0}" type="slidenum">
              <a:rPr lang="en-US" smtClean="0"/>
              <a:pPr/>
              <a:t>29</a:t>
            </a:fld>
            <a:endParaRPr lang="en-US"/>
          </a:p>
        </p:txBody>
      </p:sp>
    </p:spTree>
    <p:extLst>
      <p:ext uri="{BB962C8B-B14F-4D97-AF65-F5344CB8AC3E}">
        <p14:creationId xmlns:p14="http://schemas.microsoft.com/office/powerpoint/2010/main" val="203066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74683-B1C2-4E1D-A769-B6A3B1822810}" type="slidenum">
              <a:rPr lang="en-US" altLang="en-US"/>
              <a:pPr>
                <a:spcBef>
                  <a:spcPct val="0"/>
                </a:spcBef>
              </a:pPr>
              <a:t>3</a:t>
            </a:fld>
            <a:endParaRPr lang="en-US" altLang="en-US"/>
          </a:p>
        </p:txBody>
      </p:sp>
      <p:sp>
        <p:nvSpPr>
          <p:cNvPr id="8195" name="Rectangle 2"/>
          <p:cNvSpPr>
            <a:spLocks noGrp="1" noRot="1" noChangeAspect="1" noChangeArrowheads="1" noTextEdit="1"/>
          </p:cNvSpPr>
          <p:nvPr>
            <p:ph type="sldImg"/>
          </p:nvPr>
        </p:nvSpPr>
        <p:spPr>
          <a:xfrm>
            <a:off x="381000" y="685800"/>
            <a:ext cx="6096000" cy="3429000"/>
          </a:xfrm>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i="1" kern="1200" dirty="0">
                <a:solidFill>
                  <a:schemeClr val="tx1"/>
                </a:solidFill>
                <a:effectLst/>
                <a:latin typeface="Arial" charset="0"/>
                <a:ea typeface="+mn-ea"/>
                <a:cs typeface="+mn-cs"/>
              </a:rPr>
              <a:t>«Христос, Великий Учитель, мог выбирать из бесконечного множества тем, но более всего Он обращался к теме обретения Духа Святого» (Избранные вести 1:156). </a:t>
            </a:r>
          </a:p>
          <a:p>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Конечно же нашей главной целью должно быть обретение Духа Святого.</a:t>
            </a:r>
          </a:p>
          <a:p>
            <a:r>
              <a:rPr lang="ru-RU" sz="1200" kern="1200" dirty="0">
                <a:solidFill>
                  <a:schemeClr val="tx1"/>
                </a:solidFill>
                <a:effectLst/>
                <a:latin typeface="Arial" charset="0"/>
                <a:ea typeface="+mn-ea"/>
                <a:cs typeface="+mn-cs"/>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1000" y="685800"/>
            <a:ext cx="6096000" cy="3429000"/>
          </a:xfrm>
          <a:ln/>
        </p:spPr>
      </p:sp>
      <p:sp>
        <p:nvSpPr>
          <p:cNvPr id="142339" name="Notes Placeholder 2"/>
          <p:cNvSpPr>
            <a:spLocks noGrp="1"/>
          </p:cNvSpPr>
          <p:nvPr>
            <p:ph type="body" idx="1"/>
          </p:nvPr>
        </p:nvSpPr>
        <p:spPr>
          <a:noFill/>
          <a:ln/>
        </p:spPr>
        <p:txBody>
          <a:bodyPr/>
          <a:lstStyle/>
          <a:p>
            <a:r>
              <a:rPr lang="ru-RU" sz="1200" i="1" kern="1200" dirty="0">
                <a:solidFill>
                  <a:schemeClr val="tx1"/>
                </a:solidFill>
                <a:effectLst/>
                <a:latin typeface="Arial" charset="0"/>
                <a:ea typeface="+mn-ea"/>
                <a:cs typeface="+mn-cs"/>
              </a:rPr>
              <a:t>«Она клала руку на библейские тексты, указывая Богу на Его собственные слова, и умоляла Его так, как это может делать только мать. Ее глубокое смирение, усиленные и настойчивые просьбы, ее непоколебимая вера превозмогли все, и Господь даровал ей то, чего так сильно желала ее душа. Сегодня Он так же готов выслушивать просьбы Своих детей…</a:t>
            </a:r>
            <a:endParaRPr lang="ru-RU" sz="1200" kern="1200" dirty="0">
              <a:solidFill>
                <a:schemeClr val="tx1"/>
              </a:solidFill>
              <a:effectLst/>
              <a:latin typeface="Arial" charset="0"/>
              <a:ea typeface="+mn-ea"/>
              <a:cs typeface="+mn-cs"/>
            </a:endParaRPr>
          </a:p>
        </p:txBody>
      </p:sp>
      <p:sp>
        <p:nvSpPr>
          <p:cNvPr id="142340" name="Slide Number Placeholder 3"/>
          <p:cNvSpPr>
            <a:spLocks noGrp="1"/>
          </p:cNvSpPr>
          <p:nvPr>
            <p:ph type="sldNum" sz="quarter" idx="5"/>
          </p:nvPr>
        </p:nvSpPr>
        <p:spPr>
          <a:noFill/>
        </p:spPr>
        <p:txBody>
          <a:bodyPr/>
          <a:lstStyle/>
          <a:p>
            <a:fld id="{B9D54294-656D-4D71-A3CD-B682A3B84C69}" type="slidenum">
              <a:rPr lang="en-US" smtClean="0"/>
              <a:pPr/>
              <a:t>30</a:t>
            </a:fld>
            <a:endParaRPr lang="en-US"/>
          </a:p>
        </p:txBody>
      </p:sp>
    </p:spTree>
    <p:extLst>
      <p:ext uri="{BB962C8B-B14F-4D97-AF65-F5344CB8AC3E}">
        <p14:creationId xmlns:p14="http://schemas.microsoft.com/office/powerpoint/2010/main" val="3563125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381000" y="685800"/>
            <a:ext cx="6096000" cy="3429000"/>
          </a:xfrm>
          <a:ln/>
        </p:spPr>
      </p:sp>
      <p:sp>
        <p:nvSpPr>
          <p:cNvPr id="143363" name="Notes Placeholder 2"/>
          <p:cNvSpPr>
            <a:spLocks noGrp="1"/>
          </p:cNvSpPr>
          <p:nvPr>
            <p:ph type="body" idx="1"/>
          </p:nvPr>
        </p:nvSpPr>
        <p:spPr>
          <a:noFill/>
          <a:ln/>
        </p:spPr>
        <p:txBody>
          <a:bodyPr/>
          <a:lstStyle/>
          <a:p>
            <a:r>
              <a:rPr lang="ru-RU" sz="1200" i="1" kern="1200" dirty="0">
                <a:solidFill>
                  <a:schemeClr val="tx1"/>
                </a:solidFill>
                <a:effectLst/>
                <a:latin typeface="Arial" charset="0"/>
                <a:ea typeface="+mn-ea"/>
                <a:cs typeface="+mn-cs"/>
              </a:rPr>
              <a:t>«Рука Господа не сократилась на то, чтобы спасать, и ухо Его не отяжелело для того, чтобы слышать” (Исаии 59:1). </a:t>
            </a:r>
          </a:p>
          <a:p>
            <a:r>
              <a:rPr lang="ru-RU" sz="1200" i="1" kern="1200" dirty="0">
                <a:solidFill>
                  <a:schemeClr val="tx1"/>
                </a:solidFill>
                <a:effectLst/>
                <a:latin typeface="Arial" charset="0"/>
                <a:ea typeface="+mn-ea"/>
                <a:cs typeface="+mn-cs"/>
              </a:rPr>
              <a:t>И если родители-христиане взыщут Бога всем сердцем, Он вложит в их уста убедительные доводы и ради Своего имени будет могущественно трудиться вместе с ними над обращением их детей»</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r>
              <a:rPr lang="ru-RU" sz="1200" i="1" kern="1200" dirty="0">
                <a:solidFill>
                  <a:schemeClr val="tx1"/>
                </a:solidFill>
                <a:effectLst/>
                <a:latin typeface="Arial" charset="0"/>
                <a:ea typeface="+mn-ea"/>
                <a:cs typeface="+mn-cs"/>
              </a:rPr>
              <a:t>(Свидетельства для церкви, т. </a:t>
            </a:r>
            <a:r>
              <a:rPr lang="ru-RU" sz="1200" kern="1200" dirty="0">
                <a:solidFill>
                  <a:schemeClr val="tx1"/>
                </a:solidFill>
                <a:effectLst/>
                <a:latin typeface="Arial" charset="0"/>
                <a:ea typeface="+mn-ea"/>
                <a:cs typeface="+mn-cs"/>
              </a:rPr>
              <a:t>5, </a:t>
            </a:r>
            <a:r>
              <a:rPr lang="ru-RU" sz="1200" i="1" kern="1200" dirty="0">
                <a:solidFill>
                  <a:schemeClr val="tx1"/>
                </a:solidFill>
                <a:effectLst/>
                <a:latin typeface="Arial" charset="0"/>
                <a:ea typeface="+mn-ea"/>
                <a:cs typeface="+mn-cs"/>
              </a:rPr>
              <a:t>стр. </a:t>
            </a:r>
            <a:r>
              <a:rPr lang="ru-RU" sz="1200" kern="1200" dirty="0">
                <a:solidFill>
                  <a:schemeClr val="tx1"/>
                </a:solidFill>
                <a:effectLst/>
                <a:latin typeface="Arial" charset="0"/>
                <a:ea typeface="+mn-ea"/>
                <a:cs typeface="+mn-cs"/>
              </a:rPr>
              <a:t>322, 323)</a:t>
            </a:r>
          </a:p>
          <a:p>
            <a:r>
              <a:rPr lang="ru-RU" sz="1200" kern="1200" dirty="0">
                <a:solidFill>
                  <a:schemeClr val="tx1"/>
                </a:solidFill>
                <a:effectLst/>
                <a:latin typeface="Arial" charset="0"/>
                <a:ea typeface="+mn-ea"/>
                <a:cs typeface="+mn-cs"/>
              </a:rPr>
              <a:t> </a:t>
            </a:r>
          </a:p>
        </p:txBody>
      </p:sp>
      <p:sp>
        <p:nvSpPr>
          <p:cNvPr id="143364" name="Slide Number Placeholder 3"/>
          <p:cNvSpPr>
            <a:spLocks noGrp="1"/>
          </p:cNvSpPr>
          <p:nvPr>
            <p:ph type="sldNum" sz="quarter" idx="5"/>
          </p:nvPr>
        </p:nvSpPr>
        <p:spPr>
          <a:noFill/>
        </p:spPr>
        <p:txBody>
          <a:bodyPr/>
          <a:lstStyle/>
          <a:p>
            <a:fld id="{F5039D0B-8FC1-418D-B23A-CF20C1213731}" type="slidenum">
              <a:rPr lang="en-US" smtClean="0"/>
              <a:pPr/>
              <a:t>31</a:t>
            </a:fld>
            <a:endParaRPr lang="en-US"/>
          </a:p>
        </p:txBody>
      </p:sp>
    </p:spTree>
    <p:extLst>
      <p:ext uri="{BB962C8B-B14F-4D97-AF65-F5344CB8AC3E}">
        <p14:creationId xmlns:p14="http://schemas.microsoft.com/office/powerpoint/2010/main" val="1371757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381000" y="685800"/>
            <a:ext cx="6096000" cy="3429000"/>
          </a:xfrm>
          <a:ln/>
        </p:spPr>
      </p:sp>
      <p:sp>
        <p:nvSpPr>
          <p:cNvPr id="144387" name="Notes Placeholder 2"/>
          <p:cNvSpPr>
            <a:spLocks noGrp="1"/>
          </p:cNvSpPr>
          <p:nvPr>
            <p:ph type="body" idx="1"/>
          </p:nvPr>
        </p:nvSpPr>
        <p:spPr>
          <a:noFill/>
          <a:ln/>
        </p:spPr>
        <p:txBody>
          <a:bodyPr/>
          <a:lstStyle/>
          <a:p>
            <a:r>
              <a:rPr lang="ru-RU" sz="1200" i="1" kern="1200" dirty="0">
                <a:solidFill>
                  <a:schemeClr val="tx1"/>
                </a:solidFill>
                <a:effectLst/>
                <a:latin typeface="Arial" charset="0"/>
                <a:ea typeface="+mn-ea"/>
                <a:cs typeface="+mn-cs"/>
              </a:rPr>
              <a:t>«Ваш сострадательный Искупитель наблюдает за вами с любовью и пониманием, готовый услышать ваши молитвы и оказать вам помощь, в которой вы нуждаетесь. Он знает бремя каждого материнского сердца и является лучшим Другом матери во всех чрезвычайных обстоятельствах…</a:t>
            </a:r>
            <a:endParaRPr lang="ru-RU" sz="1200" kern="1200" dirty="0">
              <a:solidFill>
                <a:schemeClr val="tx1"/>
              </a:solidFill>
              <a:effectLst/>
              <a:latin typeface="Arial" charset="0"/>
              <a:ea typeface="+mn-ea"/>
              <a:cs typeface="+mn-cs"/>
            </a:endParaRPr>
          </a:p>
        </p:txBody>
      </p:sp>
      <p:sp>
        <p:nvSpPr>
          <p:cNvPr id="144388" name="Slide Number Placeholder 3"/>
          <p:cNvSpPr>
            <a:spLocks noGrp="1"/>
          </p:cNvSpPr>
          <p:nvPr>
            <p:ph type="sldNum" sz="quarter" idx="5"/>
          </p:nvPr>
        </p:nvSpPr>
        <p:spPr>
          <a:noFill/>
        </p:spPr>
        <p:txBody>
          <a:bodyPr/>
          <a:lstStyle/>
          <a:p>
            <a:fld id="{E1E36BA4-E5D7-4723-9E41-EA6095224F22}" type="slidenum">
              <a:rPr lang="en-US" smtClean="0"/>
              <a:pPr/>
              <a:t>32</a:t>
            </a:fld>
            <a:endParaRPr lang="en-US"/>
          </a:p>
        </p:txBody>
      </p:sp>
    </p:spTree>
    <p:extLst>
      <p:ext uri="{BB962C8B-B14F-4D97-AF65-F5344CB8AC3E}">
        <p14:creationId xmlns:p14="http://schemas.microsoft.com/office/powerpoint/2010/main" val="3477131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381000" y="685800"/>
            <a:ext cx="6096000" cy="3429000"/>
          </a:xfrm>
          <a:ln/>
        </p:spPr>
      </p:sp>
      <p:sp>
        <p:nvSpPr>
          <p:cNvPr id="145411" name="Notes Placeholder 2"/>
          <p:cNvSpPr>
            <a:spLocks noGrp="1"/>
          </p:cNvSpPr>
          <p:nvPr>
            <p:ph type="body" idx="1"/>
          </p:nvPr>
        </p:nvSpPr>
        <p:spPr>
          <a:noFill/>
          <a:ln/>
        </p:spPr>
        <p:txBody>
          <a:bodyPr/>
          <a:lstStyle/>
          <a:p>
            <a:br>
              <a:rPr lang="en-US" dirty="0">
                <a:solidFill>
                  <a:srgbClr val="99CCFF"/>
                </a:solidFill>
              </a:rPr>
            </a:br>
            <a:endParaRPr lang="en-US" dirty="0">
              <a:solidFill>
                <a:srgbClr val="99CCFF"/>
              </a:solidFill>
            </a:endParaRPr>
          </a:p>
          <a:p>
            <a:endParaRPr lang="en-US" dirty="0"/>
          </a:p>
        </p:txBody>
      </p:sp>
      <p:sp>
        <p:nvSpPr>
          <p:cNvPr id="145412" name="Slide Number Placeholder 3"/>
          <p:cNvSpPr>
            <a:spLocks noGrp="1"/>
          </p:cNvSpPr>
          <p:nvPr>
            <p:ph type="sldNum" sz="quarter" idx="5"/>
          </p:nvPr>
        </p:nvSpPr>
        <p:spPr>
          <a:noFill/>
        </p:spPr>
        <p:txBody>
          <a:bodyPr/>
          <a:lstStyle/>
          <a:p>
            <a:fld id="{C450FEBA-D5D8-4B31-A6FC-74A6B19CC7FB}" type="slidenum">
              <a:rPr lang="en-US" smtClean="0"/>
              <a:pPr/>
              <a:t>33</a:t>
            </a:fld>
            <a:endParaRPr lang="en-US"/>
          </a:p>
        </p:txBody>
      </p:sp>
    </p:spTree>
    <p:extLst>
      <p:ext uri="{BB962C8B-B14F-4D97-AF65-F5344CB8AC3E}">
        <p14:creationId xmlns:p14="http://schemas.microsoft.com/office/powerpoint/2010/main" val="228130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r>
              <a:rPr lang="ru-RU" sz="1200" i="1" kern="1200" dirty="0">
                <a:solidFill>
                  <a:schemeClr val="tx1"/>
                </a:solidFill>
                <a:effectLst/>
                <a:latin typeface="Arial" charset="0"/>
                <a:ea typeface="+mn-ea"/>
                <a:cs typeface="+mn-cs"/>
              </a:rPr>
              <a:t>[Спаситель] «…и сегодня является лучшим Другом женщины и готов помочь ей во всех жизненных обстоятельствах» (Христианский дом, стр. 204).</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p:txBody>
      </p:sp>
      <p:sp>
        <p:nvSpPr>
          <p:cNvPr id="146436" name="Slide Number Placeholder 3"/>
          <p:cNvSpPr>
            <a:spLocks noGrp="1"/>
          </p:cNvSpPr>
          <p:nvPr>
            <p:ph type="sldNum" sz="quarter" idx="5"/>
          </p:nvPr>
        </p:nvSpPr>
        <p:spPr>
          <a:noFill/>
        </p:spPr>
        <p:txBody>
          <a:bodyPr/>
          <a:lstStyle/>
          <a:p>
            <a:fld id="{B71D2009-B7E4-4536-9EB7-623801E810FA}" type="slidenum">
              <a:rPr lang="en-US" smtClean="0"/>
              <a:pPr/>
              <a:t>34</a:t>
            </a:fld>
            <a:endParaRPr lang="en-US"/>
          </a:p>
        </p:txBody>
      </p:sp>
    </p:spTree>
    <p:extLst>
      <p:ext uri="{BB962C8B-B14F-4D97-AF65-F5344CB8AC3E}">
        <p14:creationId xmlns:p14="http://schemas.microsoft.com/office/powerpoint/2010/main" val="2394341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381000" y="685800"/>
            <a:ext cx="6096000" cy="3429000"/>
          </a:xfrm>
          <a:ln/>
        </p:spPr>
      </p:sp>
      <p:sp>
        <p:nvSpPr>
          <p:cNvPr id="147459" name="Notes Placeholder 2"/>
          <p:cNvSpPr>
            <a:spLocks noGrp="1"/>
          </p:cNvSpPr>
          <p:nvPr>
            <p:ph type="body" idx="1"/>
          </p:nvPr>
        </p:nvSpPr>
        <p:spPr>
          <a:noFill/>
          <a:ln/>
        </p:spPr>
        <p:txBody>
          <a:bodyPr/>
          <a:lstStyle/>
          <a:p>
            <a:r>
              <a:rPr lang="ru-RU" sz="1200" i="1" kern="1200" dirty="0">
                <a:solidFill>
                  <a:schemeClr val="tx1"/>
                </a:solidFill>
                <a:effectLst/>
                <a:latin typeface="Arial" charset="0"/>
                <a:ea typeface="+mn-ea"/>
                <a:cs typeface="+mn-cs"/>
              </a:rPr>
              <a:t>«Ни одно дело не может сравниться с делом матери-христианки… Как часто она сознает, что тяжесть ее бремени больше, чем она может нести, и поэтому как она дорожит преимуществом вознести свои тяготы в молитве своему сострадательному Спасителю!</a:t>
            </a:r>
            <a:r>
              <a:rPr lang="ru-RU" sz="1200" kern="1200" dirty="0">
                <a:solidFill>
                  <a:schemeClr val="tx1"/>
                </a:solidFill>
                <a:effectLst/>
                <a:latin typeface="Arial" charset="0"/>
                <a:ea typeface="+mn-ea"/>
                <a:cs typeface="+mn-cs"/>
              </a:rPr>
              <a:t> </a:t>
            </a:r>
          </a:p>
        </p:txBody>
      </p:sp>
      <p:sp>
        <p:nvSpPr>
          <p:cNvPr id="147460" name="Slide Number Placeholder 3"/>
          <p:cNvSpPr>
            <a:spLocks noGrp="1"/>
          </p:cNvSpPr>
          <p:nvPr>
            <p:ph type="sldNum" sz="quarter" idx="5"/>
          </p:nvPr>
        </p:nvSpPr>
        <p:spPr>
          <a:noFill/>
        </p:spPr>
        <p:txBody>
          <a:bodyPr/>
          <a:lstStyle/>
          <a:p>
            <a:fld id="{DFFD591F-AF9C-4BEC-AB81-6E0D174E4C37}" type="slidenum">
              <a:rPr lang="en-US" smtClean="0"/>
              <a:pPr/>
              <a:t>35</a:t>
            </a:fld>
            <a:endParaRPr lang="en-US"/>
          </a:p>
        </p:txBody>
      </p:sp>
    </p:spTree>
    <p:extLst>
      <p:ext uri="{BB962C8B-B14F-4D97-AF65-F5344CB8AC3E}">
        <p14:creationId xmlns:p14="http://schemas.microsoft.com/office/powerpoint/2010/main" val="1383600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381000" y="685800"/>
            <a:ext cx="6096000" cy="3429000"/>
          </a:xfrm>
          <a:ln/>
        </p:spPr>
      </p:sp>
      <p:sp>
        <p:nvSpPr>
          <p:cNvPr id="148483" name="Notes Placeholder 2"/>
          <p:cNvSpPr>
            <a:spLocks noGrp="1"/>
          </p:cNvSpPr>
          <p:nvPr>
            <p:ph type="body" idx="1"/>
          </p:nvPr>
        </p:nvSpPr>
        <p:spPr>
          <a:noFill/>
          <a:ln/>
        </p:spPr>
        <p:txBody>
          <a:bodyPr/>
          <a:lstStyle/>
          <a:p>
            <a:r>
              <a:rPr lang="ru-RU" sz="1200" i="1" kern="1200" dirty="0">
                <a:solidFill>
                  <a:schemeClr val="tx1"/>
                </a:solidFill>
                <a:effectLst/>
                <a:latin typeface="Arial" charset="0"/>
                <a:ea typeface="+mn-ea"/>
                <a:cs typeface="+mn-cs"/>
              </a:rPr>
              <a:t>«Она может сложить свое бремя у Его ног и обрести в Его присутствии силу, которая поддержит ее и даст ей бодрость, надежду, отвагу и мудрость в самые трудные часы…</a:t>
            </a:r>
            <a:endParaRPr lang="ru-RU" sz="1200" kern="1200" dirty="0">
              <a:solidFill>
                <a:schemeClr val="tx1"/>
              </a:solidFill>
              <a:effectLst/>
              <a:latin typeface="Arial" charset="0"/>
              <a:ea typeface="+mn-ea"/>
              <a:cs typeface="+mn-cs"/>
            </a:endParaRPr>
          </a:p>
        </p:txBody>
      </p:sp>
      <p:sp>
        <p:nvSpPr>
          <p:cNvPr id="148484" name="Slide Number Placeholder 3"/>
          <p:cNvSpPr>
            <a:spLocks noGrp="1"/>
          </p:cNvSpPr>
          <p:nvPr>
            <p:ph type="sldNum" sz="quarter" idx="5"/>
          </p:nvPr>
        </p:nvSpPr>
        <p:spPr>
          <a:noFill/>
        </p:spPr>
        <p:txBody>
          <a:bodyPr/>
          <a:lstStyle/>
          <a:p>
            <a:fld id="{AAC98366-4281-4239-A9B1-A6963525774B}" type="slidenum">
              <a:rPr lang="en-US" smtClean="0"/>
              <a:pPr/>
              <a:t>36</a:t>
            </a:fld>
            <a:endParaRPr lang="en-US"/>
          </a:p>
        </p:txBody>
      </p:sp>
    </p:spTree>
    <p:extLst>
      <p:ext uri="{BB962C8B-B14F-4D97-AF65-F5344CB8AC3E}">
        <p14:creationId xmlns:p14="http://schemas.microsoft.com/office/powerpoint/2010/main" val="2291473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381000" y="685800"/>
            <a:ext cx="6096000" cy="3429000"/>
          </a:xfrm>
          <a:ln/>
        </p:spPr>
      </p:sp>
      <p:sp>
        <p:nvSpPr>
          <p:cNvPr id="149507" name="Notes Placeholder 2"/>
          <p:cNvSpPr>
            <a:spLocks noGrp="1"/>
          </p:cNvSpPr>
          <p:nvPr>
            <p:ph type="body" idx="1"/>
          </p:nvPr>
        </p:nvSpPr>
        <p:spPr>
          <a:noFill/>
          <a:ln/>
        </p:spPr>
        <p:txBody>
          <a:bodyPr/>
          <a:lstStyle/>
          <a:p>
            <a:r>
              <a:rPr lang="ru-RU" sz="1200" i="1" kern="1200" dirty="0">
                <a:solidFill>
                  <a:schemeClr val="tx1"/>
                </a:solidFill>
                <a:effectLst/>
                <a:latin typeface="Arial" charset="0"/>
                <a:ea typeface="+mn-ea"/>
                <a:cs typeface="+mn-cs"/>
              </a:rPr>
              <a:t>«Как сладостно сознавать измученной заботами матери, что у нее есть такой Друг, способный помочь ей во всех ее трудностях! Если бы матери чаще приходили ко Христу и больше доверяли Ему, то их бремена были бы легче, и они нашли бы покой своим душам» (Христианский дом, стр. 204).</a:t>
            </a:r>
            <a:endParaRPr lang="ru-RU" sz="1200" kern="1200" dirty="0">
              <a:solidFill>
                <a:schemeClr val="tx1"/>
              </a:solidFill>
              <a:effectLst/>
              <a:latin typeface="Arial" charset="0"/>
              <a:ea typeface="+mn-ea"/>
              <a:cs typeface="+mn-cs"/>
            </a:endParaRPr>
          </a:p>
        </p:txBody>
      </p:sp>
      <p:sp>
        <p:nvSpPr>
          <p:cNvPr id="149508" name="Slide Number Placeholder 3"/>
          <p:cNvSpPr>
            <a:spLocks noGrp="1"/>
          </p:cNvSpPr>
          <p:nvPr>
            <p:ph type="sldNum" sz="quarter" idx="5"/>
          </p:nvPr>
        </p:nvSpPr>
        <p:spPr>
          <a:noFill/>
        </p:spPr>
        <p:txBody>
          <a:bodyPr/>
          <a:lstStyle/>
          <a:p>
            <a:fld id="{BD0E4406-7042-47E1-8451-C57704367392}" type="slidenum">
              <a:rPr lang="en-US" smtClean="0"/>
              <a:pPr/>
              <a:t>37</a:t>
            </a:fld>
            <a:endParaRPr lang="en-US"/>
          </a:p>
        </p:txBody>
      </p:sp>
    </p:spTree>
    <p:extLst>
      <p:ext uri="{BB962C8B-B14F-4D97-AF65-F5344CB8AC3E}">
        <p14:creationId xmlns:p14="http://schemas.microsoft.com/office/powerpoint/2010/main" val="3142601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F0558ABC-F681-4057-A304-F891B2C62591}" type="slidenum">
              <a:rPr lang="en-US" smtClean="0"/>
              <a:pPr/>
              <a:t>38</a:t>
            </a:fld>
            <a:endParaRPr lang="en-US"/>
          </a:p>
        </p:txBody>
      </p:sp>
      <p:sp>
        <p:nvSpPr>
          <p:cNvPr id="150531" name="Rectangle 2"/>
          <p:cNvSpPr>
            <a:spLocks noGrp="1" noRot="1" noChangeAspect="1" noChangeArrowheads="1" noTextEdit="1"/>
          </p:cNvSpPr>
          <p:nvPr>
            <p:ph type="sldImg"/>
          </p:nvPr>
        </p:nvSpPr>
        <p:spPr>
          <a:xfrm>
            <a:off x="381000" y="685800"/>
            <a:ext cx="6096000" cy="3429000"/>
          </a:xfrm>
          <a:ln/>
        </p:spPr>
      </p:sp>
      <p:sp>
        <p:nvSpPr>
          <p:cNvPr id="150532" name="Rectangle 3"/>
          <p:cNvSpPr>
            <a:spLocks noGrp="1" noChangeArrowheads="1"/>
          </p:cNvSpPr>
          <p:nvPr>
            <p:ph type="body" idx="1"/>
          </p:nvPr>
        </p:nvSpPr>
        <p:spPr>
          <a:noFill/>
          <a:ln/>
        </p:spPr>
        <p:txBody>
          <a:bodyPr/>
          <a:lstStyle/>
          <a:p>
            <a:r>
              <a:rPr lang="ru-RU" sz="1200" kern="1200" dirty="0">
                <a:solidFill>
                  <a:schemeClr val="tx1"/>
                </a:solidFill>
                <a:effectLst/>
                <a:latin typeface="Arial" charset="0"/>
                <a:ea typeface="+mn-ea"/>
                <a:cs typeface="+mn-cs"/>
              </a:rPr>
              <a:t>Какова же будет награда родителей? </a:t>
            </a:r>
            <a:r>
              <a:rPr lang="ru-RU" sz="1200" i="1" kern="1200" dirty="0">
                <a:solidFill>
                  <a:schemeClr val="tx1"/>
                </a:solidFill>
                <a:effectLst/>
                <a:latin typeface="Arial" charset="0"/>
                <a:ea typeface="+mn-ea"/>
                <a:cs typeface="+mn-cs"/>
              </a:rPr>
              <a:t>«С неизреченной радостью родители видят на детях венцы и одежду, и арфы в их руках. Дни надежды и страха закончились. Семя, посеянное со слезами и молитвами, казалось, посеяно было напрасно, но в итоге жатва пожата с огромной радостью. Их дети искуплены» (Воспитание детей, стр. 569).</a:t>
            </a:r>
            <a:endParaRPr lang="ru-RU"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028681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Arial" charset="0"/>
                <a:ea typeface="+mn-ea"/>
                <a:cs typeface="+mn-cs"/>
              </a:rPr>
              <a:t>Особое излитие Святого Духа, в котором мы все так нуждаемся и которое должно произойти до пришествия Иисуса, не свершится без настойчивых молитв! Только представьте себе всемирную молитвенную цепочку об излитии Святого Духа. Это уже происходит! Являетесь ли вы частью этого молитвенного движения? Знаете ли вы, что Адвентисты Седьмого дня по всему миру возносят свои молитвы 7 дней в неделю в 7 утра (7:00) и 7 вечера (19:00). Где бы вы ни находились, чем бы вы ни занимались, я приглашаю вас присоединиться к этим молитвам!  </a:t>
            </a:r>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39</a:t>
            </a:fld>
            <a:endParaRPr lang="en-US" altLang="en-US"/>
          </a:p>
        </p:txBody>
      </p:sp>
    </p:spTree>
    <p:extLst>
      <p:ext uri="{BB962C8B-B14F-4D97-AF65-F5344CB8AC3E}">
        <p14:creationId xmlns:p14="http://schemas.microsoft.com/office/powerpoint/2010/main" val="390109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DEA601-1CF1-47F0-83FF-34A326C6D7F5}" type="slidenum">
              <a:rPr lang="en-US" altLang="en-US"/>
              <a:pPr>
                <a:spcBef>
                  <a:spcPct val="0"/>
                </a:spcBef>
              </a:pPr>
              <a:t>4</a:t>
            </a:fld>
            <a:endParaRPr lang="en-US" altLang="en-US"/>
          </a:p>
        </p:txBody>
      </p:sp>
      <p:sp>
        <p:nvSpPr>
          <p:cNvPr id="10243" name="Rectangle 2"/>
          <p:cNvSpPr>
            <a:spLocks noGrp="1" noRot="1" noChangeAspect="1" noChangeArrowheads="1" noTextEdit="1"/>
          </p:cNvSpPr>
          <p:nvPr>
            <p:ph type="sldImg"/>
          </p:nvPr>
        </p:nvSpPr>
        <p:spPr>
          <a:xfrm>
            <a:off x="381000" y="685800"/>
            <a:ext cx="6096000" cy="3429000"/>
          </a:xfrm>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sz="1200" kern="1200" dirty="0">
                <a:solidFill>
                  <a:schemeClr val="tx1"/>
                </a:solidFill>
                <a:effectLst/>
                <a:latin typeface="Arial" charset="0"/>
                <a:ea typeface="+mn-ea"/>
                <a:cs typeface="+mn-cs"/>
              </a:rPr>
              <a:t>Библия сравнивает излитие Святого Духа на апостольскую церковь во время Пятидесятницы с ранним дождем. Прямо перед пришествием Иисуса снова будет излит Его Святой Дух. Это Поздний дождь, особое излитие Божьего Духа на Его народ, чтобы подготовить его ко времени испытаний и дать им силу для свидетельства об Его Имени. </a:t>
            </a:r>
            <a:endParaRPr lang="ru-RU"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Arial" charset="0"/>
                <a:ea typeface="+mn-ea"/>
                <a:cs typeface="+mn-cs"/>
              </a:rPr>
              <a:t>40 И когда Христос выиграет битву в наших сердцах, в сердцах наших детей, в сердцах наших ближних и соседей, что же будет тогда? Когда мы вознесем нашу последнюю молитву, отрем нашу последнюю слезу, что же будет тогда? </a:t>
            </a: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«Есть дома для земных странников. Есть одежда праведности, венцы славы и псалмы победы. Все что мы не понимали в Божьем провидении, то в грядущем мире все для нас станет ясным. Тайна благодати будет нам раскрыта. Там, где наш ограниченный разум сталкивался с недопониманием и несдержанными обещаниями, мы увидим самую совершенную и прекрасную гармонию. Осознав Его бережную заботу, благодаря Кому все содействует ко благу, мы можем восторжествовать неизреченной радостью полной славы» (Христианские опыты и учения Эллен Уайт, стр. 235.1).</a:t>
            </a:r>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 </a:t>
            </a:r>
          </a:p>
          <a:p>
            <a:r>
              <a:rPr lang="ru-RU" sz="1200" kern="1200" dirty="0">
                <a:solidFill>
                  <a:schemeClr val="tx1"/>
                </a:solidFill>
                <a:effectLst/>
                <a:latin typeface="Arial" charset="0"/>
                <a:ea typeface="+mn-ea"/>
                <a:cs typeface="+mn-cs"/>
              </a:rPr>
              <a:t> </a:t>
            </a:r>
          </a:p>
          <a:p>
            <a:r>
              <a:rPr lang="ru-RU" sz="1200" kern="1200" dirty="0">
                <a:solidFill>
                  <a:schemeClr val="tx1"/>
                </a:solidFill>
                <a:effectLst/>
                <a:latin typeface="Arial" charset="0"/>
                <a:ea typeface="+mn-ea"/>
                <a:cs typeface="+mn-cs"/>
              </a:rPr>
              <a:t>Давайте мы все будем больше молиться – в личных молитвах, на семейных алтарях, а также и в церковной семье! Объединяясь с Иисусом в молитве, мы будем понимать и доверять Ему намного глубже, что укрепит нас перед лицом любых трудностей, предстоящих перед нами! </a:t>
            </a:r>
          </a:p>
          <a:p>
            <a:r>
              <a:rPr lang="ru-RU" sz="1200" kern="1200" dirty="0">
                <a:solidFill>
                  <a:schemeClr val="tx1"/>
                </a:solidFill>
                <a:effectLst/>
                <a:latin typeface="Arial" charset="0"/>
                <a:ea typeface="+mn-ea"/>
                <a:cs typeface="+mn-cs"/>
              </a:rPr>
              <a:t> </a:t>
            </a:r>
          </a:p>
          <a:p>
            <a:r>
              <a:rPr lang="ru-RU"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5"/>
          </p:nvPr>
        </p:nvSpPr>
        <p:spPr/>
        <p:txBody>
          <a:bodyPr/>
          <a:lstStyle/>
          <a:p>
            <a:pPr>
              <a:defRPr/>
            </a:pPr>
            <a:fld id="{922AB3BA-EA71-4CBE-BBAF-F89B5442DCF8}" type="slidenum">
              <a:rPr lang="en-US" altLang="en-US" smtClean="0"/>
              <a:pPr>
                <a:defRPr/>
              </a:pPr>
              <a:t>40</a:t>
            </a:fld>
            <a:endParaRPr lang="en-US" altLang="en-US"/>
          </a:p>
        </p:txBody>
      </p:sp>
    </p:spTree>
    <p:extLst>
      <p:ext uri="{BB962C8B-B14F-4D97-AF65-F5344CB8AC3E}">
        <p14:creationId xmlns:p14="http://schemas.microsoft.com/office/powerpoint/2010/main" val="200316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459271-4694-464F-97B6-36D7D126D92D}" type="slidenum">
              <a:rPr lang="en-US" altLang="en-US"/>
              <a:pPr>
                <a:spcBef>
                  <a:spcPct val="0"/>
                </a:spcBef>
              </a:pPr>
              <a:t>5</a:t>
            </a:fld>
            <a:endParaRPr lang="en-US" altLang="en-US"/>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Этот опыт описан в книге </a:t>
            </a:r>
            <a:r>
              <a:rPr lang="ru-RU" sz="1200" kern="1200" dirty="0" err="1">
                <a:solidFill>
                  <a:schemeClr val="tx1"/>
                </a:solidFill>
                <a:effectLst/>
                <a:latin typeface="Arial" charset="0"/>
                <a:ea typeface="+mn-ea"/>
                <a:cs typeface="+mn-cs"/>
              </a:rPr>
              <a:t>Осии</a:t>
            </a:r>
            <a:r>
              <a:rPr lang="ru-RU" sz="1200" kern="1200" dirty="0">
                <a:solidFill>
                  <a:schemeClr val="tx1"/>
                </a:solidFill>
                <a:effectLst/>
                <a:latin typeface="Arial" charset="0"/>
                <a:ea typeface="+mn-ea"/>
                <a:cs typeface="+mn-cs"/>
              </a:rPr>
              <a:t> 6:3:</a:t>
            </a:r>
          </a:p>
          <a:p>
            <a:r>
              <a:rPr lang="ru-RU" sz="1200" kern="1200" dirty="0">
                <a:solidFill>
                  <a:schemeClr val="tx1"/>
                </a:solidFill>
                <a:effectLst/>
                <a:latin typeface="Arial" charset="0"/>
                <a:ea typeface="+mn-ea"/>
                <a:cs typeface="+mn-cs"/>
              </a:rPr>
              <a:t> </a:t>
            </a:r>
          </a:p>
          <a:p>
            <a:r>
              <a:rPr lang="ru-RU" sz="1200" i="1" kern="1200" dirty="0">
                <a:solidFill>
                  <a:schemeClr val="tx1"/>
                </a:solidFill>
                <a:effectLst/>
                <a:latin typeface="Arial" charset="0"/>
                <a:ea typeface="+mn-ea"/>
                <a:cs typeface="+mn-cs"/>
              </a:rPr>
              <a:t>«Итак, познаем,</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 будем стремиться познать Господа; </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как утренняя заря — явление Его,</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 и Он придет к нам, как дождь, </a:t>
            </a:r>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как поздний дождь оросит землю».</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E0C5B8-3ECC-47C8-B14B-9B6560D50926}" type="slidenum">
              <a:rPr lang="en-US" altLang="en-US"/>
              <a:pPr>
                <a:spcBef>
                  <a:spcPct val="0"/>
                </a:spcBef>
              </a:pPr>
              <a:t>6</a:t>
            </a:fld>
            <a:endParaRPr lang="en-US" altLang="en-US"/>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Мы можем молиться о нашей церкви, которая объединиться в одной миссии, цели и в любви, осознавая, что полностью вся церковь не будет возрождена. </a:t>
            </a:r>
          </a:p>
          <a:p>
            <a:endParaRPr lang="ru-RU" sz="1200" kern="1200" dirty="0">
              <a:solidFill>
                <a:schemeClr val="tx1"/>
              </a:solidFill>
              <a:effectLst/>
              <a:latin typeface="Arial" charset="0"/>
              <a:ea typeface="+mn-ea"/>
              <a:cs typeface="+mn-cs"/>
            </a:endParaRPr>
          </a:p>
          <a:p>
            <a:r>
              <a:rPr lang="ru-RU" sz="1200" i="1" kern="1200" dirty="0">
                <a:solidFill>
                  <a:schemeClr val="tx1"/>
                </a:solidFill>
                <a:effectLst/>
                <a:latin typeface="Arial" charset="0"/>
                <a:ea typeface="+mn-ea"/>
                <a:cs typeface="+mn-cs"/>
              </a:rPr>
              <a:t>«Тешим ли мы себя надеждой, что возродится вся Церковь? Такое время никогда не наступит. В Церкви есть люди не обращенные, которые не станут объединяться в ревностной, целеустремленной молитве. Мы должны начинать работу каждый в отдельности.  Нам следует больше молиться и меньше говорить» (Избранные вести 1:122).</a:t>
            </a:r>
            <a:r>
              <a:rPr lang="ru-RU" sz="1200" kern="1200" dirty="0">
                <a:solidFill>
                  <a:schemeClr val="tx1"/>
                </a:solidFill>
                <a:effectLst/>
                <a:latin typeface="Arial" charset="0"/>
                <a:ea typeface="+mn-ea"/>
                <a:cs typeface="+mn-cs"/>
              </a:rPr>
              <a:t> </a:t>
            </a:r>
          </a:p>
          <a:p>
            <a:endParaRPr lang="ru-RU" sz="1200"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О чем еще мы можем молиться в эти последние дни? Конечно же о нашем правительстве,</a:t>
            </a:r>
          </a:p>
          <a:p>
            <a:pPr eaLnBrk="1" hangingPunct="1"/>
            <a:endParaRPr lang="ru-RU" b="0" i="0" dirty="0">
              <a:solidFill>
                <a:srgbClr val="000000"/>
              </a:solidFill>
              <a:effectLst/>
              <a:latin typeface="Calibri" panose="020F0502020204030204" pitchFamily="34" charset="0"/>
            </a:endParaRPr>
          </a:p>
          <a:p>
            <a:pPr eaLnBrk="1" hangingPunct="1"/>
            <a:endParaRPr lang="ru-RU" b="0" i="0" dirty="0">
              <a:solidFill>
                <a:srgbClr val="000000"/>
              </a:solidFill>
              <a:effectLst/>
              <a:latin typeface="Calibri" panose="020F050202020403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effectLst/>
                <a:latin typeface="Arial" charset="0"/>
                <a:ea typeface="+mn-ea"/>
                <a:cs typeface="+mn-cs"/>
              </a:rPr>
              <a:t>о руководстве нашей страны. </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8B75A0-0C1C-43EB-8C43-9CD48CD0DBDE}" type="slidenum">
              <a:rPr lang="en-US" altLang="en-US"/>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r>
              <a:rPr lang="ru-RU" sz="1200" kern="1200" dirty="0">
                <a:solidFill>
                  <a:schemeClr val="tx1"/>
                </a:solidFill>
                <a:effectLst/>
                <a:latin typeface="Arial" charset="0"/>
                <a:ea typeface="+mn-ea"/>
                <a:cs typeface="+mn-cs"/>
              </a:rPr>
              <a:t>Павел говорит: </a:t>
            </a:r>
            <a:r>
              <a:rPr lang="ru-RU" sz="1200" i="1" kern="1200" dirty="0">
                <a:solidFill>
                  <a:schemeClr val="tx1"/>
                </a:solidFill>
                <a:effectLst/>
                <a:latin typeface="Arial" charset="0"/>
                <a:ea typeface="+mn-ea"/>
                <a:cs typeface="+mn-cs"/>
              </a:rPr>
              <a:t>«Итак, прежде всего прошу совершать молитвы, прошения, моления, благодарения за всех </a:t>
            </a:r>
            <a:r>
              <a:rPr lang="ru-RU" sz="1200" i="1" kern="1200" dirty="0" err="1">
                <a:solidFill>
                  <a:schemeClr val="tx1"/>
                </a:solidFill>
                <a:effectLst/>
                <a:latin typeface="Arial" charset="0"/>
                <a:ea typeface="+mn-ea"/>
                <a:cs typeface="+mn-cs"/>
              </a:rPr>
              <a:t>человеков</a:t>
            </a:r>
            <a:r>
              <a:rPr lang="ru-RU" sz="1200" i="1" kern="1200" dirty="0">
                <a:solidFill>
                  <a:schemeClr val="tx1"/>
                </a:solidFill>
                <a:effectLst/>
                <a:latin typeface="Arial" charset="0"/>
                <a:ea typeface="+mn-ea"/>
                <a:cs typeface="+mn-cs"/>
              </a:rPr>
              <a:t>, за царей и за всех начальствующих, дабы проводить нам жизнь тихую и безмятежную во всяком благочестии и чистоте, ибо это хорошо и угодно Спасителю нашему Богу</a:t>
            </a:r>
            <a:r>
              <a:rPr lang="ru-RU" sz="1200" kern="1200" dirty="0">
                <a:solidFill>
                  <a:schemeClr val="tx1"/>
                </a:solidFill>
                <a:effectLst/>
                <a:latin typeface="Arial" charset="0"/>
                <a:ea typeface="+mn-ea"/>
                <a:cs typeface="+mn-cs"/>
              </a:rPr>
              <a:t>…</a:t>
            </a:r>
            <a:r>
              <a:rPr lang="ru-RU" sz="1200" i="1" kern="1200" dirty="0">
                <a:solidFill>
                  <a:schemeClr val="tx1"/>
                </a:solidFill>
                <a:effectLst/>
                <a:latin typeface="Arial" charset="0"/>
                <a:ea typeface="+mn-ea"/>
                <a:cs typeface="+mn-cs"/>
              </a:rPr>
              <a:t>» (1 Тимофею 2:1-3). </a:t>
            </a:r>
          </a:p>
          <a:p>
            <a:endParaRPr lang="ru-RU" sz="1200" i="1" kern="1200" dirty="0">
              <a:solidFill>
                <a:schemeClr val="tx1"/>
              </a:solidFill>
              <a:effectLst/>
              <a:latin typeface="Arial" charset="0"/>
              <a:ea typeface="+mn-ea"/>
              <a:cs typeface="+mn-cs"/>
            </a:endParaRPr>
          </a:p>
          <a:p>
            <a:r>
              <a:rPr lang="ru-RU" sz="1200" kern="1200" dirty="0">
                <a:solidFill>
                  <a:schemeClr val="tx1"/>
                </a:solidFill>
                <a:effectLst/>
                <a:latin typeface="Arial" charset="0"/>
                <a:ea typeface="+mn-ea"/>
                <a:cs typeface="+mn-cs"/>
              </a:rPr>
              <a:t>Мы также можем совершать ходатайственные молитвы о спасении наших семей, друзей и соседей.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A7D3B2-4EFC-49E8-897C-AC6AA5D91743}"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F8827-F211-4239-9BBC-0EB077C90938}" type="slidenum">
              <a:rPr lang="en-US" altLang="en-US"/>
              <a:pPr>
                <a:spcBef>
                  <a:spcPct val="0"/>
                </a:spcBef>
              </a:pPr>
              <a:t>9</a:t>
            </a:fld>
            <a:endParaRPr lang="en-US" altLang="en-US"/>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i="1" kern="1200" dirty="0">
                <a:solidFill>
                  <a:schemeClr val="tx1"/>
                </a:solidFill>
                <a:effectLst/>
                <a:latin typeface="Arial" charset="0"/>
                <a:ea typeface="+mn-ea"/>
                <a:cs typeface="+mn-cs"/>
              </a:rPr>
              <a:t>«Почему они не собираются по двое или по трое и не умоляют Бога о спасении одного конкретного человека, а затем о спасении еще кого-то?» </a:t>
            </a:r>
            <a:r>
              <a:rPr lang="ru-RU" sz="1200" kern="1200" dirty="0">
                <a:solidFill>
                  <a:schemeClr val="tx1"/>
                </a:solidFill>
                <a:effectLst/>
                <a:latin typeface="Arial" charset="0"/>
                <a:ea typeface="+mn-ea"/>
                <a:cs typeface="+mn-cs"/>
              </a:rPr>
              <a:t>(Свидетельства для церкви, т. 7, стр. 21).</a:t>
            </a:r>
          </a:p>
          <a:p>
            <a:r>
              <a:rPr lang="ru-RU" sz="1200" kern="1200" dirty="0">
                <a:solidFill>
                  <a:schemeClr val="tx1"/>
                </a:solidFill>
                <a:effectLst/>
                <a:latin typeface="Arial" charset="0"/>
                <a:ea typeface="+mn-ea"/>
                <a:cs typeface="+mn-cs"/>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BBC42-3211-4752-A7BE-393107A89C37}" type="slidenum">
              <a:rPr lang="en-US" altLang="en-US"/>
              <a:pPr>
                <a:defRPr/>
              </a:pPr>
              <a:t>‹#›</a:t>
            </a:fld>
            <a:endParaRPr lang="en-US" altLang="en-US"/>
          </a:p>
        </p:txBody>
      </p:sp>
    </p:spTree>
    <p:extLst>
      <p:ext uri="{BB962C8B-B14F-4D97-AF65-F5344CB8AC3E}">
        <p14:creationId xmlns:p14="http://schemas.microsoft.com/office/powerpoint/2010/main" val="3201453901"/>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1BBECF-B272-4B65-A9E9-E0E8FF6B29A8}" type="slidenum">
              <a:rPr lang="en-US" altLang="en-US"/>
              <a:pPr>
                <a:defRPr/>
              </a:pPr>
              <a:t>‹#›</a:t>
            </a:fld>
            <a:endParaRPr lang="en-US" altLang="en-US"/>
          </a:p>
        </p:txBody>
      </p:sp>
    </p:spTree>
    <p:extLst>
      <p:ext uri="{BB962C8B-B14F-4D97-AF65-F5344CB8AC3E}">
        <p14:creationId xmlns:p14="http://schemas.microsoft.com/office/powerpoint/2010/main" val="97256134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0D4537-A509-443D-A44A-246CAC750D6A}" type="slidenum">
              <a:rPr lang="en-US" altLang="en-US"/>
              <a:pPr>
                <a:defRPr/>
              </a:pPr>
              <a:t>‹#›</a:t>
            </a:fld>
            <a:endParaRPr lang="en-US" altLang="en-US"/>
          </a:p>
        </p:txBody>
      </p:sp>
    </p:spTree>
    <p:extLst>
      <p:ext uri="{BB962C8B-B14F-4D97-AF65-F5344CB8AC3E}">
        <p14:creationId xmlns:p14="http://schemas.microsoft.com/office/powerpoint/2010/main" val="4097302403"/>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50569B-646E-4DA3-A9D9-441E404682FD}" type="slidenum">
              <a:rPr lang="en-US" altLang="en-US"/>
              <a:pPr>
                <a:defRPr/>
              </a:pPr>
              <a:t>‹#›</a:t>
            </a:fld>
            <a:endParaRPr lang="en-US" altLang="en-US"/>
          </a:p>
        </p:txBody>
      </p:sp>
    </p:spTree>
    <p:extLst>
      <p:ext uri="{BB962C8B-B14F-4D97-AF65-F5344CB8AC3E}">
        <p14:creationId xmlns:p14="http://schemas.microsoft.com/office/powerpoint/2010/main" val="158578711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1E7516B-FF94-4575-AFAB-2AC84D60C45B}" type="slidenum">
              <a:rPr lang="en-US" altLang="en-US"/>
              <a:pPr>
                <a:defRPr/>
              </a:pPr>
              <a:t>‹#›</a:t>
            </a:fld>
            <a:endParaRPr lang="en-US" altLang="en-US"/>
          </a:p>
        </p:txBody>
      </p:sp>
    </p:spTree>
    <p:extLst>
      <p:ext uri="{BB962C8B-B14F-4D97-AF65-F5344CB8AC3E}">
        <p14:creationId xmlns:p14="http://schemas.microsoft.com/office/powerpoint/2010/main" val="46548800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3FE4-E0BE-4EC9-B3DC-574C92A01E04}" type="slidenum">
              <a:rPr lang="en-US" altLang="en-US"/>
              <a:pPr>
                <a:defRPr/>
              </a:pPr>
              <a:t>‹#›</a:t>
            </a:fld>
            <a:endParaRPr lang="en-US" altLang="en-US"/>
          </a:p>
        </p:txBody>
      </p:sp>
    </p:spTree>
    <p:extLst>
      <p:ext uri="{BB962C8B-B14F-4D97-AF65-F5344CB8AC3E}">
        <p14:creationId xmlns:p14="http://schemas.microsoft.com/office/powerpoint/2010/main" val="117662585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FBB5C3-7A54-4358-80A7-C907A4006F32}" type="slidenum">
              <a:rPr lang="en-US" altLang="en-US"/>
              <a:pPr>
                <a:defRPr/>
              </a:pPr>
              <a:t>‹#›</a:t>
            </a:fld>
            <a:endParaRPr lang="en-US" altLang="en-US"/>
          </a:p>
        </p:txBody>
      </p:sp>
    </p:spTree>
    <p:extLst>
      <p:ext uri="{BB962C8B-B14F-4D97-AF65-F5344CB8AC3E}">
        <p14:creationId xmlns:p14="http://schemas.microsoft.com/office/powerpoint/2010/main" val="3692021322"/>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F8A378-350F-4952-9F6F-0776C31AB502}" type="slidenum">
              <a:rPr lang="en-US" altLang="en-US"/>
              <a:pPr>
                <a:defRPr/>
              </a:pPr>
              <a:t>‹#›</a:t>
            </a:fld>
            <a:endParaRPr lang="en-US" altLang="en-US"/>
          </a:p>
        </p:txBody>
      </p:sp>
    </p:spTree>
    <p:extLst>
      <p:ext uri="{BB962C8B-B14F-4D97-AF65-F5344CB8AC3E}">
        <p14:creationId xmlns:p14="http://schemas.microsoft.com/office/powerpoint/2010/main" val="225019777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5C7385-95D4-43DA-AF0C-8A18CD30C895}" type="slidenum">
              <a:rPr lang="en-US" altLang="en-US"/>
              <a:pPr>
                <a:defRPr/>
              </a:pPr>
              <a:t>‹#›</a:t>
            </a:fld>
            <a:endParaRPr lang="en-US" altLang="en-US"/>
          </a:p>
        </p:txBody>
      </p:sp>
    </p:spTree>
    <p:extLst>
      <p:ext uri="{BB962C8B-B14F-4D97-AF65-F5344CB8AC3E}">
        <p14:creationId xmlns:p14="http://schemas.microsoft.com/office/powerpoint/2010/main" val="288611065"/>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79BC2C-B087-4AC0-A2A0-A9FE52B6C264}" type="slidenum">
              <a:rPr lang="en-US" altLang="en-US"/>
              <a:pPr>
                <a:defRPr/>
              </a:pPr>
              <a:t>‹#›</a:t>
            </a:fld>
            <a:endParaRPr lang="en-US" altLang="en-US"/>
          </a:p>
        </p:txBody>
      </p:sp>
    </p:spTree>
    <p:extLst>
      <p:ext uri="{BB962C8B-B14F-4D97-AF65-F5344CB8AC3E}">
        <p14:creationId xmlns:p14="http://schemas.microsoft.com/office/powerpoint/2010/main" val="189622293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C77BA3-A3B6-4466-8DA7-7C7C13E49548}" type="slidenum">
              <a:rPr lang="en-US" altLang="en-US"/>
              <a:pPr>
                <a:defRPr/>
              </a:pPr>
              <a:t>‹#›</a:t>
            </a:fld>
            <a:endParaRPr lang="en-US" altLang="en-US"/>
          </a:p>
        </p:txBody>
      </p:sp>
    </p:spTree>
    <p:extLst>
      <p:ext uri="{BB962C8B-B14F-4D97-AF65-F5344CB8AC3E}">
        <p14:creationId xmlns:p14="http://schemas.microsoft.com/office/powerpoint/2010/main" val="259003439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02D9A0-C178-4AB3-9EF3-94011EBE6E3F}" type="slidenum">
              <a:rPr lang="en-US" altLang="en-US"/>
              <a:pPr>
                <a:defRPr/>
              </a:pPr>
              <a:t>‹#›</a:t>
            </a:fld>
            <a:endParaRPr lang="en-US" altLang="en-US"/>
          </a:p>
        </p:txBody>
      </p:sp>
    </p:spTree>
    <p:extLst>
      <p:ext uri="{BB962C8B-B14F-4D97-AF65-F5344CB8AC3E}">
        <p14:creationId xmlns:p14="http://schemas.microsoft.com/office/powerpoint/2010/main" val="390156489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06E14F-82B0-4EDD-A8E0-F9B6090F0ED0}" type="slidenum">
              <a:rPr lang="en-US" altLang="en-US"/>
              <a:pPr>
                <a:defRPr/>
              </a:pPr>
              <a:t>‹#›</a:t>
            </a:fld>
            <a:endParaRPr lang="en-US" altLang="en-US"/>
          </a:p>
        </p:txBody>
      </p:sp>
    </p:spTree>
    <p:extLst>
      <p:ext uri="{BB962C8B-B14F-4D97-AF65-F5344CB8AC3E}">
        <p14:creationId xmlns:p14="http://schemas.microsoft.com/office/powerpoint/2010/main" val="335720902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565B8A2-42FB-4076-880E-560A11F7CD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hyperlink" Target="http://historylink101.com/art/Sandro_Botticelli/images/06_St_Augustine_jpg.jp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81000" y="6477000"/>
            <a:ext cx="1165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en-US" sz="1800" b="1" dirty="0">
                <a:solidFill>
                  <a:srgbClr val="FFFF99"/>
                </a:solidFill>
              </a:rPr>
              <a:t>Автор</a:t>
            </a:r>
            <a:r>
              <a:rPr lang="en-US" altLang="en-US" sz="1800" b="1" dirty="0">
                <a:solidFill>
                  <a:srgbClr val="FFFF99"/>
                </a:solidFill>
              </a:rPr>
              <a:t>: </a:t>
            </a:r>
            <a:r>
              <a:rPr lang="ru-RU" altLang="en-US" sz="1800" b="1" dirty="0">
                <a:solidFill>
                  <a:srgbClr val="FFFF99"/>
                </a:solidFill>
              </a:rPr>
              <a:t>Синди Татч, .Доктор практического богословия			   </a:t>
            </a:r>
            <a:r>
              <a:rPr lang="en-US" altLang="en-US" sz="1800" b="1" dirty="0">
                <a:solidFill>
                  <a:srgbClr val="FFFF99"/>
                </a:solidFill>
              </a:rPr>
              <a:t>  </a:t>
            </a:r>
            <a:r>
              <a:rPr lang="ru-RU" altLang="en-US" sz="1800" b="1" dirty="0">
                <a:solidFill>
                  <a:srgbClr val="FFFF99"/>
                </a:solidFill>
              </a:rPr>
              <a:t>Авторские права</a:t>
            </a:r>
            <a:r>
              <a:rPr lang="en-US" altLang="en-US" sz="1800" b="1" dirty="0">
                <a:solidFill>
                  <a:srgbClr val="FFFF99"/>
                </a:solidFill>
              </a:rPr>
              <a:t> © 2021</a:t>
            </a:r>
          </a:p>
        </p:txBody>
      </p:sp>
      <p:sp>
        <p:nvSpPr>
          <p:cNvPr id="5" name="TextBox 4"/>
          <p:cNvSpPr txBox="1"/>
          <p:nvPr/>
        </p:nvSpPr>
        <p:spPr>
          <a:xfrm>
            <a:off x="-761999" y="1066800"/>
            <a:ext cx="13411200" cy="30469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ru-RU" sz="9600" b="1" dirty="0">
                <a:ln w="19050">
                  <a:solidFill>
                    <a:schemeClr val="accent6">
                      <a:lumMod val="75000"/>
                    </a:schemeClr>
                  </a:solidFill>
                </a:ln>
                <a:solidFill>
                  <a:srgbClr val="FFFF99"/>
                </a:solidFill>
                <a:latin typeface="Nadejda" panose="040B0800000000000000" pitchFamily="82" charset="0"/>
              </a:rPr>
              <a:t>Почему </a:t>
            </a:r>
          </a:p>
          <a:p>
            <a:pPr algn="ctr"/>
            <a:r>
              <a:rPr lang="ru-RU" sz="9600" b="1" dirty="0">
                <a:ln w="19050">
                  <a:solidFill>
                    <a:schemeClr val="accent6">
                      <a:lumMod val="75000"/>
                    </a:schemeClr>
                  </a:solidFill>
                </a:ln>
                <a:solidFill>
                  <a:srgbClr val="FFFF99"/>
                </a:solidFill>
                <a:latin typeface="Nadejda" panose="040B0800000000000000" pitchFamily="82" charset="0"/>
              </a:rPr>
              <a:t>важно молиться</a:t>
            </a:r>
            <a:endParaRPr lang="en-US" sz="9600" b="1" dirty="0">
              <a:ln w="19050">
                <a:solidFill>
                  <a:schemeClr val="accent6">
                    <a:lumMod val="75000"/>
                  </a:schemeClr>
                </a:solidFill>
              </a:ln>
              <a:solidFill>
                <a:srgbClr val="FFFF99"/>
              </a:solidFill>
              <a:latin typeface="Nadejda" panose="040B0800000000000000" pitchFamily="82"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H03568I"/>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58371" name="Text Box 11"/>
          <p:cNvSpPr txBox="1">
            <a:spLocks noChangeArrowheads="1"/>
          </p:cNvSpPr>
          <p:nvPr/>
        </p:nvSpPr>
        <p:spPr bwMode="auto">
          <a:xfrm>
            <a:off x="2247900" y="990600"/>
            <a:ext cx="7696200" cy="432426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None/>
            </a:pPr>
            <a:r>
              <a:rPr lang="ru-RU" sz="4000" b="1" i="1" dirty="0">
                <a:solidFill>
                  <a:srgbClr val="E6E403"/>
                </a:solidFill>
              </a:rPr>
              <a:t>«…молитва — это ключ в руках веры, открывающий небесную сокровищницу, где хранятся безграничные возможности Всемогущего» </a:t>
            </a:r>
          </a:p>
          <a:p>
            <a:pPr algn="ctr" eaLnBrk="1" hangingPunct="1">
              <a:spcBef>
                <a:spcPct val="50000"/>
              </a:spcBef>
              <a:buNone/>
            </a:pPr>
            <a:endParaRPr lang="ru-RU" b="1" i="1" dirty="0">
              <a:solidFill>
                <a:srgbClr val="E6E403"/>
              </a:solidFill>
            </a:endParaRPr>
          </a:p>
          <a:p>
            <a:pPr algn="ctr" eaLnBrk="1" hangingPunct="1">
              <a:spcBef>
                <a:spcPct val="50000"/>
              </a:spcBef>
              <a:buNone/>
            </a:pPr>
            <a:r>
              <a:rPr lang="ru-RU" sz="1800" b="1" i="1" dirty="0">
                <a:solidFill>
                  <a:srgbClr val="E6E403"/>
                </a:solidFill>
              </a:rPr>
              <a:t>Путь ко Христу, стр. 94,95</a:t>
            </a:r>
            <a:endParaRPr lang="ru-RU" sz="1800" b="1" dirty="0">
              <a:solidFill>
                <a:srgbClr val="E6E403"/>
              </a:solidFill>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ChangeArrowheads="1"/>
          </p:cNvSpPr>
          <p:nvPr/>
        </p:nvSpPr>
        <p:spPr bwMode="auto">
          <a:xfrm>
            <a:off x="0" y="0"/>
            <a:ext cx="12191999" cy="6858000"/>
          </a:xfrm>
          <a:prstGeom prst="rect">
            <a:avLst/>
          </a:prstGeom>
          <a:solidFill>
            <a:srgbClr val="120165">
              <a:alpha val="65881"/>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0419" name="Picture 4" descr="j014501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5800" y="304800"/>
            <a:ext cx="5181600" cy="6324600"/>
          </a:xfrm>
          <a:ln w="50800">
            <a:solidFill>
              <a:srgbClr val="FF9900"/>
            </a:solidFill>
            <a:miter lim="800000"/>
            <a:headEnd/>
            <a:tailEnd/>
          </a:ln>
          <a:effectLst>
            <a:outerShdw dist="53882" dir="2700000" algn="ctr" rotWithShape="0">
              <a:schemeClr val="tx1"/>
            </a:outerShdw>
          </a:effectLst>
        </p:spPr>
      </p:pic>
      <p:sp>
        <p:nvSpPr>
          <p:cNvPr id="60420" name="Text Box 7"/>
          <p:cNvSpPr txBox="1">
            <a:spLocks noChangeArrowheads="1"/>
          </p:cNvSpPr>
          <p:nvPr/>
        </p:nvSpPr>
        <p:spPr bwMode="auto">
          <a:xfrm>
            <a:off x="6134099" y="304800"/>
            <a:ext cx="5791200" cy="6355586"/>
          </a:xfrm>
          <a:prstGeom prst="rect">
            <a:avLst/>
          </a:prstGeom>
          <a:noFill/>
          <a:ln w="50800">
            <a:solidFill>
              <a:srgbClr val="FF9900"/>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ts val="1200"/>
              </a:spcBef>
              <a:buNone/>
            </a:pPr>
            <a:r>
              <a:rPr lang="ru-RU" sz="2400" b="1" i="1" dirty="0">
                <a:solidFill>
                  <a:srgbClr val="FFC000"/>
                </a:solidFill>
              </a:rPr>
              <a:t>«Открывайте перед Богом свои нужды, радости и печали, свои заботы и опасения! Вы не утомите и не обремените Его этим. Тот, Который способен сосчитать каждый волос на вашей голове, не может быть безразличным к нуждам своих детей…» </a:t>
            </a:r>
            <a:endParaRPr lang="ru-RU" b="1" i="1" dirty="0">
              <a:solidFill>
                <a:srgbClr val="FFC000"/>
              </a:solidFill>
            </a:endParaRPr>
          </a:p>
          <a:p>
            <a:pPr algn="ctr" eaLnBrk="1" hangingPunct="1">
              <a:lnSpc>
                <a:spcPct val="150000"/>
              </a:lnSpc>
              <a:spcBef>
                <a:spcPts val="1200"/>
              </a:spcBef>
              <a:buNone/>
            </a:pPr>
            <a:r>
              <a:rPr lang="ru-RU" sz="1800" b="1" i="1" dirty="0">
                <a:solidFill>
                  <a:srgbClr val="FFC000"/>
                </a:solidFill>
              </a:rPr>
              <a:t>(Путь ко Христу, стр. 100).</a:t>
            </a:r>
          </a:p>
          <a:p>
            <a:pPr algn="ctr" eaLnBrk="1" hangingPunct="1">
              <a:lnSpc>
                <a:spcPct val="150000"/>
              </a:lnSpc>
              <a:spcBef>
                <a:spcPts val="1200"/>
              </a:spcBef>
              <a:buNone/>
            </a:pPr>
            <a:endParaRPr lang="ru-RU" altLang="en-US" sz="2400" b="1" dirty="0">
              <a:solidFill>
                <a:srgbClr val="FFC000"/>
              </a:solidFill>
              <a:latin typeface="BibleScrT"/>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8610" name="Picture 5" descr="intercessory pray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Скругленный прямоугольник 1"/>
          <p:cNvSpPr/>
          <p:nvPr/>
        </p:nvSpPr>
        <p:spPr>
          <a:xfrm>
            <a:off x="533400" y="4380994"/>
            <a:ext cx="7848600" cy="2209800"/>
          </a:xfrm>
          <a:prstGeom prst="roundRect">
            <a:avLst/>
          </a:prstGeom>
          <a:solidFill>
            <a:srgbClr val="393E42"/>
          </a:solidFill>
          <a:ln>
            <a:solidFill>
              <a:srgbClr val="3137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353734"/>
                </a:solidFill>
              </a:ln>
              <a:solidFill>
                <a:srgbClr val="2F312E"/>
              </a:solidFill>
            </a:endParaRPr>
          </a:p>
        </p:txBody>
      </p:sp>
      <p:sp>
        <p:nvSpPr>
          <p:cNvPr id="4" name="TextBox 3"/>
          <p:cNvSpPr txBox="1"/>
          <p:nvPr/>
        </p:nvSpPr>
        <p:spPr>
          <a:xfrm>
            <a:off x="2412617" y="4957183"/>
            <a:ext cx="5872120"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algn="ctr"/>
            <a:r>
              <a:rPr lang="ru-RU" sz="9600" b="1" dirty="0">
                <a:ln w="19050">
                  <a:solidFill>
                    <a:schemeClr val="accent6">
                      <a:lumMod val="75000"/>
                    </a:schemeClr>
                  </a:solidFill>
                </a:ln>
                <a:solidFill>
                  <a:srgbClr val="34A0A4"/>
                </a:solidFill>
                <a:latin typeface="Capture it" panose="02000500000000000000" pitchFamily="2" charset="0"/>
              </a:rPr>
              <a:t>МОЛИТВА</a:t>
            </a:r>
            <a:endParaRPr lang="en-US" sz="9600" b="1" dirty="0">
              <a:ln w="19050">
                <a:solidFill>
                  <a:schemeClr val="accent6">
                    <a:lumMod val="75000"/>
                  </a:schemeClr>
                </a:solidFill>
              </a:ln>
              <a:solidFill>
                <a:srgbClr val="34A0A4"/>
              </a:solidFill>
              <a:latin typeface="Capture it" panose="02000500000000000000" pitchFamily="2" charset="0"/>
            </a:endParaRPr>
          </a:p>
        </p:txBody>
      </p:sp>
      <p:sp>
        <p:nvSpPr>
          <p:cNvPr id="5" name="TextBox 4"/>
          <p:cNvSpPr txBox="1"/>
          <p:nvPr/>
        </p:nvSpPr>
        <p:spPr>
          <a:xfrm>
            <a:off x="1376557" y="4113788"/>
            <a:ext cx="7005443"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algn="ctr"/>
            <a:r>
              <a:rPr lang="ru-RU" sz="9600" b="1" dirty="0">
                <a:ln w="19050">
                  <a:solidFill>
                    <a:schemeClr val="accent6">
                      <a:lumMod val="75000"/>
                    </a:schemeClr>
                  </a:solidFill>
                </a:ln>
                <a:solidFill>
                  <a:srgbClr val="C00000"/>
                </a:solidFill>
                <a:latin typeface="Carolina" panose="02000605060000020004" pitchFamily="2" charset="0"/>
              </a:rPr>
              <a:t>Ходатайственная </a:t>
            </a: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0658" name="Picture 6" descr="slide 02"/>
          <p:cNvPicPr>
            <a:picLocks noChangeAspect="1" noChangeArrowheads="1"/>
          </p:cNvPicPr>
          <p:nvPr/>
        </p:nvPicPr>
        <p:blipFill>
          <a:blip r:embed="rId3">
            <a:extLst>
              <a:ext uri="{28A0092B-C50C-407E-A947-70E740481C1C}">
                <a14:useLocalDpi xmlns:a14="http://schemas.microsoft.com/office/drawing/2010/main" val="0"/>
              </a:ext>
            </a:extLst>
          </a:blip>
          <a:srcRect l="557" t="163" r="557" b="1476"/>
          <a:stretch>
            <a:fillRect/>
          </a:stretch>
        </p:blipFill>
        <p:spPr bwMode="auto">
          <a:xfrm>
            <a:off x="1600200" y="0"/>
            <a:ext cx="9017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2706" name="Picture 6" descr="slide 03"/>
          <p:cNvPicPr>
            <a:picLocks noChangeAspect="1" noChangeArrowheads="1"/>
          </p:cNvPicPr>
          <p:nvPr/>
        </p:nvPicPr>
        <p:blipFill>
          <a:blip r:embed="rId3">
            <a:extLst>
              <a:ext uri="{28A0092B-C50C-407E-A947-70E740481C1C}">
                <a14:useLocalDpi xmlns:a14="http://schemas.microsoft.com/office/drawing/2010/main" val="0"/>
              </a:ext>
            </a:extLst>
          </a:blip>
          <a:srcRect l="555" t="163" r="557" b="163"/>
          <a:stretch>
            <a:fillRect/>
          </a:stretch>
        </p:blipFill>
        <p:spPr bwMode="auto">
          <a:xfrm>
            <a:off x="1600200" y="12192"/>
            <a:ext cx="8991600" cy="683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4754" name="Picture 5" descr="slide 04"/>
          <p:cNvPicPr>
            <a:picLocks noChangeAspect="1" noChangeArrowheads="1"/>
          </p:cNvPicPr>
          <p:nvPr/>
        </p:nvPicPr>
        <p:blipFill>
          <a:blip r:embed="rId3">
            <a:extLst>
              <a:ext uri="{28A0092B-C50C-407E-A947-70E740481C1C}">
                <a14:useLocalDpi xmlns:a14="http://schemas.microsoft.com/office/drawing/2010/main" val="0"/>
              </a:ext>
            </a:extLst>
          </a:blip>
          <a:srcRect l="557" t="163" r="555" b="163"/>
          <a:stretch>
            <a:fillRect/>
          </a:stretch>
        </p:blipFill>
        <p:spPr bwMode="auto">
          <a:xfrm>
            <a:off x="1584158" y="0"/>
            <a:ext cx="90236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0898" name="Picture 5" descr="unity 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0"/>
            <a:ext cx="6137275"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4"/>
          <p:cNvSpPr>
            <a:spLocks noChangeArrowheads="1"/>
          </p:cNvSpPr>
          <p:nvPr/>
        </p:nvSpPr>
        <p:spPr bwMode="auto">
          <a:xfrm>
            <a:off x="1735138" y="4876800"/>
            <a:ext cx="8763000" cy="1785104"/>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None/>
            </a:pPr>
            <a:r>
              <a:rPr lang="ru-RU" sz="2800" b="1" i="1" dirty="0">
                <a:solidFill>
                  <a:srgbClr val="FFCC66"/>
                </a:solidFill>
              </a:rPr>
              <a:t>«Давайте будем молиться друг о друге, принося друг друга прямо в присутствие Божье посредством живой веры» </a:t>
            </a:r>
          </a:p>
          <a:p>
            <a:pPr algn="ctr" eaLnBrk="1" hangingPunct="1">
              <a:spcBef>
                <a:spcPct val="30000"/>
              </a:spcBef>
              <a:buNone/>
            </a:pPr>
            <a:r>
              <a:rPr lang="ru-RU" sz="2000" b="1" i="1" dirty="0">
                <a:solidFill>
                  <a:srgbClr val="FFCC66"/>
                </a:solidFill>
              </a:rPr>
              <a:t>Э. Уайт, Рвенью энд Геральд, 28 августа 1888 г.</a:t>
            </a:r>
            <a:endParaRPr lang="ru-RU" sz="2000" b="1" dirty="0">
              <a:solidFill>
                <a:srgbClr val="FFCC66"/>
              </a:solidFill>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4994" name="Rectangle 3"/>
          <p:cNvSpPr>
            <a:spLocks noGrp="1" noChangeArrowheads="1"/>
          </p:cNvSpPr>
          <p:nvPr>
            <p:ph type="body" idx="4294967295"/>
          </p:nvPr>
        </p:nvSpPr>
        <p:spPr>
          <a:xfrm>
            <a:off x="5267325" y="609600"/>
            <a:ext cx="6772275" cy="6019800"/>
          </a:xfrm>
        </p:spPr>
        <p:txBody>
          <a:bodyPr/>
          <a:lstStyle/>
          <a:p>
            <a:pPr marL="0" indent="0" algn="ctr">
              <a:buNone/>
            </a:pPr>
            <a:r>
              <a:rPr lang="ru-RU" sz="2800" b="1" i="1" kern="1200" dirty="0">
                <a:solidFill>
                  <a:srgbClr val="F8F83D"/>
                </a:solidFill>
                <a:latin typeface="Arial" charset="0"/>
              </a:rPr>
              <a:t>«Начните молиться за других людей, приблизьтесь ко Христу, к Его кровоточащей ране. Да будет украшением вашим кроткий и молчаливый дух, и да возносятся ваши искренние, сокрушенные и смиренные мольбы о мудрости к Богу, чтобы вы смогли спасти не только собственные души, но и души других людей» </a:t>
            </a:r>
          </a:p>
          <a:p>
            <a:pPr marL="0" indent="0" algn="ctr">
              <a:buNone/>
            </a:pPr>
            <a:endParaRPr lang="ru-RU" sz="2800" b="1" i="1" kern="1200" dirty="0">
              <a:solidFill>
                <a:srgbClr val="F8F83D"/>
              </a:solidFill>
              <a:latin typeface="Arial" charset="0"/>
            </a:endParaRPr>
          </a:p>
          <a:p>
            <a:pPr marL="0" indent="0" algn="ctr">
              <a:buNone/>
            </a:pPr>
            <a:r>
              <a:rPr lang="ru-RU" sz="2000" b="1" i="1" kern="1200" dirty="0">
                <a:solidFill>
                  <a:srgbClr val="F8F83D"/>
                </a:solidFill>
                <a:latin typeface="Arial" charset="0"/>
              </a:rPr>
              <a:t>Свидетельства для церкви, т. 1, стр. 513</a:t>
            </a:r>
            <a:endParaRPr lang="ru-RU" altLang="en-US" sz="2000" dirty="0">
              <a:solidFill>
                <a:srgbClr val="FFFF00"/>
              </a:solidFill>
            </a:endParaRPr>
          </a:p>
        </p:txBody>
      </p:sp>
      <p:pic>
        <p:nvPicPr>
          <p:cNvPr id="84995" name="Picture 4" descr="pray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508" name="Picture 4" descr="mo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
            <a:ext cx="4095750" cy="4876801"/>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mother and child"/>
          <p:cNvPicPr>
            <a:picLocks noChangeAspect="1" noChangeArrowheads="1"/>
          </p:cNvPicPr>
          <p:nvPr/>
        </p:nvPicPr>
        <p:blipFill>
          <a:blip r:embed="rId4">
            <a:extLst>
              <a:ext uri="{28A0092B-C50C-407E-A947-70E740481C1C}">
                <a14:useLocalDpi xmlns:a14="http://schemas.microsoft.com/office/drawing/2010/main" val="0"/>
              </a:ext>
            </a:extLst>
          </a:blip>
          <a:srcRect l="4485" r="5481"/>
          <a:stretch>
            <a:fillRect/>
          </a:stretch>
        </p:blipFill>
        <p:spPr bwMode="auto">
          <a:xfrm>
            <a:off x="6804025" y="457200"/>
            <a:ext cx="4244975" cy="487680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9156" name="TextBox 1"/>
          <p:cNvSpPr txBox="1">
            <a:spLocks noChangeArrowheads="1"/>
          </p:cNvSpPr>
          <p:nvPr/>
        </p:nvSpPr>
        <p:spPr bwMode="auto">
          <a:xfrm>
            <a:off x="685800" y="5618164"/>
            <a:ext cx="10744200" cy="85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ru-RU" sz="2800" b="1" i="1" dirty="0">
                <a:solidFill>
                  <a:srgbClr val="FFFF00"/>
                </a:solidFill>
                <a:latin typeface="Arial" charset="0"/>
              </a:rPr>
              <a:t>«Сеявшие со слезами будут пожинать с радостью»</a:t>
            </a:r>
            <a:endParaRPr lang="ru-RU" sz="2800" b="1" dirty="0">
              <a:solidFill>
                <a:srgbClr val="FFFF00"/>
              </a:solidFill>
              <a:latin typeface="Arial" charset="0"/>
            </a:endParaRPr>
          </a:p>
          <a:p>
            <a:pPr algn="ctr">
              <a:buNone/>
            </a:pPr>
            <a:r>
              <a:rPr lang="ru-RU" sz="1800" b="1" dirty="0">
                <a:solidFill>
                  <a:srgbClr val="FFFF00"/>
                </a:solidFill>
                <a:latin typeface="Arial" charset="0"/>
              </a:rPr>
              <a:t>Псалтирь 125:5.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par>
                                <p:cTn id="8" presetID="10" presetClass="entr" presetSubtype="0" fill="hold" nodeType="withEffect">
                                  <p:stCondLst>
                                    <p:cond delay="0"/>
                                  </p:stCondLst>
                                  <p:childTnLst>
                                    <p:set>
                                      <p:cBhvr>
                                        <p:cTn id="9" dur="1" fill="hold">
                                          <p:stCondLst>
                                            <p:cond delay="0"/>
                                          </p:stCondLst>
                                        </p:cTn>
                                        <p:tgtEl>
                                          <p:spTgt spid="21509"/>
                                        </p:tgtEl>
                                        <p:attrNameLst>
                                          <p:attrName>style.visibility</p:attrName>
                                        </p:attrNameLst>
                                      </p:cBhvr>
                                      <p:to>
                                        <p:strVal val="visible"/>
                                      </p:to>
                                    </p:set>
                                    <p:animEffect transition="in" filter="fade">
                                      <p:cBhvr>
                                        <p:cTn id="10" dur="2000"/>
                                        <p:tgtEl>
                                          <p:spTgt spid="215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9156"/>
                                        </p:tgtEl>
                                        <p:attrNameLst>
                                          <p:attrName>style.visibility</p:attrName>
                                        </p:attrNameLst>
                                      </p:cBhvr>
                                      <p:to>
                                        <p:strVal val="visible"/>
                                      </p:to>
                                    </p:set>
                                    <p:animEffect transition="in" filter="fade">
                                      <p:cBhvr>
                                        <p:cTn id="15" dur="1000"/>
                                        <p:tgtEl>
                                          <p:spTgt spid="49156"/>
                                        </p:tgtEl>
                                      </p:cBhvr>
                                    </p:animEffect>
                                    <p:anim calcmode="lin" valueType="num">
                                      <p:cBhvr>
                                        <p:cTn id="16" dur="1000" fill="hold"/>
                                        <p:tgtEl>
                                          <p:spTgt spid="49156"/>
                                        </p:tgtEl>
                                        <p:attrNameLst>
                                          <p:attrName>ppt_x</p:attrName>
                                        </p:attrNameLst>
                                      </p:cBhvr>
                                      <p:tavLst>
                                        <p:tav tm="0">
                                          <p:val>
                                            <p:strVal val="#ppt_x"/>
                                          </p:val>
                                        </p:tav>
                                        <p:tav tm="100000">
                                          <p:val>
                                            <p:strVal val="#ppt_x"/>
                                          </p:val>
                                        </p:tav>
                                      </p:tavLst>
                                    </p:anim>
                                    <p:anim calcmode="lin" valueType="num">
                                      <p:cBhvr>
                                        <p:cTn id="17" dur="1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9330" name="Picture 2" descr="0607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ChangeArrowheads="1"/>
          </p:cNvSpPr>
          <p:nvPr/>
        </p:nvSpPr>
        <p:spPr bwMode="auto">
          <a:xfrm>
            <a:off x="152400" y="107951"/>
            <a:ext cx="6019800" cy="6597649"/>
          </a:xfrm>
          <a:prstGeom prst="rect">
            <a:avLst/>
          </a:prstGeom>
          <a:solidFill>
            <a:srgbClr val="00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2" name="Rectangle 4"/>
          <p:cNvSpPr>
            <a:spLocks noChangeArrowheads="1"/>
          </p:cNvSpPr>
          <p:nvPr/>
        </p:nvSpPr>
        <p:spPr bwMode="auto">
          <a:xfrm>
            <a:off x="232117" y="158750"/>
            <a:ext cx="5873261" cy="649605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3" name="Text Box 5"/>
          <p:cNvSpPr txBox="1">
            <a:spLocks noChangeArrowheads="1"/>
          </p:cNvSpPr>
          <p:nvPr/>
        </p:nvSpPr>
        <p:spPr bwMode="auto">
          <a:xfrm>
            <a:off x="275492" y="1295400"/>
            <a:ext cx="5829886" cy="382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ru-RU" altLang="en-US" sz="2600" b="1" dirty="0">
                <a:solidFill>
                  <a:schemeClr val="bg1"/>
                </a:solidFill>
              </a:rPr>
              <a:t>«</a:t>
            </a:r>
            <a:r>
              <a:rPr lang="ru-RU" sz="2600" b="1" i="1" dirty="0">
                <a:solidFill>
                  <a:schemeClr val="bg1"/>
                </a:solidFill>
              </a:rPr>
              <a:t>Не бойся, ибо Я с тобою;                 от востока приведу племя твое и от запада соберу тебя.</a:t>
            </a:r>
            <a:endParaRPr lang="ru-RU" sz="2600" b="1" dirty="0">
              <a:solidFill>
                <a:schemeClr val="bg1"/>
              </a:solidFill>
            </a:endParaRPr>
          </a:p>
          <a:p>
            <a:pPr algn="ctr">
              <a:buNone/>
            </a:pPr>
            <a:r>
              <a:rPr lang="ru-RU" sz="2600" b="1" i="1" dirty="0">
                <a:solidFill>
                  <a:schemeClr val="bg1"/>
                </a:solidFill>
              </a:rPr>
              <a:t>Северу скажу: «отдай»; и югу: «не удерживай; веди сыновей Моих издалека и дочерей Моих от концов земли…» </a:t>
            </a:r>
          </a:p>
          <a:p>
            <a:pPr algn="ctr">
              <a:buNone/>
            </a:pPr>
            <a:endParaRPr lang="ru-RU" sz="2600" b="1" i="1" dirty="0">
              <a:solidFill>
                <a:schemeClr val="bg1"/>
              </a:solidFill>
            </a:endParaRPr>
          </a:p>
          <a:p>
            <a:pPr algn="ctr">
              <a:buNone/>
            </a:pPr>
            <a:r>
              <a:rPr lang="ru-RU" sz="2000" b="1" i="1" dirty="0">
                <a:solidFill>
                  <a:schemeClr val="bg1"/>
                </a:solidFill>
              </a:rPr>
              <a:t>Исаия 43:5,6</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76760" cy="684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4" descr="The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9128760" cy="6846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1378" name="Picture 2" descr="0516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724"/>
            <a:ext cx="12192000" cy="664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0" y="4876800"/>
            <a:ext cx="11887200" cy="1904999"/>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01380" name="Text Box 4"/>
          <p:cNvSpPr txBox="1">
            <a:spLocks noChangeArrowheads="1"/>
          </p:cNvSpPr>
          <p:nvPr/>
        </p:nvSpPr>
        <p:spPr bwMode="auto">
          <a:xfrm>
            <a:off x="0" y="4881154"/>
            <a:ext cx="1188284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en-US" sz="2800" b="1" dirty="0">
                <a:solidFill>
                  <a:schemeClr val="bg1"/>
                </a:solidFill>
                <a:latin typeface="Calibri" panose="020F0502020204030204" pitchFamily="34" charset="0"/>
              </a:rPr>
              <a:t>«Так говорит Господь: удержи голос твой от рыдания и глаза твои от слез, ибо есть награда за труд твой, говорит Господь,                                                                и возвратятся они из земли неприятельской»</a:t>
            </a:r>
          </a:p>
          <a:p>
            <a:pPr algn="ctr" eaLnBrk="1" hangingPunct="1">
              <a:spcBef>
                <a:spcPct val="50000"/>
              </a:spcBef>
              <a:buFontTx/>
              <a:buNone/>
            </a:pPr>
            <a:r>
              <a:rPr lang="ru-RU" altLang="en-US" sz="1800" b="1" dirty="0">
                <a:solidFill>
                  <a:schemeClr val="bg1"/>
                </a:solidFill>
                <a:latin typeface="Calibri" panose="020F0502020204030204" pitchFamily="34" charset="0"/>
              </a:rPr>
              <a:t>Иеремия 31:16</a:t>
            </a:r>
            <a:endParaRPr lang="en-US" altLang="en-US" sz="1600" dirty="0">
              <a:solidFill>
                <a:schemeClr val="bg1"/>
              </a:solidFill>
              <a:latin typeface="Calibri" panose="020F0502020204030204" pitchFamily="34" charset="0"/>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3426" name="Picture 2" descr="0516010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65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0516010X1"/>
          <p:cNvPicPr>
            <a:picLocks noChangeAspect="1" noChangeArrowheads="1"/>
          </p:cNvPicPr>
          <p:nvPr/>
        </p:nvPicPr>
        <p:blipFill rotWithShape="1">
          <a:blip r:embed="rId3">
            <a:extLst>
              <a:ext uri="{28A0092B-C50C-407E-A947-70E740481C1C}">
                <a14:useLocalDpi xmlns:a14="http://schemas.microsoft.com/office/drawing/2010/main" val="0"/>
              </a:ext>
            </a:extLst>
          </a:blip>
          <a:srcRect r="94167"/>
          <a:stretch/>
        </p:blipFill>
        <p:spPr bwMode="auto">
          <a:xfrm>
            <a:off x="0" y="0"/>
            <a:ext cx="320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228600" y="1828800"/>
            <a:ext cx="8001000" cy="4388894"/>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ru-RU" sz="2800" b="1" i="1" dirty="0">
                <a:solidFill>
                  <a:schemeClr val="bg1"/>
                </a:solidFill>
                <a:latin typeface="Arial" charset="0"/>
              </a:rPr>
              <a:t>«Возведи очи твои и посмотри вокруг, — все они собираются, идут к тебе. Живу Я!» говорит Господь, «Да! так говорит Господь: и плененные сильным будут отняты, и добыча тирана будет избавлена; потому что Я буду состязаться с противниками твоими и сыновей твоих Я спасу…» </a:t>
            </a:r>
          </a:p>
          <a:p>
            <a:pPr marL="0" indent="0" algn="ctr">
              <a:buNone/>
            </a:pPr>
            <a:endParaRPr lang="ru-RU" sz="2800" b="1" i="1" dirty="0">
              <a:solidFill>
                <a:schemeClr val="bg1"/>
              </a:solidFill>
              <a:latin typeface="Arial" charset="0"/>
            </a:endParaRPr>
          </a:p>
          <a:p>
            <a:pPr marL="0" indent="0" algn="ctr">
              <a:buNone/>
            </a:pPr>
            <a:r>
              <a:rPr lang="ru-RU" sz="1800" b="1" i="1" dirty="0">
                <a:solidFill>
                  <a:schemeClr val="bg1"/>
                </a:solidFill>
                <a:latin typeface="Arial" charset="0"/>
              </a:rPr>
              <a:t>Исаия</a:t>
            </a:r>
            <a:r>
              <a:rPr lang="en-US" sz="1800" b="1" i="1" dirty="0">
                <a:solidFill>
                  <a:schemeClr val="bg1"/>
                </a:solidFill>
                <a:latin typeface="Arial" charset="0"/>
              </a:rPr>
              <a:t> 49: 18</a:t>
            </a:r>
            <a:r>
              <a:rPr lang="ru-RU" sz="1800" b="1" i="1" dirty="0">
                <a:solidFill>
                  <a:schemeClr val="bg1"/>
                </a:solidFill>
                <a:latin typeface="Arial" charset="0"/>
              </a:rPr>
              <a:t>, </a:t>
            </a:r>
            <a:r>
              <a:rPr lang="en-US" sz="1800" b="1" i="1" dirty="0">
                <a:solidFill>
                  <a:schemeClr val="bg1"/>
                </a:solidFill>
                <a:latin typeface="Arial" charset="0"/>
              </a:rPr>
              <a:t>25</a:t>
            </a:r>
            <a:endParaRPr lang="ru-RU" sz="1800" b="1" dirty="0">
              <a:solidFill>
                <a:schemeClr val="bg1"/>
              </a:solidFill>
              <a:latin typeface="Arial" charset="0"/>
            </a:endParaRPr>
          </a:p>
        </p:txBody>
      </p:sp>
      <p:sp>
        <p:nvSpPr>
          <p:cNvPr id="2" name="Прямоугольник 1"/>
          <p:cNvSpPr/>
          <p:nvPr/>
        </p:nvSpPr>
        <p:spPr>
          <a:xfrm>
            <a:off x="5334000" y="665947"/>
            <a:ext cx="3233579" cy="954107"/>
          </a:xfrm>
          <a:prstGeom prst="rect">
            <a:avLst/>
          </a:prstGeom>
        </p:spPr>
        <p:txBody>
          <a:bodyPr wrap="none">
            <a:spAutoFit/>
          </a:bodyPr>
          <a:lstStyle/>
          <a:p>
            <a:pPr algn="ctr"/>
            <a:r>
              <a:rPr lang="ru-RU" sz="2800" b="1" i="1" dirty="0">
                <a:solidFill>
                  <a:schemeClr val="bg1"/>
                </a:solidFill>
                <a:latin typeface="Arial" charset="0"/>
              </a:rPr>
              <a:t>Исаия</a:t>
            </a:r>
            <a:r>
              <a:rPr lang="en-US" sz="2800" b="1" i="1" dirty="0">
                <a:solidFill>
                  <a:schemeClr val="bg1"/>
                </a:solidFill>
                <a:latin typeface="Arial" charset="0"/>
              </a:rPr>
              <a:t> 49: 18</a:t>
            </a:r>
            <a:r>
              <a:rPr lang="ru-RU" sz="2800" b="1" i="1" dirty="0">
                <a:solidFill>
                  <a:schemeClr val="bg1"/>
                </a:solidFill>
                <a:latin typeface="Arial" charset="0"/>
              </a:rPr>
              <a:t>, </a:t>
            </a:r>
            <a:r>
              <a:rPr lang="en-US" sz="2800" b="1" i="1" dirty="0">
                <a:solidFill>
                  <a:schemeClr val="bg1"/>
                </a:solidFill>
                <a:latin typeface="Arial" charset="0"/>
              </a:rPr>
              <a:t>25</a:t>
            </a:r>
            <a:r>
              <a:rPr lang="en-US" altLang="en-US" sz="2800" i="1" dirty="0">
                <a:solidFill>
                  <a:schemeClr val="bg1"/>
                </a:solidFill>
                <a:latin typeface="Arial Black" panose="020B0A04020102020204" pitchFamily="34" charset="0"/>
              </a:rPr>
              <a:t>b</a:t>
            </a:r>
          </a:p>
          <a:p>
            <a:pPr marL="0" indent="0" algn="ctr">
              <a:buNone/>
            </a:pPr>
            <a:endParaRPr lang="ru-RU" sz="2800" b="1" dirty="0">
              <a:solidFill>
                <a:schemeClr val="bg1"/>
              </a:solidFill>
              <a:latin typeface="Arial" charset="0"/>
            </a:endParaRP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5474" name="Picture 5" descr="prayer for our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r="4854"/>
          <a:stretch/>
        </p:blipFill>
        <p:spPr bwMode="auto">
          <a:xfrm>
            <a:off x="0" y="0"/>
            <a:ext cx="7467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7451035" y="152400"/>
            <a:ext cx="4495800" cy="6705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ru-RU" sz="2400" b="1" i="1" dirty="0">
                <a:solidFill>
                  <a:srgbClr val="92D050"/>
                </a:solidFill>
                <a:latin typeface="Arial" charset="0"/>
              </a:rPr>
              <a:t>«Если бы родители осознали тот факт, что они никогда не будут освобождены от ответственности наставления и обучения своих детей для Бога, если бы они выполняли свою работу в вере в сотрудничестве с Богом, вознося горячие молитвы и трудясь, то они бы безусловно привели своих детей к Спасителю» </a:t>
            </a:r>
          </a:p>
          <a:p>
            <a:pPr marL="0" indent="0" algn="ctr">
              <a:buNone/>
            </a:pPr>
            <a:endParaRPr lang="ru-RU" sz="2400" b="1" i="1" dirty="0">
              <a:solidFill>
                <a:srgbClr val="92D050"/>
              </a:solidFill>
              <a:latin typeface="Arial" charset="0"/>
            </a:endParaRPr>
          </a:p>
          <a:p>
            <a:pPr marL="0" indent="0" algn="ctr">
              <a:buNone/>
            </a:pPr>
            <a:r>
              <a:rPr lang="ru-RU" sz="1800" b="1" i="1" dirty="0">
                <a:solidFill>
                  <a:srgbClr val="92D050"/>
                </a:solidFill>
                <a:latin typeface="Arial" charset="0"/>
              </a:rPr>
              <a:t>Знамения времени</a:t>
            </a:r>
            <a:r>
              <a:rPr lang="en-US" sz="1800" b="1" i="1" dirty="0">
                <a:solidFill>
                  <a:srgbClr val="92D050"/>
                </a:solidFill>
                <a:latin typeface="Arial" charset="0"/>
              </a:rPr>
              <a:t>, 9 </a:t>
            </a:r>
            <a:r>
              <a:rPr lang="ru-RU" sz="1800" b="1" i="1" dirty="0">
                <a:solidFill>
                  <a:srgbClr val="92D050"/>
                </a:solidFill>
                <a:latin typeface="Arial" charset="0"/>
              </a:rPr>
              <a:t>апреля</a:t>
            </a:r>
            <a:r>
              <a:rPr lang="en-US" sz="1800" b="1" i="1" dirty="0">
                <a:solidFill>
                  <a:srgbClr val="92D050"/>
                </a:solidFill>
                <a:latin typeface="Arial" charset="0"/>
              </a:rPr>
              <a:t> 1896 </a:t>
            </a:r>
            <a:r>
              <a:rPr lang="ru-RU" sz="1800" b="1" i="1" dirty="0">
                <a:solidFill>
                  <a:srgbClr val="92D050"/>
                </a:solidFill>
                <a:latin typeface="Arial" charset="0"/>
              </a:rPr>
              <a:t>г</a:t>
            </a:r>
            <a:r>
              <a:rPr lang="en-US" sz="1800" b="1" i="1" dirty="0">
                <a:solidFill>
                  <a:srgbClr val="92D050"/>
                </a:solidFill>
                <a:latin typeface="Arial" charset="0"/>
              </a:rPr>
              <a:t>.</a:t>
            </a:r>
            <a:endParaRPr lang="ru-RU" sz="1800" b="1" dirty="0">
              <a:solidFill>
                <a:srgbClr val="92D050"/>
              </a:solidFill>
              <a:latin typeface="Arial" charset="0"/>
            </a:endParaRP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5410200" y="152400"/>
            <a:ext cx="6629400" cy="6553200"/>
          </a:xfrm>
          <a:prstGeom prst="rect">
            <a:avLst/>
          </a:prstGeom>
          <a:solidFill>
            <a:srgbClr val="98024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2" name="Rectangle 4"/>
          <p:cNvSpPr>
            <a:spLocks noChangeArrowheads="1"/>
          </p:cNvSpPr>
          <p:nvPr/>
        </p:nvSpPr>
        <p:spPr bwMode="auto">
          <a:xfrm>
            <a:off x="5486400" y="257176"/>
            <a:ext cx="6477000" cy="6372225"/>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0053" name="Text Box 5"/>
          <p:cNvSpPr txBox="1">
            <a:spLocks noChangeArrowheads="1"/>
          </p:cNvSpPr>
          <p:nvPr/>
        </p:nvSpPr>
        <p:spPr bwMode="auto">
          <a:xfrm>
            <a:off x="5715000" y="279588"/>
            <a:ext cx="60198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None/>
            </a:pPr>
            <a:r>
              <a:rPr lang="ru-RU" b="1" i="1" dirty="0">
                <a:solidFill>
                  <a:srgbClr val="98024D"/>
                </a:solidFill>
                <a:latin typeface="Arial" charset="0"/>
              </a:rPr>
              <a:t>«Потерявшуюся отыщу              и угнанную возвращу,                      и пораненную перевяжу,                   и больную укреплю,                          а разжиревшую                                   и буйную истреблю;                     буду пасти их по правде»</a:t>
            </a:r>
            <a:r>
              <a:rPr lang="ru-RU" b="1" dirty="0">
                <a:solidFill>
                  <a:srgbClr val="98024D"/>
                </a:solidFill>
                <a:latin typeface="Arial" charset="0"/>
              </a:rPr>
              <a:t> </a:t>
            </a:r>
          </a:p>
          <a:p>
            <a:pPr algn="ctr" eaLnBrk="1" hangingPunct="1">
              <a:lnSpc>
                <a:spcPct val="150000"/>
              </a:lnSpc>
              <a:spcBef>
                <a:spcPct val="50000"/>
              </a:spcBef>
              <a:buNone/>
            </a:pPr>
            <a:r>
              <a:rPr lang="ru-RU" sz="1800" b="1" i="1" dirty="0" err="1">
                <a:solidFill>
                  <a:srgbClr val="98024D"/>
                </a:solidFill>
                <a:latin typeface="Arial" charset="0"/>
              </a:rPr>
              <a:t>Иезекииль</a:t>
            </a:r>
            <a:r>
              <a:rPr lang="ru-RU" sz="1800" b="1" i="1" dirty="0">
                <a:solidFill>
                  <a:srgbClr val="98024D"/>
                </a:solidFill>
                <a:latin typeface="Arial" charset="0"/>
              </a:rPr>
              <a:t> 34:16</a:t>
            </a: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4146" name="Picture 5" descr="wh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a:spLocks noGrp="1" noChangeArrowheads="1"/>
          </p:cNvSpPr>
          <p:nvPr>
            <p:ph type="body" idx="4294967295"/>
          </p:nvPr>
        </p:nvSpPr>
        <p:spPr>
          <a:xfrm>
            <a:off x="2057400" y="457200"/>
            <a:ext cx="8229600" cy="1752600"/>
          </a:xfrm>
          <a:effectLst>
            <a:outerShdw dist="17961" dir="2700000" algn="ctr" rotWithShape="0">
              <a:srgbClr val="AF8F05"/>
            </a:outerShdw>
          </a:effectLst>
        </p:spPr>
        <p:txBody>
          <a:bodyPr/>
          <a:lstStyle/>
          <a:p>
            <a:pPr marL="0" indent="0" algn="ctr">
              <a:buNone/>
            </a:pPr>
            <a:r>
              <a:rPr lang="ru-RU" b="1" i="1" kern="1200" dirty="0">
                <a:solidFill>
                  <a:srgbClr val="FCE99A"/>
                </a:solidFill>
                <a:latin typeface="Arial" charset="0"/>
              </a:rPr>
              <a:t>«Делая добро, да не унываем, ибо в свое время пожнем, если не ослабеем»</a:t>
            </a:r>
            <a:endParaRPr lang="ru-RU" b="1" kern="1200" dirty="0">
              <a:solidFill>
                <a:srgbClr val="FCE99A"/>
              </a:solidFill>
              <a:latin typeface="Arial" charset="0"/>
            </a:endParaRPr>
          </a:p>
          <a:p>
            <a:pPr marL="0" indent="0" algn="ctr">
              <a:buNone/>
            </a:pPr>
            <a:r>
              <a:rPr lang="ru-RU" sz="2000" b="1" i="1" kern="1200" dirty="0">
                <a:solidFill>
                  <a:srgbClr val="FCE99A"/>
                </a:solidFill>
                <a:latin typeface="Arial" charset="0"/>
              </a:rPr>
              <a:t>Галатам 6:9</a:t>
            </a:r>
            <a:endParaRPr lang="ru-RU" sz="2000" b="1" kern="1200" dirty="0">
              <a:solidFill>
                <a:srgbClr val="FCE99A"/>
              </a:solidFill>
              <a:latin typeface="Arial" charset="0"/>
            </a:endParaRPr>
          </a:p>
          <a:p>
            <a:pPr marL="0" indent="0" eaLnBrk="1" hangingPunct="1">
              <a:buNone/>
            </a:pPr>
            <a:endParaRPr lang="ru-RU" altLang="en-US" dirty="0">
              <a:solidFill>
                <a:srgbClr val="FCE99A"/>
              </a:solidFill>
            </a:endParaRPr>
          </a:p>
          <a:p>
            <a:pPr marL="0" indent="0" eaLnBrk="1" hangingPunct="1">
              <a:buNone/>
            </a:pPr>
            <a:endParaRPr lang="ru-RU" altLang="en-US" dirty="0">
              <a:solidFill>
                <a:srgbClr val="FCE99A"/>
              </a:solidFill>
            </a:endParaRPr>
          </a:p>
          <a:p>
            <a:pPr marL="0" indent="0" eaLnBrk="1" hangingPunct="1">
              <a:buNone/>
            </a:pPr>
            <a:endParaRPr lang="en-US" altLang="en-US" dirty="0">
              <a:solidFill>
                <a:srgbClr val="FCE99A"/>
              </a:solidFill>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6700" y="533400"/>
            <a:ext cx="11658600" cy="5262979"/>
          </a:xfrm>
          <a:prstGeom prst="rect">
            <a:avLst/>
          </a:prstGeom>
          <a:noFill/>
        </p:spPr>
        <p:txBody>
          <a:bodyPr wrap="square" rtlCol="0">
            <a:spAutoFit/>
          </a:bodyPr>
          <a:lstStyle/>
          <a:p>
            <a:r>
              <a:rPr lang="ru-RU" sz="2800" i="1" dirty="0">
                <a:solidFill>
                  <a:srgbClr val="996633"/>
                </a:solidFill>
                <a:latin typeface="Arial" charset="0"/>
              </a:rPr>
              <a:t>Дорогой супруг,</a:t>
            </a:r>
            <a:endParaRPr lang="ru-RU" sz="2800" dirty="0">
              <a:solidFill>
                <a:srgbClr val="996633"/>
              </a:solidFill>
              <a:latin typeface="Arial" charset="0"/>
            </a:endParaRPr>
          </a:p>
          <a:p>
            <a:r>
              <a:rPr lang="ru-RU" sz="2800" i="1" dirty="0">
                <a:solidFill>
                  <a:srgbClr val="996633"/>
                </a:solidFill>
                <a:latin typeface="Arial" charset="0"/>
              </a:rPr>
              <a:t> </a:t>
            </a:r>
            <a:endParaRPr lang="ru-RU" sz="2800" dirty="0">
              <a:solidFill>
                <a:srgbClr val="996633"/>
              </a:solidFill>
              <a:latin typeface="Arial" charset="0"/>
            </a:endParaRPr>
          </a:p>
          <a:p>
            <a:r>
              <a:rPr lang="ru-RU" sz="2800" i="1" dirty="0">
                <a:solidFill>
                  <a:srgbClr val="996633"/>
                </a:solidFill>
                <a:latin typeface="Arial" charset="0"/>
              </a:rPr>
              <a:t>«Вчера вечером я посетила Эдсона…                                                                              Я говорила с ним откровенно, но вежливо, но он был убежден в своих чувствах, что его обидели… я молилась с Эдсоном, </a:t>
            </a:r>
            <a:endParaRPr lang="ru-RU" sz="2800" dirty="0">
              <a:solidFill>
                <a:srgbClr val="996633"/>
              </a:solidFill>
              <a:latin typeface="Arial" charset="0"/>
            </a:endParaRPr>
          </a:p>
          <a:p>
            <a:r>
              <a:rPr lang="ru-RU" sz="2800" i="1" dirty="0">
                <a:solidFill>
                  <a:srgbClr val="996633"/>
                </a:solidFill>
                <a:latin typeface="Arial" charset="0"/>
              </a:rPr>
              <a:t>Но его сердце казалось непреклонным. Затем я приняла решение провести ночь в молитве, потому что помощь наша приходит только от Бога. Я пять раз молилась и Эдсон четыре.                                 В последний раз он уже был полностью изнеможён.                                Затем он молился снова и снова, и казалось он находится в духовной агонии, исповедуя свои неправильные поступки, будучи духовно сломленным, его молитвы были полны слез. </a:t>
            </a:r>
            <a:r>
              <a:rPr lang="en-US" sz="2800" dirty="0">
                <a:solidFill>
                  <a:srgbClr val="996633"/>
                </a:solidFill>
              </a:rPr>
              <a:t> </a:t>
            </a:r>
            <a:r>
              <a:rPr lang="en-US" sz="2000" i="1" dirty="0">
                <a:solidFill>
                  <a:srgbClr val="996633"/>
                </a:solidFill>
              </a:rPr>
              <a:t>(</a:t>
            </a:r>
            <a:r>
              <a:rPr lang="ru-RU" sz="2000" i="1" dirty="0" err="1">
                <a:solidFill>
                  <a:srgbClr val="996633"/>
                </a:solidFill>
              </a:rPr>
              <a:t>продолж</a:t>
            </a:r>
            <a:r>
              <a:rPr lang="ru-RU" sz="2000" i="1" dirty="0">
                <a:solidFill>
                  <a:srgbClr val="996633"/>
                </a:solidFill>
              </a:rPr>
              <a:t>.</a:t>
            </a:r>
            <a:r>
              <a:rPr lang="en-US" sz="2000" i="1" dirty="0">
                <a:solidFill>
                  <a:srgbClr val="996633"/>
                </a:solidFill>
              </a:rPr>
              <a:t>)</a:t>
            </a:r>
            <a:endParaRPr lang="en-US" sz="3200" dirty="0">
              <a:solidFill>
                <a:srgbClr val="996633"/>
              </a:solidFill>
            </a:endParaRPr>
          </a:p>
        </p:txBody>
      </p:sp>
    </p:spTree>
    <p:extLst>
      <p:ext uri="{BB962C8B-B14F-4D97-AF65-F5344CB8AC3E}">
        <p14:creationId xmlns:p14="http://schemas.microsoft.com/office/powerpoint/2010/main" val="73508374"/>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762000"/>
            <a:ext cx="11506200" cy="5293757"/>
          </a:xfrm>
          <a:prstGeom prst="rect">
            <a:avLst/>
          </a:prstGeom>
          <a:noFill/>
        </p:spPr>
        <p:txBody>
          <a:bodyPr wrap="square" rtlCol="0">
            <a:spAutoFit/>
          </a:bodyPr>
          <a:lstStyle/>
          <a:p>
            <a:pPr>
              <a:lnSpc>
                <a:spcPct val="150000"/>
              </a:lnSpc>
            </a:pPr>
            <a:r>
              <a:rPr lang="ru-RU" sz="2800" i="1" dirty="0">
                <a:solidFill>
                  <a:srgbClr val="996633"/>
                </a:solidFill>
              </a:rPr>
              <a:t>«Комната казалось была освящена Божьим присутствием… Спасение приблизилось к этому дому. Затем он вернулся вместе со мной домой. Я мало поспала той ночью и утром чувствовала себя очень уставшей, но очень благодарной за то, что мы прошлой ночью прорвались сквозь темное облако обиды и одержали победу. </a:t>
            </a:r>
            <a:endParaRPr lang="ru-RU" sz="2800" dirty="0">
              <a:solidFill>
                <a:srgbClr val="996633"/>
              </a:solidFill>
            </a:endParaRPr>
          </a:p>
          <a:p>
            <a:pPr>
              <a:lnSpc>
                <a:spcPct val="150000"/>
              </a:lnSpc>
            </a:pPr>
            <a:r>
              <a:rPr lang="en-US" sz="2000" i="1" dirty="0">
                <a:solidFill>
                  <a:srgbClr val="996633"/>
                </a:solidFill>
              </a:rPr>
              <a:t>(</a:t>
            </a:r>
            <a:r>
              <a:rPr lang="ru-RU" sz="2000" i="1" dirty="0" err="1">
                <a:solidFill>
                  <a:srgbClr val="996633"/>
                </a:solidFill>
              </a:rPr>
              <a:t>прод</a:t>
            </a:r>
            <a:r>
              <a:rPr lang="ru-RU" sz="2000" i="1" dirty="0">
                <a:solidFill>
                  <a:srgbClr val="996633"/>
                </a:solidFill>
              </a:rPr>
              <a:t>.</a:t>
            </a:r>
            <a:r>
              <a:rPr lang="en-US" sz="2000" i="1" dirty="0">
                <a:solidFill>
                  <a:srgbClr val="996633"/>
                </a:solidFill>
              </a:rPr>
              <a:t>)</a:t>
            </a:r>
          </a:p>
          <a:p>
            <a:endParaRPr lang="en-US" sz="2800" dirty="0">
              <a:solidFill>
                <a:srgbClr val="996633"/>
              </a:solidFill>
            </a:endParaRPr>
          </a:p>
          <a:p>
            <a:r>
              <a:rPr lang="en-US" sz="2800" dirty="0">
                <a:solidFill>
                  <a:srgbClr val="996633"/>
                </a:solidFill>
              </a:rPr>
              <a:t>. </a:t>
            </a:r>
          </a:p>
        </p:txBody>
      </p:sp>
    </p:spTree>
    <p:extLst>
      <p:ext uri="{BB962C8B-B14F-4D97-AF65-F5344CB8AC3E}">
        <p14:creationId xmlns:p14="http://schemas.microsoft.com/office/powerpoint/2010/main" val="1573566288"/>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7"/>
            <a:ext cx="12192000" cy="6850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762000"/>
            <a:ext cx="11582400" cy="4401205"/>
          </a:xfrm>
          <a:prstGeom prst="rect">
            <a:avLst/>
          </a:prstGeom>
          <a:noFill/>
        </p:spPr>
        <p:txBody>
          <a:bodyPr wrap="square" rtlCol="0">
            <a:spAutoFit/>
          </a:bodyPr>
          <a:lstStyle/>
          <a:p>
            <a:r>
              <a:rPr lang="ru-RU" sz="2800" i="1" dirty="0">
                <a:solidFill>
                  <a:srgbClr val="996633"/>
                </a:solidFill>
              </a:rPr>
              <a:t>«Я была решительно настроена не сдаваться пока мы не одержим победу. Я раньше никогда не видела Эдсона настолько глубоко тронутым и настолько чувствующим свою опасность и слабость…. Я провела много часов в молитве Богу за Эдсона прежде чем навестить его…»</a:t>
            </a:r>
            <a:endParaRPr lang="ru-RU" sz="2800" dirty="0">
              <a:solidFill>
                <a:srgbClr val="996633"/>
              </a:solidFill>
            </a:endParaRPr>
          </a:p>
          <a:p>
            <a:r>
              <a:rPr lang="ru-RU" sz="2800" dirty="0">
                <a:solidFill>
                  <a:srgbClr val="996633"/>
                </a:solidFill>
              </a:rPr>
              <a:t> </a:t>
            </a:r>
          </a:p>
          <a:p>
            <a:r>
              <a:rPr lang="ru-RU" sz="2800" i="1" dirty="0">
                <a:solidFill>
                  <a:srgbClr val="996633"/>
                </a:solidFill>
              </a:rPr>
              <a:t>С любовью твоя,</a:t>
            </a:r>
            <a:endParaRPr lang="ru-RU" sz="2800" dirty="0">
              <a:solidFill>
                <a:srgbClr val="996633"/>
              </a:solidFill>
            </a:endParaRPr>
          </a:p>
          <a:p>
            <a:r>
              <a:rPr lang="ru-RU" sz="2800" i="1" dirty="0">
                <a:solidFill>
                  <a:srgbClr val="996633"/>
                </a:solidFill>
              </a:rPr>
              <a:t>Эллен</a:t>
            </a:r>
            <a:endParaRPr lang="ru-RU" sz="2800" dirty="0">
              <a:solidFill>
                <a:srgbClr val="996633"/>
              </a:solidFill>
            </a:endParaRPr>
          </a:p>
          <a:p>
            <a:r>
              <a:rPr lang="ru-RU" sz="2800" dirty="0">
                <a:solidFill>
                  <a:srgbClr val="996633"/>
                </a:solidFill>
              </a:rPr>
              <a:t> </a:t>
            </a:r>
          </a:p>
          <a:p>
            <a:r>
              <a:rPr lang="ru-RU" i="1" dirty="0">
                <a:solidFill>
                  <a:srgbClr val="996633"/>
                </a:solidFill>
              </a:rPr>
              <a:t>(Рукопись, т. 8, стр. 29).</a:t>
            </a:r>
            <a:endParaRPr lang="ru-RU" dirty="0">
              <a:solidFill>
                <a:srgbClr val="996633"/>
              </a:solidFill>
            </a:endParaRPr>
          </a:p>
        </p:txBody>
      </p:sp>
    </p:spTree>
    <p:extLst>
      <p:ext uri="{BB962C8B-B14F-4D97-AF65-F5344CB8AC3E}">
        <p14:creationId xmlns:p14="http://schemas.microsoft.com/office/powerpoint/2010/main" val="351697125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8370" name="Picture 2" descr="God-Adam.bmp"/>
          <p:cNvPicPr>
            <a:picLocks noChangeAspect="1"/>
          </p:cNvPicPr>
          <p:nvPr/>
        </p:nvPicPr>
        <p:blipFill>
          <a:blip r:embed="rId3" cstate="print"/>
          <a:srcRect l="9111" t="31111" r="9111" b="22221"/>
          <a:stretch>
            <a:fillRect/>
          </a:stretch>
        </p:blipFill>
        <p:spPr bwMode="auto">
          <a:xfrm>
            <a:off x="0" y="3657600"/>
            <a:ext cx="12192000" cy="3200400"/>
          </a:xfrm>
          <a:prstGeom prst="rect">
            <a:avLst/>
          </a:prstGeom>
          <a:noFill/>
          <a:ln w="9525">
            <a:noFill/>
            <a:miter lim="800000"/>
            <a:headEnd/>
            <a:tailEnd/>
          </a:ln>
        </p:spPr>
      </p:pic>
      <p:sp>
        <p:nvSpPr>
          <p:cNvPr id="4" name="TextBox 3"/>
          <p:cNvSpPr txBox="1"/>
          <p:nvPr/>
        </p:nvSpPr>
        <p:spPr>
          <a:xfrm>
            <a:off x="203200" y="165101"/>
            <a:ext cx="11684000" cy="3293209"/>
          </a:xfrm>
          <a:prstGeom prst="rect">
            <a:avLst/>
          </a:prstGeom>
          <a:noFill/>
        </p:spPr>
        <p:txBody>
          <a:bodyPr>
            <a:spAutoFit/>
          </a:bodyPr>
          <a:lstStyle/>
          <a:p>
            <a:pPr algn="ctr">
              <a:defRPr/>
            </a:pPr>
            <a:r>
              <a:rPr lang="ru-RU" sz="3600" b="1" i="1" dirty="0">
                <a:solidFill>
                  <a:srgbClr val="E2CCA3"/>
                </a:solidFill>
                <a:latin typeface="Arial" charset="0"/>
              </a:rPr>
              <a:t>Скажите Ему, что со своей стороны                                 вы сделали все, а затем с верой                               просите Бога выполнить Его роль                                    в том, что вам не под силу»</a:t>
            </a:r>
          </a:p>
          <a:p>
            <a:pPr algn="ctr">
              <a:defRPr/>
            </a:pPr>
            <a:r>
              <a:rPr lang="ru-RU" sz="3600" b="1" i="1" dirty="0">
                <a:solidFill>
                  <a:srgbClr val="E2CCA3"/>
                </a:solidFill>
                <a:latin typeface="Arial" charset="0"/>
              </a:rPr>
              <a:t> </a:t>
            </a:r>
          </a:p>
          <a:p>
            <a:pPr algn="ctr">
              <a:defRPr/>
            </a:pPr>
            <a:r>
              <a:rPr lang="ru-RU" sz="2800" b="1" i="1" dirty="0">
                <a:solidFill>
                  <a:srgbClr val="E2CCA3"/>
                </a:solidFill>
                <a:latin typeface="Arial" charset="0"/>
              </a:rPr>
              <a:t>Воспитание детей, стр. 256</a:t>
            </a:r>
            <a:endParaRPr lang="ru-RU" sz="2800" b="1" dirty="0">
              <a:solidFill>
                <a:srgbClr val="E2CCA3"/>
              </a:solidFill>
              <a:latin typeface="Arial" charset="0"/>
            </a:endParaRPr>
          </a:p>
        </p:txBody>
      </p:sp>
    </p:spTree>
    <p:extLst>
      <p:ext uri="{BB962C8B-B14F-4D97-AF65-F5344CB8AC3E}">
        <p14:creationId xmlns:p14="http://schemas.microsoft.com/office/powerpoint/2010/main" val="2721565676"/>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508000" y="482601"/>
            <a:ext cx="5486400" cy="6155531"/>
          </a:xfrm>
          <a:prstGeom prst="rect">
            <a:avLst/>
          </a:prstGeom>
          <a:noFill/>
          <a:ln w="9525">
            <a:noFill/>
            <a:miter lim="800000"/>
            <a:headEnd/>
            <a:tailEnd/>
          </a:ln>
        </p:spPr>
        <p:txBody>
          <a:bodyPr>
            <a:spAutoFit/>
          </a:bodyPr>
          <a:lstStyle/>
          <a:p>
            <a:pPr algn="ctr"/>
            <a:r>
              <a:rPr lang="ru-RU" sz="3200" b="1" dirty="0">
                <a:solidFill>
                  <a:srgbClr val="B88521"/>
                </a:solidFill>
              </a:rPr>
              <a:t>«</a:t>
            </a:r>
            <a:r>
              <a:rPr lang="ru-RU" sz="3200" b="1" i="1" dirty="0">
                <a:solidFill>
                  <a:srgbClr val="B88521"/>
                </a:solidFill>
              </a:rPr>
              <a:t>Он доволен, когда люди верят Ему на слово. Мать Августина молилась об обращении своего сына. У нее не было никаких доказательств того, что Дух Божий хоть  как-то влияет на его сердце, но мать не унывала…</a:t>
            </a:r>
            <a:endParaRPr lang="ru-RU" sz="3200" b="1" dirty="0">
              <a:solidFill>
                <a:srgbClr val="B88521"/>
              </a:solidFill>
            </a:endParaRPr>
          </a:p>
          <a:p>
            <a:pPr algn="ctr"/>
            <a:r>
              <a:rPr lang="ru-RU" b="1" dirty="0">
                <a:solidFill>
                  <a:srgbClr val="B88521"/>
                </a:solidFill>
              </a:rPr>
              <a:t> </a:t>
            </a:r>
          </a:p>
          <a:p>
            <a:r>
              <a:rPr lang="en-US" sz="2400" i="1" dirty="0">
                <a:solidFill>
                  <a:srgbClr val="B88521"/>
                </a:solidFill>
              </a:rPr>
              <a:t>(</a:t>
            </a:r>
            <a:r>
              <a:rPr lang="ru-RU" sz="2400" i="1" dirty="0" err="1">
                <a:solidFill>
                  <a:srgbClr val="B88521"/>
                </a:solidFill>
              </a:rPr>
              <a:t>прод</a:t>
            </a:r>
            <a:r>
              <a:rPr lang="ru-RU" sz="2400" i="1" dirty="0">
                <a:solidFill>
                  <a:srgbClr val="B88521"/>
                </a:solidFill>
              </a:rPr>
              <a:t>.</a:t>
            </a:r>
            <a:r>
              <a:rPr lang="en-US" sz="2400" i="1" dirty="0">
                <a:solidFill>
                  <a:srgbClr val="B88521"/>
                </a:solidFill>
              </a:rPr>
              <a:t>)</a:t>
            </a: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214684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5" descr="Dunjun-HolySpirit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6"/>
          <p:cNvSpPr txBox="1">
            <a:spLocks noChangeArrowheads="1"/>
          </p:cNvSpPr>
          <p:nvPr/>
        </p:nvSpPr>
        <p:spPr bwMode="auto">
          <a:xfrm>
            <a:off x="152400" y="685800"/>
            <a:ext cx="8915400" cy="5355312"/>
          </a:xfrm>
          <a:prstGeom prst="rect">
            <a:avLst/>
          </a:prstGeom>
          <a:noFill/>
          <a:ln>
            <a:noFill/>
          </a:ln>
          <a:effectLst>
            <a:outerShdw dist="45791" dir="2021404" algn="ctr" rotWithShape="0">
              <a:schemeClr val="tx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None/>
            </a:pPr>
            <a:r>
              <a:rPr lang="ru-RU" sz="4400" b="1" i="1" dirty="0">
                <a:solidFill>
                  <a:schemeClr val="bg1"/>
                </a:solidFill>
              </a:rPr>
              <a:t>«Христос, Великий Учитель, мог выбирать из бесконечного множества тем, но более всего Он обращался к теме            обретения Духа Святого» </a:t>
            </a:r>
          </a:p>
          <a:p>
            <a:pPr algn="ctr" eaLnBrk="1" hangingPunct="1">
              <a:spcBef>
                <a:spcPct val="50000"/>
              </a:spcBef>
              <a:buNone/>
            </a:pPr>
            <a:endParaRPr lang="ru-RU" sz="2000" b="1" i="1" dirty="0">
              <a:solidFill>
                <a:schemeClr val="bg1"/>
              </a:solidFill>
            </a:endParaRPr>
          </a:p>
          <a:p>
            <a:pPr algn="ctr" eaLnBrk="1" hangingPunct="1">
              <a:spcBef>
                <a:spcPct val="50000"/>
              </a:spcBef>
              <a:buNone/>
            </a:pPr>
            <a:r>
              <a:rPr lang="ru-RU" b="1" i="1" dirty="0">
                <a:solidFill>
                  <a:schemeClr val="bg1"/>
                </a:solidFill>
              </a:rPr>
              <a:t>Избранные вести 1:156</a:t>
            </a:r>
            <a:endParaRPr lang="en-US" altLang="en-US" sz="1800" b="1" dirty="0">
              <a:solidFill>
                <a:schemeClr val="bg1"/>
              </a:solidFill>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304800" y="482601"/>
            <a:ext cx="6096000" cy="6063198"/>
          </a:xfrm>
          <a:prstGeom prst="rect">
            <a:avLst/>
          </a:prstGeom>
          <a:noFill/>
          <a:ln w="9525">
            <a:noFill/>
            <a:miter lim="800000"/>
            <a:headEnd/>
            <a:tailEnd/>
          </a:ln>
        </p:spPr>
        <p:txBody>
          <a:bodyPr>
            <a:spAutoFit/>
          </a:bodyPr>
          <a:lstStyle/>
          <a:p>
            <a:pPr algn="ctr"/>
            <a:r>
              <a:rPr lang="ru-RU" sz="2800" b="1" i="1" dirty="0">
                <a:solidFill>
                  <a:srgbClr val="B88521"/>
                </a:solidFill>
              </a:rPr>
              <a:t>«Она клала руку на библейские тексты, указывая Богу на Его собственные слова, и умоляла Его так, как это может делать только мать. Ее глубокое смирение, усиленные и настойчивые просьбы, ее непоколебимая вера превозмогли все, и Господь даровал ей то, чего так сильно желала ее душа. Сегодня Он так же готов выслушивать просьбы Своих детей…</a:t>
            </a:r>
            <a:endParaRPr lang="ru-RU" sz="2800" b="1" dirty="0">
              <a:solidFill>
                <a:srgbClr val="B88521"/>
              </a:solidFill>
            </a:endParaRPr>
          </a:p>
          <a:p>
            <a:r>
              <a:rPr lang="en-US" sz="2400" i="1" dirty="0">
                <a:solidFill>
                  <a:srgbClr val="B88521"/>
                </a:solidFill>
              </a:rPr>
              <a:t>(</a:t>
            </a:r>
            <a:r>
              <a:rPr lang="ru-RU" sz="2400" i="1" dirty="0" err="1">
                <a:solidFill>
                  <a:srgbClr val="B88521"/>
                </a:solidFill>
              </a:rPr>
              <a:t>прод</a:t>
            </a:r>
            <a:r>
              <a:rPr lang="ru-RU" sz="2400" i="1" dirty="0">
                <a:solidFill>
                  <a:srgbClr val="B88521"/>
                </a:solidFill>
              </a:rPr>
              <a:t>.</a:t>
            </a:r>
            <a:r>
              <a:rPr lang="en-US" sz="2400" i="1" dirty="0">
                <a:solidFill>
                  <a:srgbClr val="B88521"/>
                </a:solidFill>
              </a:rPr>
              <a:t>)</a:t>
            </a:r>
          </a:p>
        </p:txBody>
      </p:sp>
      <p:pic>
        <p:nvPicPr>
          <p:cNvPr id="158722"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18056744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304800" y="177800"/>
            <a:ext cx="6400800" cy="5816977"/>
          </a:xfrm>
          <a:prstGeom prst="rect">
            <a:avLst/>
          </a:prstGeom>
          <a:noFill/>
          <a:ln w="9525">
            <a:noFill/>
            <a:miter lim="800000"/>
            <a:headEnd/>
            <a:tailEnd/>
          </a:ln>
        </p:spPr>
        <p:txBody>
          <a:bodyPr>
            <a:spAutoFit/>
          </a:bodyPr>
          <a:lstStyle/>
          <a:p>
            <a:pPr algn="ctr"/>
            <a:r>
              <a:rPr lang="ru-RU" sz="2800" b="1" i="1" dirty="0">
                <a:solidFill>
                  <a:srgbClr val="996633"/>
                </a:solidFill>
              </a:rPr>
              <a:t>«Рука Господа не сократилась на то, чтобы спасать, и ухо Его не отяжелело для того, чтобы слышать» (Исаии 59:1). </a:t>
            </a:r>
          </a:p>
          <a:p>
            <a:pPr algn="ctr"/>
            <a:r>
              <a:rPr lang="ru-RU" sz="2800" b="1" i="1" dirty="0">
                <a:solidFill>
                  <a:srgbClr val="996633"/>
                </a:solidFill>
              </a:rPr>
              <a:t>И если родители-христиане взыщут Бога всем сердцем, Он вложит в их уста убедительные доводы и ради Своего имени будет могущественно трудиться вместе с ними над обращением их детей»</a:t>
            </a:r>
          </a:p>
          <a:p>
            <a:pPr algn="ctr"/>
            <a:endParaRPr lang="ru-RU" sz="2800" b="1" dirty="0">
              <a:solidFill>
                <a:srgbClr val="996633"/>
              </a:solidFill>
            </a:endParaRPr>
          </a:p>
          <a:p>
            <a:pPr algn="ctr"/>
            <a:r>
              <a:rPr lang="ru-RU" b="1" dirty="0">
                <a:solidFill>
                  <a:srgbClr val="996633"/>
                </a:solidFill>
              </a:rPr>
              <a:t> </a:t>
            </a:r>
            <a:r>
              <a:rPr lang="ru-RU" b="1" i="1" dirty="0">
                <a:solidFill>
                  <a:srgbClr val="996633"/>
                </a:solidFill>
              </a:rPr>
              <a:t>Свидетельства для церкви, т. </a:t>
            </a:r>
            <a:r>
              <a:rPr lang="ru-RU" b="1" dirty="0">
                <a:solidFill>
                  <a:srgbClr val="996633"/>
                </a:solidFill>
              </a:rPr>
              <a:t>5, </a:t>
            </a:r>
            <a:r>
              <a:rPr lang="ru-RU" b="1" i="1" dirty="0">
                <a:solidFill>
                  <a:srgbClr val="996633"/>
                </a:solidFill>
              </a:rPr>
              <a:t>стр. </a:t>
            </a:r>
            <a:r>
              <a:rPr lang="ru-RU" b="1" dirty="0">
                <a:solidFill>
                  <a:srgbClr val="996633"/>
                </a:solidFill>
              </a:rPr>
              <a:t>322, 323</a:t>
            </a:r>
          </a:p>
          <a:p>
            <a:r>
              <a:rPr lang="ru-RU" dirty="0">
                <a:solidFill>
                  <a:srgbClr val="996633"/>
                </a:solidFill>
              </a:rPr>
              <a:t> </a:t>
            </a:r>
          </a:p>
        </p:txBody>
      </p:sp>
      <p:pic>
        <p:nvPicPr>
          <p:cNvPr id="3" name="Picture 2" descr="Sandro Botticelli, Saint Augustine">
            <a:hlinkClick r:id="rId3"/>
          </p:cNvPr>
          <p:cNvPicPr>
            <a:picLocks noChangeAspect="1" noChangeArrowheads="1"/>
          </p:cNvPicPr>
          <p:nvPr/>
        </p:nvPicPr>
        <p:blipFill>
          <a:blip r:embed="rId4" cstate="print"/>
          <a:srcRect/>
          <a:stretch>
            <a:fillRect/>
          </a:stretch>
        </p:blipFill>
        <p:spPr bwMode="auto">
          <a:xfrm>
            <a:off x="6807200" y="76200"/>
            <a:ext cx="5221869" cy="6629400"/>
          </a:xfrm>
          <a:prstGeom prst="rect">
            <a:avLst/>
          </a:prstGeom>
          <a:ln>
            <a:noFill/>
          </a:ln>
          <a:effectLst>
            <a:softEdge rad="112500"/>
          </a:effectLst>
        </p:spPr>
      </p:pic>
    </p:spTree>
    <p:extLst>
      <p:ext uri="{BB962C8B-B14F-4D97-AF65-F5344CB8AC3E}">
        <p14:creationId xmlns:p14="http://schemas.microsoft.com/office/powerpoint/2010/main" val="9272915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203202" y="-4482"/>
            <a:ext cx="6096000" cy="6494085"/>
          </a:xfrm>
          <a:prstGeom prst="rect">
            <a:avLst/>
          </a:prstGeom>
          <a:noFill/>
          <a:ln w="9525">
            <a:noFill/>
            <a:miter lim="800000"/>
            <a:headEnd/>
            <a:tailEnd/>
          </a:ln>
        </p:spPr>
        <p:txBody>
          <a:bodyPr>
            <a:spAutoFit/>
          </a:bodyPr>
          <a:lstStyle/>
          <a:p>
            <a:pPr algn="ctr"/>
            <a:r>
              <a:rPr lang="ru-RU" sz="3200" b="1" i="1" dirty="0">
                <a:solidFill>
                  <a:srgbClr val="A4C2DE"/>
                </a:solidFill>
              </a:rPr>
              <a:t>«Ваш сострадательный Искупитель наблюдает за вами с любовью и пониманием, готовый услышать ваши молитвы и оказать вам помощь, в которой вы нуждаетесь. Он знает бремя каждого материнского сердца и является лучшим Другом матери во всех чрезвычайных обстоятельствах…</a:t>
            </a:r>
            <a:r>
              <a:rPr lang="en-US" sz="2800" b="1" i="1" dirty="0">
                <a:solidFill>
                  <a:srgbClr val="A4C2DE"/>
                </a:solidFill>
                <a:cs typeface="Arial" panose="020B0604020202020204" pitchFamily="34" charset="0"/>
              </a:rPr>
              <a:t>(</a:t>
            </a:r>
            <a:r>
              <a:rPr lang="ru-RU" sz="2800" b="1" i="1" dirty="0" err="1">
                <a:solidFill>
                  <a:srgbClr val="A4C2DE"/>
                </a:solidFill>
                <a:cs typeface="Arial" panose="020B0604020202020204" pitchFamily="34" charset="0"/>
              </a:rPr>
              <a:t>прод</a:t>
            </a:r>
            <a:r>
              <a:rPr lang="ru-RU" sz="2800" b="1" i="1" dirty="0">
                <a:solidFill>
                  <a:srgbClr val="A4C2DE"/>
                </a:solidFill>
                <a:cs typeface="Arial" panose="020B0604020202020204" pitchFamily="34" charset="0"/>
              </a:rPr>
              <a:t>.</a:t>
            </a:r>
            <a:r>
              <a:rPr lang="en-US" sz="2800" b="1" i="1" dirty="0">
                <a:solidFill>
                  <a:srgbClr val="A4C2DE"/>
                </a:solidFill>
                <a:cs typeface="Arial" panose="020B0604020202020204" pitchFamily="34" charset="0"/>
              </a:rPr>
              <a:t>)</a:t>
            </a: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7478522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76200" y="381000"/>
            <a:ext cx="6350000" cy="6863417"/>
          </a:xfrm>
          <a:prstGeom prst="rect">
            <a:avLst/>
          </a:prstGeom>
          <a:noFill/>
          <a:ln w="9525">
            <a:noFill/>
            <a:miter lim="800000"/>
            <a:headEnd/>
            <a:tailEnd/>
          </a:ln>
        </p:spPr>
        <p:txBody>
          <a:bodyPr wrap="square">
            <a:spAutoFit/>
          </a:bodyPr>
          <a:lstStyle/>
          <a:p>
            <a:pPr algn="ctr"/>
            <a:r>
              <a:rPr lang="ru-RU" sz="4000" b="1" i="1" dirty="0">
                <a:solidFill>
                  <a:srgbClr val="A4C2DE"/>
                </a:solidFill>
              </a:rPr>
              <a:t>«Его вечные руки поддерживают богобоязненную, верную мать…                     Он сострадает каждой матери-христианке в ее заботах и неприятностях… </a:t>
            </a:r>
            <a:r>
              <a:rPr lang="en-US" sz="4000" b="1" i="1" dirty="0">
                <a:solidFill>
                  <a:srgbClr val="A4C2DE"/>
                </a:solidFill>
                <a:cs typeface="Arial" panose="020B0604020202020204" pitchFamily="34" charset="0"/>
              </a:rPr>
              <a:t>(</a:t>
            </a:r>
            <a:r>
              <a:rPr lang="ru-RU" sz="4000" b="1" i="1" dirty="0" err="1">
                <a:solidFill>
                  <a:srgbClr val="A4C2DE"/>
                </a:solidFill>
                <a:cs typeface="Arial" panose="020B0604020202020204" pitchFamily="34" charset="0"/>
              </a:rPr>
              <a:t>прод</a:t>
            </a:r>
            <a:r>
              <a:rPr lang="ru-RU" sz="4000" b="1" i="1" dirty="0">
                <a:solidFill>
                  <a:srgbClr val="A4C2DE"/>
                </a:solidFill>
                <a:cs typeface="Arial" panose="020B0604020202020204" pitchFamily="34" charset="0"/>
              </a:rPr>
              <a:t>.</a:t>
            </a:r>
            <a:r>
              <a:rPr lang="en-US" sz="4000" b="1" i="1" dirty="0">
                <a:solidFill>
                  <a:srgbClr val="A4C2DE"/>
                </a:solidFill>
                <a:cs typeface="Arial" panose="020B0604020202020204" pitchFamily="34" charset="0"/>
              </a:rPr>
              <a:t>)</a:t>
            </a:r>
          </a:p>
          <a:p>
            <a:pPr algn="ctr"/>
            <a:r>
              <a:rPr lang="en-US" sz="4000" b="1" i="1" dirty="0">
                <a:solidFill>
                  <a:srgbClr val="A4C2DE"/>
                </a:solidFill>
                <a:latin typeface="Arial Black" pitchFamily="34" charset="0"/>
              </a:rPr>
              <a:t>          </a:t>
            </a:r>
            <a:r>
              <a:rPr lang="en-US" sz="4000" b="1" dirty="0">
                <a:solidFill>
                  <a:srgbClr val="A4C2DE"/>
                </a:solidFill>
                <a:latin typeface="Arial Black" pitchFamily="34" charset="0"/>
              </a:rPr>
              <a:t> </a:t>
            </a:r>
            <a:br>
              <a:rPr lang="en-US" sz="4000" b="1" dirty="0">
                <a:solidFill>
                  <a:srgbClr val="A4C2DE"/>
                </a:solidFill>
                <a:latin typeface="Arial Black" pitchFamily="34" charset="0"/>
              </a:rPr>
            </a:br>
            <a:endParaRPr lang="en-US" sz="4000" b="1" dirty="0">
              <a:solidFill>
                <a:srgbClr val="A4C2DE"/>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321558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381000" y="685800"/>
            <a:ext cx="5384800" cy="5632311"/>
          </a:xfrm>
          <a:prstGeom prst="rect">
            <a:avLst/>
          </a:prstGeom>
          <a:noFill/>
          <a:ln w="9525">
            <a:noFill/>
            <a:miter lim="800000"/>
            <a:headEnd/>
            <a:tailEnd/>
          </a:ln>
        </p:spPr>
        <p:txBody>
          <a:bodyPr>
            <a:spAutoFit/>
          </a:bodyPr>
          <a:lstStyle/>
          <a:p>
            <a:pPr algn="ctr"/>
            <a:r>
              <a:rPr lang="ru-RU" sz="4000" b="1" i="1" dirty="0">
                <a:solidFill>
                  <a:srgbClr val="A4C2DE"/>
                </a:solidFill>
              </a:rPr>
              <a:t>[Спаситель]                 «…и сегодня является лучшим Другом женщины и готов помочь ей во всех жизненных обстоятельствах»</a:t>
            </a:r>
          </a:p>
          <a:p>
            <a:pPr algn="ctr"/>
            <a:endParaRPr lang="ru-RU" sz="4000" b="1" i="1" dirty="0">
              <a:solidFill>
                <a:srgbClr val="A4C2DE"/>
              </a:solidFill>
            </a:endParaRPr>
          </a:p>
          <a:p>
            <a:pPr algn="ctr"/>
            <a:r>
              <a:rPr lang="ru-RU" sz="4000" b="1" i="1" dirty="0">
                <a:solidFill>
                  <a:srgbClr val="A4C2DE"/>
                </a:solidFill>
              </a:rPr>
              <a:t> </a:t>
            </a:r>
            <a:r>
              <a:rPr lang="ru-RU" b="1" i="1" dirty="0">
                <a:solidFill>
                  <a:srgbClr val="A4C2DE"/>
                </a:solidFill>
              </a:rPr>
              <a:t>Христианский дом, стр. 204</a:t>
            </a:r>
            <a:endParaRPr lang="ru-RU" b="1" dirty="0">
              <a:solidFill>
                <a:srgbClr val="A4C2DE"/>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58188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175067" y="228600"/>
            <a:ext cx="6096000" cy="7478970"/>
          </a:xfrm>
          <a:prstGeom prst="rect">
            <a:avLst/>
          </a:prstGeom>
          <a:noFill/>
          <a:ln w="9525">
            <a:noFill/>
            <a:miter lim="800000"/>
            <a:headEnd/>
            <a:tailEnd/>
          </a:ln>
        </p:spPr>
        <p:txBody>
          <a:bodyPr wrap="square" anchor="t">
            <a:spAutoFit/>
          </a:bodyPr>
          <a:lstStyle/>
          <a:p>
            <a:pPr algn="ctr"/>
            <a:r>
              <a:rPr lang="ru-RU" sz="3200" b="1" i="1" dirty="0">
                <a:solidFill>
                  <a:srgbClr val="A4C2DE"/>
                </a:solidFill>
              </a:rPr>
              <a:t>«Ни одно дело не может сравниться с делом матери-христианки… Как часто она сознает, что тяжесть ее бремени больше, чем она может нести, и поэтому как она дорожит преимуществом вознести свои тяготы в молитве своему сострадательному Спасителю!</a:t>
            </a:r>
            <a:r>
              <a:rPr lang="ru-RU" sz="3200" b="1" dirty="0">
                <a:solidFill>
                  <a:srgbClr val="A4C2DE"/>
                </a:solidFill>
              </a:rPr>
              <a:t> </a:t>
            </a:r>
          </a:p>
          <a:p>
            <a:pPr algn="ctr"/>
            <a:r>
              <a:rPr lang="en-US" sz="3200" b="1" dirty="0">
                <a:solidFill>
                  <a:srgbClr val="A4C2DE"/>
                </a:solidFill>
                <a:cs typeface="Arial" panose="020B0604020202020204" pitchFamily="34" charset="0"/>
              </a:rPr>
              <a:t>... </a:t>
            </a:r>
            <a:r>
              <a:rPr lang="en-US" sz="3200" b="1" i="1" dirty="0">
                <a:solidFill>
                  <a:srgbClr val="A4C2DE"/>
                </a:solidFill>
                <a:cs typeface="Arial" panose="020B0604020202020204" pitchFamily="34" charset="0"/>
              </a:rPr>
              <a:t>(</a:t>
            </a:r>
            <a:r>
              <a:rPr lang="ru-RU" sz="3200" b="1" i="1" dirty="0" err="1">
                <a:solidFill>
                  <a:srgbClr val="A4C2DE"/>
                </a:solidFill>
                <a:cs typeface="Arial" panose="020B0604020202020204" pitchFamily="34" charset="0"/>
              </a:rPr>
              <a:t>прод</a:t>
            </a:r>
            <a:r>
              <a:rPr lang="ru-RU" sz="3200" b="1" i="1" dirty="0">
                <a:solidFill>
                  <a:srgbClr val="A4C2DE"/>
                </a:solidFill>
                <a:cs typeface="Arial" panose="020B0604020202020204" pitchFamily="34" charset="0"/>
              </a:rPr>
              <a:t>.</a:t>
            </a:r>
            <a:r>
              <a:rPr lang="en-US" sz="3200" b="1" i="1" dirty="0">
                <a:solidFill>
                  <a:srgbClr val="A4C2DE"/>
                </a:solidFill>
                <a:cs typeface="Arial" panose="020B0604020202020204" pitchFamily="34" charset="0"/>
              </a:rPr>
              <a:t>)</a:t>
            </a:r>
          </a:p>
          <a:p>
            <a:pPr algn="ctr"/>
            <a:br>
              <a:rPr lang="en-US" sz="3200" b="1" dirty="0">
                <a:solidFill>
                  <a:srgbClr val="A4C2DE"/>
                </a:solidFill>
                <a:latin typeface="Arial Black" pitchFamily="34" charset="0"/>
              </a:rPr>
            </a:br>
            <a:endParaRPr lang="en-US" sz="3200" b="1" dirty="0">
              <a:solidFill>
                <a:srgbClr val="A4C2DE"/>
              </a:solidFill>
              <a:latin typeface="Arial Black" pitchFamily="34" charset="0"/>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25030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228600" y="304800"/>
            <a:ext cx="6187440" cy="7294305"/>
          </a:xfrm>
          <a:prstGeom prst="rect">
            <a:avLst/>
          </a:prstGeom>
          <a:noFill/>
          <a:ln w="9525">
            <a:noFill/>
            <a:miter lim="800000"/>
            <a:headEnd/>
            <a:tailEnd/>
          </a:ln>
        </p:spPr>
        <p:txBody>
          <a:bodyPr wrap="square">
            <a:spAutoFit/>
          </a:bodyPr>
          <a:lstStyle/>
          <a:p>
            <a:pPr algn="ctr"/>
            <a:r>
              <a:rPr lang="ru-RU" sz="3600" b="1" i="1" dirty="0">
                <a:solidFill>
                  <a:srgbClr val="A4C2DE"/>
                </a:solidFill>
              </a:rPr>
              <a:t>«Она может сложить свое бремя у Его ног и обрести в Его присутствии силу, которая поддержит ее              и даст ей бодрость, надежду, отвагу и мудрость в самые трудные часы…</a:t>
            </a:r>
            <a:endParaRPr lang="ru-RU" sz="3600" b="1" dirty="0">
              <a:solidFill>
                <a:srgbClr val="A4C2DE"/>
              </a:solidFill>
            </a:endParaRPr>
          </a:p>
          <a:p>
            <a:pPr algn="ctr"/>
            <a:r>
              <a:rPr lang="en-US" sz="3600" b="1" i="1" dirty="0">
                <a:solidFill>
                  <a:srgbClr val="A4C2DE"/>
                </a:solidFill>
                <a:cs typeface="Arial" panose="020B0604020202020204" pitchFamily="34" charset="0"/>
              </a:rPr>
              <a:t> (</a:t>
            </a:r>
            <a:r>
              <a:rPr lang="ru-RU" sz="3600" b="1" i="1" dirty="0" err="1">
                <a:solidFill>
                  <a:srgbClr val="A4C2DE"/>
                </a:solidFill>
                <a:cs typeface="Arial" panose="020B0604020202020204" pitchFamily="34" charset="0"/>
              </a:rPr>
              <a:t>прод</a:t>
            </a:r>
            <a:r>
              <a:rPr lang="ru-RU" sz="3600" b="1" i="1" dirty="0">
                <a:solidFill>
                  <a:srgbClr val="A4C2DE"/>
                </a:solidFill>
                <a:cs typeface="Arial" panose="020B0604020202020204" pitchFamily="34" charset="0"/>
              </a:rPr>
              <a:t>.</a:t>
            </a:r>
            <a:r>
              <a:rPr lang="en-US" sz="3600" b="1" i="1" dirty="0">
                <a:solidFill>
                  <a:srgbClr val="A4C2DE"/>
                </a:solidFill>
                <a:cs typeface="Arial" panose="020B0604020202020204" pitchFamily="34" charset="0"/>
              </a:rPr>
              <a:t>)</a:t>
            </a:r>
          </a:p>
          <a:p>
            <a:pPr algn="ctr"/>
            <a:r>
              <a:rPr lang="en-US" sz="3600" b="1" dirty="0">
                <a:solidFill>
                  <a:srgbClr val="A4C2DE"/>
                </a:solidFill>
                <a:latin typeface="Arial Black" pitchFamily="34" charset="0"/>
              </a:rPr>
              <a:t> </a:t>
            </a:r>
            <a:br>
              <a:rPr lang="en-US" sz="3600" b="1" dirty="0">
                <a:solidFill>
                  <a:srgbClr val="A4C2DE"/>
                </a:solidFill>
                <a:latin typeface="Arial Black" pitchFamily="34" charset="0"/>
              </a:rPr>
            </a:br>
            <a:br>
              <a:rPr lang="en-US" sz="3600" b="1" dirty="0">
                <a:solidFill>
                  <a:srgbClr val="A4C2DE"/>
                </a:solidFill>
              </a:rPr>
            </a:br>
            <a:endParaRPr lang="en-US" sz="3600" b="1" dirty="0">
              <a:solidFill>
                <a:srgbClr val="A4C2DE"/>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28316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203200" y="152400"/>
            <a:ext cx="6096002" cy="6001643"/>
          </a:xfrm>
          <a:prstGeom prst="rect">
            <a:avLst/>
          </a:prstGeom>
          <a:noFill/>
          <a:ln w="9525">
            <a:noFill/>
            <a:miter lim="800000"/>
            <a:headEnd/>
            <a:tailEnd/>
          </a:ln>
        </p:spPr>
        <p:txBody>
          <a:bodyPr wrap="square">
            <a:spAutoFit/>
          </a:bodyPr>
          <a:lstStyle/>
          <a:p>
            <a:pPr algn="ctr"/>
            <a:r>
              <a:rPr lang="ru-RU" sz="3200" b="1" i="1" dirty="0">
                <a:solidFill>
                  <a:srgbClr val="A4C2DE"/>
                </a:solidFill>
              </a:rPr>
              <a:t>«Как сладостно сознавать измученной заботами матери, что у нее есть такой Друг, способный помочь ей во всех ее трудностях! Если бы матери чаще приходили ко Христу и больше доверяли Ему, то их бремена были бы легче, и они нашли бы покой своим душам»</a:t>
            </a:r>
          </a:p>
          <a:p>
            <a:pPr algn="ctr"/>
            <a:r>
              <a:rPr lang="ru-RU" sz="3200" b="1" i="1" dirty="0">
                <a:solidFill>
                  <a:srgbClr val="A4C2DE"/>
                </a:solidFill>
              </a:rPr>
              <a:t> </a:t>
            </a:r>
            <a:r>
              <a:rPr lang="ru-RU" b="1" i="1" dirty="0">
                <a:solidFill>
                  <a:srgbClr val="A4C2DE"/>
                </a:solidFill>
              </a:rPr>
              <a:t>Христианский дом, стр. 204</a:t>
            </a:r>
            <a:endParaRPr lang="ru-RU" b="1" dirty="0">
              <a:solidFill>
                <a:srgbClr val="A4C2DE"/>
              </a:solidFill>
            </a:endParaRPr>
          </a:p>
        </p:txBody>
      </p:sp>
      <p:pic>
        <p:nvPicPr>
          <p:cNvPr id="3" name="Picture 2" descr="dmtas0005.jpg"/>
          <p:cNvPicPr>
            <a:picLocks noChangeAspect="1"/>
          </p:cNvPicPr>
          <p:nvPr/>
        </p:nvPicPr>
        <p:blipFill>
          <a:blip r:embed="rId3" cstate="print"/>
          <a:stretch>
            <a:fillRect/>
          </a:stretch>
        </p:blipFill>
        <p:spPr>
          <a:xfrm flipH="1">
            <a:off x="6299202" y="381000"/>
            <a:ext cx="5659183" cy="60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9564540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5257800" y="239564"/>
            <a:ext cx="6731000" cy="6324600"/>
          </a:xfrm>
          <a:solidFill>
            <a:schemeClr val="tx2">
              <a:alpha val="70195"/>
            </a:schemeClr>
          </a:solidFill>
          <a:ln w="38100">
            <a:solidFill>
              <a:srgbClr val="6699FF"/>
            </a:solidFill>
          </a:ln>
        </p:spPr>
        <p:txBody>
          <a:bodyPr/>
          <a:lstStyle/>
          <a:p>
            <a:pPr marL="0" indent="0" algn="ctr">
              <a:buNone/>
            </a:pPr>
            <a:endParaRPr lang="ru-RU" sz="2800" b="1" dirty="0">
              <a:solidFill>
                <a:schemeClr val="bg1"/>
              </a:solidFill>
            </a:endParaRPr>
          </a:p>
          <a:p>
            <a:pPr marL="0" indent="0" algn="ctr">
              <a:buNone/>
            </a:pPr>
            <a:r>
              <a:rPr lang="ru-RU" sz="2800" b="1" dirty="0">
                <a:solidFill>
                  <a:schemeClr val="bg1"/>
                </a:solidFill>
              </a:rPr>
              <a:t>«Какова же будет награда родителей? </a:t>
            </a:r>
            <a:r>
              <a:rPr lang="ru-RU" sz="2800" b="1" i="1" dirty="0">
                <a:solidFill>
                  <a:schemeClr val="bg1"/>
                </a:solidFill>
              </a:rPr>
              <a:t>«С неизреченной радостью родители видят на детях венцы и одежду, и арфы в их руках. Дни надежды и страха закончились. Семя, посеянное со слезами и молитвами, казалось, посеяно было напрасно, но в итоге жатва пожата с огромной радостью. Их дети искуплены»</a:t>
            </a:r>
          </a:p>
          <a:p>
            <a:pPr marL="0" indent="0" algn="ctr">
              <a:buNone/>
            </a:pPr>
            <a:r>
              <a:rPr lang="ru-RU" sz="2800" b="1" i="1" dirty="0">
                <a:solidFill>
                  <a:schemeClr val="bg1"/>
                </a:solidFill>
              </a:rPr>
              <a:t> </a:t>
            </a:r>
          </a:p>
          <a:p>
            <a:pPr marL="0" indent="0" algn="ctr">
              <a:buNone/>
            </a:pPr>
            <a:r>
              <a:rPr lang="ru-RU" sz="1800" b="1" i="1" dirty="0">
                <a:solidFill>
                  <a:schemeClr val="bg1"/>
                </a:solidFill>
              </a:rPr>
              <a:t>Воспитание детей, стр. 569</a:t>
            </a:r>
            <a:endParaRPr lang="ru-RU" sz="1800" b="1" dirty="0">
              <a:solidFill>
                <a:schemeClr val="bg1"/>
              </a:solidFill>
            </a:endParaRPr>
          </a:p>
        </p:txBody>
      </p:sp>
      <p:pic>
        <p:nvPicPr>
          <p:cNvPr id="68611" name="Picture 6" descr="home at last copy"/>
          <p:cNvPicPr>
            <a:picLocks noChangeAspect="1" noChangeArrowheads="1"/>
          </p:cNvPicPr>
          <p:nvPr/>
        </p:nvPicPr>
        <p:blipFill>
          <a:blip r:embed="rId3" cstate="print"/>
          <a:srcRect l="11375" t="6799" r="9125"/>
          <a:stretch>
            <a:fillRect/>
          </a:stretch>
        </p:blipFill>
        <p:spPr bwMode="auto">
          <a:xfrm>
            <a:off x="304803" y="227013"/>
            <a:ext cx="4724398" cy="6249987"/>
          </a:xfrm>
          <a:prstGeom prst="rect">
            <a:avLst/>
          </a:prstGeom>
          <a:noFill/>
          <a:ln w="38100">
            <a:solidFill>
              <a:srgbClr val="6699FF"/>
            </a:solidFill>
            <a:miter lim="800000"/>
            <a:headEnd/>
            <a:tailEnd/>
          </a:ln>
        </p:spPr>
      </p:pic>
    </p:spTree>
    <p:extLst>
      <p:ext uri="{BB962C8B-B14F-4D97-AF65-F5344CB8AC3E}">
        <p14:creationId xmlns:p14="http://schemas.microsoft.com/office/powerpoint/2010/main" val="2560463636"/>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osephL\AppData\Local\Microsoft\Windows\Temporary Internet Files\Content.Outlook\N6OGP73H\777.tif">
            <a:extLst>
              <a:ext uri="{FF2B5EF4-FFF2-40B4-BE49-F238E27FC236}">
                <a16:creationId xmlns:a16="http://schemas.microsoft.com/office/drawing/2014/main" id="{F2C11F01-B397-4B69-8BEE-9F22E8FBE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40527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extLst>
              <p:ext uri="{D42A27DB-BD31-4B8C-83A1-F6EECF244321}">
                <p14:modId xmlns:p14="http://schemas.microsoft.com/office/powerpoint/2010/main" val="1127436680"/>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67" name="Image" r:id="rId4" imgW="5485946" imgH="3669489" progId="Photoshop.Image.8">
                  <p:embed/>
                </p:oleObj>
              </mc:Choice>
              <mc:Fallback>
                <p:oleObj name="Image" r:id="rId4" imgW="5485946" imgH="3669489" progId="Photoshop.Image.8">
                  <p:embed/>
                  <p:pic>
                    <p:nvPicPr>
                      <p:cNvPr id="921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EC3E903C-0414-4BD0-9A91-181A21069BE5}"/>
              </a:ext>
            </a:extLst>
          </p:cNvPr>
          <p:cNvPicPr>
            <a:picLocks noChangeAspect="1" noChangeArrowheads="1"/>
          </p:cNvPicPr>
          <p:nvPr/>
        </p:nvPicPr>
        <p:blipFill rotWithShape="1">
          <a:blip r:embed="rId3" cstate="print"/>
          <a:srcRect t="5436"/>
          <a:stretch/>
        </p:blipFill>
        <p:spPr bwMode="auto">
          <a:xfrm>
            <a:off x="2522356" y="10"/>
            <a:ext cx="9669642" cy="6857990"/>
          </a:xfrm>
          <a:prstGeom prst="rect">
            <a:avLst/>
          </a:prstGeom>
          <a:noFill/>
        </p:spPr>
      </p:pic>
      <p:sp>
        <p:nvSpPr>
          <p:cNvPr id="20"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4">
            <a:extLst>
              <a:ext uri="{FF2B5EF4-FFF2-40B4-BE49-F238E27FC236}">
                <a16:creationId xmlns:a16="http://schemas.microsoft.com/office/drawing/2014/main" id="{BC5DCCBD-A320-4B9F-A6D8-FB7E550BF3B4}"/>
              </a:ext>
            </a:extLst>
          </p:cNvPr>
          <p:cNvSpPr>
            <a:spLocks noChangeArrowheads="1"/>
          </p:cNvSpPr>
          <p:nvPr/>
        </p:nvSpPr>
        <p:spPr bwMode="auto">
          <a:xfrm>
            <a:off x="0" y="1752600"/>
            <a:ext cx="6248400" cy="3788799"/>
          </a:xfrm>
          <a:prstGeom prst="rect">
            <a:avLst/>
          </a:prstGeom>
        </p:spPr>
        <p:txBody>
          <a:bodyPr vert="horz" lIns="91440" tIns="45720" rIns="91440" bIns="45720" rtlCol="0">
            <a:normAutofit/>
          </a:bodyPr>
          <a:lstStyle/>
          <a:p>
            <a:pPr algn="ctr" eaLnBrk="1" hangingPunct="1">
              <a:lnSpc>
                <a:spcPct val="114000"/>
              </a:lnSpc>
              <a:spcAft>
                <a:spcPts val="0"/>
              </a:spcAft>
            </a:pPr>
            <a:endParaRPr lang="ru-RU" sz="2800" b="1" i="1" dirty="0">
              <a:solidFill>
                <a:srgbClr val="5E80FC"/>
              </a:solidFill>
              <a:latin typeface="+mn-lt"/>
            </a:endParaRPr>
          </a:p>
          <a:p>
            <a:pPr algn="ctr" eaLnBrk="1" hangingPunct="1">
              <a:lnSpc>
                <a:spcPct val="114000"/>
              </a:lnSpc>
              <a:spcAft>
                <a:spcPts val="0"/>
              </a:spcAft>
            </a:pPr>
            <a:r>
              <a:rPr lang="ru-RU" sz="2800" b="1" i="1" dirty="0">
                <a:solidFill>
                  <a:srgbClr val="6C8AFE"/>
                </a:solidFill>
                <a:latin typeface="Arial" charset="0"/>
              </a:rPr>
              <a:t>Христианские опыты и учения Эллен Уайт,</a:t>
            </a:r>
          </a:p>
          <a:p>
            <a:pPr algn="ctr" eaLnBrk="1" hangingPunct="1">
              <a:lnSpc>
                <a:spcPct val="114000"/>
              </a:lnSpc>
              <a:spcAft>
                <a:spcPts val="0"/>
              </a:spcAft>
            </a:pPr>
            <a:r>
              <a:rPr lang="ru-RU" sz="2800" b="1" i="1" dirty="0">
                <a:solidFill>
                  <a:srgbClr val="6C8AFE"/>
                </a:solidFill>
                <a:latin typeface="Arial" charset="0"/>
              </a:rPr>
              <a:t> стр. 235.1</a:t>
            </a:r>
            <a:endParaRPr lang="en-US" sz="2000" dirty="0">
              <a:solidFill>
                <a:srgbClr val="5E80FC"/>
              </a:solidFill>
              <a:latin typeface="+mn-lt"/>
            </a:endParaRPr>
          </a:p>
        </p:txBody>
      </p:sp>
    </p:spTree>
    <p:extLst>
      <p:ext uri="{BB962C8B-B14F-4D97-AF65-F5344CB8AC3E}">
        <p14:creationId xmlns:p14="http://schemas.microsoft.com/office/powerpoint/2010/main" val="71826234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6324600" y="737801"/>
            <a:ext cx="5181600" cy="7106561"/>
          </a:xfrm>
          <a:prstGeom prst="rect">
            <a:avLst/>
          </a:prstGeom>
          <a:noFill/>
          <a:ln>
            <a:noFill/>
          </a:ln>
          <a:effectLst>
            <a:outerShdw dist="17961" dir="2700000" algn="ctr" rotWithShape="0">
              <a:srgbClr val="00FF00"/>
            </a:outerShdw>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ru-RU" b="1" i="1" dirty="0">
                <a:solidFill>
                  <a:schemeClr val="bg1"/>
                </a:solidFill>
              </a:rPr>
              <a:t>«Итак, познаем,</a:t>
            </a:r>
            <a:endParaRPr lang="ru-RU" b="1" dirty="0">
              <a:solidFill>
                <a:schemeClr val="bg1"/>
              </a:solidFill>
            </a:endParaRPr>
          </a:p>
          <a:p>
            <a:pPr algn="ctr">
              <a:buNone/>
            </a:pPr>
            <a:r>
              <a:rPr lang="ru-RU" b="1" i="1" dirty="0">
                <a:solidFill>
                  <a:schemeClr val="bg1"/>
                </a:solidFill>
              </a:rPr>
              <a:t> будем стремиться познать Господа; </a:t>
            </a:r>
            <a:endParaRPr lang="ru-RU" b="1" dirty="0">
              <a:solidFill>
                <a:schemeClr val="bg1"/>
              </a:solidFill>
            </a:endParaRPr>
          </a:p>
          <a:p>
            <a:pPr algn="ctr">
              <a:buNone/>
            </a:pPr>
            <a:r>
              <a:rPr lang="ru-RU" b="1" i="1" dirty="0">
                <a:solidFill>
                  <a:schemeClr val="bg1"/>
                </a:solidFill>
              </a:rPr>
              <a:t>как утренняя заря — явление Его,</a:t>
            </a:r>
            <a:endParaRPr lang="ru-RU" b="1" dirty="0">
              <a:solidFill>
                <a:schemeClr val="bg1"/>
              </a:solidFill>
            </a:endParaRPr>
          </a:p>
          <a:p>
            <a:pPr algn="ctr">
              <a:buNone/>
            </a:pPr>
            <a:r>
              <a:rPr lang="ru-RU" b="1" i="1" dirty="0">
                <a:solidFill>
                  <a:schemeClr val="bg1"/>
                </a:solidFill>
              </a:rPr>
              <a:t> и Он придет к нам, как дождь, </a:t>
            </a:r>
            <a:endParaRPr lang="ru-RU" b="1" dirty="0">
              <a:solidFill>
                <a:schemeClr val="bg1"/>
              </a:solidFill>
            </a:endParaRPr>
          </a:p>
          <a:p>
            <a:pPr algn="ctr">
              <a:buNone/>
            </a:pPr>
            <a:r>
              <a:rPr lang="ru-RU" b="1" i="1" dirty="0">
                <a:solidFill>
                  <a:schemeClr val="bg1"/>
                </a:solidFill>
              </a:rPr>
              <a:t>как поздний дождь оросит землю».</a:t>
            </a:r>
          </a:p>
          <a:p>
            <a:pPr algn="ctr">
              <a:buNone/>
            </a:pPr>
            <a:endParaRPr lang="ru-RU" b="1" i="1" dirty="0">
              <a:solidFill>
                <a:schemeClr val="bg1"/>
              </a:solidFill>
            </a:endParaRPr>
          </a:p>
          <a:p>
            <a:pPr algn="ctr">
              <a:buNone/>
            </a:pPr>
            <a:r>
              <a:rPr lang="ru-RU" sz="2400" b="1" dirty="0" err="1">
                <a:solidFill>
                  <a:schemeClr val="bg1"/>
                </a:solidFill>
              </a:rPr>
              <a:t>Осии</a:t>
            </a:r>
            <a:r>
              <a:rPr lang="ru-RU" sz="2400" b="1" dirty="0">
                <a:solidFill>
                  <a:schemeClr val="bg1"/>
                </a:solidFill>
              </a:rPr>
              <a:t> 6:3</a:t>
            </a:r>
          </a:p>
          <a:p>
            <a:pPr algn="ctr">
              <a:buNone/>
            </a:pPr>
            <a:endParaRPr lang="ru-RU" b="1" dirty="0">
              <a:solidFill>
                <a:schemeClr val="bg1"/>
              </a:solidFill>
            </a:endParaRPr>
          </a:p>
          <a:p>
            <a:pPr algn="ctr" eaLnBrk="1" hangingPunct="1">
              <a:spcBef>
                <a:spcPct val="50000"/>
              </a:spcBef>
              <a:buNone/>
            </a:pPr>
            <a:endParaRPr lang="en-US" altLang="en-US" sz="1800" b="1" dirty="0">
              <a:solidFill>
                <a:schemeClr val="bg1"/>
              </a:solidFill>
            </a:endParaRPr>
          </a:p>
        </p:txBody>
      </p:sp>
      <p:pic>
        <p:nvPicPr>
          <p:cNvPr id="11267" name="Picture 3" descr="asian woman praying 02.jpg"/>
          <p:cNvPicPr>
            <a:picLocks noChangeAspect="1"/>
          </p:cNvPicPr>
          <p:nvPr/>
        </p:nvPicPr>
        <p:blipFill>
          <a:blip r:embed="rId3">
            <a:extLst>
              <a:ext uri="{28A0092B-C50C-407E-A947-70E740481C1C}">
                <a14:useLocalDpi xmlns:a14="http://schemas.microsoft.com/office/drawing/2010/main" val="0"/>
              </a:ext>
            </a:extLst>
          </a:blip>
          <a:srcRect l="20833" r="34167"/>
          <a:stretch>
            <a:fillRect/>
          </a:stretch>
        </p:blipFill>
        <p:spPr bwMode="auto">
          <a:xfrm>
            <a:off x="838200" y="376188"/>
            <a:ext cx="4572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1752600" y="411021"/>
            <a:ext cx="10210800" cy="646330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None/>
            </a:pPr>
            <a:r>
              <a:rPr lang="ru-RU" sz="3600" b="1" i="1" dirty="0">
                <a:solidFill>
                  <a:srgbClr val="D3D37F"/>
                </a:solidFill>
                <a:latin typeface="Arial" charset="0"/>
              </a:rPr>
              <a:t>«Тешим ли мы себя надеждой,                            что возродится вся Церковь?                         Такое время никогда не наступит.                        В Церкви есть люди не обращенные, которые не станут объединяться в ревностной, целеустремленной молитве. Мы должны начинать работу каждый в отдельности.  Нам следует больше молиться и меньше говорить» </a:t>
            </a:r>
          </a:p>
          <a:p>
            <a:pPr algn="ctr" eaLnBrk="1" hangingPunct="1">
              <a:spcBef>
                <a:spcPct val="50000"/>
              </a:spcBef>
              <a:buNone/>
            </a:pPr>
            <a:r>
              <a:rPr lang="ru-RU" sz="1800" b="1" i="1" dirty="0">
                <a:solidFill>
                  <a:srgbClr val="D3D37F"/>
                </a:solidFill>
                <a:latin typeface="Arial" charset="0"/>
              </a:rPr>
              <a:t>Избранные вести 1:122</a:t>
            </a:r>
            <a:r>
              <a:rPr lang="ru-RU" sz="1800" b="1" dirty="0">
                <a:solidFill>
                  <a:srgbClr val="D3D37F"/>
                </a:solidFill>
                <a:latin typeface="Arial" charset="0"/>
              </a:rPr>
              <a:t> </a:t>
            </a:r>
          </a:p>
          <a:p>
            <a:pPr eaLnBrk="1" hangingPunct="1">
              <a:spcBef>
                <a:spcPct val="50000"/>
              </a:spcBef>
              <a:buFontTx/>
              <a:buNone/>
            </a:pPr>
            <a:endParaRPr lang="ru-RU" altLang="en-US" sz="3600" b="1" dirty="0">
              <a:solidFill>
                <a:srgbClr val="FFFF99"/>
              </a:solidFill>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ollage of a person&#10;&#10;Description automatically generated with low confidence">
            <a:extLst>
              <a:ext uri="{FF2B5EF4-FFF2-40B4-BE49-F238E27FC236}">
                <a16:creationId xmlns:a16="http://schemas.microsoft.com/office/drawing/2014/main" id="{7F021FD9-B2E9-4E2C-BCD2-1125EE1DD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0513079X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38200" y="1676400"/>
            <a:ext cx="9982200" cy="5516895"/>
          </a:xfrm>
          <a:prstGeom prst="rect">
            <a:avLst/>
          </a:prstGeom>
        </p:spPr>
        <p:txBody>
          <a:bodyPr wrap="square">
            <a:spAutoFit/>
          </a:bodyPr>
          <a:lstStyle/>
          <a:p>
            <a:pPr algn="ctr" eaLnBrk="1" hangingPunct="1">
              <a:lnSpc>
                <a:spcPct val="150000"/>
              </a:lnSpc>
              <a:defRPr/>
            </a:pPr>
            <a:r>
              <a:rPr lang="ru-RU" sz="2700" b="1" dirty="0">
                <a:solidFill>
                  <a:srgbClr val="FFFF99"/>
                </a:solidFill>
                <a:effectLst>
                  <a:outerShdw blurRad="38100" dist="38100" dir="2700000" algn="tl">
                    <a:srgbClr val="000000">
                      <a:alpha val="43137"/>
                    </a:srgbClr>
                  </a:outerShdw>
                </a:effectLst>
                <a:latin typeface="Arial" charset="0"/>
              </a:rPr>
              <a:t>«</a:t>
            </a:r>
            <a:r>
              <a:rPr lang="ru-RU" sz="2700" b="1" i="1" dirty="0">
                <a:solidFill>
                  <a:srgbClr val="FFFF99"/>
                </a:solidFill>
                <a:latin typeface="Arial" charset="0"/>
              </a:rPr>
              <a:t>Итак, прежде всего прошу совершать молитвы, прошения, моления, благодарения за всех </a:t>
            </a:r>
            <a:r>
              <a:rPr lang="ru-RU" sz="2700" b="1" i="1" dirty="0" err="1">
                <a:solidFill>
                  <a:srgbClr val="FFFF99"/>
                </a:solidFill>
                <a:latin typeface="Arial" charset="0"/>
              </a:rPr>
              <a:t>человеков</a:t>
            </a:r>
            <a:r>
              <a:rPr lang="ru-RU" sz="2700" b="1" i="1" dirty="0">
                <a:solidFill>
                  <a:srgbClr val="FFFF99"/>
                </a:solidFill>
                <a:latin typeface="Arial" charset="0"/>
              </a:rPr>
              <a:t>,    за царей и за всех начальствующих,                                     дабы проводить нам жизнь тихую                                             и безмятежную во всяком благочестии и чистоте,     ибо это хорошо и угодно                                            Спасителю нашему Богу</a:t>
            </a:r>
            <a:r>
              <a:rPr lang="ru-RU" sz="2700" b="1" dirty="0">
                <a:solidFill>
                  <a:srgbClr val="FFFF99"/>
                </a:solidFill>
                <a:latin typeface="Arial" charset="0"/>
              </a:rPr>
              <a:t>…</a:t>
            </a:r>
            <a:r>
              <a:rPr lang="ru-RU" sz="2700" b="1" i="1" dirty="0">
                <a:solidFill>
                  <a:srgbClr val="FFFF99"/>
                </a:solidFill>
                <a:latin typeface="Arial" charset="0"/>
              </a:rPr>
              <a:t>» </a:t>
            </a:r>
          </a:p>
          <a:p>
            <a:pPr algn="ctr" eaLnBrk="1" hangingPunct="1">
              <a:lnSpc>
                <a:spcPct val="150000"/>
              </a:lnSpc>
              <a:defRPr/>
            </a:pPr>
            <a:r>
              <a:rPr lang="ru-RU" b="1" i="1" dirty="0">
                <a:solidFill>
                  <a:srgbClr val="FFFF99"/>
                </a:solidFill>
                <a:latin typeface="Arial" charset="0"/>
              </a:rPr>
              <a:t>1 Тимофею 2:1-3</a:t>
            </a:r>
          </a:p>
          <a:p>
            <a:pPr eaLnBrk="1" hangingPunct="1">
              <a:lnSpc>
                <a:spcPct val="150000"/>
              </a:lnSpc>
              <a:defRPr/>
            </a:pPr>
            <a:endParaRPr lang="ru-RU" sz="2800" dirty="0">
              <a:solidFill>
                <a:srgbClr val="FFFF99"/>
              </a:solidFill>
              <a:effectLst>
                <a:outerShdw blurRad="38100" dist="38100" dir="2700000" algn="tl">
                  <a:srgbClr val="000000">
                    <a:alpha val="43137"/>
                  </a:srgbClr>
                </a:outerShdw>
              </a:effectLst>
              <a:latin typeface="Arial" charset="0"/>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519078X3"/>
          <p:cNvPicPr>
            <a:picLocks noChangeAspect="1" noChangeArrowheads="1"/>
          </p:cNvPicPr>
          <p:nvPr/>
        </p:nvPicPr>
        <p:blipFill rotWithShape="1">
          <a:blip r:embed="rId3">
            <a:extLst>
              <a:ext uri="{28A0092B-C50C-407E-A947-70E740481C1C}">
                <a14:useLocalDpi xmlns:a14="http://schemas.microsoft.com/office/drawing/2010/main" val="0"/>
              </a:ext>
            </a:extLst>
          </a:blip>
          <a:srcRect r="98020"/>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descr="0519078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457200" y="896938"/>
            <a:ext cx="6781800" cy="5324535"/>
          </a:xfrm>
          <a:prstGeom prst="rect">
            <a:avLst/>
          </a:prstGeom>
          <a:noFill/>
          <a:ln>
            <a:noFill/>
          </a:ln>
          <a:effectLst>
            <a:outerShdw dist="35921" dir="2700000" algn="ctr" rotWithShape="0">
              <a:srgbClr val="0000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ru-RU" sz="4000" b="1" i="1" dirty="0">
                <a:solidFill>
                  <a:srgbClr val="FFFF99"/>
                </a:solidFill>
              </a:rPr>
              <a:t>«Почему они не собираются по двое или по трое и не умоляют Бога о спасении одного конкретного человека,           а затем о спасении еще кого-то?»</a:t>
            </a:r>
          </a:p>
          <a:p>
            <a:pPr algn="ctr">
              <a:buNone/>
            </a:pPr>
            <a:endParaRPr lang="ru-RU" b="1" i="1" dirty="0">
              <a:solidFill>
                <a:srgbClr val="FFFF99"/>
              </a:solidFill>
            </a:endParaRPr>
          </a:p>
          <a:p>
            <a:pPr algn="ctr">
              <a:buNone/>
            </a:pPr>
            <a:r>
              <a:rPr lang="ru-RU" sz="1800" b="1" dirty="0">
                <a:solidFill>
                  <a:srgbClr val="FFFF99"/>
                </a:solidFill>
              </a:rPr>
              <a:t>Свидетельства для церкви, т. 7, стр. 21</a:t>
            </a:r>
          </a:p>
        </p:txBody>
      </p:sp>
    </p:spTree>
  </p:cSld>
  <p:clrMapOvr>
    <a:masterClrMapping/>
  </p:clrMapOvr>
  <p:transition>
    <p:fade thruBlk="1"/>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3163</TotalTime>
  <Words>3685</Words>
  <Application>Microsoft Macintosh PowerPoint</Application>
  <PresentationFormat>Широкоэкранный</PresentationFormat>
  <Paragraphs>257</Paragraphs>
  <Slides>40</Slides>
  <Notes>40</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40</vt:i4>
      </vt:variant>
    </vt:vector>
  </HeadingPairs>
  <TitlesOfParts>
    <vt:vector size="49" baseType="lpstr">
      <vt:lpstr>Arial</vt:lpstr>
      <vt:lpstr>Arial Black</vt:lpstr>
      <vt:lpstr>BibleScrT</vt:lpstr>
      <vt:lpstr>Calibri</vt:lpstr>
      <vt:lpstr>Capture it</vt:lpstr>
      <vt:lpstr>Carolina</vt:lpstr>
      <vt:lpstr>Nadejda</vt:lpstr>
      <vt:lpstr>Default Design</vt:lpstr>
      <vt:lpstr>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General Conference of 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SorensenJ</dc:creator>
  <cp:lastModifiedBy>Оксана Кулага</cp:lastModifiedBy>
  <cp:revision>142</cp:revision>
  <dcterms:created xsi:type="dcterms:W3CDTF">2004-04-20T19:43:30Z</dcterms:created>
  <dcterms:modified xsi:type="dcterms:W3CDTF">2022-02-02T12:25:47Z</dcterms:modified>
</cp:coreProperties>
</file>