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78" r:id="rId2"/>
    <p:sldId id="257" r:id="rId3"/>
    <p:sldId id="258" r:id="rId4"/>
    <p:sldId id="271" r:id="rId5"/>
    <p:sldId id="259" r:id="rId6"/>
    <p:sldId id="260" r:id="rId7"/>
    <p:sldId id="261" r:id="rId8"/>
    <p:sldId id="262" r:id="rId9"/>
    <p:sldId id="273" r:id="rId10"/>
    <p:sldId id="263" r:id="rId11"/>
    <p:sldId id="274" r:id="rId12"/>
    <p:sldId id="264" r:id="rId13"/>
    <p:sldId id="265" r:id="rId14"/>
    <p:sldId id="266" r:id="rId15"/>
    <p:sldId id="275" r:id="rId16"/>
    <p:sldId id="267" r:id="rId17"/>
    <p:sldId id="276" r:id="rId18"/>
    <p:sldId id="268" r:id="rId19"/>
    <p:sldId id="277" r:id="rId20"/>
    <p:sldId id="269" r:id="rId21"/>
    <p:sldId id="270" r:id="rId22"/>
    <p:sldId id="27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60272"/>
  </p:normalViewPr>
  <p:slideViewPr>
    <p:cSldViewPr snapToGrid="0" snapToObjects="1">
      <p:cViewPr varScale="1">
        <p:scale>
          <a:sx n="44" d="100"/>
          <a:sy n="44" d="100"/>
        </p:scale>
        <p:origin x="1722" y="4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69" d="100"/>
          <a:sy n="69" d="100"/>
        </p:scale>
        <p:origin x="3648"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F9D122-7CA8-5E4F-B9FD-6BB3EE8F84B2}" type="datetimeFigureOut">
              <a:rPr lang="en-US" smtClean="0"/>
              <a:t>4/25/2022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F8E12B-8007-2343-ACF4-E822B68B87BC}" type="slidenum">
              <a:rPr lang="en-US" smtClean="0"/>
              <a:t>‹#›</a:t>
            </a:fld>
            <a:endParaRPr lang="en-US"/>
          </a:p>
        </p:txBody>
      </p:sp>
    </p:spTree>
    <p:extLst>
      <p:ext uri="{BB962C8B-B14F-4D97-AF65-F5344CB8AC3E}">
        <p14:creationId xmlns:p14="http://schemas.microsoft.com/office/powerpoint/2010/main" val="594085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Героини верности</a:t>
            </a:r>
            <a:endParaRPr lang="ru-RU" sz="1200" kern="1200" dirty="0" smtClean="0">
              <a:solidFill>
                <a:schemeClr val="tx1"/>
              </a:solidFill>
              <a:effectLst/>
              <a:latin typeface="+mn-lt"/>
              <a:ea typeface="+mn-ea"/>
              <a:cs typeface="+mn-cs"/>
            </a:endParaRPr>
          </a:p>
          <a:p>
            <a:r>
              <a:rPr lang="ru-RU" sz="1200" kern="1200" dirty="0" smtClean="0">
                <a:solidFill>
                  <a:schemeClr val="tx1"/>
                </a:solidFill>
                <a:effectLst/>
                <a:latin typeface="+mn-lt"/>
                <a:ea typeface="+mn-ea"/>
                <a:cs typeface="+mn-cs"/>
              </a:rPr>
              <a:t>Автор </a:t>
            </a:r>
            <a:r>
              <a:rPr lang="ru-RU" sz="1200" kern="1200" dirty="0" err="1" smtClean="0">
                <a:solidFill>
                  <a:schemeClr val="tx1"/>
                </a:solidFill>
                <a:effectLst/>
                <a:latin typeface="+mn-lt"/>
                <a:ea typeface="+mn-ea"/>
                <a:cs typeface="+mn-cs"/>
              </a:rPr>
              <a:t>Омобонике</a:t>
            </a:r>
            <a:r>
              <a:rPr lang="ru-RU" sz="1200" kern="1200" dirty="0" smtClean="0">
                <a:solidFill>
                  <a:schemeClr val="tx1"/>
                </a:solidFill>
                <a:effectLst/>
                <a:latin typeface="+mn-lt"/>
                <a:ea typeface="+mn-ea"/>
                <a:cs typeface="+mn-cs"/>
              </a:rPr>
              <a:t> </a:t>
            </a:r>
            <a:r>
              <a:rPr lang="ru-RU" sz="1200" kern="1200" dirty="0" err="1" smtClean="0">
                <a:solidFill>
                  <a:schemeClr val="tx1"/>
                </a:solidFill>
                <a:effectLst/>
                <a:latin typeface="+mn-lt"/>
                <a:ea typeface="+mn-ea"/>
                <a:cs typeface="+mn-cs"/>
              </a:rPr>
              <a:t>Адеола</a:t>
            </a:r>
            <a:r>
              <a:rPr lang="ru-RU" sz="1200" kern="1200" dirty="0" smtClean="0">
                <a:solidFill>
                  <a:schemeClr val="tx1"/>
                </a:solidFill>
                <a:effectLst/>
                <a:latin typeface="+mn-lt"/>
                <a:ea typeface="+mn-ea"/>
                <a:cs typeface="+mn-cs"/>
              </a:rPr>
              <a:t> </a:t>
            </a:r>
            <a:r>
              <a:rPr lang="ru-RU" sz="1200" kern="1200" dirty="0" err="1" smtClean="0">
                <a:solidFill>
                  <a:schemeClr val="tx1"/>
                </a:solidFill>
                <a:effectLst/>
                <a:latin typeface="+mn-lt"/>
                <a:ea typeface="+mn-ea"/>
                <a:cs typeface="+mn-cs"/>
              </a:rPr>
              <a:t>Сессу</a:t>
            </a:r>
            <a:endParaRPr lang="ru-RU" sz="1200" kern="1200" dirty="0" smtClean="0">
              <a:solidFill>
                <a:schemeClr val="tx1"/>
              </a:solidFill>
              <a:effectLst/>
              <a:latin typeface="+mn-lt"/>
              <a:ea typeface="+mn-ea"/>
              <a:cs typeface="+mn-cs"/>
            </a:endParaRPr>
          </a:p>
          <a:p>
            <a:r>
              <a:rPr lang="ru-RU" sz="1200" kern="1200" dirty="0" smtClean="0">
                <a:solidFill>
                  <a:schemeClr val="tx1"/>
                </a:solidFill>
                <a:effectLst/>
                <a:latin typeface="+mn-lt"/>
                <a:ea typeface="+mn-ea"/>
                <a:cs typeface="+mn-cs"/>
              </a:rPr>
              <a:t>Директор женского служения Западного Центрально-Африканского дивизиона</a:t>
            </a:r>
          </a:p>
          <a:p>
            <a:endParaRPr lang="en-US" dirty="0"/>
          </a:p>
        </p:txBody>
      </p:sp>
      <p:sp>
        <p:nvSpPr>
          <p:cNvPr id="4" name="Slide Number Placeholder 3"/>
          <p:cNvSpPr>
            <a:spLocks noGrp="1"/>
          </p:cNvSpPr>
          <p:nvPr>
            <p:ph type="sldNum" sz="quarter" idx="10"/>
          </p:nvPr>
        </p:nvSpPr>
        <p:spPr/>
        <p:txBody>
          <a:bodyPr/>
          <a:lstStyle/>
          <a:p>
            <a:fld id="{65F8E12B-8007-2343-ACF4-E822B68B87BC}" type="slidenum">
              <a:rPr lang="en-US" smtClean="0"/>
              <a:t>1</a:t>
            </a:fld>
            <a:endParaRPr lang="en-US"/>
          </a:p>
        </p:txBody>
      </p:sp>
    </p:spTree>
    <p:extLst>
      <p:ext uri="{BB962C8B-B14F-4D97-AF65-F5344CB8AC3E}">
        <p14:creationId xmlns:p14="http://schemas.microsoft.com/office/powerpoint/2010/main" val="11467169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2. ОНИ ПОСТУПИЛИ МУДРО В ЭТОЙ СИТУАЦИИ</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Повивальные бабки решили не убивать ни еврейских мальчиков, ни девочек, но им нужно было хорошо обдумать порядок своих действий, чтобы суметь осуществить этот план. Они ожидали, что монарх потребует объяснений, если они не выполнят приказ. Их ожидания подтвердились! «Царь Египетский призвал повивальных бабок и сказал им: для чего вы делаете такое дело, что оставляете детей в живых?“» (Исход 1:18).</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Следующий стих раскрывает секретный план Шифры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«Повивальные бабки сказали фараону: Еврейские женщины не так, как Египетские; они здоровы, ибо прежде, нежели придет к ним повивальная бабка, они уже рождают» (Исход 1:19).</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Таким образом, вполне возможно, что по мудрости Божьей эти акушерки решили не спешить вмешиваться в роды израильских женщин, позволив им родить до их прибытия, тем самым избежав убийства младенцев. В инструкциях по выполнению данного указа говорилось, что убийство должно совершаться в процессе родов, когда роженица еще находится на родильном ложе.</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В Притчах 9:10 говорится: «Начало мудрости — страх Господень, и познание Святого — разум». Бог благословил Шифру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послав им мудрость для принятия правильного решения, согласующегося с волей Господа. Царь не мог опровергнуть их ответ, и их нельзя было обвинить в неповиновении. Как акушерки обрели эту мудрость? Возможно, поскольку они стремились прославить Бога, Он сообщил им этот план.</a:t>
            </a:r>
          </a:p>
          <a:p>
            <a:endParaRPr lang="ru-RU" sz="1200" kern="1200" dirty="0" smtClean="0">
              <a:solidFill>
                <a:schemeClr val="tx1"/>
              </a:solidFill>
              <a:effectLst/>
              <a:latin typeface="+mn-lt"/>
              <a:ea typeface="+mn-ea"/>
              <a:cs typeface="+mn-cs"/>
            </a:endParaRPr>
          </a:p>
          <a:p>
            <a:r>
              <a:rPr lang="ru-RU" sz="1200" kern="1200" dirty="0" smtClean="0">
                <a:solidFill>
                  <a:schemeClr val="tx1"/>
                </a:solidFill>
                <a:effectLst/>
                <a:latin typeface="+mn-lt"/>
                <a:ea typeface="+mn-ea"/>
                <a:cs typeface="+mn-cs"/>
              </a:rPr>
              <a:t>Доступна ли нам такая мудрость?</a:t>
            </a:r>
          </a:p>
          <a:p>
            <a:endParaRPr lang="en-US" dirty="0"/>
          </a:p>
        </p:txBody>
      </p:sp>
      <p:sp>
        <p:nvSpPr>
          <p:cNvPr id="4" name="Slide Number Placeholder 3"/>
          <p:cNvSpPr>
            <a:spLocks noGrp="1"/>
          </p:cNvSpPr>
          <p:nvPr>
            <p:ph type="sldNum" sz="quarter" idx="10"/>
          </p:nvPr>
        </p:nvSpPr>
        <p:spPr/>
        <p:txBody>
          <a:bodyPr/>
          <a:lstStyle/>
          <a:p>
            <a:fld id="{65F8E12B-8007-2343-ACF4-E822B68B87BC}" type="slidenum">
              <a:rPr lang="en-US" smtClean="0"/>
              <a:t>10</a:t>
            </a:fld>
            <a:endParaRPr lang="en-US"/>
          </a:p>
        </p:txBody>
      </p:sp>
    </p:spTree>
    <p:extLst>
      <p:ext uri="{BB962C8B-B14F-4D97-AF65-F5344CB8AC3E}">
        <p14:creationId xmlns:p14="http://schemas.microsoft.com/office/powerpoint/2010/main" val="11768784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«Ибо Господь дает мудрость» (Притчи 2:6).</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«Мудрость почиет в сердце разумного» (Притчи 14:33).</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«Страх Господень есть истинная премудрость, и удаление от зла ​​— разум» (Иов 28:28).</a:t>
            </a:r>
            <a:endParaRPr lang="ru-R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5F8E12B-8007-2343-ACF4-E822B68B87BC}" type="slidenum">
              <a:rPr lang="en-US" smtClean="0"/>
              <a:t>11</a:t>
            </a:fld>
            <a:endParaRPr lang="en-US"/>
          </a:p>
        </p:txBody>
      </p:sp>
    </p:spTree>
    <p:extLst>
      <p:ext uri="{BB962C8B-B14F-4D97-AF65-F5344CB8AC3E}">
        <p14:creationId xmlns:p14="http://schemas.microsoft.com/office/powerpoint/2010/main" val="322961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Когда дочери Божьи решают почтить Его своим послушанием, Бог благословляет их мудростью в решении сложных ситуаций. Бог обещает помочь нам при любых обстоятельствах, особенно в такой трудной ситуации, как эта. Псалом 49:15 провозглашает: «Призови Меня в день скорби; Я избавлю тебя, и ты прославишь Меня» . Псалом 31:8 обещает: «Вразумлю тебя, наставлю тебя на путь, по которому тебе идти; буду руководить тебя, </a:t>
            </a:r>
            <a:r>
              <a:rPr lang="ru-RU" sz="1200" kern="1200" dirty="0" smtClean="0">
                <a:solidFill>
                  <a:schemeClr val="tx1"/>
                </a:solidFill>
                <a:effectLst/>
                <a:latin typeface="+mn-lt"/>
                <a:ea typeface="+mn-ea"/>
                <a:cs typeface="+mn-cs"/>
              </a:rPr>
              <a:t>око </a:t>
            </a:r>
            <a:r>
              <a:rPr lang="ru-RU" sz="1200" kern="1200" dirty="0" smtClean="0">
                <a:solidFill>
                  <a:schemeClr val="tx1"/>
                </a:solidFill>
                <a:effectLst/>
                <a:latin typeface="+mn-lt"/>
                <a:ea typeface="+mn-ea"/>
                <a:cs typeface="+mn-cs"/>
              </a:rPr>
              <a:t>Мое надо тобою». Мудрость для нахождения пути в лабиринте жизненных трудностей приходит через помощь и мудрость Бога, Который готов общаться со всеми, кто ищет Его.</a:t>
            </a:r>
          </a:p>
          <a:p>
            <a:endParaRPr lang="en-US" dirty="0"/>
          </a:p>
        </p:txBody>
      </p:sp>
      <p:sp>
        <p:nvSpPr>
          <p:cNvPr id="4" name="Slide Number Placeholder 3"/>
          <p:cNvSpPr>
            <a:spLocks noGrp="1"/>
          </p:cNvSpPr>
          <p:nvPr>
            <p:ph type="sldNum" sz="quarter" idx="10"/>
          </p:nvPr>
        </p:nvSpPr>
        <p:spPr/>
        <p:txBody>
          <a:bodyPr/>
          <a:lstStyle/>
          <a:p>
            <a:fld id="{65F8E12B-8007-2343-ACF4-E822B68B87BC}" type="slidenum">
              <a:rPr lang="en-US" smtClean="0"/>
              <a:t>12</a:t>
            </a:fld>
            <a:endParaRPr lang="en-US"/>
          </a:p>
        </p:txBody>
      </p:sp>
    </p:spTree>
    <p:extLst>
      <p:ext uri="{BB962C8B-B14F-4D97-AF65-F5344CB8AC3E}">
        <p14:creationId xmlns:p14="http://schemas.microsoft.com/office/powerpoint/2010/main" val="9529796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3. ОНИ ВЫБРАЛИ ПОДЧИНЯТЬСЯ БОГУ, А НЕ ЧЕЛОВЕКУ (ЛЮДЯМ)</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Хотя от них ожидалось покорное повиновение царю, хотя приказ убивать исходил от величайшего правителя в истории того времени, хотя неповиновение приказу царя означало смерть, Шифра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предпочли повиноваться Богу, а не фараону. Их поступки демонстрируют, что выбор в жизни можно сделать при любых обстоятельствах. Неверно думать, что у нас нет собственного выбора, считать, что все, что нам навязывают, будь оно хорошим или плохим, не оставляет нам альтернативы. Вся жизнь состоит в том, чтобы принимать собственные решения, и мы несем ответственность за свой собственный выбор.</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Эллен Уайт утверждает, что «Тот, у кого закон Божий написан в сердце, будет повиноваться Богу, а не людям, и скорее ослушается всех людей, чем хоть в малейшей степени отклонится от заповеди Бога. Народ Божий, наученный вдохновением истины и направляемый совестью жить в соответствии со словом Божьим, примет Его закон, написанный в их сердцах, как единственный авторитет, который они могут признать или согласиться повиноваться. Мудрость и авторитет божественного закона превосходит все остальное» («Советы для церкви», 314.3).</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Акушерки отказались лишать жизни человеческих существ, решив вместо этого повиноваться Самому Подателю жизни. Божий закон жизни на земле впервые был явлен, когда Бог вдохнул в Адама дыхание жизни. Лишить жизни другого человека, даже находящегося в утробе, значит забрать у кого-то дар Божьего дыхания жизни. Привилегией каждого чада Божьего является способность воздавать славу Дающему Жизнь через послушание Его закону жизни.</a:t>
            </a:r>
          </a:p>
          <a:p>
            <a:endParaRPr lang="en-US" dirty="0"/>
          </a:p>
        </p:txBody>
      </p:sp>
      <p:sp>
        <p:nvSpPr>
          <p:cNvPr id="4" name="Slide Number Placeholder 3"/>
          <p:cNvSpPr>
            <a:spLocks noGrp="1"/>
          </p:cNvSpPr>
          <p:nvPr>
            <p:ph type="sldNum" sz="quarter" idx="10"/>
          </p:nvPr>
        </p:nvSpPr>
        <p:spPr/>
        <p:txBody>
          <a:bodyPr/>
          <a:lstStyle/>
          <a:p>
            <a:fld id="{65F8E12B-8007-2343-ACF4-E822B68B87BC}" type="slidenum">
              <a:rPr lang="en-US" smtClean="0"/>
              <a:t>13</a:t>
            </a:fld>
            <a:endParaRPr lang="en-US"/>
          </a:p>
        </p:txBody>
      </p:sp>
    </p:spTree>
    <p:extLst>
      <p:ext uri="{BB962C8B-B14F-4D97-AF65-F5344CB8AC3E}">
        <p14:creationId xmlns:p14="http://schemas.microsoft.com/office/powerpoint/2010/main" val="6580516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4. ОНИ ВОССТАЛИ ПРОТИВ НЕСПРАВЕДЛИВОСТИ И ВСТАЛИ НА ЗАЩИТУ БЕЗПОМОЩНЫХ</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Актом несправедливости является стремление лишить жизни другого человека. Мы обязаны защищать тех, кто беспомощен и не может сам за себя постоять. «Говори за тех, кто безгласен, заступись на суде за бесправных» (Притчи 31:8, ИПБ).</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Шифра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решили выступить против несправедливости по отношению к евреям, отказавшись выполнить приказ царя. Они отказывались убивать беззащитных и считали своим моральным правом защищать беспомощных, сохраняя жизни невинных.</a:t>
            </a:r>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65F8E12B-8007-2343-ACF4-E822B68B87BC}" type="slidenum">
              <a:rPr lang="en-US" smtClean="0"/>
              <a:t>14</a:t>
            </a:fld>
            <a:endParaRPr lang="en-US"/>
          </a:p>
        </p:txBody>
      </p:sp>
    </p:spTree>
    <p:extLst>
      <p:ext uri="{BB962C8B-B14F-4D97-AF65-F5344CB8AC3E}">
        <p14:creationId xmlns:p14="http://schemas.microsoft.com/office/powerpoint/2010/main" val="21447308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Люди, которые любят Бога, особенно женщины Божьи, должны как Шифра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с Божьей мудростью защитить жизни беспомощных и уберечь тех, кто не может постоять за себя. Это касается абортов, детоубийства, жестокого обращения с детьми, насилия в семье, обращения с инвалидами или пожилыми людьми и т. д. Бог желает, чтобы Его народ был голосом тех, кто не может говорить, чтобы христиане защищали беспомощных как на личном, так и на государственном уровнях.</a:t>
            </a:r>
          </a:p>
          <a:p>
            <a:endParaRPr lang="en-US" dirty="0"/>
          </a:p>
          <a:p>
            <a:endParaRPr lang="en-US" dirty="0"/>
          </a:p>
        </p:txBody>
      </p:sp>
      <p:sp>
        <p:nvSpPr>
          <p:cNvPr id="4" name="Slide Number Placeholder 3"/>
          <p:cNvSpPr>
            <a:spLocks noGrp="1"/>
          </p:cNvSpPr>
          <p:nvPr>
            <p:ph type="sldNum" sz="quarter" idx="10"/>
          </p:nvPr>
        </p:nvSpPr>
        <p:spPr/>
        <p:txBody>
          <a:bodyPr/>
          <a:lstStyle/>
          <a:p>
            <a:fld id="{65F8E12B-8007-2343-ACF4-E822B68B87BC}" type="slidenum">
              <a:rPr lang="en-US" smtClean="0"/>
              <a:t>15</a:t>
            </a:fld>
            <a:endParaRPr lang="en-US"/>
          </a:p>
        </p:txBody>
      </p:sp>
    </p:spTree>
    <p:extLst>
      <p:ext uri="{BB962C8B-B14F-4D97-AF65-F5344CB8AC3E}">
        <p14:creationId xmlns:p14="http://schemas.microsoft.com/office/powerpoint/2010/main" val="20344857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5. ИХ ВЕРНОСТЬ СПАСЛА ВЕСЬ ЕВРЕЙСКИЙ НАРОД</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Едва ли эти две женщины подозревали, в какой степени их верность поспособствует исполнению Божьего замысла и разрушит план сатаны. Моисей, которого Бог использовал для избавления Своего народа от рабства, несомненно, был спасен повивальными бабками от смерти при его рождении. Таким образом, план сатаны потерпел поражение. Божий план взрастить избавителя от египетского рабства осуществился. Дети </a:t>
            </a:r>
            <a:r>
              <a:rPr lang="ru-RU" sz="1200" kern="1200" dirty="0" err="1" smtClean="0">
                <a:solidFill>
                  <a:schemeClr val="tx1"/>
                </a:solidFill>
                <a:effectLst/>
                <a:latin typeface="+mn-lt"/>
                <a:ea typeface="+mn-ea"/>
                <a:cs typeface="+mn-cs"/>
              </a:rPr>
              <a:t>Израилевы</a:t>
            </a:r>
            <a:r>
              <a:rPr lang="ru-RU" sz="1200" kern="1200" dirty="0" smtClean="0">
                <a:solidFill>
                  <a:schemeClr val="tx1"/>
                </a:solidFill>
                <a:effectLst/>
                <a:latin typeface="+mn-lt"/>
                <a:ea typeface="+mn-ea"/>
                <a:cs typeface="+mn-cs"/>
              </a:rPr>
              <a:t> умножались и стали достаточно многочисленны, чтобы образовать свой собственный народ. Слава Богу, что Шифра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оказались в нужном месте в нужное время. Бог мог рассчитывать на них, чтобы спасти Свой народ. Какое счастье, что во времена кризиса встречаются такие женщины!</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Может ли Бог рассчитывать на нас с вами, когда Ему нужно, чтобы мы служили Ему через нашу верность на своем рабочем месте и в повседневной жизни? Да, мы можем быть верными в своих повседневных делах, будь то дома, в церкви, в обществе или в любом другом месте, где мы призваны служить.</a:t>
            </a:r>
          </a:p>
          <a:p>
            <a:endParaRPr lang="en-US" dirty="0"/>
          </a:p>
        </p:txBody>
      </p:sp>
      <p:sp>
        <p:nvSpPr>
          <p:cNvPr id="4" name="Slide Number Placeholder 3"/>
          <p:cNvSpPr>
            <a:spLocks noGrp="1"/>
          </p:cNvSpPr>
          <p:nvPr>
            <p:ph type="sldNum" sz="quarter" idx="10"/>
          </p:nvPr>
        </p:nvSpPr>
        <p:spPr/>
        <p:txBody>
          <a:bodyPr/>
          <a:lstStyle/>
          <a:p>
            <a:fld id="{65F8E12B-8007-2343-ACF4-E822B68B87BC}" type="slidenum">
              <a:rPr lang="en-US" smtClean="0"/>
              <a:t>16</a:t>
            </a:fld>
            <a:endParaRPr lang="en-US"/>
          </a:p>
        </p:txBody>
      </p:sp>
    </p:spTree>
    <p:extLst>
      <p:ext uri="{BB962C8B-B14F-4D97-AF65-F5344CB8AC3E}">
        <p14:creationId xmlns:p14="http://schemas.microsoft.com/office/powerpoint/2010/main" val="13677088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Эллен Уайт пишет: «Находясь в своем доме и выполняя простые жизненные обязанности, которые необходимо выполнять, женщина может и должна проявлять верность, послушание и любовь так же искренне, как это делают ангелы в своем служении. Послушание воле Божьей делает почетной любую работу, которую необходимо выполнять» (Христианский дом, 24.2).</a:t>
            </a:r>
          </a:p>
        </p:txBody>
      </p:sp>
      <p:sp>
        <p:nvSpPr>
          <p:cNvPr id="4" name="Slide Number Placeholder 3"/>
          <p:cNvSpPr>
            <a:spLocks noGrp="1"/>
          </p:cNvSpPr>
          <p:nvPr>
            <p:ph type="sldNum" sz="quarter" idx="10"/>
          </p:nvPr>
        </p:nvSpPr>
        <p:spPr/>
        <p:txBody>
          <a:bodyPr/>
          <a:lstStyle/>
          <a:p>
            <a:fld id="{65F8E12B-8007-2343-ACF4-E822B68B87BC}" type="slidenum">
              <a:rPr lang="en-US" smtClean="0"/>
              <a:t>17</a:t>
            </a:fld>
            <a:endParaRPr lang="en-US"/>
          </a:p>
        </p:txBody>
      </p:sp>
    </p:spTree>
    <p:extLst>
      <p:ext uri="{BB962C8B-B14F-4D97-AF65-F5344CB8AC3E}">
        <p14:creationId xmlns:p14="http://schemas.microsoft.com/office/powerpoint/2010/main" val="4177853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tx1"/>
                </a:solidFill>
                <a:effectLst/>
                <a:latin typeface="+mn-lt"/>
                <a:ea typeface="+mn-ea"/>
                <a:cs typeface="+mn-cs"/>
              </a:rPr>
              <a:t>6. БОГ НАГРАДИЛ ИХ ВЕРНОСТЬ</a:t>
            </a:r>
          </a:p>
          <a:p>
            <a:pPr marL="0" marR="0" indent="0" algn="l" defTabSz="914400" rtl="0" eaLnBrk="1" fontAlgn="auto" latinLnBrk="0" hangingPunct="1">
              <a:lnSpc>
                <a:spcPct val="100000"/>
              </a:lnSpc>
              <a:spcBef>
                <a:spcPts val="0"/>
              </a:spcBef>
              <a:spcAft>
                <a:spcPts val="0"/>
              </a:spcAft>
              <a:buClrTx/>
              <a:buSzTx/>
              <a:buFontTx/>
              <a:buNone/>
              <a:tabLst/>
              <a:defRPr/>
            </a:pPr>
            <a:endParaRPr lang="ru-RU" sz="1200" kern="1200" dirty="0" smtClean="0">
              <a:solidFill>
                <a:schemeClr val="tx1"/>
              </a:solidFill>
              <a:effectLst/>
              <a:latin typeface="+mn-lt"/>
              <a:ea typeface="+mn-ea"/>
              <a:cs typeface="+mn-cs"/>
            </a:endParaRPr>
          </a:p>
          <a:p>
            <a:r>
              <a:rPr lang="ru-RU" sz="1200" kern="1200" dirty="0" smtClean="0">
                <a:solidFill>
                  <a:schemeClr val="tx1"/>
                </a:solidFill>
                <a:effectLst/>
                <a:latin typeface="+mn-lt"/>
                <a:ea typeface="+mn-ea"/>
                <a:cs typeface="+mn-cs"/>
              </a:rPr>
              <a:t>Бог одобрил действия верных повивальных бабок и благословил их за то, что они чтили Его. В Исходе 1:20 записано: «За сие Бог делал добро повивальным бабкам, а народ умножался и весьма усиливался». </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Другие версии перевода проливают больше света на фразу «Бог делал добро повивальным бабкам».</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Перевод Благая весть: «Поскольку повивальные бабки были богобоязненными, Бог благоволил к ним и благословил их семьи. А израильтяне продолжали расти и укрепляться».</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65F8E12B-8007-2343-ACF4-E822B68B87BC}" type="slidenum">
              <a:rPr lang="en-US" smtClean="0"/>
              <a:t>18</a:t>
            </a:fld>
            <a:endParaRPr lang="en-US"/>
          </a:p>
        </p:txBody>
      </p:sp>
    </p:spTree>
    <p:extLst>
      <p:ext uri="{BB962C8B-B14F-4D97-AF65-F5344CB8AC3E}">
        <p14:creationId xmlns:p14="http://schemas.microsoft.com/office/powerpoint/2010/main" val="17327622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Новая американская стандартная Библия: «И благоволил Бог к повивальным бабкам, и народ умножился и сделался весьма сильным».</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Новая международная версия: «И благоволил Бог к повивальным бабкам, и народ увеличился и стал еще многочисленнее».</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Различные переводы дают нам картину глубины благословений, которые Бог излил на верных повивальных бабок, которые решили почтить Его в это кризисное для Божьего народа время. Божья доброта распространилась на их семьи, и они, несомненно, стали живым свидетельством Божьей благости.</a:t>
            </a:r>
          </a:p>
          <a:p>
            <a:endParaRPr lang="ru-RU" sz="1200" kern="1200" dirty="0" smtClean="0">
              <a:solidFill>
                <a:schemeClr val="tx1"/>
              </a:solidFill>
              <a:effectLst/>
              <a:latin typeface="+mn-lt"/>
              <a:ea typeface="+mn-ea"/>
              <a:cs typeface="+mn-cs"/>
            </a:endParaRPr>
          </a:p>
          <a:p>
            <a:r>
              <a:rPr lang="ru-RU" sz="1200" kern="1200" dirty="0" smtClean="0">
                <a:solidFill>
                  <a:schemeClr val="tx1"/>
                </a:solidFill>
                <a:effectLst/>
                <a:latin typeface="+mn-lt"/>
                <a:ea typeface="+mn-ea"/>
                <a:cs typeface="+mn-cs"/>
              </a:rPr>
              <a:t>Как дочери Бога, мы можем не увидеть мгновенных результатов своей верности Ему в мире, полном несправедливости. Мы можем задаться вопросом, что такого особенного мы делаем, оставаясь верными в мире, одобряющем беззаконие. Павел ободряет нас </a:t>
            </a:r>
            <a:r>
              <a:rPr lang="ru-RU" sz="1200" kern="1200" dirty="0" smtClean="0">
                <a:solidFill>
                  <a:schemeClr val="tx1"/>
                </a:solidFill>
                <a:effectLst/>
                <a:latin typeface="+mn-lt"/>
                <a:ea typeface="+mn-ea"/>
                <a:cs typeface="+mn-cs"/>
              </a:rPr>
              <a:t>в</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послании </a:t>
            </a:r>
            <a:r>
              <a:rPr lang="ru-RU" sz="1200" kern="1200" dirty="0" err="1" smtClean="0">
                <a:solidFill>
                  <a:schemeClr val="tx1"/>
                </a:solidFill>
                <a:effectLst/>
                <a:latin typeface="+mn-lt"/>
                <a:ea typeface="+mn-ea"/>
                <a:cs typeface="+mn-cs"/>
              </a:rPr>
              <a:t>Галатам</a:t>
            </a:r>
            <a:r>
              <a:rPr lang="ru-RU" sz="1200" kern="1200" dirty="0" smtClean="0">
                <a:solidFill>
                  <a:schemeClr val="tx1"/>
                </a:solidFill>
                <a:effectLst/>
                <a:latin typeface="+mn-lt"/>
                <a:ea typeface="+mn-ea"/>
                <a:cs typeface="+mn-cs"/>
              </a:rPr>
              <a:t> 6:9-10: «Делая добро, да не унываем, ибо в свое время пожнем, если не ослабеем. Итак, доколе есть время, будем делать добро всем, а наипаче своим по вере». Он также дает совет во 2 </a:t>
            </a:r>
            <a:r>
              <a:rPr lang="ru-RU" sz="1200" kern="1200" dirty="0" err="1" smtClean="0">
                <a:solidFill>
                  <a:schemeClr val="tx1"/>
                </a:solidFill>
                <a:effectLst/>
                <a:latin typeface="+mn-lt"/>
                <a:ea typeface="+mn-ea"/>
                <a:cs typeface="+mn-cs"/>
              </a:rPr>
              <a:t>Фессалоникийцам</a:t>
            </a:r>
            <a:r>
              <a:rPr lang="ru-RU" sz="1200" kern="1200" dirty="0" smtClean="0">
                <a:solidFill>
                  <a:schemeClr val="tx1"/>
                </a:solidFill>
                <a:effectLst/>
                <a:latin typeface="+mn-lt"/>
                <a:ea typeface="+mn-ea"/>
                <a:cs typeface="+mn-cs"/>
              </a:rPr>
              <a:t> 3:13: «Вы же, братия, не унывайте, делая добро».</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5F8E12B-8007-2343-ACF4-E822B68B87BC}" type="slidenum">
              <a:rPr lang="en-US" smtClean="0"/>
              <a:t>19</a:t>
            </a:fld>
            <a:endParaRPr lang="en-US"/>
          </a:p>
        </p:txBody>
      </p:sp>
    </p:spTree>
    <p:extLst>
      <p:ext uri="{BB962C8B-B14F-4D97-AF65-F5344CB8AC3E}">
        <p14:creationId xmlns:p14="http://schemas.microsoft.com/office/powerpoint/2010/main" val="615753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«Должно повиноваться больше Богу, нежели человекам» (Деяния 5:29).</a:t>
            </a:r>
          </a:p>
          <a:p>
            <a:r>
              <a:rPr lang="ru-RU" sz="1200" kern="1200" dirty="0" smtClean="0">
                <a:solidFill>
                  <a:schemeClr val="tx1"/>
                </a:solidFill>
                <a:effectLst/>
                <a:latin typeface="+mn-lt"/>
                <a:ea typeface="+mn-ea"/>
                <a:cs typeface="+mn-cs"/>
              </a:rPr>
              <a:t> </a:t>
            </a:r>
          </a:p>
          <a:p>
            <a:r>
              <a:rPr lang="ru-RU" sz="1200" b="1" kern="1200" dirty="0" smtClean="0">
                <a:solidFill>
                  <a:schemeClr val="tx1"/>
                </a:solidFill>
                <a:effectLst/>
                <a:latin typeface="+mn-lt"/>
                <a:ea typeface="+mn-ea"/>
                <a:cs typeface="+mn-cs"/>
              </a:rPr>
              <a:t> </a:t>
            </a:r>
            <a:endParaRPr lang="ru-RU" sz="1200" kern="1200" dirty="0" smtClean="0">
              <a:solidFill>
                <a:schemeClr val="tx1"/>
              </a:solidFill>
              <a:effectLst/>
              <a:latin typeface="+mn-lt"/>
              <a:ea typeface="+mn-ea"/>
              <a:cs typeface="+mn-cs"/>
            </a:endParaRPr>
          </a:p>
          <a:p>
            <a:r>
              <a:rPr lang="ru-RU" sz="1200" b="1" kern="1200" dirty="0" smtClean="0">
                <a:solidFill>
                  <a:schemeClr val="tx1"/>
                </a:solidFill>
                <a:effectLst/>
                <a:latin typeface="+mn-lt"/>
                <a:ea typeface="+mn-ea"/>
                <a:cs typeface="+mn-cs"/>
              </a:rPr>
              <a:t>ВСТУПЛЕНИЕ</a:t>
            </a:r>
            <a:endParaRPr lang="ru-RU" sz="1200" kern="1200" dirty="0" smtClean="0">
              <a:solidFill>
                <a:schemeClr val="tx1"/>
              </a:solidFill>
              <a:effectLst/>
              <a:latin typeface="+mn-lt"/>
              <a:ea typeface="+mn-ea"/>
              <a:cs typeface="+mn-cs"/>
            </a:endParaRP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Согласно Кембриджскому словарю, героиня — это «женщина, которой восхищаются за то, что она сделала что-то очень смелое или достигла чего-то великого».</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В Библии представлено много женщин, хорошо известных своим мужеством и верой. Это героини веков, вдохновившие тысячи людей во время их жизненного пути, устремленного  к небесам; вот некоторые из них: </a:t>
            </a:r>
            <a:r>
              <a:rPr lang="ru-RU" sz="1200" kern="1200" dirty="0" err="1" smtClean="0">
                <a:solidFill>
                  <a:schemeClr val="tx1"/>
                </a:solidFill>
                <a:effectLst/>
                <a:latin typeface="+mn-lt"/>
                <a:ea typeface="+mn-ea"/>
                <a:cs typeface="+mn-cs"/>
              </a:rPr>
              <a:t>Девора</a:t>
            </a:r>
            <a:r>
              <a:rPr lang="ru-RU" sz="1200" kern="1200" dirty="0" smtClean="0">
                <a:solidFill>
                  <a:schemeClr val="tx1"/>
                </a:solidFill>
                <a:effectLst/>
                <a:latin typeface="+mn-lt"/>
                <a:ea typeface="+mn-ea"/>
                <a:cs typeface="+mn-cs"/>
              </a:rPr>
              <a:t>, Есфирь, Сара, Анна и Мария, и это далеко не полный список. Но мы также находим менее упоминаемых женщин, которые, тем не менее, продемонстрировали свою сильную веру в Бога и оставили нам уроки верности Богу. Сегодня мы изучим историю двух менее известных женщин.</a:t>
            </a:r>
          </a:p>
        </p:txBody>
      </p:sp>
      <p:sp>
        <p:nvSpPr>
          <p:cNvPr id="4" name="Slide Number Placeholder 3"/>
          <p:cNvSpPr>
            <a:spLocks noGrp="1"/>
          </p:cNvSpPr>
          <p:nvPr>
            <p:ph type="sldNum" sz="quarter" idx="10"/>
          </p:nvPr>
        </p:nvSpPr>
        <p:spPr/>
        <p:txBody>
          <a:bodyPr/>
          <a:lstStyle/>
          <a:p>
            <a:fld id="{65F8E12B-8007-2343-ACF4-E822B68B87BC}" type="slidenum">
              <a:rPr lang="en-US" smtClean="0"/>
              <a:t>2</a:t>
            </a:fld>
            <a:endParaRPr lang="en-US"/>
          </a:p>
        </p:txBody>
      </p:sp>
    </p:spTree>
    <p:extLst>
      <p:ext uri="{BB962C8B-B14F-4D97-AF65-F5344CB8AC3E}">
        <p14:creationId xmlns:p14="http://schemas.microsoft.com/office/powerpoint/2010/main" val="8157574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ЗАКЛЮЧЕНИЕ</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Во славу Бога женщины могут оказывать положительное влияние среди своего окружения, что помешает сатанинскому замыслу и послужит благословением для мира. Хотя о Шифре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в Библии сказано совсем немного, о них упоминается всего в нескольких стихах Исхода 1:15-21, они оставили для всех нас наследие верности и благословения на этих священных страницах. Давайте вспомним, что мы узнали от них.</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1. От этих смиренных женщин мы узнали, что страх Божий — самая главная добродетель, которая является украшением для дочерей Божиих.</a:t>
            </a:r>
          </a:p>
          <a:p>
            <a:r>
              <a:rPr lang="ru-RU" sz="1200" kern="1200" dirty="0" smtClean="0">
                <a:solidFill>
                  <a:schemeClr val="tx1"/>
                </a:solidFill>
                <a:effectLst/>
                <a:latin typeface="+mn-lt"/>
                <a:ea typeface="+mn-ea"/>
                <a:cs typeface="+mn-cs"/>
              </a:rPr>
              <a:t>2. Мы узнали, что Бог наделяет нас мудростью, необходимой для разрешения любой ситуации, когда мы делаем выбор исполнять Его волю.</a:t>
            </a:r>
          </a:p>
          <a:p>
            <a:r>
              <a:rPr lang="ru-RU" sz="1200" kern="1200" dirty="0" smtClean="0">
                <a:solidFill>
                  <a:schemeClr val="tx1"/>
                </a:solidFill>
                <a:effectLst/>
                <a:latin typeface="+mn-lt"/>
                <a:ea typeface="+mn-ea"/>
                <a:cs typeface="+mn-cs"/>
              </a:rPr>
              <a:t>3. Мы узнали, что в любых обстоятельствах у нас всегда есть выбор повиноваться Богу, а не сатане и его агентам.</a:t>
            </a:r>
          </a:p>
          <a:p>
            <a:r>
              <a:rPr lang="ru-RU" sz="1200" kern="1200" dirty="0" smtClean="0">
                <a:solidFill>
                  <a:schemeClr val="tx1"/>
                </a:solidFill>
                <a:effectLst/>
                <a:latin typeface="+mn-lt"/>
                <a:ea typeface="+mn-ea"/>
                <a:cs typeface="+mn-cs"/>
              </a:rPr>
              <a:t>4. Мы научились противостоять несправедливости, где бы мы ни находились, заступаться за беззащитных и предлагать любую помощь, необходимую для спасения жизней.</a:t>
            </a:r>
          </a:p>
          <a:p>
            <a:r>
              <a:rPr lang="ru-RU" sz="1200" kern="1200" dirty="0" smtClean="0">
                <a:solidFill>
                  <a:schemeClr val="tx1"/>
                </a:solidFill>
                <a:effectLst/>
                <a:latin typeface="+mn-lt"/>
                <a:ea typeface="+mn-ea"/>
                <a:cs typeface="+mn-cs"/>
              </a:rPr>
              <a:t>5. Мы узнали, что когда мы остаемся верными в послушании Богу, Он верен в благословении нас.</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Обретя важные уроки из этой поучительной истории, мы можем с уверенностью назвать Шифру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«героинями верности».</a:t>
            </a:r>
          </a:p>
        </p:txBody>
      </p:sp>
      <p:sp>
        <p:nvSpPr>
          <p:cNvPr id="4" name="Slide Number Placeholder 3"/>
          <p:cNvSpPr>
            <a:spLocks noGrp="1"/>
          </p:cNvSpPr>
          <p:nvPr>
            <p:ph type="sldNum" sz="quarter" idx="10"/>
          </p:nvPr>
        </p:nvSpPr>
        <p:spPr/>
        <p:txBody>
          <a:bodyPr/>
          <a:lstStyle/>
          <a:p>
            <a:fld id="{65F8E12B-8007-2343-ACF4-E822B68B87BC}" type="slidenum">
              <a:rPr lang="en-US" smtClean="0"/>
              <a:t>20</a:t>
            </a:fld>
            <a:endParaRPr lang="en-US"/>
          </a:p>
        </p:txBody>
      </p:sp>
    </p:spTree>
    <p:extLst>
      <p:ext uri="{BB962C8B-B14F-4D97-AF65-F5344CB8AC3E}">
        <p14:creationId xmlns:p14="http://schemas.microsoft.com/office/powerpoint/2010/main" val="19477408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4. Мы научились противостоять несправедливости, где бы мы ни находились, заступаться за беззащитных и предлагать любую помощь, необходимую для спасения жизней.</a:t>
            </a:r>
          </a:p>
          <a:p>
            <a:r>
              <a:rPr lang="ru-RU" sz="1200" kern="1200" dirty="0" smtClean="0">
                <a:solidFill>
                  <a:schemeClr val="tx1"/>
                </a:solidFill>
                <a:effectLst/>
                <a:latin typeface="+mn-lt"/>
                <a:ea typeface="+mn-ea"/>
                <a:cs typeface="+mn-cs"/>
              </a:rPr>
              <a:t>5. Мы узнали, что когда мы остаемся верными в послушании Богу, Он верен в благословении нас.</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Обретя важные уроки из этой поучительной истории, мы можем с уверенностью назвать Шифру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«героинями верности».</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Бог призывает каждого из нас быть Шифрами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противостоящими злу. В мире, в котором мы живем, у нас будет искушение пойти на компромисс с нашей верой, чтобы угодить другим. Это может быть даже ситуация, когда нас просят сделать что-то этически неправильное, но мы боимся потерять работу или отношения, если не подчинимся. Из этой сегодняшней истории мы узнали, что Бог защищает тех, кто стоит за правду.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5F8E12B-8007-2343-ACF4-E822B68B87BC}" type="slidenum">
              <a:rPr lang="en-US" smtClean="0"/>
              <a:t>21</a:t>
            </a:fld>
            <a:endParaRPr lang="en-US"/>
          </a:p>
        </p:txBody>
      </p:sp>
    </p:spTree>
    <p:extLst>
      <p:ext uri="{BB962C8B-B14F-4D97-AF65-F5344CB8AC3E}">
        <p14:creationId xmlns:p14="http://schemas.microsoft.com/office/powerpoint/2010/main" val="15122873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Сегодня у каждого из нас есть выбор. Должны ли мы подчиниться и идти на компромисс со своими убеждениями? Или остаться непоколебимыми? Я молюсь, чтобы с Божьей помощью вы решили твердо стоять на Скале, никогда не поворачивая ни влево, ни вправо, но всегда взирать на Иисуса.</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Вы приняли сегодня это решение? Если да, то встаньте, пожалуйста, со своих мест, чтобы показать нашему Отцу, что мы выбираем всегда оставаться с Ним.</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Давайте помолимся.</a:t>
            </a:r>
          </a:p>
          <a:p>
            <a:endParaRPr lang="ru-RU"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effectLst/>
                <a:latin typeface="+mn-lt"/>
                <a:ea typeface="+mn-ea"/>
                <a:cs typeface="+mn-cs"/>
              </a:rPr>
              <a:t>«Отец, научи меня Твоему пути праведности и пошли Своего Святого Духа, чтобы Он открыл мои глаза, чтобы я могла понять Твою волю для моей жизни и идти вперед во Имя Иисуса. Аминь».</a:t>
            </a:r>
          </a:p>
        </p:txBody>
      </p:sp>
      <p:sp>
        <p:nvSpPr>
          <p:cNvPr id="4" name="Slide Number Placeholder 3"/>
          <p:cNvSpPr>
            <a:spLocks noGrp="1"/>
          </p:cNvSpPr>
          <p:nvPr>
            <p:ph type="sldNum" sz="quarter" idx="10"/>
          </p:nvPr>
        </p:nvSpPr>
        <p:spPr/>
        <p:txBody>
          <a:bodyPr/>
          <a:lstStyle/>
          <a:p>
            <a:fld id="{65F8E12B-8007-2343-ACF4-E822B68B87BC}" type="slidenum">
              <a:rPr lang="en-US" smtClean="0"/>
              <a:t>22</a:t>
            </a:fld>
            <a:endParaRPr lang="en-US"/>
          </a:p>
        </p:txBody>
      </p:sp>
    </p:spTree>
    <p:extLst>
      <p:ext uri="{BB962C8B-B14F-4D97-AF65-F5344CB8AC3E}">
        <p14:creationId xmlns:p14="http://schemas.microsoft.com/office/powerpoint/2010/main" val="1672907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Что произойдет, если ваша профессия даст вам уникальную возможность выполнить экстраординарное задание, будь оно хорошее или плохое?</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Что произойдет, если послушание Богу вступит в противоречие с послушанием человеку, и вы столкнетесь с опасными для жизни последствиями?</a:t>
            </a:r>
          </a:p>
          <a:p>
            <a:endParaRPr lang="en-US" dirty="0"/>
          </a:p>
        </p:txBody>
      </p:sp>
      <p:sp>
        <p:nvSpPr>
          <p:cNvPr id="4" name="Slide Number Placeholder 3"/>
          <p:cNvSpPr>
            <a:spLocks noGrp="1"/>
          </p:cNvSpPr>
          <p:nvPr>
            <p:ph type="sldNum" sz="quarter" idx="10"/>
          </p:nvPr>
        </p:nvSpPr>
        <p:spPr/>
        <p:txBody>
          <a:bodyPr/>
          <a:lstStyle/>
          <a:p>
            <a:fld id="{65F8E12B-8007-2343-ACF4-E822B68B87BC}" type="slidenum">
              <a:rPr lang="en-US" smtClean="0"/>
              <a:t>3</a:t>
            </a:fld>
            <a:endParaRPr lang="en-US"/>
          </a:p>
        </p:txBody>
      </p:sp>
    </p:spTree>
    <p:extLst>
      <p:ext uri="{BB962C8B-B14F-4D97-AF65-F5344CB8AC3E}">
        <p14:creationId xmlns:p14="http://schemas.microsoft.com/office/powerpoint/2010/main" val="1922296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Что произойдет, если вы сможете легко дать разумное объяснение тому, что находитесь на стороне большинства, которое предпочитает получать одобрение людей, терпя при этом угрызения совести, которая требует сделать правильный выбор?</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Что произойдет, если отстаивание истины станет единственной возможностью сохранить свою веру?</a:t>
            </a:r>
            <a:endParaRPr lang="ru-R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5F8E12B-8007-2343-ACF4-E822B68B87BC}" type="slidenum">
              <a:rPr lang="en-US" smtClean="0"/>
              <a:t>4</a:t>
            </a:fld>
            <a:endParaRPr lang="en-US"/>
          </a:p>
        </p:txBody>
      </p:sp>
    </p:spTree>
    <p:extLst>
      <p:ext uri="{BB962C8B-B14F-4D97-AF65-F5344CB8AC3E}">
        <p14:creationId xmlns:p14="http://schemas.microsoft.com/office/powerpoint/2010/main" val="5576842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В нашем исследовании мы извлечем практические уроки мужества, верности и любви к Богу через действия Шифры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которые помогут нам, женщинам, выполнить данное Богом предназначение в жизни.</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Предлагаю помолиться вместе со мной перед тем, как мы обратимся к истории о Шифре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«Отец, научи меня своим путям праведности и позволь своему Духу открыть мне глаза, чтобы я могла понять Твою волю для моей жизни, во имя Иисуса. Аминь!»</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p>
          <a:p>
            <a:r>
              <a:rPr lang="ru-RU" sz="1200" b="1" kern="1200" dirty="0" smtClean="0">
                <a:solidFill>
                  <a:schemeClr val="tx1"/>
                </a:solidFill>
                <a:effectLst/>
                <a:latin typeface="+mn-lt"/>
                <a:ea typeface="+mn-ea"/>
                <a:cs typeface="+mn-cs"/>
              </a:rPr>
              <a:t>РАБЫ В ЕГИПТЕ</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Иосиф умер, а дети Израиля, которые все еще жили в Египте, продолжали умножаться. Новый фараон предпочел забыть все добрые дела Иосифа, сохранившего землю Египетскую во время разрушительного голода. Вместо этого он планировал ограничить быстрый рост численности израильтян. Ведь они были чужим народом! Он отправил их в суровое рабство, думая, что тяжелый труд и страдания приведут к уменьшению их численности. К его изумлению, чем больше страдали израильтяне, тем больше они умножались, потому что Бог благословлял их.</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Вот хороший урок для всех нас: враг не может остановить благословение Бога над Его народом, пока они остаются верными Ему. Когда первый план потерпел неудачу, фараон решил попробовать другую стратегию, чтобы осуществить свой зловещий, смертельный план.</a:t>
            </a:r>
          </a:p>
        </p:txBody>
      </p:sp>
      <p:sp>
        <p:nvSpPr>
          <p:cNvPr id="4" name="Slide Number Placeholder 3"/>
          <p:cNvSpPr>
            <a:spLocks noGrp="1"/>
          </p:cNvSpPr>
          <p:nvPr>
            <p:ph type="sldNum" sz="quarter" idx="10"/>
          </p:nvPr>
        </p:nvSpPr>
        <p:spPr/>
        <p:txBody>
          <a:bodyPr/>
          <a:lstStyle/>
          <a:p>
            <a:fld id="{65F8E12B-8007-2343-ACF4-E822B68B87BC}" type="slidenum">
              <a:rPr lang="en-US" smtClean="0"/>
              <a:t>5</a:t>
            </a:fld>
            <a:endParaRPr lang="en-US"/>
          </a:p>
        </p:txBody>
      </p:sp>
    </p:spTree>
    <p:extLst>
      <p:ext uri="{BB962C8B-B14F-4D97-AF65-F5344CB8AC3E}">
        <p14:creationId xmlns:p14="http://schemas.microsoft.com/office/powerpoint/2010/main" val="1858193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СТРАТЕГИЯ ФАРАОНА  ПО КОНТРОЛЮ ЧИСЛЕННОСТИ НАСЕЛЕНИЯ </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Стратегия фараона заключалась в том, чтобы использовать услуги акушерок, которые, как он ожидал, применят технику контроля над рождаемостью, уничтожая детей мужского пола при их рождении. По этому плану все еврейские мальчики должны быть убиты, что свело бы на нет любую возможность их взросления и вступления в ряды мятежных воинов, которые могли свергнуть фараона и захватить Египет. Мы читаем о стратегии фараона в Исходе 1:15, 16: «Царь Египетский повелел повивальным бабкам </a:t>
            </a:r>
            <a:r>
              <a:rPr lang="ru-RU" sz="1200" kern="1200" dirty="0" err="1" smtClean="0">
                <a:solidFill>
                  <a:schemeClr val="tx1"/>
                </a:solidFill>
                <a:effectLst/>
                <a:latin typeface="+mn-lt"/>
                <a:ea typeface="+mn-ea"/>
                <a:cs typeface="+mn-cs"/>
              </a:rPr>
              <a:t>Евреянок</a:t>
            </a:r>
            <a:r>
              <a:rPr lang="ru-RU" sz="1200" kern="1200" dirty="0" smtClean="0">
                <a:solidFill>
                  <a:schemeClr val="tx1"/>
                </a:solidFill>
                <a:effectLst/>
                <a:latin typeface="+mn-lt"/>
                <a:ea typeface="+mn-ea"/>
                <a:cs typeface="+mn-cs"/>
              </a:rPr>
              <a:t>, из коих одной имя Шифра, а</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другой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и</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сказал [им]: когда вы будете повивать у</a:t>
            </a:r>
            <a:r>
              <a:rPr lang="en-US" sz="1200" kern="1200" dirty="0" smtClean="0">
                <a:solidFill>
                  <a:schemeClr val="tx1"/>
                </a:solidFill>
                <a:effectLst/>
                <a:latin typeface="+mn-lt"/>
                <a:ea typeface="+mn-ea"/>
                <a:cs typeface="+mn-cs"/>
              </a:rPr>
              <a:t> </a:t>
            </a:r>
            <a:r>
              <a:rPr lang="ru-RU" sz="1200" kern="1200" dirty="0" err="1" smtClean="0">
                <a:solidFill>
                  <a:schemeClr val="tx1"/>
                </a:solidFill>
                <a:effectLst/>
                <a:latin typeface="+mn-lt"/>
                <a:ea typeface="+mn-ea"/>
                <a:cs typeface="+mn-cs"/>
              </a:rPr>
              <a:t>Евреянок</a:t>
            </a:r>
            <a:r>
              <a:rPr lang="ru-RU" sz="1200" kern="1200" dirty="0" smtClean="0">
                <a:solidFill>
                  <a:schemeClr val="tx1"/>
                </a:solidFill>
                <a:effectLst/>
                <a:latin typeface="+mn-lt"/>
                <a:ea typeface="+mn-ea"/>
                <a:cs typeface="+mn-cs"/>
              </a:rPr>
              <a:t>, то наблюдайте при родах: если будет сын, то умерщвляйте его, а</a:t>
            </a:r>
            <a:r>
              <a:rPr lang="en-US" sz="1200" kern="120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если дочь, то пусть живет».</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Это было серьезное и безотлагательное задание, данное акушеркам, чья профессия давала им уникальную возможность выполнять наказ фараона. Какова была их реакция на приказ фараона?</a:t>
            </a:r>
          </a:p>
          <a:p>
            <a:endParaRPr lang="en-US" dirty="0"/>
          </a:p>
        </p:txBody>
      </p:sp>
      <p:sp>
        <p:nvSpPr>
          <p:cNvPr id="4" name="Slide Number Placeholder 3"/>
          <p:cNvSpPr>
            <a:spLocks noGrp="1"/>
          </p:cNvSpPr>
          <p:nvPr>
            <p:ph type="sldNum" sz="quarter" idx="10"/>
          </p:nvPr>
        </p:nvSpPr>
        <p:spPr/>
        <p:txBody>
          <a:bodyPr/>
          <a:lstStyle/>
          <a:p>
            <a:fld id="{65F8E12B-8007-2343-ACF4-E822B68B87BC}" type="slidenum">
              <a:rPr lang="en-US" smtClean="0"/>
              <a:t>6</a:t>
            </a:fld>
            <a:endParaRPr lang="en-US"/>
          </a:p>
        </p:txBody>
      </p:sp>
    </p:spTree>
    <p:extLst>
      <p:ext uri="{BB962C8B-B14F-4D97-AF65-F5344CB8AC3E}">
        <p14:creationId xmlns:p14="http://schemas.microsoft.com/office/powerpoint/2010/main" val="1024567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Здесь важно отметить, что план истребления младенцев мужского пола не был просто жестоким планом царя-тирана, но он исходил от величайшего зачинщика зла, самого сатаны, который вовлечен в великую борьбу с Богом. Эллен Уайт пишет: «Эта страшная инициатива принадлежала сатане. Он знал, что из среды израильского народа должен выйти Избавитель; и, подстрекая царя к убийству детей, надеялся разрушить Божественный план» («Патриархи и пророки», 242.1). Духовная борьба была в полном разгаре, и Богу нужны были верные воины, чтобы противостоять врагу, разрушить его намерения и прославить Бога своей верностью. Шифра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две акушерки, приняли вызов.</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p>
          <a:p>
            <a:r>
              <a:rPr lang="ru-RU" sz="1200" b="1" kern="1200" dirty="0" smtClean="0">
                <a:solidFill>
                  <a:schemeClr val="tx1"/>
                </a:solidFill>
                <a:effectLst/>
                <a:latin typeface="+mn-lt"/>
                <a:ea typeface="+mn-ea"/>
                <a:cs typeface="+mn-cs"/>
              </a:rPr>
              <a:t>АКУШЕРКИ ПЕРЕД ДИЛЕММОЙ</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Очевидно, что Шифра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были не единственными повивальными бабками, работавшими в Египте, но почему царь обратился именно к ним? Может быть, они служили непосредственно при царе и в их подчинении находились все акушерки, работавшие с еврейскими женщинами. Возможно, дав им это распоряжение, фараон был уверен, что его приказ будет выполнен, поскольку они инструктировали и контролировали других акушерок. Как бы то ни было, этим значимым женщинам было дано личное поручение египетского царя.</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Судя по всему, фараон совершенно не рассматривал возможность того, что акушерки могут ему не подчиняться. Египетский фараон считался сыном богов. Поскольку ему приписывалась божественная власть верховного правителя, его приказы должны были выполняться без колебаний. Выполнив приказ фараона, повивальные бабки могли добиться благосклонности своего царя, и даже получить продвижение по службе, подарки и популярность при дворе.</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Неподчинение царскому указу означало смерть. Шифра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столкнулись с реальной угрозой своей жизни, если они не повинуются фараону. Повивальные бабки могли рассудить, что у них нет другого выбора, кроме как выполнить безжалостный приказ царя. Можно было привести много причин, чтобы подчиниться этому указу об убийстве мальчиков, но они предпочли поступить иначе. Почему? Из их истории мы можем извлечь следующие уроки.</a:t>
            </a:r>
            <a:endParaRPr lang="ru-R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5F8E12B-8007-2343-ACF4-E822B68B87BC}" type="slidenum">
              <a:rPr lang="en-US" smtClean="0"/>
              <a:t>7</a:t>
            </a:fld>
            <a:endParaRPr lang="en-US"/>
          </a:p>
        </p:txBody>
      </p:sp>
    </p:spTree>
    <p:extLst>
      <p:ext uri="{BB962C8B-B14F-4D97-AF65-F5344CB8AC3E}">
        <p14:creationId xmlns:p14="http://schemas.microsoft.com/office/powerpoint/2010/main" val="1061068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effectLst/>
                <a:latin typeface="+mn-lt"/>
                <a:ea typeface="+mn-ea"/>
                <a:cs typeface="+mn-cs"/>
              </a:rPr>
              <a:t>УРОКИ ИЗ ИХ ИСТОРИИ</a:t>
            </a:r>
          </a:p>
          <a:p>
            <a:r>
              <a:rPr lang="ru-RU" sz="1200" b="1" kern="1200" dirty="0" smtClean="0">
                <a:solidFill>
                  <a:schemeClr val="tx1"/>
                </a:solidFill>
                <a:effectLst/>
                <a:latin typeface="+mn-lt"/>
                <a:ea typeface="+mn-ea"/>
                <a:cs typeface="+mn-cs"/>
              </a:rPr>
              <a:t> </a:t>
            </a:r>
          </a:p>
          <a:p>
            <a:r>
              <a:rPr lang="ru-RU" sz="1200" b="1" kern="1200" dirty="0" smtClean="0">
                <a:solidFill>
                  <a:schemeClr val="tx1"/>
                </a:solidFill>
                <a:effectLst/>
                <a:latin typeface="+mn-lt"/>
                <a:ea typeface="+mn-ea"/>
                <a:cs typeface="+mn-cs"/>
              </a:rPr>
              <a:t>1. ОНИ БОЯЛИСЬ ГОСПОДА</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Библия ясно показывает, что основным фактором, повлиявшим на решение Шифры и </a:t>
            </a:r>
            <a:r>
              <a:rPr lang="ru-RU" sz="1200" kern="1200" dirty="0" err="1" smtClean="0">
                <a:solidFill>
                  <a:schemeClr val="tx1"/>
                </a:solidFill>
                <a:effectLst/>
                <a:latin typeface="+mn-lt"/>
                <a:ea typeface="+mn-ea"/>
                <a:cs typeface="+mn-cs"/>
              </a:rPr>
              <a:t>Фуа</a:t>
            </a:r>
            <a:r>
              <a:rPr lang="ru-RU" sz="1200" kern="1200" dirty="0" smtClean="0">
                <a:solidFill>
                  <a:schemeClr val="tx1"/>
                </a:solidFill>
                <a:effectLst/>
                <a:latin typeface="+mn-lt"/>
                <a:ea typeface="+mn-ea"/>
                <a:cs typeface="+mn-cs"/>
              </a:rPr>
              <a:t>, был страх Божий. «Но повивальные бабки боялись Бога и не делали так, как повелел им царь Египетский, и оставляли детей в живых» Исход 1:17).</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Страх Божий — единственный мотивирующий фактор, который может заставить человека отвергнуть зло, несмотря на последствия. Страх Божий побуждает человека выбирать прославление Бога, даже ценой жертвы и страданий. Страх Божий — единственная причина, по которой можно сказать «нет» тому, что неправильно, и «да» тому, что правильно. Страх Божий — это добродетель, сияющая среди тьмы этого мира.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5F8E12B-8007-2343-ACF4-E822B68B87BC}" type="slidenum">
              <a:rPr lang="en-US" smtClean="0"/>
              <a:t>8</a:t>
            </a:fld>
            <a:endParaRPr lang="en-US"/>
          </a:p>
        </p:txBody>
      </p:sp>
    </p:spTree>
    <p:extLst>
      <p:ext uri="{BB962C8B-B14F-4D97-AF65-F5344CB8AC3E}">
        <p14:creationId xmlns:p14="http://schemas.microsoft.com/office/powerpoint/2010/main" val="557195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В Притчах 8:13 говорится: «Страх Господень –  ненавидеть зло; гордость и высокомерие и злой путь и коварные уста я ненавижу».</a:t>
            </a:r>
          </a:p>
          <a:p>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Женщина, которая боится Бога, имеет силу творить добро. Притчи 31:30 раскрывают истинную красоту женщины: «Миловидность обманчива, и красота суетна, но жена, боящаяся Господа достойна хвалы» . Красота без страха Божия — это катастрофа. Бояться Бога означает признать Бога Высшим Существом и Господом нашей жизни, Который Один достоин нашей верности, послушания и поклонения.</a:t>
            </a:r>
            <a:endParaRPr lang="ru-R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5F8E12B-8007-2343-ACF4-E822B68B87BC}" type="slidenum">
              <a:rPr lang="en-US" smtClean="0"/>
              <a:t>9</a:t>
            </a:fld>
            <a:endParaRPr lang="en-US"/>
          </a:p>
        </p:txBody>
      </p:sp>
    </p:spTree>
    <p:extLst>
      <p:ext uri="{BB962C8B-B14F-4D97-AF65-F5344CB8AC3E}">
        <p14:creationId xmlns:p14="http://schemas.microsoft.com/office/powerpoint/2010/main" val="497775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392B-8B28-D84F-916D-1F46EBEF42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5B202F9-9982-0E44-B71F-E311EB2F8D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4816F7-5136-014F-BF04-C1FBA5296C6E}"/>
              </a:ext>
            </a:extLst>
          </p:cNvPr>
          <p:cNvSpPr>
            <a:spLocks noGrp="1"/>
          </p:cNvSpPr>
          <p:nvPr>
            <p:ph type="dt" sz="half" idx="10"/>
          </p:nvPr>
        </p:nvSpPr>
        <p:spPr/>
        <p:txBody>
          <a:bodyPr/>
          <a:lstStyle/>
          <a:p>
            <a:fld id="{E2B9402A-B967-F745-BB25-D8F2C8A09100}" type="datetimeFigureOut">
              <a:rPr lang="en-US" smtClean="0"/>
              <a:t>4/25/2022</a:t>
            </a:fld>
            <a:endParaRPr lang="en-US"/>
          </a:p>
        </p:txBody>
      </p:sp>
      <p:sp>
        <p:nvSpPr>
          <p:cNvPr id="5" name="Footer Placeholder 4">
            <a:extLst>
              <a:ext uri="{FF2B5EF4-FFF2-40B4-BE49-F238E27FC236}">
                <a16:creationId xmlns:a16="http://schemas.microsoft.com/office/drawing/2014/main" id="{83826E19-6335-574F-ADA1-236E9890FA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51DBCF-33ED-4443-8F83-4697075C7169}"/>
              </a:ext>
            </a:extLst>
          </p:cNvPr>
          <p:cNvSpPr>
            <a:spLocks noGrp="1"/>
          </p:cNvSpPr>
          <p:nvPr>
            <p:ph type="sldNum" sz="quarter" idx="12"/>
          </p:nvPr>
        </p:nvSpPr>
        <p:spPr/>
        <p:txBody>
          <a:bodyPr/>
          <a:lstStyle/>
          <a:p>
            <a:fld id="{844A34CC-A246-044B-8CC7-101C685DE070}" type="slidenum">
              <a:rPr lang="en-US" smtClean="0"/>
              <a:t>‹#›</a:t>
            </a:fld>
            <a:endParaRPr lang="en-US"/>
          </a:p>
        </p:txBody>
      </p:sp>
    </p:spTree>
    <p:extLst>
      <p:ext uri="{BB962C8B-B14F-4D97-AF65-F5344CB8AC3E}">
        <p14:creationId xmlns:p14="http://schemas.microsoft.com/office/powerpoint/2010/main" val="1284829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51008-3E5A-B841-BC04-3762F811671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B8C3E1-4EEA-7649-829F-BE9B0B9E20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3D19D4-30B9-B04D-902D-0917F70188AA}"/>
              </a:ext>
            </a:extLst>
          </p:cNvPr>
          <p:cNvSpPr>
            <a:spLocks noGrp="1"/>
          </p:cNvSpPr>
          <p:nvPr>
            <p:ph type="dt" sz="half" idx="10"/>
          </p:nvPr>
        </p:nvSpPr>
        <p:spPr/>
        <p:txBody>
          <a:bodyPr/>
          <a:lstStyle/>
          <a:p>
            <a:fld id="{E2B9402A-B967-F745-BB25-D8F2C8A09100}" type="datetimeFigureOut">
              <a:rPr lang="en-US" smtClean="0"/>
              <a:t>4/25/2022</a:t>
            </a:fld>
            <a:endParaRPr lang="en-US"/>
          </a:p>
        </p:txBody>
      </p:sp>
      <p:sp>
        <p:nvSpPr>
          <p:cNvPr id="5" name="Footer Placeholder 4">
            <a:extLst>
              <a:ext uri="{FF2B5EF4-FFF2-40B4-BE49-F238E27FC236}">
                <a16:creationId xmlns:a16="http://schemas.microsoft.com/office/drawing/2014/main" id="{311E75BE-2ABE-C54E-9631-175F1FEABB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984592-750B-2D4F-83B4-B22753D215A6}"/>
              </a:ext>
            </a:extLst>
          </p:cNvPr>
          <p:cNvSpPr>
            <a:spLocks noGrp="1"/>
          </p:cNvSpPr>
          <p:nvPr>
            <p:ph type="sldNum" sz="quarter" idx="12"/>
          </p:nvPr>
        </p:nvSpPr>
        <p:spPr/>
        <p:txBody>
          <a:bodyPr/>
          <a:lstStyle/>
          <a:p>
            <a:fld id="{844A34CC-A246-044B-8CC7-101C685DE070}" type="slidenum">
              <a:rPr lang="en-US" smtClean="0"/>
              <a:t>‹#›</a:t>
            </a:fld>
            <a:endParaRPr lang="en-US"/>
          </a:p>
        </p:txBody>
      </p:sp>
    </p:spTree>
    <p:extLst>
      <p:ext uri="{BB962C8B-B14F-4D97-AF65-F5344CB8AC3E}">
        <p14:creationId xmlns:p14="http://schemas.microsoft.com/office/powerpoint/2010/main" val="4167986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3B49B6-F0B7-5943-8183-54665BD3194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E6A477-036E-E943-A0AC-DBCC135502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67BA44-A70D-234B-A1A7-A969DB59D397}"/>
              </a:ext>
            </a:extLst>
          </p:cNvPr>
          <p:cNvSpPr>
            <a:spLocks noGrp="1"/>
          </p:cNvSpPr>
          <p:nvPr>
            <p:ph type="dt" sz="half" idx="10"/>
          </p:nvPr>
        </p:nvSpPr>
        <p:spPr/>
        <p:txBody>
          <a:bodyPr/>
          <a:lstStyle/>
          <a:p>
            <a:fld id="{E2B9402A-B967-F745-BB25-D8F2C8A09100}" type="datetimeFigureOut">
              <a:rPr lang="en-US" smtClean="0"/>
              <a:t>4/25/2022</a:t>
            </a:fld>
            <a:endParaRPr lang="en-US"/>
          </a:p>
        </p:txBody>
      </p:sp>
      <p:sp>
        <p:nvSpPr>
          <p:cNvPr id="5" name="Footer Placeholder 4">
            <a:extLst>
              <a:ext uri="{FF2B5EF4-FFF2-40B4-BE49-F238E27FC236}">
                <a16:creationId xmlns:a16="http://schemas.microsoft.com/office/drawing/2014/main" id="{D95F579A-1042-7142-A417-CE2E2DAC85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4E91E7-B4E3-AE43-8AD1-49597BF0AA62}"/>
              </a:ext>
            </a:extLst>
          </p:cNvPr>
          <p:cNvSpPr>
            <a:spLocks noGrp="1"/>
          </p:cNvSpPr>
          <p:nvPr>
            <p:ph type="sldNum" sz="quarter" idx="12"/>
          </p:nvPr>
        </p:nvSpPr>
        <p:spPr/>
        <p:txBody>
          <a:bodyPr/>
          <a:lstStyle/>
          <a:p>
            <a:fld id="{844A34CC-A246-044B-8CC7-101C685DE070}" type="slidenum">
              <a:rPr lang="en-US" smtClean="0"/>
              <a:t>‹#›</a:t>
            </a:fld>
            <a:endParaRPr lang="en-US"/>
          </a:p>
        </p:txBody>
      </p:sp>
    </p:spTree>
    <p:extLst>
      <p:ext uri="{BB962C8B-B14F-4D97-AF65-F5344CB8AC3E}">
        <p14:creationId xmlns:p14="http://schemas.microsoft.com/office/powerpoint/2010/main" val="197837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221B9-87D4-3A45-B388-89AFF2DA2E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75675D-24EE-3D4F-9232-C7CBA7F6A1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1D1ED3-B7C4-2245-B49E-5203BBDDAB75}"/>
              </a:ext>
            </a:extLst>
          </p:cNvPr>
          <p:cNvSpPr>
            <a:spLocks noGrp="1"/>
          </p:cNvSpPr>
          <p:nvPr>
            <p:ph type="dt" sz="half" idx="10"/>
          </p:nvPr>
        </p:nvSpPr>
        <p:spPr/>
        <p:txBody>
          <a:bodyPr/>
          <a:lstStyle/>
          <a:p>
            <a:fld id="{E2B9402A-B967-F745-BB25-D8F2C8A09100}" type="datetimeFigureOut">
              <a:rPr lang="en-US" smtClean="0"/>
              <a:t>4/25/2022</a:t>
            </a:fld>
            <a:endParaRPr lang="en-US"/>
          </a:p>
        </p:txBody>
      </p:sp>
      <p:sp>
        <p:nvSpPr>
          <p:cNvPr id="5" name="Footer Placeholder 4">
            <a:extLst>
              <a:ext uri="{FF2B5EF4-FFF2-40B4-BE49-F238E27FC236}">
                <a16:creationId xmlns:a16="http://schemas.microsoft.com/office/drawing/2014/main" id="{4B8AEA8B-37D0-2342-B45D-DD0D6B7ED2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D5E112-CB10-D642-A732-0D31BE578A79}"/>
              </a:ext>
            </a:extLst>
          </p:cNvPr>
          <p:cNvSpPr>
            <a:spLocks noGrp="1"/>
          </p:cNvSpPr>
          <p:nvPr>
            <p:ph type="sldNum" sz="quarter" idx="12"/>
          </p:nvPr>
        </p:nvSpPr>
        <p:spPr/>
        <p:txBody>
          <a:bodyPr/>
          <a:lstStyle/>
          <a:p>
            <a:fld id="{844A34CC-A246-044B-8CC7-101C685DE070}" type="slidenum">
              <a:rPr lang="en-US" smtClean="0"/>
              <a:t>‹#›</a:t>
            </a:fld>
            <a:endParaRPr lang="en-US"/>
          </a:p>
        </p:txBody>
      </p:sp>
    </p:spTree>
    <p:extLst>
      <p:ext uri="{BB962C8B-B14F-4D97-AF65-F5344CB8AC3E}">
        <p14:creationId xmlns:p14="http://schemas.microsoft.com/office/powerpoint/2010/main" val="1761073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A9BDC-55B6-0540-9823-0570BDA844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7EA15D-E6D3-264F-B548-78DBFE3D19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2E7C30-326C-CC49-8971-0E2D2845E9EE}"/>
              </a:ext>
            </a:extLst>
          </p:cNvPr>
          <p:cNvSpPr>
            <a:spLocks noGrp="1"/>
          </p:cNvSpPr>
          <p:nvPr>
            <p:ph type="dt" sz="half" idx="10"/>
          </p:nvPr>
        </p:nvSpPr>
        <p:spPr/>
        <p:txBody>
          <a:bodyPr/>
          <a:lstStyle/>
          <a:p>
            <a:fld id="{E2B9402A-B967-F745-BB25-D8F2C8A09100}" type="datetimeFigureOut">
              <a:rPr lang="en-US" smtClean="0"/>
              <a:t>4/25/2022</a:t>
            </a:fld>
            <a:endParaRPr lang="en-US"/>
          </a:p>
        </p:txBody>
      </p:sp>
      <p:sp>
        <p:nvSpPr>
          <p:cNvPr id="5" name="Footer Placeholder 4">
            <a:extLst>
              <a:ext uri="{FF2B5EF4-FFF2-40B4-BE49-F238E27FC236}">
                <a16:creationId xmlns:a16="http://schemas.microsoft.com/office/drawing/2014/main" id="{E9EBB6D1-C85F-1641-8FCD-A76D444AE1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2E7B91-767D-074C-B1F4-510290707D20}"/>
              </a:ext>
            </a:extLst>
          </p:cNvPr>
          <p:cNvSpPr>
            <a:spLocks noGrp="1"/>
          </p:cNvSpPr>
          <p:nvPr>
            <p:ph type="sldNum" sz="quarter" idx="12"/>
          </p:nvPr>
        </p:nvSpPr>
        <p:spPr/>
        <p:txBody>
          <a:bodyPr/>
          <a:lstStyle/>
          <a:p>
            <a:fld id="{844A34CC-A246-044B-8CC7-101C685DE070}" type="slidenum">
              <a:rPr lang="en-US" smtClean="0"/>
              <a:t>‹#›</a:t>
            </a:fld>
            <a:endParaRPr lang="en-US"/>
          </a:p>
        </p:txBody>
      </p:sp>
    </p:spTree>
    <p:extLst>
      <p:ext uri="{BB962C8B-B14F-4D97-AF65-F5344CB8AC3E}">
        <p14:creationId xmlns:p14="http://schemas.microsoft.com/office/powerpoint/2010/main" val="2125749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D3861-2291-C84B-8FA1-6AD5F4E51B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EC9151-1CF0-394A-AEB3-238CFA23CF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D5C451-60B1-3D42-B786-2335CEFB49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9DBD02E-0B52-0948-8BE7-B3CAD060720E}"/>
              </a:ext>
            </a:extLst>
          </p:cNvPr>
          <p:cNvSpPr>
            <a:spLocks noGrp="1"/>
          </p:cNvSpPr>
          <p:nvPr>
            <p:ph type="dt" sz="half" idx="10"/>
          </p:nvPr>
        </p:nvSpPr>
        <p:spPr/>
        <p:txBody>
          <a:bodyPr/>
          <a:lstStyle/>
          <a:p>
            <a:fld id="{E2B9402A-B967-F745-BB25-D8F2C8A09100}" type="datetimeFigureOut">
              <a:rPr lang="en-US" smtClean="0"/>
              <a:t>4/25/2022</a:t>
            </a:fld>
            <a:endParaRPr lang="en-US"/>
          </a:p>
        </p:txBody>
      </p:sp>
      <p:sp>
        <p:nvSpPr>
          <p:cNvPr id="6" name="Footer Placeholder 5">
            <a:extLst>
              <a:ext uri="{FF2B5EF4-FFF2-40B4-BE49-F238E27FC236}">
                <a16:creationId xmlns:a16="http://schemas.microsoft.com/office/drawing/2014/main" id="{ACE9E128-F7D9-4A41-A1FA-203AA1A9E5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9BCD1E-6C54-8F4B-9C63-CEF510120A95}"/>
              </a:ext>
            </a:extLst>
          </p:cNvPr>
          <p:cNvSpPr>
            <a:spLocks noGrp="1"/>
          </p:cNvSpPr>
          <p:nvPr>
            <p:ph type="sldNum" sz="quarter" idx="12"/>
          </p:nvPr>
        </p:nvSpPr>
        <p:spPr/>
        <p:txBody>
          <a:bodyPr/>
          <a:lstStyle/>
          <a:p>
            <a:fld id="{844A34CC-A246-044B-8CC7-101C685DE070}" type="slidenum">
              <a:rPr lang="en-US" smtClean="0"/>
              <a:t>‹#›</a:t>
            </a:fld>
            <a:endParaRPr lang="en-US"/>
          </a:p>
        </p:txBody>
      </p:sp>
    </p:spTree>
    <p:extLst>
      <p:ext uri="{BB962C8B-B14F-4D97-AF65-F5344CB8AC3E}">
        <p14:creationId xmlns:p14="http://schemas.microsoft.com/office/powerpoint/2010/main" val="2734166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1C197-BB7F-FF41-AB3C-82D2741BD5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34CB5F-9717-FB4F-A3E5-FB70470332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A7AF7C-B5BE-9747-8FE7-22A6BD4882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11A870-FDF6-304F-BCBA-9C76D7361C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5C00FB-DD37-6A40-93D1-8E1CBB2219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54A14B6-2BCE-6241-95F3-6FBB4F5945ED}"/>
              </a:ext>
            </a:extLst>
          </p:cNvPr>
          <p:cNvSpPr>
            <a:spLocks noGrp="1"/>
          </p:cNvSpPr>
          <p:nvPr>
            <p:ph type="dt" sz="half" idx="10"/>
          </p:nvPr>
        </p:nvSpPr>
        <p:spPr/>
        <p:txBody>
          <a:bodyPr/>
          <a:lstStyle/>
          <a:p>
            <a:fld id="{E2B9402A-B967-F745-BB25-D8F2C8A09100}" type="datetimeFigureOut">
              <a:rPr lang="en-US" smtClean="0"/>
              <a:t>4/25/2022</a:t>
            </a:fld>
            <a:endParaRPr lang="en-US"/>
          </a:p>
        </p:txBody>
      </p:sp>
      <p:sp>
        <p:nvSpPr>
          <p:cNvPr id="8" name="Footer Placeholder 7">
            <a:extLst>
              <a:ext uri="{FF2B5EF4-FFF2-40B4-BE49-F238E27FC236}">
                <a16:creationId xmlns:a16="http://schemas.microsoft.com/office/drawing/2014/main" id="{50D56520-928B-4443-8CFC-FAA576EC8C4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11F7E8-9B22-D540-A51A-0ED1CF4B95D0}"/>
              </a:ext>
            </a:extLst>
          </p:cNvPr>
          <p:cNvSpPr>
            <a:spLocks noGrp="1"/>
          </p:cNvSpPr>
          <p:nvPr>
            <p:ph type="sldNum" sz="quarter" idx="12"/>
          </p:nvPr>
        </p:nvSpPr>
        <p:spPr/>
        <p:txBody>
          <a:bodyPr/>
          <a:lstStyle/>
          <a:p>
            <a:fld id="{844A34CC-A246-044B-8CC7-101C685DE070}" type="slidenum">
              <a:rPr lang="en-US" smtClean="0"/>
              <a:t>‹#›</a:t>
            </a:fld>
            <a:endParaRPr lang="en-US"/>
          </a:p>
        </p:txBody>
      </p:sp>
    </p:spTree>
    <p:extLst>
      <p:ext uri="{BB962C8B-B14F-4D97-AF65-F5344CB8AC3E}">
        <p14:creationId xmlns:p14="http://schemas.microsoft.com/office/powerpoint/2010/main" val="4255660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1375D-5BC7-3046-A85E-1F991A9A31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5A24144-1A0F-B147-828B-E570065716CD}"/>
              </a:ext>
            </a:extLst>
          </p:cNvPr>
          <p:cNvSpPr>
            <a:spLocks noGrp="1"/>
          </p:cNvSpPr>
          <p:nvPr>
            <p:ph type="dt" sz="half" idx="10"/>
          </p:nvPr>
        </p:nvSpPr>
        <p:spPr/>
        <p:txBody>
          <a:bodyPr/>
          <a:lstStyle/>
          <a:p>
            <a:fld id="{E2B9402A-B967-F745-BB25-D8F2C8A09100}" type="datetimeFigureOut">
              <a:rPr lang="en-US" smtClean="0"/>
              <a:t>4/25/2022</a:t>
            </a:fld>
            <a:endParaRPr lang="en-US"/>
          </a:p>
        </p:txBody>
      </p:sp>
      <p:sp>
        <p:nvSpPr>
          <p:cNvPr id="4" name="Footer Placeholder 3">
            <a:extLst>
              <a:ext uri="{FF2B5EF4-FFF2-40B4-BE49-F238E27FC236}">
                <a16:creationId xmlns:a16="http://schemas.microsoft.com/office/drawing/2014/main" id="{75034D87-AA00-654D-94DB-905D6E1EB5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ED8E04-4D92-9241-B974-68DF883532D2}"/>
              </a:ext>
            </a:extLst>
          </p:cNvPr>
          <p:cNvSpPr>
            <a:spLocks noGrp="1"/>
          </p:cNvSpPr>
          <p:nvPr>
            <p:ph type="sldNum" sz="quarter" idx="12"/>
          </p:nvPr>
        </p:nvSpPr>
        <p:spPr/>
        <p:txBody>
          <a:bodyPr/>
          <a:lstStyle/>
          <a:p>
            <a:fld id="{844A34CC-A246-044B-8CC7-101C685DE070}" type="slidenum">
              <a:rPr lang="en-US" smtClean="0"/>
              <a:t>‹#›</a:t>
            </a:fld>
            <a:endParaRPr lang="en-US"/>
          </a:p>
        </p:txBody>
      </p:sp>
    </p:spTree>
    <p:extLst>
      <p:ext uri="{BB962C8B-B14F-4D97-AF65-F5344CB8AC3E}">
        <p14:creationId xmlns:p14="http://schemas.microsoft.com/office/powerpoint/2010/main" val="3911291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BB4E06-F63A-334D-A5FD-950DA82E946E}"/>
              </a:ext>
            </a:extLst>
          </p:cNvPr>
          <p:cNvSpPr>
            <a:spLocks noGrp="1"/>
          </p:cNvSpPr>
          <p:nvPr>
            <p:ph type="dt" sz="half" idx="10"/>
          </p:nvPr>
        </p:nvSpPr>
        <p:spPr/>
        <p:txBody>
          <a:bodyPr/>
          <a:lstStyle/>
          <a:p>
            <a:fld id="{E2B9402A-B967-F745-BB25-D8F2C8A09100}" type="datetimeFigureOut">
              <a:rPr lang="en-US" smtClean="0"/>
              <a:t>4/25/2022</a:t>
            </a:fld>
            <a:endParaRPr lang="en-US"/>
          </a:p>
        </p:txBody>
      </p:sp>
      <p:sp>
        <p:nvSpPr>
          <p:cNvPr id="3" name="Footer Placeholder 2">
            <a:extLst>
              <a:ext uri="{FF2B5EF4-FFF2-40B4-BE49-F238E27FC236}">
                <a16:creationId xmlns:a16="http://schemas.microsoft.com/office/drawing/2014/main" id="{C2EEDB12-8327-CC47-A615-95300C3FC9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6018F5-DBCB-F446-879E-5ADADE91CF1D}"/>
              </a:ext>
            </a:extLst>
          </p:cNvPr>
          <p:cNvSpPr>
            <a:spLocks noGrp="1"/>
          </p:cNvSpPr>
          <p:nvPr>
            <p:ph type="sldNum" sz="quarter" idx="12"/>
          </p:nvPr>
        </p:nvSpPr>
        <p:spPr/>
        <p:txBody>
          <a:bodyPr/>
          <a:lstStyle/>
          <a:p>
            <a:fld id="{844A34CC-A246-044B-8CC7-101C685DE070}" type="slidenum">
              <a:rPr lang="en-US" smtClean="0"/>
              <a:t>‹#›</a:t>
            </a:fld>
            <a:endParaRPr lang="en-US"/>
          </a:p>
        </p:txBody>
      </p:sp>
    </p:spTree>
    <p:extLst>
      <p:ext uri="{BB962C8B-B14F-4D97-AF65-F5344CB8AC3E}">
        <p14:creationId xmlns:p14="http://schemas.microsoft.com/office/powerpoint/2010/main" val="3627801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058F8-4BC6-F843-B070-CDCF359235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39C01FC-89E8-004F-9F15-52757B17F7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FDBDBC7-AC1D-0345-9BC0-ACEF786E1F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6F4A9E-725D-034C-B5DC-D53A9CC1108C}"/>
              </a:ext>
            </a:extLst>
          </p:cNvPr>
          <p:cNvSpPr>
            <a:spLocks noGrp="1"/>
          </p:cNvSpPr>
          <p:nvPr>
            <p:ph type="dt" sz="half" idx="10"/>
          </p:nvPr>
        </p:nvSpPr>
        <p:spPr/>
        <p:txBody>
          <a:bodyPr/>
          <a:lstStyle/>
          <a:p>
            <a:fld id="{E2B9402A-B967-F745-BB25-D8F2C8A09100}" type="datetimeFigureOut">
              <a:rPr lang="en-US" smtClean="0"/>
              <a:t>4/25/2022</a:t>
            </a:fld>
            <a:endParaRPr lang="en-US"/>
          </a:p>
        </p:txBody>
      </p:sp>
      <p:sp>
        <p:nvSpPr>
          <p:cNvPr id="6" name="Footer Placeholder 5">
            <a:extLst>
              <a:ext uri="{FF2B5EF4-FFF2-40B4-BE49-F238E27FC236}">
                <a16:creationId xmlns:a16="http://schemas.microsoft.com/office/drawing/2014/main" id="{83F14239-B8A0-DA4D-856B-2C52CBFD47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E3D145-8641-524B-AA1E-DF3CB98D82E0}"/>
              </a:ext>
            </a:extLst>
          </p:cNvPr>
          <p:cNvSpPr>
            <a:spLocks noGrp="1"/>
          </p:cNvSpPr>
          <p:nvPr>
            <p:ph type="sldNum" sz="quarter" idx="12"/>
          </p:nvPr>
        </p:nvSpPr>
        <p:spPr/>
        <p:txBody>
          <a:bodyPr/>
          <a:lstStyle/>
          <a:p>
            <a:fld id="{844A34CC-A246-044B-8CC7-101C685DE070}" type="slidenum">
              <a:rPr lang="en-US" smtClean="0"/>
              <a:t>‹#›</a:t>
            </a:fld>
            <a:endParaRPr lang="en-US"/>
          </a:p>
        </p:txBody>
      </p:sp>
    </p:spTree>
    <p:extLst>
      <p:ext uri="{BB962C8B-B14F-4D97-AF65-F5344CB8AC3E}">
        <p14:creationId xmlns:p14="http://schemas.microsoft.com/office/powerpoint/2010/main" val="328475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4AAE4-C9D3-8A42-9C16-0B8F5EC534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EC140EE-F4B4-C944-99AE-E037D16770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D551EE3-D215-6147-A53C-DCFD211980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948E59-C5E3-1B46-AFE5-C082605D8484}"/>
              </a:ext>
            </a:extLst>
          </p:cNvPr>
          <p:cNvSpPr>
            <a:spLocks noGrp="1"/>
          </p:cNvSpPr>
          <p:nvPr>
            <p:ph type="dt" sz="half" idx="10"/>
          </p:nvPr>
        </p:nvSpPr>
        <p:spPr/>
        <p:txBody>
          <a:bodyPr/>
          <a:lstStyle/>
          <a:p>
            <a:fld id="{E2B9402A-B967-F745-BB25-D8F2C8A09100}" type="datetimeFigureOut">
              <a:rPr lang="en-US" smtClean="0"/>
              <a:t>4/25/2022</a:t>
            </a:fld>
            <a:endParaRPr lang="en-US"/>
          </a:p>
        </p:txBody>
      </p:sp>
      <p:sp>
        <p:nvSpPr>
          <p:cNvPr id="6" name="Footer Placeholder 5">
            <a:extLst>
              <a:ext uri="{FF2B5EF4-FFF2-40B4-BE49-F238E27FC236}">
                <a16:creationId xmlns:a16="http://schemas.microsoft.com/office/drawing/2014/main" id="{5DF2789F-6BB5-FB4A-8790-AF43DE6E64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0B857F-22E5-2949-A5A7-862E9FCAF805}"/>
              </a:ext>
            </a:extLst>
          </p:cNvPr>
          <p:cNvSpPr>
            <a:spLocks noGrp="1"/>
          </p:cNvSpPr>
          <p:nvPr>
            <p:ph type="sldNum" sz="quarter" idx="12"/>
          </p:nvPr>
        </p:nvSpPr>
        <p:spPr/>
        <p:txBody>
          <a:bodyPr/>
          <a:lstStyle/>
          <a:p>
            <a:fld id="{844A34CC-A246-044B-8CC7-101C685DE070}" type="slidenum">
              <a:rPr lang="en-US" smtClean="0"/>
              <a:t>‹#›</a:t>
            </a:fld>
            <a:endParaRPr lang="en-US"/>
          </a:p>
        </p:txBody>
      </p:sp>
    </p:spTree>
    <p:extLst>
      <p:ext uri="{BB962C8B-B14F-4D97-AF65-F5344CB8AC3E}">
        <p14:creationId xmlns:p14="http://schemas.microsoft.com/office/powerpoint/2010/main" val="4254462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B21483-3819-C949-A124-279A108F1C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8A78D1-8057-0A4B-9BCD-C6A6412D14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77DB6B-3B59-B747-A22C-83B47226AD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B9402A-B967-F745-BB25-D8F2C8A09100}" type="datetimeFigureOut">
              <a:rPr lang="en-US" smtClean="0"/>
              <a:t>4/25/2022</a:t>
            </a:fld>
            <a:endParaRPr lang="en-US"/>
          </a:p>
        </p:txBody>
      </p:sp>
      <p:sp>
        <p:nvSpPr>
          <p:cNvPr id="5" name="Footer Placeholder 4">
            <a:extLst>
              <a:ext uri="{FF2B5EF4-FFF2-40B4-BE49-F238E27FC236}">
                <a16:creationId xmlns:a16="http://schemas.microsoft.com/office/drawing/2014/main" id="{1CA9DC02-F0AC-294F-B378-69EC481021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FFB0AFD-9F72-9E42-995A-576C576B72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4A34CC-A246-044B-8CC7-101C685DE070}" type="slidenum">
              <a:rPr lang="en-US" smtClean="0"/>
              <a:t>‹#›</a:t>
            </a:fld>
            <a:endParaRPr lang="en-US"/>
          </a:p>
        </p:txBody>
      </p:sp>
    </p:spTree>
    <p:extLst>
      <p:ext uri="{BB962C8B-B14F-4D97-AF65-F5344CB8AC3E}">
        <p14:creationId xmlns:p14="http://schemas.microsoft.com/office/powerpoint/2010/main" val="3661384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green plant on white book page">
            <a:extLst>
              <a:ext uri="{FF2B5EF4-FFF2-40B4-BE49-F238E27FC236}">
                <a16:creationId xmlns:a16="http://schemas.microsoft.com/office/drawing/2014/main" id="{94643F92-456E-46EB-9867-A58AC34BDAF3}"/>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20" y="10"/>
            <a:ext cx="10500340" cy="6857990"/>
          </a:xfrm>
          <a:prstGeom prst="rect">
            <a:avLst/>
          </a:prstGeom>
          <a:noFill/>
          <a:extLst>
            <a:ext uri="{909E8E84-426E-40DD-AFC4-6F175D3DCCD1}">
              <a14:hiddenFill xmlns:a14="http://schemas.microsoft.com/office/drawing/2010/main">
                <a:solidFill>
                  <a:srgbClr val="FFFFFF"/>
                </a:solidFill>
              </a14:hiddenFill>
            </a:ext>
          </a:extLst>
        </p:spPr>
      </p:pic>
      <p:sp>
        <p:nvSpPr>
          <p:cNvPr id="10" name="Elipse 9">
            <a:extLst>
              <a:ext uri="{FF2B5EF4-FFF2-40B4-BE49-F238E27FC236}">
                <a16:creationId xmlns:a16="http://schemas.microsoft.com/office/drawing/2014/main" id="{3E4B6834-165C-40CB-98F6-6001CCEDBDE4}"/>
              </a:ext>
            </a:extLst>
          </p:cNvPr>
          <p:cNvSpPr/>
          <p:nvPr/>
        </p:nvSpPr>
        <p:spPr>
          <a:xfrm>
            <a:off x="6153249" y="2922662"/>
            <a:ext cx="4947977" cy="4947977"/>
          </a:xfrm>
          <a:prstGeom prst="ellipse">
            <a:avLst/>
          </a:prstGeom>
          <a:solidFill>
            <a:schemeClr val="bg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pt-BR" dirty="0"/>
          </a:p>
        </p:txBody>
      </p:sp>
      <p:sp>
        <p:nvSpPr>
          <p:cNvPr id="5" name="Title 1">
            <a:extLst>
              <a:ext uri="{FF2B5EF4-FFF2-40B4-BE49-F238E27FC236}">
                <a16:creationId xmlns:a16="http://schemas.microsoft.com/office/drawing/2014/main" id="{7EAB4B01-5BBB-49EF-B731-D1FF002FB6F1}"/>
              </a:ext>
            </a:extLst>
          </p:cNvPr>
          <p:cNvSpPr txBox="1">
            <a:spLocks/>
          </p:cNvSpPr>
          <p:nvPr/>
        </p:nvSpPr>
        <p:spPr>
          <a:xfrm>
            <a:off x="6475233" y="3353663"/>
            <a:ext cx="3852041" cy="183405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ru-RU" sz="3600" b="1" dirty="0" smtClean="0">
                <a:solidFill>
                  <a:schemeClr val="accent6">
                    <a:lumMod val="50000"/>
                  </a:schemeClr>
                </a:solidFill>
                <a:latin typeface="Avenir Next" panose="020B0503020202020204" pitchFamily="34" charset="0"/>
              </a:rPr>
              <a:t>ГЕРОИНИ </a:t>
            </a:r>
            <a:r>
              <a:rPr lang="ru-RU" sz="3200" b="1" dirty="0" smtClean="0">
                <a:solidFill>
                  <a:schemeClr val="accent6">
                    <a:lumMod val="50000"/>
                  </a:schemeClr>
                </a:solidFill>
                <a:latin typeface="Castellar" panose="020A0402060406010301" pitchFamily="18" charset="77"/>
              </a:rPr>
              <a:t>ВЕРНОСТИ</a:t>
            </a:r>
            <a:endParaRPr lang="en-US" sz="3200" dirty="0">
              <a:solidFill>
                <a:schemeClr val="accent6">
                  <a:lumMod val="50000"/>
                </a:schemeClr>
              </a:solidFill>
              <a:latin typeface="Castellar" panose="020A0402060406010301" pitchFamily="18" charset="77"/>
            </a:endParaRPr>
          </a:p>
        </p:txBody>
      </p:sp>
      <p:sp>
        <p:nvSpPr>
          <p:cNvPr id="6" name="Subtitle 2">
            <a:extLst>
              <a:ext uri="{FF2B5EF4-FFF2-40B4-BE49-F238E27FC236}">
                <a16:creationId xmlns:a16="http://schemas.microsoft.com/office/drawing/2014/main" id="{29DF9F5D-EC6C-49AB-BD95-47BD94A53C6B}"/>
              </a:ext>
            </a:extLst>
          </p:cNvPr>
          <p:cNvSpPr txBox="1">
            <a:spLocks/>
          </p:cNvSpPr>
          <p:nvPr/>
        </p:nvSpPr>
        <p:spPr>
          <a:xfrm>
            <a:off x="6236122" y="5274643"/>
            <a:ext cx="4330262" cy="683284"/>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ru-RU" sz="2000" dirty="0"/>
              <a:t>Автор </a:t>
            </a:r>
            <a:r>
              <a:rPr lang="ru-RU" sz="2000" dirty="0" err="1"/>
              <a:t>Омобонике</a:t>
            </a:r>
            <a:r>
              <a:rPr lang="ru-RU" sz="2000" dirty="0"/>
              <a:t> </a:t>
            </a:r>
            <a:r>
              <a:rPr lang="ru-RU" sz="2000" dirty="0" err="1"/>
              <a:t>Адеола</a:t>
            </a:r>
            <a:r>
              <a:rPr lang="ru-RU" sz="2000" dirty="0"/>
              <a:t> </a:t>
            </a:r>
            <a:r>
              <a:rPr lang="ru-RU" sz="2000" dirty="0" err="1"/>
              <a:t>Сессу</a:t>
            </a:r>
            <a:endParaRPr lang="ru-RU" sz="2000" dirty="0"/>
          </a:p>
          <a:p>
            <a:pPr marL="0" indent="0" algn="ctr">
              <a:buNone/>
            </a:pPr>
            <a:r>
              <a:rPr lang="ru-RU" sz="2000" dirty="0"/>
              <a:t>Директор женского служения Западного Центрально-Африканского дивизиона</a:t>
            </a:r>
          </a:p>
        </p:txBody>
      </p:sp>
      <p:pic>
        <p:nvPicPr>
          <p:cNvPr id="7" name="Picture 11">
            <a:extLst>
              <a:ext uri="{FF2B5EF4-FFF2-40B4-BE49-F238E27FC236}">
                <a16:creationId xmlns:a16="http://schemas.microsoft.com/office/drawing/2014/main" id="{F1736A32-B51C-4C30-8CED-5D43AF14718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129442" y="6083966"/>
            <a:ext cx="543621" cy="380280"/>
          </a:xfrm>
          <a:prstGeom prst="rect">
            <a:avLst/>
          </a:prstGeom>
        </p:spPr>
      </p:pic>
      <p:pic>
        <p:nvPicPr>
          <p:cNvPr id="9" name="Imagem 8" descr="Forma&#10;&#10;Descrição gerada automaticamente">
            <a:extLst>
              <a:ext uri="{FF2B5EF4-FFF2-40B4-BE49-F238E27FC236}">
                <a16:creationId xmlns:a16="http://schemas.microsoft.com/office/drawing/2014/main" id="{6F6A1CB0-D952-4A6E-BFD7-10A6A193D593}"/>
              </a:ext>
            </a:extLst>
          </p:cNvPr>
          <p:cNvPicPr>
            <a:picLocks noChangeAspect="1"/>
          </p:cNvPicPr>
          <p:nvPr/>
        </p:nvPicPr>
        <p:blipFill>
          <a:blip r:embed="rId5"/>
          <a:stretch>
            <a:fillRect/>
          </a:stretch>
        </p:blipFill>
        <p:spPr>
          <a:xfrm>
            <a:off x="10500360" y="10"/>
            <a:ext cx="1691640" cy="6858000"/>
          </a:xfrm>
          <a:prstGeom prst="rect">
            <a:avLst/>
          </a:prstGeom>
        </p:spPr>
      </p:pic>
    </p:spTree>
    <p:extLst>
      <p:ext uri="{BB962C8B-B14F-4D97-AF65-F5344CB8AC3E}">
        <p14:creationId xmlns:p14="http://schemas.microsoft.com/office/powerpoint/2010/main" val="1889828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7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A5BFF-7D64-5E45-B4A0-BE2345CDFEBB}"/>
              </a:ext>
            </a:extLst>
          </p:cNvPr>
          <p:cNvSpPr>
            <a:spLocks noGrp="1"/>
          </p:cNvSpPr>
          <p:nvPr>
            <p:ph type="title"/>
          </p:nvPr>
        </p:nvSpPr>
        <p:spPr>
          <a:xfrm>
            <a:off x="4980929" y="182412"/>
            <a:ext cx="5402212" cy="1286160"/>
          </a:xfrm>
        </p:spPr>
        <p:txBody>
          <a:bodyPr anchor="b">
            <a:normAutofit/>
          </a:bodyPr>
          <a:lstStyle/>
          <a:p>
            <a:pPr algn="ctr"/>
            <a:r>
              <a:rPr lang="ru-RU" sz="2800" b="1" dirty="0"/>
              <a:t>2. ОНИ </a:t>
            </a:r>
            <a:r>
              <a:rPr lang="ru-RU" sz="2800" b="1" dirty="0">
                <a:solidFill>
                  <a:schemeClr val="accent6">
                    <a:lumMod val="50000"/>
                  </a:schemeClr>
                </a:solidFill>
              </a:rPr>
              <a:t>ПОСТУПИЛИ МУДРО </a:t>
            </a:r>
            <a:r>
              <a:rPr lang="ru-RU" sz="2800" b="1" dirty="0"/>
              <a:t>В ЭТОЙ СИТУАЦИИ</a:t>
            </a:r>
          </a:p>
        </p:txBody>
      </p:sp>
      <p:sp>
        <p:nvSpPr>
          <p:cNvPr id="3" name="Content Placeholder 2">
            <a:extLst>
              <a:ext uri="{FF2B5EF4-FFF2-40B4-BE49-F238E27FC236}">
                <a16:creationId xmlns:a16="http://schemas.microsoft.com/office/drawing/2014/main" id="{39C815E4-34B9-5F48-9E20-0C6C8CB5E387}"/>
              </a:ext>
            </a:extLst>
          </p:cNvPr>
          <p:cNvSpPr>
            <a:spLocks noGrp="1"/>
          </p:cNvSpPr>
          <p:nvPr>
            <p:ph idx="1"/>
          </p:nvPr>
        </p:nvSpPr>
        <p:spPr>
          <a:xfrm>
            <a:off x="4980929" y="1737206"/>
            <a:ext cx="5417710" cy="4468195"/>
          </a:xfrm>
        </p:spPr>
        <p:txBody>
          <a:bodyPr>
            <a:normAutofit lnSpcReduction="10000"/>
          </a:bodyPr>
          <a:lstStyle/>
          <a:p>
            <a:pPr marL="0" indent="0" algn="ctr">
              <a:buNone/>
            </a:pPr>
            <a:r>
              <a:rPr lang="ru-RU" dirty="0"/>
              <a:t>Царь Египетский призвал повивальных бабок и сказал им: для чего вы делаете такое дело, что оставляете детей в живых</a:t>
            </a:r>
            <a:r>
              <a:rPr lang="ru-RU" dirty="0" smtClean="0"/>
              <a:t>? </a:t>
            </a:r>
            <a:r>
              <a:rPr lang="ru-RU" dirty="0"/>
              <a:t>Повивальные бабки сказали фараону: </a:t>
            </a:r>
            <a:endParaRPr lang="ru-RU" dirty="0" smtClean="0"/>
          </a:p>
          <a:p>
            <a:pPr marL="0" indent="0" algn="ctr">
              <a:buNone/>
            </a:pPr>
            <a:r>
              <a:rPr lang="ru-RU" b="1" dirty="0" smtClean="0"/>
              <a:t>Еврейские </a:t>
            </a:r>
            <a:r>
              <a:rPr lang="ru-RU" b="1" dirty="0"/>
              <a:t>женщины не так, как Египетские; они здоровы, ибо прежде, нежели придет к ним повивальная бабка, они уже рождают</a:t>
            </a:r>
            <a:r>
              <a:rPr lang="en-US" sz="2700" b="1" dirty="0" smtClean="0"/>
              <a:t>.” </a:t>
            </a:r>
            <a:endParaRPr lang="en-US" sz="2700" b="1" dirty="0"/>
          </a:p>
          <a:p>
            <a:pPr marL="0" indent="0" algn="ctr">
              <a:buNone/>
            </a:pPr>
            <a:r>
              <a:rPr lang="ru-RU" sz="2000" dirty="0" smtClean="0"/>
              <a:t>Исход </a:t>
            </a:r>
            <a:r>
              <a:rPr lang="en-US" sz="2000" dirty="0" smtClean="0"/>
              <a:t>1:18.19</a:t>
            </a:r>
            <a:endParaRPr lang="en-US" sz="2000" dirty="0"/>
          </a:p>
        </p:txBody>
      </p:sp>
      <p:pic>
        <p:nvPicPr>
          <p:cNvPr id="4" name="Picture 2" descr="green plant on white book page">
            <a:extLst>
              <a:ext uri="{FF2B5EF4-FFF2-40B4-BE49-F238E27FC236}">
                <a16:creationId xmlns:a16="http://schemas.microsoft.com/office/drawing/2014/main" id="{504E2B26-EE98-CB46-BCD9-B98EB6B15916}"/>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6" name="Imagem 5" descr="Forma&#10;&#10;Descrição gerada automaticamente">
            <a:extLst>
              <a:ext uri="{FF2B5EF4-FFF2-40B4-BE49-F238E27FC236}">
                <a16:creationId xmlns:a16="http://schemas.microsoft.com/office/drawing/2014/main" id="{045626B0-6B9A-48DB-BB13-5A30AC326DE8}"/>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3067502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509D03-DD6A-6047-93E7-983E47A857CE}"/>
              </a:ext>
            </a:extLst>
          </p:cNvPr>
          <p:cNvSpPr>
            <a:spLocks noGrp="1"/>
          </p:cNvSpPr>
          <p:nvPr>
            <p:ph idx="1"/>
          </p:nvPr>
        </p:nvSpPr>
        <p:spPr>
          <a:xfrm>
            <a:off x="4965431" y="1782306"/>
            <a:ext cx="5075877" cy="3518114"/>
          </a:xfrm>
        </p:spPr>
        <p:txBody>
          <a:bodyPr>
            <a:normAutofit/>
          </a:bodyPr>
          <a:lstStyle/>
          <a:p>
            <a:pPr marL="0" indent="0" algn="ctr">
              <a:lnSpc>
                <a:spcPct val="150000"/>
              </a:lnSpc>
              <a:buNone/>
            </a:pPr>
            <a:r>
              <a:rPr lang="en-US" b="1" dirty="0" smtClean="0">
                <a:solidFill>
                  <a:schemeClr val="accent6">
                    <a:lumMod val="50000"/>
                  </a:schemeClr>
                </a:solidFill>
                <a:latin typeface="Avenir Next" panose="020B0503020202020204" pitchFamily="34" charset="0"/>
              </a:rPr>
              <a:t>“</a:t>
            </a:r>
            <a:r>
              <a:rPr lang="ru-RU" b="1" dirty="0" smtClean="0">
                <a:solidFill>
                  <a:schemeClr val="accent6">
                    <a:lumMod val="50000"/>
                  </a:schemeClr>
                </a:solidFill>
                <a:latin typeface="Avenir Next" panose="020B0503020202020204" pitchFamily="34" charset="0"/>
              </a:rPr>
              <a:t>НАЧАЛО МУДРОСТИ -  СТРАХ ГОСПОДЕНЬ</a:t>
            </a:r>
            <a:r>
              <a:rPr lang="ru-RU" dirty="0" smtClean="0">
                <a:latin typeface="Avenir Next" panose="020B0503020202020204" pitchFamily="34" charset="0"/>
              </a:rPr>
              <a:t>,</a:t>
            </a:r>
            <a:r>
              <a:rPr lang="en-US" dirty="0" smtClean="0">
                <a:latin typeface="Avenir Next" panose="020B0503020202020204" pitchFamily="34" charset="0"/>
              </a:rPr>
              <a:t> </a:t>
            </a:r>
            <a:r>
              <a:rPr lang="ru-RU" dirty="0" smtClean="0">
                <a:latin typeface="Avenir Next" panose="020B0503020202020204" pitchFamily="34" charset="0"/>
              </a:rPr>
              <a:t>И ПОЗНАНИЕ СВЯТОГО - РАЗУМ</a:t>
            </a:r>
            <a:r>
              <a:rPr lang="en-US" dirty="0" smtClean="0">
                <a:latin typeface="Avenir Next" panose="020B0503020202020204" pitchFamily="34" charset="0"/>
              </a:rPr>
              <a:t>” </a:t>
            </a:r>
            <a:endParaRPr lang="en-US" dirty="0">
              <a:latin typeface="Avenir Next" panose="020B0503020202020204" pitchFamily="34" charset="0"/>
            </a:endParaRPr>
          </a:p>
          <a:p>
            <a:pPr marL="0" indent="0" algn="ctr">
              <a:lnSpc>
                <a:spcPct val="150000"/>
              </a:lnSpc>
              <a:buNone/>
            </a:pPr>
            <a:r>
              <a:rPr lang="ru-RU" sz="2000" dirty="0" smtClean="0">
                <a:latin typeface="Avenir Next" panose="020B0503020202020204" pitchFamily="34" charset="0"/>
              </a:rPr>
              <a:t>ПРИТЧИ 9:10</a:t>
            </a:r>
            <a:endParaRPr lang="en-US" sz="2000" dirty="0">
              <a:latin typeface="Avenir Next" panose="020B0503020202020204" pitchFamily="34" charset="0"/>
            </a:endParaRPr>
          </a:p>
        </p:txBody>
      </p:sp>
      <p:pic>
        <p:nvPicPr>
          <p:cNvPr id="4" name="Picture 2" descr="open book on white surface">
            <a:extLst>
              <a:ext uri="{FF2B5EF4-FFF2-40B4-BE49-F238E27FC236}">
                <a16:creationId xmlns:a16="http://schemas.microsoft.com/office/drawing/2014/main" id="{7BCFCCA5-8B54-DF4B-B7A8-6115503D280B}"/>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5" name="Imagem 4" descr="Forma&#10;&#10;Descrição gerada automaticamente">
            <a:extLst>
              <a:ext uri="{FF2B5EF4-FFF2-40B4-BE49-F238E27FC236}">
                <a16:creationId xmlns:a16="http://schemas.microsoft.com/office/drawing/2014/main" id="{FE1F2657-BBE2-4904-8101-15FAF5E59DCF}"/>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4211449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364" name="Rectangle 70">
            <a:extLst>
              <a:ext uri="{FF2B5EF4-FFF2-40B4-BE49-F238E27FC236}">
                <a16:creationId xmlns:a16="http://schemas.microsoft.com/office/drawing/2014/main" id="{04812C46-200A-4DEB-A05E-3ED6C68C2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362" name="Picture 2" descr="person carrying Holy Bible and bunch of green leaves">
            <a:extLst>
              <a:ext uri="{FF2B5EF4-FFF2-40B4-BE49-F238E27FC236}">
                <a16:creationId xmlns:a16="http://schemas.microsoft.com/office/drawing/2014/main" id="{993166B7-C9D3-444B-89AB-44B5AE472281}"/>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b="-1"/>
          <a:stretch/>
        </p:blipFill>
        <p:spPr bwMode="auto">
          <a:xfrm>
            <a:off x="1"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15365" name="Rectangle 72">
            <a:extLst>
              <a:ext uri="{FF2B5EF4-FFF2-40B4-BE49-F238E27FC236}">
                <a16:creationId xmlns:a16="http://schemas.microsoft.com/office/drawing/2014/main" id="{D1EA859B-E555-4109-94F3-6700E046E0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C65CD02-ED3B-4C41-841F-1512FD0065D4}"/>
              </a:ext>
            </a:extLst>
          </p:cNvPr>
          <p:cNvSpPr>
            <a:spLocks noGrp="1"/>
          </p:cNvSpPr>
          <p:nvPr>
            <p:ph idx="1"/>
          </p:nvPr>
        </p:nvSpPr>
        <p:spPr>
          <a:xfrm>
            <a:off x="6623223" y="469790"/>
            <a:ext cx="3506466" cy="5918419"/>
          </a:xfrm>
        </p:spPr>
        <p:txBody>
          <a:bodyPr>
            <a:noAutofit/>
          </a:bodyPr>
          <a:lstStyle/>
          <a:p>
            <a:pPr marL="0" indent="0" algn="r">
              <a:lnSpc>
                <a:spcPct val="100000"/>
              </a:lnSpc>
              <a:buNone/>
            </a:pPr>
            <a:r>
              <a:rPr lang="ru-RU" dirty="0"/>
              <a:t>Когда дочери Божьи решают почтить Его своим послушанием, Бог благословляет их мудростью в решении сложных ситуаций. </a:t>
            </a:r>
            <a:endParaRPr lang="en-US" dirty="0" smtClean="0"/>
          </a:p>
          <a:p>
            <a:pPr marL="0" indent="0" algn="r">
              <a:lnSpc>
                <a:spcPct val="100000"/>
              </a:lnSpc>
              <a:buNone/>
            </a:pPr>
            <a:r>
              <a:rPr lang="ru-RU" b="1" dirty="0" smtClean="0"/>
              <a:t>Бог </a:t>
            </a:r>
            <a:r>
              <a:rPr lang="ru-RU" b="1" dirty="0"/>
              <a:t>обещает помочь нам при любых обстоятельствах, особенно в такой трудной ситуации, как эта</a:t>
            </a:r>
            <a:r>
              <a:rPr lang="ru-RU" dirty="0" smtClean="0"/>
              <a:t>.</a:t>
            </a:r>
            <a:r>
              <a:rPr lang="en-US" b="1" dirty="0" smtClean="0"/>
              <a:t> </a:t>
            </a:r>
            <a:endParaRPr lang="en-US" b="1" dirty="0"/>
          </a:p>
          <a:p>
            <a:pPr marL="0" indent="0" algn="r">
              <a:lnSpc>
                <a:spcPct val="100000"/>
              </a:lnSpc>
              <a:buNone/>
            </a:pPr>
            <a:endParaRPr lang="en-US" dirty="0"/>
          </a:p>
        </p:txBody>
      </p:sp>
      <p:pic>
        <p:nvPicPr>
          <p:cNvPr id="6" name="Imagem 5" descr="Forma&#10;&#10;Descrição gerada automaticamente">
            <a:extLst>
              <a:ext uri="{FF2B5EF4-FFF2-40B4-BE49-F238E27FC236}">
                <a16:creationId xmlns:a16="http://schemas.microsoft.com/office/drawing/2014/main" id="{C88AC4B8-2FFE-4F7D-8796-2BBF5AA4FF33}"/>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4149346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3964F-F381-E648-A167-AD1F02B75B0A}"/>
              </a:ext>
            </a:extLst>
          </p:cNvPr>
          <p:cNvSpPr>
            <a:spLocks noGrp="1"/>
          </p:cNvSpPr>
          <p:nvPr>
            <p:ph type="title"/>
          </p:nvPr>
        </p:nvSpPr>
        <p:spPr>
          <a:xfrm>
            <a:off x="5125047" y="-222411"/>
            <a:ext cx="5419427" cy="1286160"/>
          </a:xfrm>
        </p:spPr>
        <p:txBody>
          <a:bodyPr anchor="b">
            <a:noAutofit/>
          </a:bodyPr>
          <a:lstStyle/>
          <a:p>
            <a:pPr algn="ctr">
              <a:lnSpc>
                <a:spcPct val="100000"/>
              </a:lnSpc>
            </a:pPr>
            <a:r>
              <a:rPr lang="ru-RU" sz="2800" b="1" dirty="0"/>
              <a:t>3. ОНИ ВЫБРАЛИ </a:t>
            </a:r>
            <a:r>
              <a:rPr lang="ru-RU" sz="2800" b="1" dirty="0">
                <a:solidFill>
                  <a:schemeClr val="accent6">
                    <a:lumMod val="50000"/>
                  </a:schemeClr>
                </a:solidFill>
              </a:rPr>
              <a:t>ПОДЧИНЯТЬСЯ БОГУ</a:t>
            </a:r>
            <a:r>
              <a:rPr lang="ru-RU" sz="2800" b="1" dirty="0"/>
              <a:t>, А НЕ ЧЕЛОВЕКУ </a:t>
            </a:r>
            <a:endParaRPr lang="en-US" sz="2800" b="1" dirty="0">
              <a:latin typeface="Avenir Next" panose="020B0503020202020204" pitchFamily="34" charset="0"/>
            </a:endParaRPr>
          </a:p>
        </p:txBody>
      </p:sp>
      <p:sp>
        <p:nvSpPr>
          <p:cNvPr id="3" name="Content Placeholder 2">
            <a:extLst>
              <a:ext uri="{FF2B5EF4-FFF2-40B4-BE49-F238E27FC236}">
                <a16:creationId xmlns:a16="http://schemas.microsoft.com/office/drawing/2014/main" id="{F331E0D2-5745-094D-8237-3B66A86915BE}"/>
              </a:ext>
            </a:extLst>
          </p:cNvPr>
          <p:cNvSpPr>
            <a:spLocks noGrp="1"/>
          </p:cNvSpPr>
          <p:nvPr>
            <p:ph idx="1"/>
          </p:nvPr>
        </p:nvSpPr>
        <p:spPr>
          <a:xfrm>
            <a:off x="5125047" y="1116504"/>
            <a:ext cx="5182566" cy="4132877"/>
          </a:xfrm>
        </p:spPr>
        <p:txBody>
          <a:bodyPr>
            <a:noAutofit/>
          </a:bodyPr>
          <a:lstStyle/>
          <a:p>
            <a:pPr marL="0" indent="0" algn="ctr">
              <a:buNone/>
            </a:pPr>
            <a:r>
              <a:rPr lang="ru-RU" sz="2400" dirty="0"/>
              <a:t>«Тот, у кого закон Божий написан в сердце, будет повиноваться Богу, а не людям, и скорее ослушается всех людей, чем хоть в малейшей степени отклонится от заповеди Бога. </a:t>
            </a:r>
            <a:endParaRPr lang="en-US" sz="2400" dirty="0" smtClean="0"/>
          </a:p>
          <a:p>
            <a:pPr marL="0" indent="0" algn="ctr">
              <a:buNone/>
            </a:pPr>
            <a:r>
              <a:rPr lang="ru-RU" sz="2400" dirty="0" smtClean="0"/>
              <a:t>Народ </a:t>
            </a:r>
            <a:r>
              <a:rPr lang="ru-RU" sz="2400" dirty="0"/>
              <a:t>Божий, наученный вдохновением истины и направляемый совестью жить в соответствии со словом Божьим, примет Его закон, написанный в их сердцах, как единственный авторитет, который они могут признать или согласиться повиноваться. Мудрость и авторитет божественного закона превосходит все остальное» </a:t>
            </a:r>
            <a:endParaRPr lang="en-US" sz="2400" dirty="0" smtClean="0"/>
          </a:p>
          <a:p>
            <a:pPr marL="0" indent="0" algn="ctr">
              <a:buNone/>
            </a:pPr>
            <a:r>
              <a:rPr lang="ru-RU" sz="2400" dirty="0" smtClean="0"/>
              <a:t>«</a:t>
            </a:r>
            <a:r>
              <a:rPr lang="ru-RU" sz="2400" dirty="0"/>
              <a:t>Советы для церкви», </a:t>
            </a:r>
            <a:r>
              <a:rPr lang="ru-RU" sz="2400" dirty="0" smtClean="0"/>
              <a:t>314.3.</a:t>
            </a:r>
            <a:endParaRPr lang="ru-RU" sz="2400" dirty="0"/>
          </a:p>
        </p:txBody>
      </p:sp>
      <p:pic>
        <p:nvPicPr>
          <p:cNvPr id="5" name="Picture 2" descr="green plant on white book page">
            <a:extLst>
              <a:ext uri="{FF2B5EF4-FFF2-40B4-BE49-F238E27FC236}">
                <a16:creationId xmlns:a16="http://schemas.microsoft.com/office/drawing/2014/main" id="{0325F1E3-6516-D146-926B-6A94966D0C16}"/>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6" name="Imagem 5" descr="Forma&#10;&#10;Descrição gerada automaticamente">
            <a:extLst>
              <a:ext uri="{FF2B5EF4-FFF2-40B4-BE49-F238E27FC236}">
                <a16:creationId xmlns:a16="http://schemas.microsoft.com/office/drawing/2014/main" id="{B96AEBC2-1713-419B-992C-EF0D59BF7E5B}"/>
              </a:ext>
            </a:extLst>
          </p:cNvPr>
          <p:cNvPicPr>
            <a:picLocks noChangeAspect="1"/>
          </p:cNvPicPr>
          <p:nvPr/>
        </p:nvPicPr>
        <p:blipFill>
          <a:blip r:embed="rId4"/>
          <a:stretch>
            <a:fillRect/>
          </a:stretch>
        </p:blipFill>
        <p:spPr>
          <a:xfrm>
            <a:off x="10544474" y="10"/>
            <a:ext cx="1691640" cy="6858000"/>
          </a:xfrm>
          <a:prstGeom prst="rect">
            <a:avLst/>
          </a:prstGeom>
        </p:spPr>
      </p:pic>
    </p:spTree>
    <p:extLst>
      <p:ext uri="{BB962C8B-B14F-4D97-AF65-F5344CB8AC3E}">
        <p14:creationId xmlns:p14="http://schemas.microsoft.com/office/powerpoint/2010/main" val="878734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F92EB-9954-E74E-B92D-3722A2F8444C}"/>
              </a:ext>
            </a:extLst>
          </p:cNvPr>
          <p:cNvSpPr>
            <a:spLocks noGrp="1"/>
          </p:cNvSpPr>
          <p:nvPr>
            <p:ph type="title"/>
          </p:nvPr>
        </p:nvSpPr>
        <p:spPr>
          <a:xfrm>
            <a:off x="5080934" y="153822"/>
            <a:ext cx="5419426" cy="1963661"/>
          </a:xfrm>
        </p:spPr>
        <p:txBody>
          <a:bodyPr anchor="b">
            <a:normAutofit/>
          </a:bodyPr>
          <a:lstStyle/>
          <a:p>
            <a:r>
              <a:rPr lang="ru-RU" sz="2800" b="1" dirty="0">
                <a:ea typeface="Batang" panose="02030600000101010101" pitchFamily="18" charset="-127"/>
                <a:cs typeface="Aharoni" panose="02010803020104030203" pitchFamily="2" charset="-79"/>
              </a:rPr>
              <a:t>4. ОНИ ВОССТАЛИ </a:t>
            </a:r>
            <a:r>
              <a:rPr lang="ru-RU" sz="2800" b="1" dirty="0">
                <a:solidFill>
                  <a:schemeClr val="accent6">
                    <a:lumMod val="50000"/>
                  </a:schemeClr>
                </a:solidFill>
                <a:ea typeface="Batang" panose="02030600000101010101" pitchFamily="18" charset="-127"/>
                <a:cs typeface="Aharoni" panose="02010803020104030203" pitchFamily="2" charset="-79"/>
              </a:rPr>
              <a:t>ПРОТИВ</a:t>
            </a:r>
            <a:r>
              <a:rPr lang="ru-RU" sz="2800" b="1" dirty="0">
                <a:ea typeface="Batang" panose="02030600000101010101" pitchFamily="18" charset="-127"/>
                <a:cs typeface="Aharoni" panose="02010803020104030203" pitchFamily="2" charset="-79"/>
              </a:rPr>
              <a:t> </a:t>
            </a:r>
            <a:r>
              <a:rPr lang="ru-RU" sz="2800" b="1" dirty="0">
                <a:solidFill>
                  <a:schemeClr val="accent6">
                    <a:lumMod val="50000"/>
                  </a:schemeClr>
                </a:solidFill>
                <a:ea typeface="Batang" panose="02030600000101010101" pitchFamily="18" charset="-127"/>
                <a:cs typeface="Aharoni" panose="02010803020104030203" pitchFamily="2" charset="-79"/>
              </a:rPr>
              <a:t>НЕСПРАВЕДЛИВОСТИ</a:t>
            </a:r>
            <a:r>
              <a:rPr lang="ru-RU" sz="2800" b="1" dirty="0">
                <a:ea typeface="Batang" panose="02030600000101010101" pitchFamily="18" charset="-127"/>
                <a:cs typeface="Aharoni" panose="02010803020104030203" pitchFamily="2" charset="-79"/>
              </a:rPr>
              <a:t> И ВСТАЛИ НА ЗАЩИТУ </a:t>
            </a:r>
            <a:r>
              <a:rPr lang="ru-RU" sz="2800" b="1" dirty="0">
                <a:solidFill>
                  <a:schemeClr val="accent6">
                    <a:lumMod val="50000"/>
                  </a:schemeClr>
                </a:solidFill>
                <a:ea typeface="Batang" panose="02030600000101010101" pitchFamily="18" charset="-127"/>
                <a:cs typeface="Aharoni" panose="02010803020104030203" pitchFamily="2" charset="-79"/>
              </a:rPr>
              <a:t>БЕЗПОМОЩНЫХ</a:t>
            </a:r>
          </a:p>
        </p:txBody>
      </p:sp>
      <p:sp>
        <p:nvSpPr>
          <p:cNvPr id="3" name="Content Placeholder 2">
            <a:extLst>
              <a:ext uri="{FF2B5EF4-FFF2-40B4-BE49-F238E27FC236}">
                <a16:creationId xmlns:a16="http://schemas.microsoft.com/office/drawing/2014/main" id="{671E61B1-1782-9F48-9C8A-3DB8CFEA5F83}"/>
              </a:ext>
            </a:extLst>
          </p:cNvPr>
          <p:cNvSpPr>
            <a:spLocks noGrp="1"/>
          </p:cNvSpPr>
          <p:nvPr>
            <p:ph idx="1"/>
          </p:nvPr>
        </p:nvSpPr>
        <p:spPr>
          <a:xfrm>
            <a:off x="5367913" y="2686373"/>
            <a:ext cx="4845467" cy="3785419"/>
          </a:xfrm>
        </p:spPr>
        <p:txBody>
          <a:bodyPr>
            <a:normAutofit/>
          </a:bodyPr>
          <a:lstStyle/>
          <a:p>
            <a:pPr marL="0" indent="0" algn="ctr">
              <a:lnSpc>
                <a:spcPct val="110000"/>
              </a:lnSpc>
              <a:buNone/>
            </a:pPr>
            <a:r>
              <a:rPr lang="ru-RU" b="1" dirty="0"/>
              <a:t>«Говори за тех, кто безгласен, </a:t>
            </a:r>
            <a:r>
              <a:rPr lang="ru-RU" dirty="0"/>
              <a:t>заступись на суде за бесправных» </a:t>
            </a:r>
            <a:endParaRPr lang="en-US" dirty="0" smtClean="0"/>
          </a:p>
          <a:p>
            <a:pPr marL="0" indent="0" algn="ctr">
              <a:lnSpc>
                <a:spcPct val="110000"/>
              </a:lnSpc>
              <a:buNone/>
            </a:pPr>
            <a:r>
              <a:rPr lang="ru-RU" sz="2000" dirty="0" smtClean="0"/>
              <a:t>(</a:t>
            </a:r>
            <a:r>
              <a:rPr lang="ru-RU" sz="2000" dirty="0"/>
              <a:t>Притчи 31:8, ИПБ).</a:t>
            </a:r>
            <a:endParaRPr lang="en-US" sz="2000" dirty="0"/>
          </a:p>
        </p:txBody>
      </p:sp>
      <p:pic>
        <p:nvPicPr>
          <p:cNvPr id="4" name="Picture 2" descr="green plant on white book page">
            <a:extLst>
              <a:ext uri="{FF2B5EF4-FFF2-40B4-BE49-F238E27FC236}">
                <a16:creationId xmlns:a16="http://schemas.microsoft.com/office/drawing/2014/main" id="{1F317AD3-9747-524C-8205-F27615AB0DAF}"/>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AC806B"/>
            </a:solidFill>
          </a:ln>
        </p:spPr>
        <p:style>
          <a:lnRef idx="1">
            <a:schemeClr val="accent1"/>
          </a:lnRef>
          <a:fillRef idx="0">
            <a:schemeClr val="accent1"/>
          </a:fillRef>
          <a:effectRef idx="0">
            <a:schemeClr val="accent1"/>
          </a:effectRef>
          <a:fontRef idx="minor">
            <a:schemeClr val="tx1"/>
          </a:fontRef>
        </p:style>
      </p:cxnSp>
      <p:pic>
        <p:nvPicPr>
          <p:cNvPr id="6" name="Imagem 5" descr="Forma&#10;&#10;Descrição gerada automaticamente">
            <a:extLst>
              <a:ext uri="{FF2B5EF4-FFF2-40B4-BE49-F238E27FC236}">
                <a16:creationId xmlns:a16="http://schemas.microsoft.com/office/drawing/2014/main" id="{F52D91E6-B2AB-45B9-BFDB-1F3B31EF6553}"/>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1842085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person carrying Holy Bible and bunch of green leaves">
            <a:extLst>
              <a:ext uri="{FF2B5EF4-FFF2-40B4-BE49-F238E27FC236}">
                <a16:creationId xmlns:a16="http://schemas.microsoft.com/office/drawing/2014/main" id="{20294295-2F01-6743-A513-1E11482386AC}"/>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b="-1"/>
          <a:stretch/>
        </p:blipFill>
        <p:spPr bwMode="auto">
          <a:xfrm>
            <a:off x="1"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D1EA859B-E555-4109-94F3-6700E046E0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CBFD0A4-EA10-9444-8348-D0EE7D9AD5E1}"/>
              </a:ext>
            </a:extLst>
          </p:cNvPr>
          <p:cNvSpPr>
            <a:spLocks noGrp="1"/>
          </p:cNvSpPr>
          <p:nvPr>
            <p:ph idx="1"/>
          </p:nvPr>
        </p:nvSpPr>
        <p:spPr>
          <a:xfrm>
            <a:off x="6990457" y="967506"/>
            <a:ext cx="3229881" cy="5988771"/>
          </a:xfrm>
        </p:spPr>
        <p:txBody>
          <a:bodyPr>
            <a:normAutofit/>
          </a:bodyPr>
          <a:lstStyle/>
          <a:p>
            <a:pPr marL="0" indent="0" algn="r">
              <a:lnSpc>
                <a:spcPct val="100000"/>
              </a:lnSpc>
              <a:buNone/>
            </a:pPr>
            <a:r>
              <a:rPr lang="ru-RU" dirty="0"/>
              <a:t>Люди, которые любят Бога, особенно женщины Божьи, должны как Шифра и </a:t>
            </a:r>
            <a:r>
              <a:rPr lang="ru-RU" dirty="0" err="1"/>
              <a:t>Фуа</a:t>
            </a:r>
            <a:r>
              <a:rPr lang="ru-RU" dirty="0"/>
              <a:t> с Божьей мудростью защитить жизни беспомощных и уберечь тех, кто не может постоять за себя. </a:t>
            </a:r>
            <a:endParaRPr lang="en-US" dirty="0"/>
          </a:p>
        </p:txBody>
      </p:sp>
      <p:pic>
        <p:nvPicPr>
          <p:cNvPr id="6" name="Imagem 5" descr="Forma&#10;&#10;Descrição gerada automaticamente">
            <a:extLst>
              <a:ext uri="{FF2B5EF4-FFF2-40B4-BE49-F238E27FC236}">
                <a16:creationId xmlns:a16="http://schemas.microsoft.com/office/drawing/2014/main" id="{381F6217-91FA-434D-B0E0-3EDB78727DD7}"/>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1738078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38D11-F2BA-D94F-BFB0-ADF3F31BD8A4}"/>
              </a:ext>
            </a:extLst>
          </p:cNvPr>
          <p:cNvSpPr>
            <a:spLocks noGrp="1"/>
          </p:cNvSpPr>
          <p:nvPr>
            <p:ph type="title"/>
          </p:nvPr>
        </p:nvSpPr>
        <p:spPr>
          <a:xfrm>
            <a:off x="5080934" y="218998"/>
            <a:ext cx="5419426" cy="1908152"/>
          </a:xfrm>
        </p:spPr>
        <p:txBody>
          <a:bodyPr anchor="b">
            <a:normAutofit/>
          </a:bodyPr>
          <a:lstStyle/>
          <a:p>
            <a:pPr algn="ctr"/>
            <a:r>
              <a:rPr lang="ru-RU" sz="2800" b="1" dirty="0"/>
              <a:t>5</a:t>
            </a:r>
            <a:r>
              <a:rPr lang="ru-RU" sz="2800" b="1" dirty="0">
                <a:solidFill>
                  <a:schemeClr val="accent6">
                    <a:lumMod val="50000"/>
                  </a:schemeClr>
                </a:solidFill>
              </a:rPr>
              <a:t>. ИХ ВЕРНОСТЬ СПАСЛА </a:t>
            </a:r>
            <a:r>
              <a:rPr lang="ru-RU" sz="2800" b="1" dirty="0"/>
              <a:t>ВЕСЬ ЕВРЕЙСКИЙ НАРОД</a:t>
            </a:r>
          </a:p>
        </p:txBody>
      </p:sp>
      <p:sp>
        <p:nvSpPr>
          <p:cNvPr id="3" name="Content Placeholder 2">
            <a:extLst>
              <a:ext uri="{FF2B5EF4-FFF2-40B4-BE49-F238E27FC236}">
                <a16:creationId xmlns:a16="http://schemas.microsoft.com/office/drawing/2014/main" id="{C6420609-56DF-9741-BA55-D93169C34735}"/>
              </a:ext>
            </a:extLst>
          </p:cNvPr>
          <p:cNvSpPr>
            <a:spLocks noGrp="1"/>
          </p:cNvSpPr>
          <p:nvPr>
            <p:ph idx="1"/>
          </p:nvPr>
        </p:nvSpPr>
        <p:spPr>
          <a:xfrm>
            <a:off x="5080934" y="2779365"/>
            <a:ext cx="5303924" cy="2753532"/>
          </a:xfrm>
        </p:spPr>
        <p:txBody>
          <a:bodyPr>
            <a:normAutofit/>
          </a:bodyPr>
          <a:lstStyle/>
          <a:p>
            <a:pPr marL="0" indent="0" algn="ctr">
              <a:lnSpc>
                <a:spcPct val="100000"/>
              </a:lnSpc>
              <a:buNone/>
            </a:pPr>
            <a:r>
              <a:rPr lang="ru-RU" dirty="0"/>
              <a:t>Может ли Бог рассчитывать на нас с вами, когда Ему нужно, чтобы мы служили Ему через нашу верность на своем рабочем месте и в повседневной жизни? </a:t>
            </a:r>
            <a:endParaRPr lang="en-US" dirty="0"/>
          </a:p>
        </p:txBody>
      </p:sp>
      <p:pic>
        <p:nvPicPr>
          <p:cNvPr id="4" name="Picture 2" descr="green plant on white book page">
            <a:extLst>
              <a:ext uri="{FF2B5EF4-FFF2-40B4-BE49-F238E27FC236}">
                <a16:creationId xmlns:a16="http://schemas.microsoft.com/office/drawing/2014/main" id="{C993988C-70A1-284A-BAE1-6F50D25CEA48}"/>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AC806B"/>
            </a:solidFill>
          </a:ln>
        </p:spPr>
        <p:style>
          <a:lnRef idx="1">
            <a:schemeClr val="accent1"/>
          </a:lnRef>
          <a:fillRef idx="0">
            <a:schemeClr val="accent1"/>
          </a:fillRef>
          <a:effectRef idx="0">
            <a:schemeClr val="accent1"/>
          </a:effectRef>
          <a:fontRef idx="minor">
            <a:schemeClr val="tx1"/>
          </a:fontRef>
        </p:style>
      </p:cxnSp>
      <p:pic>
        <p:nvPicPr>
          <p:cNvPr id="6" name="Imagem 5" descr="Forma&#10;&#10;Descrição gerada automaticamente">
            <a:extLst>
              <a:ext uri="{FF2B5EF4-FFF2-40B4-BE49-F238E27FC236}">
                <a16:creationId xmlns:a16="http://schemas.microsoft.com/office/drawing/2014/main" id="{B709089D-4602-47DE-A5BA-269C6BB5AE47}"/>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3078127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 descr="A person sitting at a desk&#10;&#10;Description automatically generated with low confidence">
            <a:extLst>
              <a:ext uri="{FF2B5EF4-FFF2-40B4-BE49-F238E27FC236}">
                <a16:creationId xmlns:a16="http://schemas.microsoft.com/office/drawing/2014/main" id="{D8B18731-06BC-8D43-A94C-60780A26BD3D}"/>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r="-2"/>
          <a:stretch/>
        </p:blipFill>
        <p:spPr bwMode="auto">
          <a:xfrm>
            <a:off x="-749664" y="1587"/>
            <a:ext cx="6095999" cy="6856413"/>
          </a:xfrm>
          <a:custGeom>
            <a:avLst/>
            <a:gdLst/>
            <a:ahLst/>
            <a:cxnLst/>
            <a:rect l="l" t="t" r="r" b="b"/>
            <a:pathLst>
              <a:path w="6649908" h="6856413">
                <a:moveTo>
                  <a:pt x="0" y="0"/>
                </a:moveTo>
                <a:lnTo>
                  <a:pt x="6559859" y="0"/>
                </a:lnTo>
                <a:lnTo>
                  <a:pt x="6572145" y="79394"/>
                </a:lnTo>
                <a:cubicBezTo>
                  <a:pt x="6857782" y="2230562"/>
                  <a:pt x="6243159" y="4473353"/>
                  <a:pt x="6528796" y="6624522"/>
                </a:cubicBezTo>
                <a:lnTo>
                  <a:pt x="6564680" y="6856413"/>
                </a:lnTo>
                <a:lnTo>
                  <a:pt x="0" y="6856413"/>
                </a:ln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45E8BE68-2626-394E-8556-96E0A2BF4A74}"/>
              </a:ext>
            </a:extLst>
          </p:cNvPr>
          <p:cNvSpPr>
            <a:spLocks noGrp="1"/>
          </p:cNvSpPr>
          <p:nvPr>
            <p:ph idx="1"/>
          </p:nvPr>
        </p:nvSpPr>
        <p:spPr>
          <a:xfrm>
            <a:off x="5546221" y="712922"/>
            <a:ext cx="4754253" cy="5654539"/>
          </a:xfrm>
        </p:spPr>
        <p:txBody>
          <a:bodyPr>
            <a:normAutofit lnSpcReduction="10000"/>
          </a:bodyPr>
          <a:lstStyle/>
          <a:p>
            <a:pPr marL="0" indent="0" algn="ctr">
              <a:lnSpc>
                <a:spcPct val="100000"/>
              </a:lnSpc>
              <a:buNone/>
            </a:pPr>
            <a:r>
              <a:rPr lang="ru-RU" dirty="0"/>
              <a:t>«Находясь в своем доме и выполняя простые жизненные обязанности, которые необходимо выполнять, женщина может и должна проявлять верность, послушание и любовь так же искренне, как это делают ангелы в своем служении. </a:t>
            </a:r>
            <a:r>
              <a:rPr lang="ru-RU" b="1" dirty="0"/>
              <a:t>Послушание воле Божьей делает почетной любую работу, которую необходимо </a:t>
            </a:r>
            <a:r>
              <a:rPr lang="ru-RU" b="1" dirty="0" smtClean="0"/>
              <a:t>выполнять» </a:t>
            </a:r>
            <a:r>
              <a:rPr lang="ru-RU" dirty="0" smtClean="0"/>
              <a:t>(</a:t>
            </a:r>
            <a:r>
              <a:rPr lang="ru-RU" dirty="0"/>
              <a:t>Христианский дом, 24.2</a:t>
            </a:r>
            <a:r>
              <a:rPr lang="ru-RU" dirty="0" smtClean="0"/>
              <a:t>).</a:t>
            </a:r>
            <a:endParaRPr lang="ru-RU" dirty="0"/>
          </a:p>
        </p:txBody>
      </p:sp>
      <p:pic>
        <p:nvPicPr>
          <p:cNvPr id="5" name="Imagem 4" descr="Forma&#10;&#10;Descrição gerada automaticamente">
            <a:extLst>
              <a:ext uri="{FF2B5EF4-FFF2-40B4-BE49-F238E27FC236}">
                <a16:creationId xmlns:a16="http://schemas.microsoft.com/office/drawing/2014/main" id="{BAFF619A-A61C-4BDA-BCC7-C9D68305929F}"/>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26473780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AF99E-283F-BB4A-8384-4C64252CFDEC}"/>
              </a:ext>
            </a:extLst>
          </p:cNvPr>
          <p:cNvSpPr>
            <a:spLocks noGrp="1"/>
          </p:cNvSpPr>
          <p:nvPr>
            <p:ph type="title"/>
          </p:nvPr>
        </p:nvSpPr>
        <p:spPr>
          <a:xfrm>
            <a:off x="4965431" y="834511"/>
            <a:ext cx="5534930" cy="1286160"/>
          </a:xfrm>
        </p:spPr>
        <p:txBody>
          <a:bodyPr anchor="b">
            <a:normAutofit/>
          </a:bodyPr>
          <a:lstStyle/>
          <a:p>
            <a:pPr algn="ctr"/>
            <a:r>
              <a:rPr lang="ru-RU" sz="2800" b="1" dirty="0"/>
              <a:t>6. БОГ НАГРАДИЛ </a:t>
            </a:r>
            <a:r>
              <a:rPr lang="ru-RU" sz="2800" b="1" dirty="0">
                <a:solidFill>
                  <a:schemeClr val="accent6">
                    <a:lumMod val="50000"/>
                  </a:schemeClr>
                </a:solidFill>
              </a:rPr>
              <a:t>ИХ ВЕРНОСТЬ</a:t>
            </a:r>
          </a:p>
        </p:txBody>
      </p:sp>
      <p:sp>
        <p:nvSpPr>
          <p:cNvPr id="3" name="Content Placeholder 2">
            <a:extLst>
              <a:ext uri="{FF2B5EF4-FFF2-40B4-BE49-F238E27FC236}">
                <a16:creationId xmlns:a16="http://schemas.microsoft.com/office/drawing/2014/main" id="{5F8F23AF-2404-2248-9BD5-EA43518872C5}"/>
              </a:ext>
            </a:extLst>
          </p:cNvPr>
          <p:cNvSpPr>
            <a:spLocks noGrp="1"/>
          </p:cNvSpPr>
          <p:nvPr>
            <p:ph idx="1"/>
          </p:nvPr>
        </p:nvSpPr>
        <p:spPr>
          <a:xfrm>
            <a:off x="4965432" y="2686373"/>
            <a:ext cx="5260920" cy="3785419"/>
          </a:xfrm>
        </p:spPr>
        <p:txBody>
          <a:bodyPr>
            <a:noAutofit/>
          </a:bodyPr>
          <a:lstStyle/>
          <a:p>
            <a:pPr marL="0" indent="0" algn="ctr">
              <a:buNone/>
            </a:pPr>
            <a:r>
              <a:rPr lang="ru-RU" dirty="0"/>
              <a:t>Перевод Благая весть: «Поскольку повивальные бабки были богобоязненными, Бог благоволил к ним и благословил их семьи. А израильтяне продолжали расти и укрепляться».</a:t>
            </a:r>
          </a:p>
          <a:p>
            <a:pPr marL="0" indent="0" algn="ctr">
              <a:lnSpc>
                <a:spcPct val="110000"/>
              </a:lnSpc>
              <a:buNone/>
            </a:pPr>
            <a:r>
              <a:rPr lang="ru-RU" sz="2000" dirty="0" smtClean="0"/>
              <a:t>Исход 1:20</a:t>
            </a:r>
            <a:endParaRPr lang="en-US" sz="2000" dirty="0"/>
          </a:p>
        </p:txBody>
      </p:sp>
      <p:pic>
        <p:nvPicPr>
          <p:cNvPr id="4" name="Picture 2" descr="green plant on white book page">
            <a:extLst>
              <a:ext uri="{FF2B5EF4-FFF2-40B4-BE49-F238E27FC236}">
                <a16:creationId xmlns:a16="http://schemas.microsoft.com/office/drawing/2014/main" id="{EE9649A1-44E2-A34B-A71B-3CB1EEF4A419}"/>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AC806B"/>
            </a:solidFill>
          </a:ln>
        </p:spPr>
        <p:style>
          <a:lnRef idx="1">
            <a:schemeClr val="accent1"/>
          </a:lnRef>
          <a:fillRef idx="0">
            <a:schemeClr val="accent1"/>
          </a:fillRef>
          <a:effectRef idx="0">
            <a:schemeClr val="accent1"/>
          </a:effectRef>
          <a:fontRef idx="minor">
            <a:schemeClr val="tx1"/>
          </a:fontRef>
        </p:style>
      </p:cxnSp>
      <p:pic>
        <p:nvPicPr>
          <p:cNvPr id="6" name="Imagem 5" descr="Forma&#10;&#10;Descrição gerada automaticamente">
            <a:extLst>
              <a:ext uri="{FF2B5EF4-FFF2-40B4-BE49-F238E27FC236}">
                <a16:creationId xmlns:a16="http://schemas.microsoft.com/office/drawing/2014/main" id="{FF0277E8-DDEC-4D7B-B8B4-830E47272DDE}"/>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42121744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90DA22-7D30-0142-9784-09281E4E9479}"/>
              </a:ext>
            </a:extLst>
          </p:cNvPr>
          <p:cNvSpPr>
            <a:spLocks noGrp="1"/>
          </p:cNvSpPr>
          <p:nvPr>
            <p:ph idx="1"/>
          </p:nvPr>
        </p:nvSpPr>
        <p:spPr>
          <a:xfrm>
            <a:off x="4965432" y="837051"/>
            <a:ext cx="5212610" cy="5822603"/>
          </a:xfrm>
        </p:spPr>
        <p:txBody>
          <a:bodyPr>
            <a:noAutofit/>
          </a:bodyPr>
          <a:lstStyle/>
          <a:p>
            <a:r>
              <a:rPr lang="ru-RU" b="1" dirty="0"/>
              <a:t>Новая американская стандартная Библия: </a:t>
            </a:r>
            <a:r>
              <a:rPr lang="ru-RU" dirty="0"/>
              <a:t>«И благоволил Бог к повивальным бабкам, и народ умножился и сделался весьма сильным</a:t>
            </a:r>
            <a:r>
              <a:rPr lang="ru-RU" dirty="0" smtClean="0"/>
              <a:t>». Исход 1:20</a:t>
            </a:r>
            <a:endParaRPr lang="ru-RU" dirty="0"/>
          </a:p>
          <a:p>
            <a:pPr marL="0" indent="0">
              <a:lnSpc>
                <a:spcPct val="100000"/>
              </a:lnSpc>
              <a:buNone/>
            </a:pPr>
            <a:endParaRPr lang="en-US" dirty="0"/>
          </a:p>
          <a:p>
            <a:r>
              <a:rPr lang="ru-RU" b="1" dirty="0"/>
              <a:t>Новая международная версия</a:t>
            </a:r>
            <a:r>
              <a:rPr lang="ru-RU" dirty="0"/>
              <a:t>: «И благоволил Бог к повивальным бабкам, и народ увеличился и стал еще многочисленнее</a:t>
            </a:r>
            <a:r>
              <a:rPr lang="ru-RU" dirty="0" smtClean="0"/>
              <a:t>». Исход 1:20</a:t>
            </a:r>
            <a:endParaRPr lang="ru-RU" dirty="0"/>
          </a:p>
        </p:txBody>
      </p:sp>
      <p:pic>
        <p:nvPicPr>
          <p:cNvPr id="6" name="Picture 2" descr="open book on white surface">
            <a:extLst>
              <a:ext uri="{FF2B5EF4-FFF2-40B4-BE49-F238E27FC236}">
                <a16:creationId xmlns:a16="http://schemas.microsoft.com/office/drawing/2014/main" id="{82B7870C-772C-5643-877E-A471EAB9D26B}"/>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4" name="Imagem 3" descr="Forma&#10;&#10;Descrição gerada automaticamente">
            <a:extLst>
              <a:ext uri="{FF2B5EF4-FFF2-40B4-BE49-F238E27FC236}">
                <a16:creationId xmlns:a16="http://schemas.microsoft.com/office/drawing/2014/main" id="{432C3001-5832-4BB1-99E3-8FE3FF4070CC}"/>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440774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5A39B-89F1-844C-8667-E2C237CDF40B}"/>
              </a:ext>
            </a:extLst>
          </p:cNvPr>
          <p:cNvSpPr>
            <a:spLocks noGrp="1"/>
          </p:cNvSpPr>
          <p:nvPr>
            <p:ph type="title"/>
          </p:nvPr>
        </p:nvSpPr>
        <p:spPr>
          <a:xfrm>
            <a:off x="804673" y="996044"/>
            <a:ext cx="3616856" cy="4376572"/>
          </a:xfrm>
        </p:spPr>
        <p:txBody>
          <a:bodyPr anchor="ctr">
            <a:normAutofit/>
          </a:bodyPr>
          <a:lstStyle/>
          <a:p>
            <a:pPr algn="ctr">
              <a:lnSpc>
                <a:spcPct val="100000"/>
              </a:lnSpc>
            </a:pPr>
            <a:r>
              <a:rPr lang="ru-RU" sz="2800" dirty="0" smtClean="0">
                <a:latin typeface="Avenir Next" panose="020B0503020202020204" pitchFamily="34" charset="0"/>
              </a:rPr>
              <a:t>КЕМБРИДЖСКИЙ СЛОВАРЬ</a:t>
            </a:r>
            <a:endParaRPr lang="en-US" sz="2800" b="1" dirty="0">
              <a:latin typeface="Avenir Next" panose="020B0503020202020204" pitchFamily="34" charset="0"/>
            </a:endParaRP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2FC30AF-94AA-BA44-B207-E8BD37250E9E}"/>
              </a:ext>
            </a:extLst>
          </p:cNvPr>
          <p:cNvSpPr>
            <a:spLocks noGrp="1"/>
          </p:cNvSpPr>
          <p:nvPr>
            <p:ph idx="1"/>
          </p:nvPr>
        </p:nvSpPr>
        <p:spPr>
          <a:xfrm>
            <a:off x="5916538" y="1399032"/>
            <a:ext cx="4022221" cy="4471416"/>
          </a:xfrm>
        </p:spPr>
        <p:txBody>
          <a:bodyPr anchor="ctr">
            <a:normAutofit lnSpcReduction="10000"/>
          </a:bodyPr>
          <a:lstStyle/>
          <a:p>
            <a:pPr marL="0" indent="0" algn="ctr">
              <a:lnSpc>
                <a:spcPct val="150000"/>
              </a:lnSpc>
              <a:buNone/>
            </a:pPr>
            <a:r>
              <a:rPr lang="ru-RU" dirty="0" smtClean="0">
                <a:solidFill>
                  <a:schemeClr val="bg1"/>
                </a:solidFill>
                <a:latin typeface="Avenir Next" panose="020B0503020202020204" pitchFamily="34" charset="0"/>
              </a:rPr>
              <a:t>ГЕРОИНЯ ЭТО «ЖЕНЩИНА, КОТОРОЙ </a:t>
            </a:r>
            <a:r>
              <a:rPr lang="ru-RU" b="1" dirty="0" smtClean="0">
                <a:solidFill>
                  <a:schemeClr val="bg1"/>
                </a:solidFill>
                <a:latin typeface="Avenir Next" panose="020B0503020202020204" pitchFamily="34" charset="0"/>
              </a:rPr>
              <a:t>ВОСХИЩАЮТСЯ</a:t>
            </a:r>
            <a:r>
              <a:rPr lang="ru-RU" dirty="0" smtClean="0">
                <a:solidFill>
                  <a:schemeClr val="bg1"/>
                </a:solidFill>
                <a:latin typeface="Avenir Next" panose="020B0503020202020204" pitchFamily="34" charset="0"/>
              </a:rPr>
              <a:t> ЗА ТО, ЧТО ОНА СДЕЛАЛА ЧТО-ТО </a:t>
            </a:r>
            <a:r>
              <a:rPr lang="ru-RU" b="1" dirty="0" smtClean="0">
                <a:solidFill>
                  <a:schemeClr val="bg1"/>
                </a:solidFill>
                <a:latin typeface="Avenir Next" panose="020B0503020202020204" pitchFamily="34" charset="0"/>
              </a:rPr>
              <a:t>ОЧЕНЬ СМЕЛОЕ </a:t>
            </a:r>
            <a:r>
              <a:rPr lang="ru-RU" dirty="0" smtClean="0">
                <a:solidFill>
                  <a:schemeClr val="bg1"/>
                </a:solidFill>
                <a:latin typeface="Avenir Next" panose="020B0503020202020204" pitchFamily="34" charset="0"/>
              </a:rPr>
              <a:t>ИЛИ </a:t>
            </a:r>
            <a:r>
              <a:rPr lang="ru-RU" b="1" dirty="0" smtClean="0">
                <a:solidFill>
                  <a:schemeClr val="bg1"/>
                </a:solidFill>
                <a:latin typeface="Avenir Next" panose="020B0503020202020204" pitchFamily="34" charset="0"/>
              </a:rPr>
              <a:t>ДОСТИГЛА ЧЕГО-ТО ВЕЛИКОГО</a:t>
            </a:r>
            <a:r>
              <a:rPr lang="ru-RU" dirty="0" smtClean="0">
                <a:solidFill>
                  <a:schemeClr val="bg1"/>
                </a:solidFill>
                <a:latin typeface="Avenir Next" panose="020B0503020202020204" pitchFamily="34" charset="0"/>
              </a:rPr>
              <a:t>».</a:t>
            </a:r>
            <a:endParaRPr lang="en-US" b="1" dirty="0" smtClean="0">
              <a:solidFill>
                <a:schemeClr val="bg1"/>
              </a:solidFill>
              <a:latin typeface="Avenir Next" panose="020B0503020202020204" pitchFamily="34" charset="0"/>
            </a:endParaRPr>
          </a:p>
          <a:p>
            <a:pPr marL="0" indent="0" algn="ctr">
              <a:lnSpc>
                <a:spcPct val="150000"/>
              </a:lnSpc>
              <a:buNone/>
            </a:pPr>
            <a:endParaRPr lang="en-US" dirty="0">
              <a:solidFill>
                <a:schemeClr val="bg1"/>
              </a:solidFill>
              <a:latin typeface="Avenir Next" panose="020B0503020202020204" pitchFamily="34" charset="0"/>
            </a:endParaRPr>
          </a:p>
        </p:txBody>
      </p:sp>
      <p:pic>
        <p:nvPicPr>
          <p:cNvPr id="6" name="Imagem 5" descr="Forma&#10;&#10;Descrição gerada automaticamente">
            <a:extLst>
              <a:ext uri="{FF2B5EF4-FFF2-40B4-BE49-F238E27FC236}">
                <a16:creationId xmlns:a16="http://schemas.microsoft.com/office/drawing/2014/main" id="{18492CE7-4452-435B-979B-37328982A43B}"/>
              </a:ext>
            </a:extLst>
          </p:cNvPr>
          <p:cNvPicPr>
            <a:picLocks noChangeAspect="1"/>
          </p:cNvPicPr>
          <p:nvPr/>
        </p:nvPicPr>
        <p:blipFill>
          <a:blip r:embed="rId3"/>
          <a:stretch>
            <a:fillRect/>
          </a:stretch>
        </p:blipFill>
        <p:spPr>
          <a:xfrm>
            <a:off x="10500360" y="10"/>
            <a:ext cx="1691640" cy="6858000"/>
          </a:xfrm>
          <a:prstGeom prst="rect">
            <a:avLst/>
          </a:prstGeom>
        </p:spPr>
      </p:pic>
    </p:spTree>
    <p:extLst>
      <p:ext uri="{BB962C8B-B14F-4D97-AF65-F5344CB8AC3E}">
        <p14:creationId xmlns:p14="http://schemas.microsoft.com/office/powerpoint/2010/main" val="3022799570"/>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person carrying Holy Bible and bunch of green leaves">
            <a:extLst>
              <a:ext uri="{FF2B5EF4-FFF2-40B4-BE49-F238E27FC236}">
                <a16:creationId xmlns:a16="http://schemas.microsoft.com/office/drawing/2014/main" id="{5C3D85D9-E03F-2B45-B72F-E6CDBE8F82B4}"/>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b="-1"/>
          <a:stretch/>
        </p:blipFill>
        <p:spPr bwMode="auto">
          <a:xfrm>
            <a:off x="2522356"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D1EA859B-E555-4109-94F3-6700E046E0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4FC8A3B-9C6F-694F-AFC1-A79BCA76986F}"/>
              </a:ext>
            </a:extLst>
          </p:cNvPr>
          <p:cNvSpPr>
            <a:spLocks noGrp="1"/>
          </p:cNvSpPr>
          <p:nvPr>
            <p:ph idx="1"/>
          </p:nvPr>
        </p:nvSpPr>
        <p:spPr>
          <a:xfrm>
            <a:off x="278973" y="708140"/>
            <a:ext cx="4850970" cy="5780868"/>
          </a:xfrm>
        </p:spPr>
        <p:txBody>
          <a:bodyPr>
            <a:normAutofit fontScale="92500"/>
          </a:bodyPr>
          <a:lstStyle/>
          <a:p>
            <a:r>
              <a:rPr lang="ru-RU" dirty="0"/>
              <a:t>От этих смиренных женщин мы узнали, что </a:t>
            </a:r>
            <a:r>
              <a:rPr lang="ru-RU" b="1" dirty="0">
                <a:solidFill>
                  <a:schemeClr val="accent6">
                    <a:lumMod val="50000"/>
                  </a:schemeClr>
                </a:solidFill>
              </a:rPr>
              <a:t>страх Божий — самая главная добродетель</a:t>
            </a:r>
            <a:r>
              <a:rPr lang="ru-RU" dirty="0"/>
              <a:t>, которая является украшением для дочерей Божиих.</a:t>
            </a:r>
          </a:p>
          <a:p>
            <a:r>
              <a:rPr lang="ru-RU" dirty="0"/>
              <a:t>Мы узнали, </a:t>
            </a:r>
            <a:r>
              <a:rPr lang="ru-RU" b="1" dirty="0">
                <a:solidFill>
                  <a:schemeClr val="accent6">
                    <a:lumMod val="50000"/>
                  </a:schemeClr>
                </a:solidFill>
              </a:rPr>
              <a:t>что Бог наделяет нас мудростью, необходимой для разрешения любой ситуации</a:t>
            </a:r>
            <a:r>
              <a:rPr lang="ru-RU" dirty="0"/>
              <a:t>, когда мы делаем выбор исполнять Его волю.</a:t>
            </a:r>
          </a:p>
          <a:p>
            <a:r>
              <a:rPr lang="ru-RU" dirty="0"/>
              <a:t>Мы узнали, что в любых обстоятельствах </a:t>
            </a:r>
            <a:r>
              <a:rPr lang="ru-RU" b="1" dirty="0">
                <a:solidFill>
                  <a:schemeClr val="accent6">
                    <a:lumMod val="50000"/>
                  </a:schemeClr>
                </a:solidFill>
              </a:rPr>
              <a:t>у нас всегда есть выбор повиноваться Богу</a:t>
            </a:r>
            <a:r>
              <a:rPr lang="ru-RU" dirty="0"/>
              <a:t>, а не сатане и его агентам.</a:t>
            </a:r>
          </a:p>
        </p:txBody>
      </p:sp>
      <p:pic>
        <p:nvPicPr>
          <p:cNvPr id="6" name="Imagem 5" descr="Forma&#10;&#10;Descrição gerada automaticamente">
            <a:extLst>
              <a:ext uri="{FF2B5EF4-FFF2-40B4-BE49-F238E27FC236}">
                <a16:creationId xmlns:a16="http://schemas.microsoft.com/office/drawing/2014/main" id="{22DCF1BE-EBC9-4E36-9A63-D684B58A3B1B}"/>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19972251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DB861B-A4DA-BE4D-933B-356544BBFF9C}"/>
              </a:ext>
            </a:extLst>
          </p:cNvPr>
          <p:cNvSpPr>
            <a:spLocks noGrp="1"/>
          </p:cNvSpPr>
          <p:nvPr>
            <p:ph idx="1"/>
          </p:nvPr>
        </p:nvSpPr>
        <p:spPr>
          <a:xfrm>
            <a:off x="5105544" y="1126713"/>
            <a:ext cx="5175278" cy="4980591"/>
          </a:xfrm>
        </p:spPr>
        <p:txBody>
          <a:bodyPr>
            <a:noAutofit/>
          </a:bodyPr>
          <a:lstStyle/>
          <a:p>
            <a:r>
              <a:rPr lang="ru-RU" b="1" dirty="0">
                <a:solidFill>
                  <a:schemeClr val="accent6">
                    <a:lumMod val="50000"/>
                  </a:schemeClr>
                </a:solidFill>
              </a:rPr>
              <a:t>Мы научились противостоять несправедливости, где бы мы ни находились</a:t>
            </a:r>
            <a:r>
              <a:rPr lang="ru-RU" dirty="0"/>
              <a:t>, заступаться за беззащитных и предлагать любую помощь, необходимую для спасения жизней.</a:t>
            </a:r>
          </a:p>
          <a:p>
            <a:pPr marL="0" lvl="0" indent="0">
              <a:lnSpc>
                <a:spcPct val="100000"/>
              </a:lnSpc>
              <a:buNone/>
            </a:pPr>
            <a:endParaRPr lang="en-US" dirty="0"/>
          </a:p>
          <a:p>
            <a:pPr lvl="0">
              <a:lnSpc>
                <a:spcPct val="100000"/>
              </a:lnSpc>
            </a:pPr>
            <a:r>
              <a:rPr lang="ru-RU" dirty="0"/>
              <a:t>Мы узнали, что </a:t>
            </a:r>
            <a:r>
              <a:rPr lang="ru-RU" b="1" dirty="0">
                <a:solidFill>
                  <a:schemeClr val="accent6">
                    <a:lumMod val="50000"/>
                  </a:schemeClr>
                </a:solidFill>
              </a:rPr>
              <a:t>когда мы остаемся верными в послушании Богу, Он верен в благословении нас.</a:t>
            </a:r>
            <a:endParaRPr lang="en-US" b="1" dirty="0">
              <a:solidFill>
                <a:schemeClr val="accent6">
                  <a:lumMod val="50000"/>
                </a:schemeClr>
              </a:solidFill>
            </a:endParaRPr>
          </a:p>
        </p:txBody>
      </p:sp>
      <p:pic>
        <p:nvPicPr>
          <p:cNvPr id="4" name="Picture 2" descr="green plant on white book page">
            <a:extLst>
              <a:ext uri="{FF2B5EF4-FFF2-40B4-BE49-F238E27FC236}">
                <a16:creationId xmlns:a16="http://schemas.microsoft.com/office/drawing/2014/main" id="{EB8B101C-50C3-A746-BFBF-31349AB1D9EE}"/>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5" name="Imagem 4" descr="Forma&#10;&#10;Descrição gerada automaticamente">
            <a:extLst>
              <a:ext uri="{FF2B5EF4-FFF2-40B4-BE49-F238E27FC236}">
                <a16:creationId xmlns:a16="http://schemas.microsoft.com/office/drawing/2014/main" id="{E0E6B89B-D311-4CC2-A2F2-660EA6DBB8F2}"/>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42536033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098" name="Picture 2" descr="white ceramic teacup on white ceramic saucer on table">
            <a:extLst>
              <a:ext uri="{FF2B5EF4-FFF2-40B4-BE49-F238E27FC236}">
                <a16:creationId xmlns:a16="http://schemas.microsoft.com/office/drawing/2014/main" id="{8F79A001-5B70-D54C-B565-A8C138BD03F2}"/>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20" y="10"/>
            <a:ext cx="12191980" cy="3710603"/>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A29BC02F-FA33-6148-B220-2025B9674677}"/>
              </a:ext>
            </a:extLst>
          </p:cNvPr>
          <p:cNvSpPr>
            <a:spLocks noGrp="1"/>
          </p:cNvSpPr>
          <p:nvPr>
            <p:ph idx="1"/>
          </p:nvPr>
        </p:nvSpPr>
        <p:spPr>
          <a:xfrm>
            <a:off x="924524" y="3806356"/>
            <a:ext cx="8480733" cy="2634713"/>
          </a:xfrm>
        </p:spPr>
        <p:txBody>
          <a:bodyPr anchor="ctr">
            <a:normAutofit/>
          </a:bodyPr>
          <a:lstStyle/>
          <a:p>
            <a:pPr marL="0" indent="0" algn="ctr">
              <a:buNone/>
            </a:pPr>
            <a:r>
              <a:rPr lang="ru-RU" sz="2400" b="1" dirty="0">
                <a:solidFill>
                  <a:schemeClr val="accent6">
                    <a:lumMod val="50000"/>
                  </a:schemeClr>
                </a:solidFill>
              </a:rPr>
              <a:t>«ОТЕЦ, НАУЧИ МЕНЯ ТВОЕМУ ПУТИ ПРАВЕДНОСТИ И ПОШЛИ СВОЕГО СВЯТОГО ДУХА, ЧТОБЫ ОН ОТКРЫЛ МОИ ГЛАЗА, ЧТОБЫ Я МОГЛА ПОНЯТЬ ТВОЮ ВОЛЮ ДЛЯ МОЕЙ ЖИЗНИ И ИДТИ ВПЕРЕД ВО ИМЯ ИИСУСА.</a:t>
            </a:r>
          </a:p>
          <a:p>
            <a:pPr marL="0" indent="0" algn="ctr">
              <a:buNone/>
            </a:pPr>
            <a:r>
              <a:rPr lang="ru-RU" sz="2400" b="1" dirty="0">
                <a:solidFill>
                  <a:schemeClr val="accent6">
                    <a:lumMod val="50000"/>
                  </a:schemeClr>
                </a:solidFill>
              </a:rPr>
              <a:t>АМИНЬ."</a:t>
            </a:r>
          </a:p>
        </p:txBody>
      </p:sp>
      <p:pic>
        <p:nvPicPr>
          <p:cNvPr id="4" name="Imagem 3" descr="Forma&#10;&#10;Descrição gerada automaticamente">
            <a:extLst>
              <a:ext uri="{FF2B5EF4-FFF2-40B4-BE49-F238E27FC236}">
                <a16:creationId xmlns:a16="http://schemas.microsoft.com/office/drawing/2014/main" id="{4967C4CA-7D8B-4CE9-A070-7EF69B06AEC7}"/>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2725563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green plant on white book page">
            <a:extLst>
              <a:ext uri="{FF2B5EF4-FFF2-40B4-BE49-F238E27FC236}">
                <a16:creationId xmlns:a16="http://schemas.microsoft.com/office/drawing/2014/main" id="{455C54DC-EABB-604B-9B37-76E26EA60CDA}"/>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b="-1"/>
          <a:stretch/>
        </p:blipFill>
        <p:spPr bwMode="auto">
          <a:xfrm>
            <a:off x="0" y="10"/>
            <a:ext cx="10500360" cy="685799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D1EA859B-E555-4109-94F3-6700E046E0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2DB960A-9E08-DC47-B9FE-22CE8E83F408}"/>
              </a:ext>
            </a:extLst>
          </p:cNvPr>
          <p:cNvSpPr>
            <a:spLocks noGrp="1"/>
          </p:cNvSpPr>
          <p:nvPr>
            <p:ph idx="1"/>
          </p:nvPr>
        </p:nvSpPr>
        <p:spPr>
          <a:xfrm>
            <a:off x="6096000" y="782157"/>
            <a:ext cx="4495075" cy="5575914"/>
          </a:xfrm>
        </p:spPr>
        <p:txBody>
          <a:bodyPr>
            <a:noAutofit/>
          </a:bodyPr>
          <a:lstStyle/>
          <a:p>
            <a:r>
              <a:rPr lang="ru-RU" dirty="0"/>
              <a:t>Что произойдет, если ваша профессия даст вам уникальную возможность выполнить экстраординарное задание, будь оно хорошее или плохое</a:t>
            </a:r>
            <a:r>
              <a:rPr lang="ru-RU" dirty="0" smtClean="0"/>
              <a:t>?</a:t>
            </a:r>
            <a:endParaRPr lang="ru-RU" dirty="0"/>
          </a:p>
          <a:p>
            <a:r>
              <a:rPr lang="ru-RU" dirty="0"/>
              <a:t>Что произойдет, если послушание Богу вступит в противоречие с послушанием человеку, и вы столкнетесь с опасными для жизни последствиями</a:t>
            </a:r>
            <a:r>
              <a:rPr lang="ru-RU" dirty="0" smtClean="0"/>
              <a:t>?</a:t>
            </a:r>
            <a:endParaRPr lang="en-US" dirty="0"/>
          </a:p>
          <a:p>
            <a:pPr>
              <a:lnSpc>
                <a:spcPct val="100000"/>
              </a:lnSpc>
            </a:pPr>
            <a:endParaRPr lang="en-US" dirty="0"/>
          </a:p>
        </p:txBody>
      </p:sp>
      <p:pic>
        <p:nvPicPr>
          <p:cNvPr id="7" name="Imagem 6" descr="Forma&#10;&#10;Descrição gerada automaticamente">
            <a:extLst>
              <a:ext uri="{FF2B5EF4-FFF2-40B4-BE49-F238E27FC236}">
                <a16:creationId xmlns:a16="http://schemas.microsoft.com/office/drawing/2014/main" id="{7D7124EC-0CF8-4DB8-9AE8-C78D5C7D65A0}"/>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2517558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green plant on white book page">
            <a:extLst>
              <a:ext uri="{FF2B5EF4-FFF2-40B4-BE49-F238E27FC236}">
                <a16:creationId xmlns:a16="http://schemas.microsoft.com/office/drawing/2014/main" id="{145A3C31-DBBC-1743-B092-050C5D55611B}"/>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b="-1"/>
          <a:stretch/>
        </p:blipFill>
        <p:spPr bwMode="auto">
          <a:xfrm>
            <a:off x="0" y="10"/>
            <a:ext cx="10497313" cy="685799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D1EA859B-E555-4109-94F3-6700E046E0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C27085B-BF3F-7440-A361-63E3E7469E2E}"/>
              </a:ext>
            </a:extLst>
          </p:cNvPr>
          <p:cNvSpPr>
            <a:spLocks noGrp="1"/>
          </p:cNvSpPr>
          <p:nvPr>
            <p:ph idx="1"/>
          </p:nvPr>
        </p:nvSpPr>
        <p:spPr>
          <a:xfrm>
            <a:off x="6096000" y="494270"/>
            <a:ext cx="4676393" cy="5934051"/>
          </a:xfrm>
        </p:spPr>
        <p:txBody>
          <a:bodyPr>
            <a:noAutofit/>
          </a:bodyPr>
          <a:lstStyle/>
          <a:p>
            <a:r>
              <a:rPr lang="ru-RU" dirty="0"/>
              <a:t>Что произойдет, если вы сможете легко дать разумное объяснение тому, что находитесь на стороне большинства, которое предпочитает получать одобрение людей, терпя при этом угрызения совести, которая требует сделать правильный выбор</a:t>
            </a:r>
            <a:r>
              <a:rPr lang="ru-RU" dirty="0" smtClean="0"/>
              <a:t>?</a:t>
            </a:r>
            <a:endParaRPr lang="ru-RU" dirty="0"/>
          </a:p>
          <a:p>
            <a:r>
              <a:rPr lang="ru-RU" dirty="0"/>
              <a:t>Что произойдет, если отстаивание истины станет </a:t>
            </a:r>
            <a:r>
              <a:rPr lang="ru-RU" i="1" dirty="0"/>
              <a:t>единственной</a:t>
            </a:r>
            <a:r>
              <a:rPr lang="ru-RU" dirty="0"/>
              <a:t> возможностью сохранить свою веру?</a:t>
            </a:r>
          </a:p>
        </p:txBody>
      </p:sp>
      <p:pic>
        <p:nvPicPr>
          <p:cNvPr id="6" name="Imagem 5" descr="Forma&#10;&#10;Descrição gerada automaticamente">
            <a:extLst>
              <a:ext uri="{FF2B5EF4-FFF2-40B4-BE49-F238E27FC236}">
                <a16:creationId xmlns:a16="http://schemas.microsoft.com/office/drawing/2014/main" id="{CDEF66A2-2C64-4805-AA79-DA0D87E44E91}"/>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587360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F13C74B1-5B17-4795-BED0-7140497B445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15FF23-4A2C-574F-9B21-27029FCB44DD}"/>
              </a:ext>
            </a:extLst>
          </p:cNvPr>
          <p:cNvSpPr>
            <a:spLocks noGrp="1"/>
          </p:cNvSpPr>
          <p:nvPr>
            <p:ph type="title"/>
          </p:nvPr>
        </p:nvSpPr>
        <p:spPr>
          <a:xfrm>
            <a:off x="221625" y="666328"/>
            <a:ext cx="4368602" cy="1956841"/>
          </a:xfrm>
        </p:spPr>
        <p:txBody>
          <a:bodyPr anchor="b">
            <a:normAutofit/>
          </a:bodyPr>
          <a:lstStyle/>
          <a:p>
            <a:pPr algn="ctr"/>
            <a:r>
              <a:rPr lang="ru-RU" sz="4000" b="1" dirty="0" smtClean="0">
                <a:latin typeface="Avenir Next" panose="020B0503020202020204" pitchFamily="34" charset="0"/>
              </a:rPr>
              <a:t>НАША МОЛИТВА</a:t>
            </a:r>
            <a:endParaRPr lang="en-US" sz="4000" b="1" dirty="0">
              <a:solidFill>
                <a:schemeClr val="accent6">
                  <a:lumMod val="50000"/>
                </a:schemeClr>
              </a:solidFill>
              <a:latin typeface="Avenir Next" panose="020B0503020202020204" pitchFamily="34" charset="0"/>
            </a:endParaRPr>
          </a:p>
        </p:txBody>
      </p:sp>
      <p:sp>
        <p:nvSpPr>
          <p:cNvPr id="17"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xmln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96AA79E-7E44-F44D-A21C-33BBEF08AD55}"/>
              </a:ext>
            </a:extLst>
          </p:cNvPr>
          <p:cNvSpPr>
            <a:spLocks noGrp="1"/>
          </p:cNvSpPr>
          <p:nvPr>
            <p:ph idx="1"/>
          </p:nvPr>
        </p:nvSpPr>
        <p:spPr>
          <a:xfrm>
            <a:off x="454104" y="2841902"/>
            <a:ext cx="4243589" cy="3837867"/>
          </a:xfrm>
        </p:spPr>
        <p:txBody>
          <a:bodyPr>
            <a:normAutofit lnSpcReduction="10000"/>
          </a:bodyPr>
          <a:lstStyle/>
          <a:p>
            <a:pPr marL="0" indent="0">
              <a:buNone/>
            </a:pPr>
            <a:r>
              <a:rPr lang="ru-RU" sz="3200" dirty="0"/>
              <a:t>«Отец, научи меня своим путям праведности и позволь своему Духу открыть мне глаза, чтобы я могла понять Твою волю для моей жизни, во имя Иисуса. Аминь!»</a:t>
            </a:r>
          </a:p>
          <a:p>
            <a:pPr marL="0" indent="0" algn="ctr">
              <a:lnSpc>
                <a:spcPct val="100000"/>
              </a:lnSpc>
              <a:buNone/>
            </a:pPr>
            <a:endParaRPr lang="en-US" sz="3200" dirty="0"/>
          </a:p>
        </p:txBody>
      </p:sp>
      <p:pic>
        <p:nvPicPr>
          <p:cNvPr id="10" name="Picture 2" descr="green plant on white book page">
            <a:extLst>
              <a:ext uri="{FF2B5EF4-FFF2-40B4-BE49-F238E27FC236}">
                <a16:creationId xmlns:a16="http://schemas.microsoft.com/office/drawing/2014/main" id="{6F24BC6C-8FA6-6B4B-8A1E-127AB9954086}"/>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b="-1"/>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pic>
        <p:nvPicPr>
          <p:cNvPr id="7" name="Imagem 6" descr="Forma&#10;&#10;Descrição gerada automaticamente">
            <a:extLst>
              <a:ext uri="{FF2B5EF4-FFF2-40B4-BE49-F238E27FC236}">
                <a16:creationId xmlns:a16="http://schemas.microsoft.com/office/drawing/2014/main" id="{4964E031-437E-42CB-B9C3-E3F13B1C5A64}"/>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1005106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6" name="Rectangle 75">
            <a:extLst>
              <a:ext uri="{FF2B5EF4-FFF2-40B4-BE49-F238E27FC236}">
                <a16:creationId xmlns:a16="http://schemas.microsoft.com/office/drawing/2014/main" id="{23E547B5-89CF-4EC0-96DE-25771AED07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3F0B8CEB-8279-4E5E-A0CE-1FC9F71736F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782" y="0"/>
            <a:ext cx="7421217"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2" descr="open book on white surface">
            <a:extLst>
              <a:ext uri="{FF2B5EF4-FFF2-40B4-BE49-F238E27FC236}">
                <a16:creationId xmlns:a16="http://schemas.microsoft.com/office/drawing/2014/main" id="{205381B0-ACC3-FC44-9CC0-1F3D92A9DF33}"/>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20" y="10"/>
            <a:ext cx="6901711" cy="6857990"/>
          </a:xfrm>
          <a:custGeom>
            <a:avLst/>
            <a:gdLst/>
            <a:ahLst/>
            <a:cxnLst/>
            <a:rect l="l" t="t" r="r" b="b"/>
            <a:pathLst>
              <a:path w="6901731" h="6858000">
                <a:moveTo>
                  <a:pt x="0" y="0"/>
                </a:moveTo>
                <a:lnTo>
                  <a:pt x="6897896" y="5958"/>
                </a:lnTo>
                <a:lnTo>
                  <a:pt x="6866823" y="62592"/>
                </a:lnTo>
                <a:lnTo>
                  <a:pt x="6901731" y="89476"/>
                </a:lnTo>
                <a:lnTo>
                  <a:pt x="6901731" y="103833"/>
                </a:lnTo>
                <a:lnTo>
                  <a:pt x="6900034" y="110092"/>
                </a:lnTo>
                <a:lnTo>
                  <a:pt x="6901731" y="113679"/>
                </a:lnTo>
                <a:lnTo>
                  <a:pt x="6901731" y="405560"/>
                </a:lnTo>
                <a:lnTo>
                  <a:pt x="6900456" y="429509"/>
                </a:lnTo>
                <a:cubicBezTo>
                  <a:pt x="6892773" y="535647"/>
                  <a:pt x="6878314" y="537918"/>
                  <a:pt x="6886342" y="636808"/>
                </a:cubicBezTo>
                <a:cubicBezTo>
                  <a:pt x="6892506" y="756883"/>
                  <a:pt x="6864504" y="771443"/>
                  <a:pt x="6851784" y="839073"/>
                </a:cubicBezTo>
                <a:cubicBezTo>
                  <a:pt x="6838675" y="892655"/>
                  <a:pt x="6864124" y="961738"/>
                  <a:pt x="6845760" y="994930"/>
                </a:cubicBezTo>
                <a:cubicBezTo>
                  <a:pt x="6833572" y="1024166"/>
                  <a:pt x="6859282" y="1058905"/>
                  <a:pt x="6845601" y="1112932"/>
                </a:cubicBezTo>
                <a:cubicBezTo>
                  <a:pt x="6838700" y="1149910"/>
                  <a:pt x="6829138" y="1151035"/>
                  <a:pt x="6820235" y="1187433"/>
                </a:cubicBezTo>
                <a:cubicBezTo>
                  <a:pt x="6815504" y="1196464"/>
                  <a:pt x="6777707" y="1338549"/>
                  <a:pt x="6759643" y="1337010"/>
                </a:cubicBezTo>
                <a:cubicBezTo>
                  <a:pt x="6737660" y="1337296"/>
                  <a:pt x="6760650" y="1396341"/>
                  <a:pt x="6736375" y="1382272"/>
                </a:cubicBezTo>
                <a:cubicBezTo>
                  <a:pt x="6755741" y="1415836"/>
                  <a:pt x="6714675" y="1414567"/>
                  <a:pt x="6701292" y="1432111"/>
                </a:cubicBezTo>
                <a:cubicBezTo>
                  <a:pt x="6721110" y="1460185"/>
                  <a:pt x="6692106" y="1490815"/>
                  <a:pt x="6686578" y="1518624"/>
                </a:cubicBezTo>
                <a:cubicBezTo>
                  <a:pt x="6682512" y="1567002"/>
                  <a:pt x="6679579" y="1571443"/>
                  <a:pt x="6670824" y="1607743"/>
                </a:cubicBezTo>
                <a:cubicBezTo>
                  <a:pt x="6671133" y="1629590"/>
                  <a:pt x="6663161" y="1656870"/>
                  <a:pt x="6664392" y="1696405"/>
                </a:cubicBezTo>
                <a:cubicBezTo>
                  <a:pt x="6655686" y="1770486"/>
                  <a:pt x="6641938" y="1757082"/>
                  <a:pt x="6642880" y="1812372"/>
                </a:cubicBezTo>
                <a:cubicBezTo>
                  <a:pt x="6638579" y="1872475"/>
                  <a:pt x="6619231" y="1825476"/>
                  <a:pt x="6612547" y="1876437"/>
                </a:cubicBezTo>
                <a:cubicBezTo>
                  <a:pt x="6600695" y="1913834"/>
                  <a:pt x="6591061" y="1923231"/>
                  <a:pt x="6571760" y="1953331"/>
                </a:cubicBezTo>
                <a:cubicBezTo>
                  <a:pt x="6561039" y="1989021"/>
                  <a:pt x="6544090" y="2087896"/>
                  <a:pt x="6520213" y="2096455"/>
                </a:cubicBezTo>
                <a:lnTo>
                  <a:pt x="6492461" y="2188148"/>
                </a:lnTo>
                <a:cubicBezTo>
                  <a:pt x="6504372" y="2211333"/>
                  <a:pt x="6489131" y="2253220"/>
                  <a:pt x="6471854" y="2259117"/>
                </a:cubicBezTo>
                <a:cubicBezTo>
                  <a:pt x="6466151" y="2287829"/>
                  <a:pt x="6440452" y="2301346"/>
                  <a:pt x="6439832" y="2328334"/>
                </a:cubicBezTo>
                <a:cubicBezTo>
                  <a:pt x="6431013" y="2351201"/>
                  <a:pt x="6444250" y="2396409"/>
                  <a:pt x="6425162" y="2408211"/>
                </a:cubicBezTo>
                <a:lnTo>
                  <a:pt x="6417221" y="2427382"/>
                </a:lnTo>
                <a:lnTo>
                  <a:pt x="6425030" y="2464387"/>
                </a:lnTo>
                <a:lnTo>
                  <a:pt x="6406293" y="2472223"/>
                </a:lnTo>
                <a:cubicBezTo>
                  <a:pt x="6406862" y="2477277"/>
                  <a:pt x="6406486" y="2491723"/>
                  <a:pt x="6405400" y="2493547"/>
                </a:cubicBezTo>
                <a:lnTo>
                  <a:pt x="6374829" y="2532070"/>
                </a:lnTo>
                <a:cubicBezTo>
                  <a:pt x="6374597" y="2545374"/>
                  <a:pt x="6360976" y="2563797"/>
                  <a:pt x="6350864" y="2577422"/>
                </a:cubicBezTo>
                <a:cubicBezTo>
                  <a:pt x="6327056" y="2632768"/>
                  <a:pt x="6341262" y="2616275"/>
                  <a:pt x="6329174" y="2663854"/>
                </a:cubicBezTo>
                <a:cubicBezTo>
                  <a:pt x="6326303" y="2703642"/>
                  <a:pt x="6332854" y="2709643"/>
                  <a:pt x="6315095" y="2741507"/>
                </a:cubicBezTo>
                <a:cubicBezTo>
                  <a:pt x="6319921" y="2740191"/>
                  <a:pt x="6321925" y="2742004"/>
                  <a:pt x="6322463" y="2745641"/>
                </a:cubicBezTo>
                <a:cubicBezTo>
                  <a:pt x="6322245" y="2747982"/>
                  <a:pt x="6322027" y="2750323"/>
                  <a:pt x="6321808" y="2752663"/>
                </a:cubicBezTo>
                <a:lnTo>
                  <a:pt x="6314569" y="2756718"/>
                </a:lnTo>
                <a:cubicBezTo>
                  <a:pt x="6289324" y="2773686"/>
                  <a:pt x="6317551" y="2780051"/>
                  <a:pt x="6315211" y="2811618"/>
                </a:cubicBezTo>
                <a:cubicBezTo>
                  <a:pt x="6315620" y="2826627"/>
                  <a:pt x="6296047" y="2885298"/>
                  <a:pt x="6302211" y="2882314"/>
                </a:cubicBezTo>
                <a:lnTo>
                  <a:pt x="6286167" y="2949597"/>
                </a:lnTo>
                <a:cubicBezTo>
                  <a:pt x="6286401" y="2994618"/>
                  <a:pt x="6286615" y="2971464"/>
                  <a:pt x="6287037" y="3008578"/>
                </a:cubicBezTo>
                <a:cubicBezTo>
                  <a:pt x="6293795" y="3029535"/>
                  <a:pt x="6274405" y="3114154"/>
                  <a:pt x="6259150" y="3123139"/>
                </a:cubicBezTo>
                <a:cubicBezTo>
                  <a:pt x="6250085" y="3189063"/>
                  <a:pt x="6269067" y="3151280"/>
                  <a:pt x="6272249" y="3227854"/>
                </a:cubicBezTo>
                <a:cubicBezTo>
                  <a:pt x="6278775" y="3295842"/>
                  <a:pt x="6289216" y="3303765"/>
                  <a:pt x="6292288" y="3378383"/>
                </a:cubicBezTo>
                <a:cubicBezTo>
                  <a:pt x="6303894" y="3395995"/>
                  <a:pt x="6287498" y="3432581"/>
                  <a:pt x="6288328" y="3459618"/>
                </a:cubicBezTo>
                <a:cubicBezTo>
                  <a:pt x="6289158" y="3486653"/>
                  <a:pt x="6299937" y="3538735"/>
                  <a:pt x="6297272" y="3540603"/>
                </a:cubicBezTo>
                <a:cubicBezTo>
                  <a:pt x="6296849" y="3577379"/>
                  <a:pt x="6294184" y="3587943"/>
                  <a:pt x="6291001" y="3638374"/>
                </a:cubicBezTo>
                <a:cubicBezTo>
                  <a:pt x="6283026" y="3666794"/>
                  <a:pt x="6265833" y="3731744"/>
                  <a:pt x="6283592" y="3763609"/>
                </a:cubicBezTo>
                <a:cubicBezTo>
                  <a:pt x="6264286" y="3758340"/>
                  <a:pt x="6290177" y="3803150"/>
                  <a:pt x="6274068" y="3814506"/>
                </a:cubicBezTo>
                <a:cubicBezTo>
                  <a:pt x="6260645" y="3821643"/>
                  <a:pt x="6265372" y="3836902"/>
                  <a:pt x="6262850" y="3850454"/>
                </a:cubicBezTo>
                <a:cubicBezTo>
                  <a:pt x="6250418" y="3863479"/>
                  <a:pt x="6250660" y="3955243"/>
                  <a:pt x="6257357" y="3975474"/>
                </a:cubicBezTo>
                <a:cubicBezTo>
                  <a:pt x="6245091" y="4036737"/>
                  <a:pt x="6237535" y="4029237"/>
                  <a:pt x="6257889" y="4073155"/>
                </a:cubicBezTo>
                <a:cubicBezTo>
                  <a:pt x="6259272" y="4085906"/>
                  <a:pt x="6239882" y="4116397"/>
                  <a:pt x="6237441" y="4126638"/>
                </a:cubicBezTo>
                <a:lnTo>
                  <a:pt x="6245587" y="4172738"/>
                </a:lnTo>
                <a:lnTo>
                  <a:pt x="6235772" y="4176721"/>
                </a:lnTo>
                <a:lnTo>
                  <a:pt x="6233287" y="4195136"/>
                </a:lnTo>
                <a:lnTo>
                  <a:pt x="6234619" y="4280850"/>
                </a:lnTo>
                <a:cubicBezTo>
                  <a:pt x="6239453" y="4320763"/>
                  <a:pt x="6223309" y="4337596"/>
                  <a:pt x="6219318" y="4402526"/>
                </a:cubicBezTo>
                <a:cubicBezTo>
                  <a:pt x="6205466" y="4516209"/>
                  <a:pt x="6216183" y="4588729"/>
                  <a:pt x="6216810" y="4651172"/>
                </a:cubicBezTo>
                <a:cubicBezTo>
                  <a:pt x="6217673" y="4756959"/>
                  <a:pt x="6228654" y="4824005"/>
                  <a:pt x="6225945" y="4916779"/>
                </a:cubicBezTo>
                <a:cubicBezTo>
                  <a:pt x="6217032" y="4993010"/>
                  <a:pt x="6264271" y="4984591"/>
                  <a:pt x="6230174" y="5051379"/>
                </a:cubicBezTo>
                <a:cubicBezTo>
                  <a:pt x="6235713" y="5056951"/>
                  <a:pt x="6239420" y="5163714"/>
                  <a:pt x="6242600" y="5170879"/>
                </a:cubicBezTo>
                <a:lnTo>
                  <a:pt x="6235996" y="5216428"/>
                </a:lnTo>
                <a:lnTo>
                  <a:pt x="6214638" y="5285298"/>
                </a:lnTo>
                <a:cubicBezTo>
                  <a:pt x="6211392" y="5297492"/>
                  <a:pt x="6225576" y="5312063"/>
                  <a:pt x="6228432" y="5317696"/>
                </a:cubicBezTo>
                <a:lnTo>
                  <a:pt x="6246496" y="5398787"/>
                </a:lnTo>
                <a:lnTo>
                  <a:pt x="6244793" y="5399530"/>
                </a:lnTo>
                <a:lnTo>
                  <a:pt x="6241695" y="5406948"/>
                </a:lnTo>
                <a:lnTo>
                  <a:pt x="6267461" y="5499413"/>
                </a:lnTo>
                <a:cubicBezTo>
                  <a:pt x="6285387" y="5533848"/>
                  <a:pt x="6284888" y="5550029"/>
                  <a:pt x="6295987" y="5582659"/>
                </a:cubicBezTo>
                <a:cubicBezTo>
                  <a:pt x="6311253" y="5681724"/>
                  <a:pt x="6295439" y="5695558"/>
                  <a:pt x="6364803" y="5784263"/>
                </a:cubicBezTo>
                <a:cubicBezTo>
                  <a:pt x="6379348" y="5818651"/>
                  <a:pt x="6412475" y="5906802"/>
                  <a:pt x="6423050" y="5922637"/>
                </a:cubicBezTo>
                <a:cubicBezTo>
                  <a:pt x="6445210" y="5973612"/>
                  <a:pt x="6468179" y="6023873"/>
                  <a:pt x="6497767" y="6090108"/>
                </a:cubicBezTo>
                <a:cubicBezTo>
                  <a:pt x="6571895" y="6150548"/>
                  <a:pt x="6572491" y="6236583"/>
                  <a:pt x="6606710" y="6281543"/>
                </a:cubicBezTo>
                <a:cubicBezTo>
                  <a:pt x="6633675" y="6335892"/>
                  <a:pt x="6654357" y="6388782"/>
                  <a:pt x="6667540" y="6443715"/>
                </a:cubicBezTo>
                <a:cubicBezTo>
                  <a:pt x="6685192" y="6466826"/>
                  <a:pt x="6650500" y="6508701"/>
                  <a:pt x="6659722" y="6550105"/>
                </a:cubicBezTo>
                <a:cubicBezTo>
                  <a:pt x="6665926" y="6645044"/>
                  <a:pt x="6669126" y="6627536"/>
                  <a:pt x="6671805" y="6687397"/>
                </a:cubicBezTo>
                <a:cubicBezTo>
                  <a:pt x="6682671" y="6733683"/>
                  <a:pt x="6665210" y="6772117"/>
                  <a:pt x="6669658" y="6806602"/>
                </a:cubicBezTo>
                <a:cubicBezTo>
                  <a:pt x="6661174" y="6812658"/>
                  <a:pt x="6667097" y="6831470"/>
                  <a:pt x="6675783" y="6850325"/>
                </a:cubicBezTo>
                <a:lnTo>
                  <a:pt x="6679704" y="6858000"/>
                </a:lnTo>
                <a:lnTo>
                  <a:pt x="4532241" y="6858000"/>
                </a:lnTo>
                <a:lnTo>
                  <a:pt x="1208596"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D105750A-7D6D-934F-BA53-ED9CD26607A7}"/>
              </a:ext>
            </a:extLst>
          </p:cNvPr>
          <p:cNvSpPr>
            <a:spLocks noGrp="1"/>
          </p:cNvSpPr>
          <p:nvPr>
            <p:ph idx="1"/>
          </p:nvPr>
        </p:nvSpPr>
        <p:spPr>
          <a:xfrm>
            <a:off x="6571716" y="576961"/>
            <a:ext cx="3777242" cy="5823719"/>
          </a:xfrm>
        </p:spPr>
        <p:txBody>
          <a:bodyPr>
            <a:normAutofit lnSpcReduction="10000"/>
          </a:bodyPr>
          <a:lstStyle/>
          <a:p>
            <a:pPr marL="0" indent="0" algn="r">
              <a:buNone/>
            </a:pPr>
            <a:r>
              <a:rPr lang="ru-RU" dirty="0"/>
              <a:t>«Царь Египетский повелел повивальным бабкам </a:t>
            </a:r>
            <a:r>
              <a:rPr lang="ru-RU" dirty="0" err="1"/>
              <a:t>Евреянок</a:t>
            </a:r>
            <a:r>
              <a:rPr lang="ru-RU" dirty="0"/>
              <a:t>, из коих одной имя </a:t>
            </a:r>
            <a:r>
              <a:rPr lang="ru-RU" b="1" dirty="0"/>
              <a:t>Шифра</a:t>
            </a:r>
            <a:r>
              <a:rPr lang="ru-RU" dirty="0"/>
              <a:t>, а</a:t>
            </a:r>
            <a:r>
              <a:rPr lang="en-US" dirty="0"/>
              <a:t> </a:t>
            </a:r>
            <a:r>
              <a:rPr lang="ru-RU" dirty="0"/>
              <a:t>другой </a:t>
            </a:r>
            <a:r>
              <a:rPr lang="ru-RU" b="1" dirty="0" err="1"/>
              <a:t>Фуа</a:t>
            </a:r>
            <a:r>
              <a:rPr lang="ru-RU" dirty="0"/>
              <a:t>, и</a:t>
            </a:r>
            <a:r>
              <a:rPr lang="en-US" dirty="0"/>
              <a:t> </a:t>
            </a:r>
            <a:r>
              <a:rPr lang="ru-RU" dirty="0"/>
              <a:t>сказал [им]: когда вы будете повивать у</a:t>
            </a:r>
            <a:r>
              <a:rPr lang="en-US" dirty="0"/>
              <a:t> </a:t>
            </a:r>
            <a:r>
              <a:rPr lang="ru-RU" dirty="0" err="1"/>
              <a:t>Евреянок</a:t>
            </a:r>
            <a:r>
              <a:rPr lang="ru-RU" dirty="0"/>
              <a:t>, то наблюдайте при родах: если будет сын, то умерщвляйте его, а</a:t>
            </a:r>
            <a:r>
              <a:rPr lang="en-US" dirty="0"/>
              <a:t> </a:t>
            </a:r>
            <a:r>
              <a:rPr lang="ru-RU" dirty="0"/>
              <a:t>если дочь, то пусть живет».</a:t>
            </a:r>
          </a:p>
          <a:p>
            <a:pPr marL="0" indent="0" algn="r">
              <a:buNone/>
            </a:pPr>
            <a:r>
              <a:rPr lang="ru-RU" dirty="0"/>
              <a:t> </a:t>
            </a:r>
          </a:p>
          <a:p>
            <a:pPr marL="0" indent="0" algn="r">
              <a:lnSpc>
                <a:spcPct val="100000"/>
              </a:lnSpc>
              <a:buNone/>
            </a:pPr>
            <a:r>
              <a:rPr lang="ru-RU" sz="2200" dirty="0" smtClean="0"/>
              <a:t>Исход </a:t>
            </a:r>
            <a:r>
              <a:rPr lang="en-US" sz="2200" dirty="0" smtClean="0"/>
              <a:t>1:15</a:t>
            </a:r>
            <a:r>
              <a:rPr lang="en-US" sz="2200" dirty="0"/>
              <a:t>, </a:t>
            </a:r>
            <a:r>
              <a:rPr lang="en-US" sz="2200" dirty="0" smtClean="0"/>
              <a:t>16</a:t>
            </a:r>
            <a:endParaRPr lang="en-US" sz="2200" dirty="0"/>
          </a:p>
          <a:p>
            <a:pPr marL="0" indent="0" algn="r">
              <a:lnSpc>
                <a:spcPct val="100000"/>
              </a:lnSpc>
              <a:buNone/>
            </a:pPr>
            <a:endParaRPr lang="en-US" dirty="0"/>
          </a:p>
        </p:txBody>
      </p:sp>
      <p:pic>
        <p:nvPicPr>
          <p:cNvPr id="6" name="Imagem 5" descr="Forma&#10;&#10;Descrição gerada automaticamente">
            <a:extLst>
              <a:ext uri="{FF2B5EF4-FFF2-40B4-BE49-F238E27FC236}">
                <a16:creationId xmlns:a16="http://schemas.microsoft.com/office/drawing/2014/main" id="{3F9DA6A0-3499-4B57-9563-1A86F781EFAF}"/>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2285216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146" name="Picture 2" descr="A person sitting at a desk&#10;&#10;Description automatically generated with low confidence">
            <a:extLst>
              <a:ext uri="{FF2B5EF4-FFF2-40B4-BE49-F238E27FC236}">
                <a16:creationId xmlns:a16="http://schemas.microsoft.com/office/drawing/2014/main" id="{00007A15-3C3A-9B4C-A7EF-BA33B02C1D17}"/>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r="-2"/>
          <a:stretch/>
        </p:blipFill>
        <p:spPr bwMode="auto">
          <a:xfrm>
            <a:off x="2" y="1587"/>
            <a:ext cx="6095999" cy="6856413"/>
          </a:xfrm>
          <a:custGeom>
            <a:avLst/>
            <a:gdLst/>
            <a:ahLst/>
            <a:cxnLst/>
            <a:rect l="l" t="t" r="r" b="b"/>
            <a:pathLst>
              <a:path w="6649908" h="6856413">
                <a:moveTo>
                  <a:pt x="0" y="0"/>
                </a:moveTo>
                <a:lnTo>
                  <a:pt x="6559859" y="0"/>
                </a:lnTo>
                <a:lnTo>
                  <a:pt x="6572145" y="79394"/>
                </a:lnTo>
                <a:cubicBezTo>
                  <a:pt x="6857782" y="2230562"/>
                  <a:pt x="6243159" y="4473353"/>
                  <a:pt x="6528796" y="6624522"/>
                </a:cubicBezTo>
                <a:lnTo>
                  <a:pt x="6564680" y="6856413"/>
                </a:lnTo>
                <a:lnTo>
                  <a:pt x="0" y="6856413"/>
                </a:ln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16C6D4F5-A8CC-354B-9EF4-0338BBF493AC}"/>
              </a:ext>
            </a:extLst>
          </p:cNvPr>
          <p:cNvSpPr>
            <a:spLocks noGrp="1"/>
          </p:cNvSpPr>
          <p:nvPr>
            <p:ph idx="1"/>
          </p:nvPr>
        </p:nvSpPr>
        <p:spPr>
          <a:xfrm>
            <a:off x="6417734" y="1379350"/>
            <a:ext cx="3862857" cy="4988112"/>
          </a:xfrm>
        </p:spPr>
        <p:txBody>
          <a:bodyPr>
            <a:normAutofit lnSpcReduction="10000"/>
          </a:bodyPr>
          <a:lstStyle/>
          <a:p>
            <a:pPr marL="0" indent="0" algn="ctr">
              <a:lnSpc>
                <a:spcPct val="100000"/>
              </a:lnSpc>
              <a:buNone/>
            </a:pPr>
            <a:r>
              <a:rPr lang="ru-RU" dirty="0"/>
              <a:t>«</a:t>
            </a:r>
            <a:r>
              <a:rPr lang="ru-RU" b="1" dirty="0"/>
              <a:t>Эта страшная инициатива принадлежала сатане. </a:t>
            </a:r>
            <a:r>
              <a:rPr lang="ru-RU" dirty="0"/>
              <a:t>Он знал, что из среды израильского народа должен выйти Избавитель; и, подстрекая царя к убийству детей, </a:t>
            </a:r>
            <a:r>
              <a:rPr lang="ru-RU" b="1" dirty="0"/>
              <a:t>надеялся разрушить Божественный план</a:t>
            </a:r>
            <a:r>
              <a:rPr lang="ru-RU" dirty="0"/>
              <a:t>» </a:t>
            </a:r>
            <a:endParaRPr lang="ru-RU" dirty="0" smtClean="0"/>
          </a:p>
          <a:p>
            <a:pPr marL="0" indent="0" algn="ctr">
              <a:lnSpc>
                <a:spcPct val="100000"/>
              </a:lnSpc>
              <a:buNone/>
            </a:pPr>
            <a:r>
              <a:rPr lang="en-US" sz="2000" dirty="0" smtClean="0"/>
              <a:t>(</a:t>
            </a:r>
            <a:r>
              <a:rPr lang="ru-RU" sz="2000" dirty="0"/>
              <a:t>Патриархи и </a:t>
            </a:r>
            <a:r>
              <a:rPr lang="ru-RU" sz="2000" dirty="0" smtClean="0"/>
              <a:t>пророки</a:t>
            </a:r>
            <a:r>
              <a:rPr lang="en-US" sz="2000" i="1" dirty="0" smtClean="0"/>
              <a:t>,</a:t>
            </a:r>
            <a:r>
              <a:rPr lang="en-US" sz="2000" dirty="0" smtClean="0"/>
              <a:t> </a:t>
            </a:r>
            <a:r>
              <a:rPr lang="en-US" sz="2000" dirty="0"/>
              <a:t>242.1). </a:t>
            </a:r>
          </a:p>
          <a:p>
            <a:pPr marL="0" indent="0" algn="ctr">
              <a:lnSpc>
                <a:spcPct val="100000"/>
              </a:lnSpc>
              <a:buNone/>
            </a:pPr>
            <a:endParaRPr lang="en-US" dirty="0"/>
          </a:p>
        </p:txBody>
      </p:sp>
      <p:pic>
        <p:nvPicPr>
          <p:cNvPr id="4" name="Imagem 3" descr="Forma&#10;&#10;Descrição gerada automaticamente">
            <a:extLst>
              <a:ext uri="{FF2B5EF4-FFF2-40B4-BE49-F238E27FC236}">
                <a16:creationId xmlns:a16="http://schemas.microsoft.com/office/drawing/2014/main" id="{E82F944C-245D-4428-907B-52EC17A5CC0F}"/>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3342494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4FC5-3885-C744-B30E-74FCF2667781}"/>
              </a:ext>
            </a:extLst>
          </p:cNvPr>
          <p:cNvSpPr>
            <a:spLocks noGrp="1"/>
          </p:cNvSpPr>
          <p:nvPr>
            <p:ph type="title"/>
          </p:nvPr>
        </p:nvSpPr>
        <p:spPr>
          <a:xfrm>
            <a:off x="5011925" y="830746"/>
            <a:ext cx="5488436" cy="1286160"/>
          </a:xfrm>
        </p:spPr>
        <p:txBody>
          <a:bodyPr anchor="b">
            <a:normAutofit/>
          </a:bodyPr>
          <a:lstStyle/>
          <a:p>
            <a:pPr algn="ctr"/>
            <a:r>
              <a:rPr lang="ru-RU" sz="2800" b="1" dirty="0"/>
              <a:t>1. ОНИ </a:t>
            </a:r>
            <a:r>
              <a:rPr lang="ru-RU" sz="2800" b="1" dirty="0">
                <a:solidFill>
                  <a:schemeClr val="accent6">
                    <a:lumMod val="50000"/>
                  </a:schemeClr>
                </a:solidFill>
              </a:rPr>
              <a:t>БОЯЛИСЬ</a:t>
            </a:r>
            <a:r>
              <a:rPr lang="ru-RU" sz="2800" b="1" dirty="0"/>
              <a:t> ГОСПОДА</a:t>
            </a:r>
          </a:p>
        </p:txBody>
      </p:sp>
      <p:sp>
        <p:nvSpPr>
          <p:cNvPr id="3" name="Content Placeholder 2">
            <a:extLst>
              <a:ext uri="{FF2B5EF4-FFF2-40B4-BE49-F238E27FC236}">
                <a16:creationId xmlns:a16="http://schemas.microsoft.com/office/drawing/2014/main" id="{55FD0389-A30C-C543-B5BB-3BAEDC951D2F}"/>
              </a:ext>
            </a:extLst>
          </p:cNvPr>
          <p:cNvSpPr>
            <a:spLocks noGrp="1"/>
          </p:cNvSpPr>
          <p:nvPr>
            <p:ph idx="1"/>
          </p:nvPr>
        </p:nvSpPr>
        <p:spPr>
          <a:xfrm>
            <a:off x="5362414" y="2670874"/>
            <a:ext cx="5037818" cy="3032502"/>
          </a:xfrm>
        </p:spPr>
        <p:txBody>
          <a:bodyPr>
            <a:normAutofit/>
          </a:bodyPr>
          <a:lstStyle/>
          <a:p>
            <a:pPr marL="0" indent="0" algn="ctr">
              <a:lnSpc>
                <a:spcPct val="100000"/>
              </a:lnSpc>
              <a:buNone/>
            </a:pPr>
            <a:r>
              <a:rPr lang="ru-RU" dirty="0" smtClean="0"/>
              <a:t>«</a:t>
            </a:r>
            <a:r>
              <a:rPr lang="ru-RU" b="1" dirty="0">
                <a:solidFill>
                  <a:schemeClr val="accent6">
                    <a:lumMod val="50000"/>
                  </a:schemeClr>
                </a:solidFill>
              </a:rPr>
              <a:t>Но повивальные бабки боялись Бога </a:t>
            </a:r>
            <a:r>
              <a:rPr lang="ru-RU" dirty="0"/>
              <a:t>и не делали так, как повелел им царь Египетский, </a:t>
            </a:r>
            <a:r>
              <a:rPr lang="ru-RU" b="1" dirty="0">
                <a:solidFill>
                  <a:schemeClr val="accent6">
                    <a:lumMod val="50000"/>
                  </a:schemeClr>
                </a:solidFill>
              </a:rPr>
              <a:t>и оставляли детей в живых</a:t>
            </a:r>
            <a:r>
              <a:rPr lang="ru-RU" dirty="0" smtClean="0"/>
              <a:t>»</a:t>
            </a:r>
          </a:p>
          <a:p>
            <a:pPr marL="0" indent="0" algn="ctr">
              <a:lnSpc>
                <a:spcPct val="100000"/>
              </a:lnSpc>
              <a:buNone/>
            </a:pPr>
            <a:r>
              <a:rPr lang="ru-RU" sz="2000" dirty="0" smtClean="0"/>
              <a:t>Исход </a:t>
            </a:r>
            <a:r>
              <a:rPr lang="en-US" sz="2000" dirty="0" smtClean="0"/>
              <a:t>1:17</a:t>
            </a:r>
            <a:endParaRPr lang="en-US" sz="2000" dirty="0"/>
          </a:p>
        </p:txBody>
      </p:sp>
      <p:pic>
        <p:nvPicPr>
          <p:cNvPr id="4" name="Picture 2" descr="green plant on white book page">
            <a:extLst>
              <a:ext uri="{FF2B5EF4-FFF2-40B4-BE49-F238E27FC236}">
                <a16:creationId xmlns:a16="http://schemas.microsoft.com/office/drawing/2014/main" id="{9F222C73-50A4-EE41-8602-BD7AE77B621C}"/>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AC806B"/>
            </a:solidFill>
          </a:ln>
        </p:spPr>
        <p:style>
          <a:lnRef idx="1">
            <a:schemeClr val="accent1"/>
          </a:lnRef>
          <a:fillRef idx="0">
            <a:schemeClr val="accent1"/>
          </a:fillRef>
          <a:effectRef idx="0">
            <a:schemeClr val="accent1"/>
          </a:effectRef>
          <a:fontRef idx="minor">
            <a:schemeClr val="tx1"/>
          </a:fontRef>
        </p:style>
      </p:cxnSp>
      <p:pic>
        <p:nvPicPr>
          <p:cNvPr id="6" name="Imagem 5" descr="Forma&#10;&#10;Descrição gerada automaticamente">
            <a:extLst>
              <a:ext uri="{FF2B5EF4-FFF2-40B4-BE49-F238E27FC236}">
                <a16:creationId xmlns:a16="http://schemas.microsoft.com/office/drawing/2014/main" id="{7211715D-4B85-4C70-A862-9536F411064D}"/>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1810194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8E3D3B-5EB9-C545-9418-1B0B52A33EDE}"/>
              </a:ext>
            </a:extLst>
          </p:cNvPr>
          <p:cNvSpPr>
            <a:spLocks noGrp="1"/>
          </p:cNvSpPr>
          <p:nvPr>
            <p:ph idx="1"/>
          </p:nvPr>
        </p:nvSpPr>
        <p:spPr>
          <a:xfrm>
            <a:off x="4967826" y="1169466"/>
            <a:ext cx="5200299" cy="4957868"/>
          </a:xfrm>
        </p:spPr>
        <p:txBody>
          <a:bodyPr>
            <a:noAutofit/>
          </a:bodyPr>
          <a:lstStyle/>
          <a:p>
            <a:r>
              <a:rPr lang="ru-RU" dirty="0"/>
              <a:t>В Притчах 8:13 говорится: «Страх Господень –  ненавидеть зло; гордость и высокомерие и злой путь и коварные уста я ненавижу».</a:t>
            </a:r>
          </a:p>
          <a:p>
            <a:pPr marL="0" indent="0">
              <a:lnSpc>
                <a:spcPct val="100000"/>
              </a:lnSpc>
              <a:buNone/>
            </a:pPr>
            <a:endParaRPr lang="en-US" dirty="0"/>
          </a:p>
          <a:p>
            <a:pPr>
              <a:lnSpc>
                <a:spcPct val="100000"/>
              </a:lnSpc>
            </a:pPr>
            <a:r>
              <a:rPr lang="ru-RU" dirty="0"/>
              <a:t>«Миловидность обманчива, и красота суетна, но жена, боящаяся Господа достойна хвалы» </a:t>
            </a:r>
            <a:r>
              <a:rPr lang="ru-RU" dirty="0" smtClean="0"/>
              <a:t>Притчи </a:t>
            </a:r>
            <a:r>
              <a:rPr lang="en-US" dirty="0" smtClean="0"/>
              <a:t>31:30</a:t>
            </a:r>
            <a:endParaRPr lang="en-US" dirty="0"/>
          </a:p>
          <a:p>
            <a:pPr>
              <a:lnSpc>
                <a:spcPct val="100000"/>
              </a:lnSpc>
            </a:pPr>
            <a:endParaRPr lang="en-US" dirty="0"/>
          </a:p>
        </p:txBody>
      </p:sp>
      <p:pic>
        <p:nvPicPr>
          <p:cNvPr id="6" name="Picture 2" descr="open book on white surface">
            <a:extLst>
              <a:ext uri="{FF2B5EF4-FFF2-40B4-BE49-F238E27FC236}">
                <a16:creationId xmlns:a16="http://schemas.microsoft.com/office/drawing/2014/main" id="{B4EB0079-489F-6241-9E08-E7F3A77A4710}"/>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4" name="Imagem 3" descr="Forma&#10;&#10;Descrição gerada automaticamente">
            <a:extLst>
              <a:ext uri="{FF2B5EF4-FFF2-40B4-BE49-F238E27FC236}">
                <a16:creationId xmlns:a16="http://schemas.microsoft.com/office/drawing/2014/main" id="{779D0743-C747-4CBE-ABEB-5B4C9D7E9E69}"/>
              </a:ext>
            </a:extLst>
          </p:cNvPr>
          <p:cNvPicPr>
            <a:picLocks noChangeAspect="1"/>
          </p:cNvPicPr>
          <p:nvPr/>
        </p:nvPicPr>
        <p:blipFill>
          <a:blip r:embed="rId4"/>
          <a:stretch>
            <a:fillRect/>
          </a:stretch>
        </p:blipFill>
        <p:spPr>
          <a:xfrm>
            <a:off x="10500360" y="10"/>
            <a:ext cx="1691640" cy="6858000"/>
          </a:xfrm>
          <a:prstGeom prst="rect">
            <a:avLst/>
          </a:prstGeom>
        </p:spPr>
      </p:pic>
    </p:spTree>
    <p:extLst>
      <p:ext uri="{BB962C8B-B14F-4D97-AF65-F5344CB8AC3E}">
        <p14:creationId xmlns:p14="http://schemas.microsoft.com/office/powerpoint/2010/main" val="3562331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TotalTime>
  <Words>1633</Words>
  <Application>Microsoft Office PowerPoint</Application>
  <PresentationFormat>Широкоэкранный</PresentationFormat>
  <Paragraphs>206</Paragraphs>
  <Slides>22</Slides>
  <Notes>22</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22</vt:i4>
      </vt:variant>
    </vt:vector>
  </HeadingPairs>
  <TitlesOfParts>
    <vt:vector size="30" baseType="lpstr">
      <vt:lpstr>Aharoni</vt:lpstr>
      <vt:lpstr>Arial</vt:lpstr>
      <vt:lpstr>Avenir Next</vt:lpstr>
      <vt:lpstr>Batang</vt:lpstr>
      <vt:lpstr>Calibri</vt:lpstr>
      <vt:lpstr>Calibri Light</vt:lpstr>
      <vt:lpstr>Castellar</vt:lpstr>
      <vt:lpstr>Office Theme</vt:lpstr>
      <vt:lpstr>Презентация PowerPoint</vt:lpstr>
      <vt:lpstr>КЕМБРИДЖСКИЙ СЛОВАРЬ</vt:lpstr>
      <vt:lpstr>Презентация PowerPoint</vt:lpstr>
      <vt:lpstr>Презентация PowerPoint</vt:lpstr>
      <vt:lpstr>НАША МОЛИТВА</vt:lpstr>
      <vt:lpstr>Презентация PowerPoint</vt:lpstr>
      <vt:lpstr>Презентация PowerPoint</vt:lpstr>
      <vt:lpstr>1. ОНИ БОЯЛИСЬ ГОСПОДА</vt:lpstr>
      <vt:lpstr>Презентация PowerPoint</vt:lpstr>
      <vt:lpstr>2. ОНИ ПОСТУПИЛИ МУДРО В ЭТОЙ СИТУАЦИИ</vt:lpstr>
      <vt:lpstr>Презентация PowerPoint</vt:lpstr>
      <vt:lpstr>Презентация PowerPoint</vt:lpstr>
      <vt:lpstr>3. ОНИ ВЫБРАЛИ ПОДЧИНЯТЬСЯ БОГУ, А НЕ ЧЕЛОВЕКУ </vt:lpstr>
      <vt:lpstr>4. ОНИ ВОССТАЛИ ПРОТИВ НЕСПРАВЕДЛИВОСТИ И ВСТАЛИ НА ЗАЩИТУ БЕЗПОМОЩНЫХ</vt:lpstr>
      <vt:lpstr>Презентация PowerPoint</vt:lpstr>
      <vt:lpstr>5. ИХ ВЕРНОСТЬ СПАСЛА ВЕСЬ ЕВРЕЙСКИЙ НАРОД</vt:lpstr>
      <vt:lpstr>Презентация PowerPoint</vt:lpstr>
      <vt:lpstr>6. БОГ НАГРАДИЛ ИХ ВЕРНОСТЬ</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HEROINES OF FAITHFULNESS</dc:title>
  <dc:creator>Raquel Arrais</dc:creator>
  <cp:lastModifiedBy>Oksana Kulaha</cp:lastModifiedBy>
  <cp:revision>27</cp:revision>
  <dcterms:created xsi:type="dcterms:W3CDTF">2022-02-10T04:59:19Z</dcterms:created>
  <dcterms:modified xsi:type="dcterms:W3CDTF">2022-04-25T13:55:08Z</dcterms:modified>
</cp:coreProperties>
</file>