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2755"/>
  </p:normalViewPr>
  <p:slideViewPr>
    <p:cSldViewPr snapToGrid="0" snapToObjects="1">
      <p:cViewPr>
        <p:scale>
          <a:sx n="54" d="100"/>
          <a:sy n="54" d="100"/>
        </p:scale>
        <p:origin x="-122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774F-68ED-774D-BC17-E179AB7AE391}" type="datetimeFigureOut">
              <a:rPr lang="en-US" smtClean="0"/>
              <a:t>4/4/2022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9CE1DB-DAF3-F248-8751-D4CFDE4486E3}" type="slidenum">
              <a:rPr lang="en-US" smtClean="0"/>
              <a:t>‹#›</a:t>
            </a:fld>
            <a:endParaRPr lang="en-US"/>
          </a:p>
        </p:txBody>
      </p:sp>
    </p:spTree>
    <p:extLst>
      <p:ext uri="{BB962C8B-B14F-4D97-AF65-F5344CB8AC3E}">
        <p14:creationId xmlns:p14="http://schemas.microsoft.com/office/powerpoint/2010/main" val="2432713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В этом году мы отправляем вам семинар и обсуждение в группах в одном материале. Вначале дискуссия в группах, а затем семинар. Автор семинара раскрыла тему «Что такое страх Божий» в двух разделах — А и Б.</a:t>
            </a:r>
          </a:p>
          <a:p>
            <a:r>
              <a:rPr lang="ru-RU" sz="1200" kern="1200" dirty="0" smtClean="0">
                <a:solidFill>
                  <a:schemeClr val="tx1"/>
                </a:solidFill>
                <a:effectLst/>
                <a:latin typeface="+mn-lt"/>
                <a:ea typeface="+mn-ea"/>
                <a:cs typeface="+mn-cs"/>
              </a:rPr>
              <a:t> </a:t>
            </a:r>
          </a:p>
          <a:p>
            <a:r>
              <a:rPr lang="ru-RU" sz="1200" u="sng" kern="1200" dirty="0" smtClean="0">
                <a:solidFill>
                  <a:schemeClr val="tx1"/>
                </a:solidFill>
                <a:effectLst/>
                <a:latin typeface="+mn-lt"/>
                <a:ea typeface="+mn-ea"/>
                <a:cs typeface="+mn-cs"/>
              </a:rPr>
              <a:t>Раздел А</a:t>
            </a:r>
            <a:r>
              <a:rPr lang="ru-RU" sz="1200" kern="1200" dirty="0" smtClean="0">
                <a:solidFill>
                  <a:schemeClr val="tx1"/>
                </a:solidFill>
                <a:effectLst/>
                <a:latin typeface="+mn-lt"/>
                <a:ea typeface="+mn-ea"/>
                <a:cs typeface="+mn-cs"/>
              </a:rPr>
              <a:t> представляет собой обсуждение в группах. Разделите женщин на небольшие группы для обсуждения пунктов 1-7. Если у вас есть время, пусть женщины поделятся тем, что они узнали из библейских стихов о страхе Божьем.</a:t>
            </a:r>
          </a:p>
          <a:p>
            <a:r>
              <a:rPr lang="ru-RU" sz="1200" kern="1200" dirty="0" smtClean="0">
                <a:solidFill>
                  <a:schemeClr val="tx1"/>
                </a:solidFill>
                <a:effectLst/>
                <a:latin typeface="+mn-lt"/>
                <a:ea typeface="+mn-ea"/>
                <a:cs typeface="+mn-cs"/>
              </a:rPr>
              <a:t> </a:t>
            </a:r>
          </a:p>
          <a:p>
            <a:r>
              <a:rPr lang="ru-RU" sz="1200" u="sng" kern="1200" dirty="0" smtClean="0">
                <a:solidFill>
                  <a:schemeClr val="tx1"/>
                </a:solidFill>
                <a:effectLst/>
                <a:latin typeface="+mn-lt"/>
                <a:ea typeface="+mn-ea"/>
                <a:cs typeface="+mn-cs"/>
              </a:rPr>
              <a:t>Раздел Б</a:t>
            </a:r>
            <a:r>
              <a:rPr lang="ru-RU" sz="1200" kern="1200" dirty="0" smtClean="0">
                <a:solidFill>
                  <a:schemeClr val="tx1"/>
                </a:solidFill>
                <a:effectLst/>
                <a:latin typeface="+mn-lt"/>
                <a:ea typeface="+mn-ea"/>
                <a:cs typeface="+mn-cs"/>
              </a:rPr>
              <a:t> – семинар. Выберите кого-нибудь, кто будет представлять семинар.</a:t>
            </a:r>
          </a:p>
        </p:txBody>
      </p:sp>
      <p:sp>
        <p:nvSpPr>
          <p:cNvPr id="4" name="Slide Number Placeholder 3"/>
          <p:cNvSpPr>
            <a:spLocks noGrp="1"/>
          </p:cNvSpPr>
          <p:nvPr>
            <p:ph type="sldNum" sz="quarter" idx="5"/>
          </p:nvPr>
        </p:nvSpPr>
        <p:spPr/>
        <p:txBody>
          <a:bodyPr/>
          <a:lstStyle/>
          <a:p>
            <a:fld id="{979CE1DB-DAF3-F248-8751-D4CFDE4486E3}" type="slidenum">
              <a:rPr lang="en-US" smtClean="0"/>
              <a:t>1</a:t>
            </a:fld>
            <a:endParaRPr lang="en-US"/>
          </a:p>
        </p:txBody>
      </p:sp>
    </p:spTree>
    <p:extLst>
      <p:ext uri="{BB962C8B-B14F-4D97-AF65-F5344CB8AC3E}">
        <p14:creationId xmlns:p14="http://schemas.microsoft.com/office/powerpoint/2010/main" val="3532848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Бог учит человека, который Его боится, правильному пути. То есть Бог направляет боящихся Его, обучая их правильным принципам, которые помогут им принимать правильные решения, не совершая ошибок. Поэтому, стремясь познать Бога и повиноваться Его наставлениям, мы находим принципы жизни, которые направляют наши пути и защищают нас от зла ​​и неправильных решений.</a:t>
            </a:r>
          </a:p>
          <a:p>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10</a:t>
            </a:fld>
            <a:endParaRPr lang="en-US"/>
          </a:p>
        </p:txBody>
      </p:sp>
    </p:spTree>
    <p:extLst>
      <p:ext uri="{BB962C8B-B14F-4D97-AF65-F5344CB8AC3E}">
        <p14:creationId xmlns:p14="http://schemas.microsoft.com/office/powerpoint/2010/main" val="1063926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2. Боящиеся Бога получают Божье благоволение и благословение</a:t>
            </a:r>
          </a:p>
          <a:p>
            <a:r>
              <a:rPr lang="ru-RU" sz="1200" kern="1200" dirty="0" smtClean="0">
                <a:solidFill>
                  <a:schemeClr val="tx1"/>
                </a:solidFill>
                <a:effectLst/>
                <a:latin typeface="+mn-lt"/>
                <a:ea typeface="+mn-ea"/>
                <a:cs typeface="+mn-cs"/>
              </a:rPr>
              <a:t>Псалом 30:20</a:t>
            </a:r>
          </a:p>
          <a:p>
            <a:r>
              <a:rPr lang="ru-RU" sz="1200" kern="1200" dirty="0" smtClean="0">
                <a:solidFill>
                  <a:schemeClr val="tx1"/>
                </a:solidFill>
                <a:effectLst/>
                <a:latin typeface="+mn-lt"/>
                <a:ea typeface="+mn-ea"/>
                <a:cs typeface="+mn-cs"/>
              </a:rPr>
              <a:t>«Как много у</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Тебя благ, которые Ты хранишь для боящихся Тебя и</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которые приготовил уповающим на Тебя пред сынами человеческими!»</a:t>
            </a:r>
          </a:p>
          <a:p>
            <a:r>
              <a:rPr lang="ru-RU" sz="1200" kern="1200" dirty="0" smtClean="0">
                <a:solidFill>
                  <a:schemeClr val="tx1"/>
                </a:solidFill>
                <a:effectLst/>
                <a:latin typeface="+mn-lt"/>
                <a:ea typeface="+mn-ea"/>
                <a:cs typeface="+mn-cs"/>
              </a:rPr>
              <a:t>Псалом 32:18</a:t>
            </a:r>
          </a:p>
          <a:p>
            <a:r>
              <a:rPr lang="ru-RU" sz="1200" kern="1200" dirty="0" smtClean="0">
                <a:solidFill>
                  <a:schemeClr val="tx1"/>
                </a:solidFill>
                <a:effectLst/>
                <a:latin typeface="+mn-lt"/>
                <a:ea typeface="+mn-ea"/>
                <a:cs typeface="+mn-cs"/>
              </a:rPr>
              <a:t>«Вот, око Господне над боящимися Его и уповающими на милость Его».</a:t>
            </a:r>
          </a:p>
          <a:p>
            <a:r>
              <a:rPr lang="ru-RU" sz="1200" kern="1200" dirty="0" smtClean="0">
                <a:solidFill>
                  <a:schemeClr val="tx1"/>
                </a:solidFill>
                <a:effectLst/>
                <a:latin typeface="+mn-lt"/>
                <a:ea typeface="+mn-ea"/>
                <a:cs typeface="+mn-cs"/>
              </a:rPr>
              <a:t>Псалтирь 113:21</a:t>
            </a:r>
          </a:p>
          <a:p>
            <a:r>
              <a:rPr lang="ru-RU" sz="1200" kern="1200" dirty="0" smtClean="0">
                <a:solidFill>
                  <a:schemeClr val="tx1"/>
                </a:solidFill>
                <a:effectLst/>
                <a:latin typeface="+mn-lt"/>
                <a:ea typeface="+mn-ea"/>
                <a:cs typeface="+mn-cs"/>
              </a:rPr>
              <a:t>«Благословит Он тех, кто благоговеет пред Господом, как малого, так и великого». (ИПБ)</a:t>
            </a:r>
          </a:p>
        </p:txBody>
      </p:sp>
      <p:sp>
        <p:nvSpPr>
          <p:cNvPr id="4" name="Slide Number Placeholder 3"/>
          <p:cNvSpPr>
            <a:spLocks noGrp="1"/>
          </p:cNvSpPr>
          <p:nvPr>
            <p:ph type="sldNum" sz="quarter" idx="5"/>
          </p:nvPr>
        </p:nvSpPr>
        <p:spPr/>
        <p:txBody>
          <a:bodyPr/>
          <a:lstStyle/>
          <a:p>
            <a:fld id="{979CE1DB-DAF3-F248-8751-D4CFDE4486E3}" type="slidenum">
              <a:rPr lang="en-US" smtClean="0"/>
              <a:t>11</a:t>
            </a:fld>
            <a:endParaRPr lang="en-US"/>
          </a:p>
        </p:txBody>
      </p:sp>
    </p:spTree>
    <p:extLst>
      <p:ext uri="{BB962C8B-B14F-4D97-AF65-F5344CB8AC3E}">
        <p14:creationId xmlns:p14="http://schemas.microsoft.com/office/powerpoint/2010/main" val="672379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Наш Небесный Отец помнит обо всех Своих детях, которые боятся Его. Он являет им благоволение и благословляет их. Каждое обещание благословения в Библии — это особый дар, который Отец уготовил для всех тех, кто боится Его, мы можем всецело доверять этим обещаниям и полагаться на них, потому что верен Бог, Который обещал. Благословения Господа покоятся на тех, кто боится Его.</a:t>
            </a:r>
          </a:p>
          <a:p>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12</a:t>
            </a:fld>
            <a:endParaRPr lang="en-US"/>
          </a:p>
        </p:txBody>
      </p:sp>
    </p:spTree>
    <p:extLst>
      <p:ext uri="{BB962C8B-B14F-4D97-AF65-F5344CB8AC3E}">
        <p14:creationId xmlns:p14="http://schemas.microsoft.com/office/powerpoint/2010/main" val="2436665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3. Бог восполняет все нужды боящихся Его</a:t>
            </a:r>
          </a:p>
          <a:p>
            <a:r>
              <a:rPr lang="ru-RU" sz="1200" kern="1200" dirty="0" smtClean="0">
                <a:solidFill>
                  <a:schemeClr val="tx1"/>
                </a:solidFill>
                <a:effectLst/>
                <a:latin typeface="+mn-lt"/>
                <a:ea typeface="+mn-ea"/>
                <a:cs typeface="+mn-cs"/>
              </a:rPr>
              <a:t>Псалом 33:10</a:t>
            </a:r>
          </a:p>
          <a:p>
            <a:r>
              <a:rPr lang="ru-RU" sz="1200" kern="1200" dirty="0" smtClean="0">
                <a:solidFill>
                  <a:schemeClr val="tx1"/>
                </a:solidFill>
                <a:effectLst/>
                <a:latin typeface="+mn-lt"/>
                <a:ea typeface="+mn-ea"/>
                <a:cs typeface="+mn-cs"/>
              </a:rPr>
              <a:t>«Бойтесь Господа, святые Его, ибо нет скудости у боящихся Его».</a:t>
            </a:r>
          </a:p>
          <a:p>
            <a:r>
              <a:rPr lang="ru-RU" sz="1200" kern="1200" dirty="0" smtClean="0">
                <a:solidFill>
                  <a:schemeClr val="tx1"/>
                </a:solidFill>
                <a:effectLst/>
                <a:latin typeface="+mn-lt"/>
                <a:ea typeface="+mn-ea"/>
                <a:cs typeface="+mn-cs"/>
              </a:rPr>
              <a:t>Псалом 110:5</a:t>
            </a:r>
          </a:p>
          <a:p>
            <a:r>
              <a:rPr lang="ru-RU" sz="1200" kern="1200" dirty="0" smtClean="0">
                <a:solidFill>
                  <a:schemeClr val="tx1"/>
                </a:solidFill>
                <a:effectLst/>
                <a:latin typeface="+mn-lt"/>
                <a:ea typeface="+mn-ea"/>
                <a:cs typeface="+mn-cs"/>
              </a:rPr>
              <a:t>«Пищу дает боящимся Его; вечно помнит завет Свой».</a:t>
            </a:r>
          </a:p>
        </p:txBody>
      </p:sp>
      <p:sp>
        <p:nvSpPr>
          <p:cNvPr id="4" name="Slide Number Placeholder 3"/>
          <p:cNvSpPr>
            <a:spLocks noGrp="1"/>
          </p:cNvSpPr>
          <p:nvPr>
            <p:ph type="sldNum" sz="quarter" idx="5"/>
          </p:nvPr>
        </p:nvSpPr>
        <p:spPr/>
        <p:txBody>
          <a:bodyPr/>
          <a:lstStyle/>
          <a:p>
            <a:fld id="{979CE1DB-DAF3-F248-8751-D4CFDE4486E3}" type="slidenum">
              <a:rPr lang="en-US" smtClean="0"/>
              <a:t>13</a:t>
            </a:fld>
            <a:endParaRPr lang="en-US"/>
          </a:p>
        </p:txBody>
      </p:sp>
    </p:spTree>
    <p:extLst>
      <p:ext uri="{BB962C8B-B14F-4D97-AF65-F5344CB8AC3E}">
        <p14:creationId xmlns:p14="http://schemas.microsoft.com/office/powerpoint/2010/main" val="2445747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Наш Небесный Отец знает все наши нужды и берет на Себя задачу их восполнения. Те, кто боится Господа, получают все необходимое из Божьих источников, потому что Бог заботится о них. </a:t>
            </a:r>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14</a:t>
            </a:fld>
            <a:endParaRPr lang="en-US"/>
          </a:p>
        </p:txBody>
      </p:sp>
    </p:spTree>
    <p:extLst>
      <p:ext uri="{BB962C8B-B14F-4D97-AF65-F5344CB8AC3E}">
        <p14:creationId xmlns:p14="http://schemas.microsoft.com/office/powerpoint/2010/main" val="1361668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Мы можем взывать к Нему с уверенностью и просить как материальных, так и духовных благословений, наш любящий Бог - ответственный Отец, Который действительно заботится о своих детях, Он даст нам пищу и одежду и обеспечит все необходимое для жизни согласно Его воле для нас. Нам не нужно беспокоиться о том, как будут восполнены наши нужды, если мы боимся Его, Он помнит о Своем обещании позаботиться обо всех наших нуждах.</a:t>
            </a:r>
          </a:p>
        </p:txBody>
      </p:sp>
      <p:sp>
        <p:nvSpPr>
          <p:cNvPr id="4" name="Slide Number Placeholder 3"/>
          <p:cNvSpPr>
            <a:spLocks noGrp="1"/>
          </p:cNvSpPr>
          <p:nvPr>
            <p:ph type="sldNum" sz="quarter" idx="5"/>
          </p:nvPr>
        </p:nvSpPr>
        <p:spPr/>
        <p:txBody>
          <a:bodyPr/>
          <a:lstStyle/>
          <a:p>
            <a:fld id="{979CE1DB-DAF3-F248-8751-D4CFDE4486E3}" type="slidenum">
              <a:rPr lang="en-US" smtClean="0"/>
              <a:t>15</a:t>
            </a:fld>
            <a:endParaRPr lang="en-US"/>
          </a:p>
        </p:txBody>
      </p:sp>
    </p:spTree>
    <p:extLst>
      <p:ext uri="{BB962C8B-B14F-4D97-AF65-F5344CB8AC3E}">
        <p14:creationId xmlns:p14="http://schemas.microsoft.com/office/powerpoint/2010/main" val="1725150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4. Боящиеся Его находятся под защитой и получают избавление</a:t>
            </a:r>
          </a:p>
          <a:p>
            <a:r>
              <a:rPr lang="ru-RU" sz="1200" kern="1200" dirty="0" smtClean="0">
                <a:solidFill>
                  <a:schemeClr val="tx1"/>
                </a:solidFill>
                <a:effectLst/>
                <a:latin typeface="+mn-lt"/>
                <a:ea typeface="+mn-ea"/>
                <a:cs typeface="+mn-cs"/>
              </a:rPr>
              <a:t>Псалом 33:8</a:t>
            </a:r>
          </a:p>
          <a:p>
            <a:r>
              <a:rPr lang="ru-RU" sz="1200" kern="1200" dirty="0" smtClean="0">
                <a:solidFill>
                  <a:schemeClr val="tx1"/>
                </a:solidFill>
                <a:effectLst/>
                <a:latin typeface="+mn-lt"/>
                <a:ea typeface="+mn-ea"/>
                <a:cs typeface="+mn-cs"/>
              </a:rPr>
              <a:t>«Ангел Господень ополчается вокруг боящихся Его и избавляет их».</a:t>
            </a:r>
          </a:p>
        </p:txBody>
      </p:sp>
      <p:sp>
        <p:nvSpPr>
          <p:cNvPr id="4" name="Slide Number Placeholder 3"/>
          <p:cNvSpPr>
            <a:spLocks noGrp="1"/>
          </p:cNvSpPr>
          <p:nvPr>
            <p:ph type="sldNum" sz="quarter" idx="5"/>
          </p:nvPr>
        </p:nvSpPr>
        <p:spPr/>
        <p:txBody>
          <a:bodyPr/>
          <a:lstStyle/>
          <a:p>
            <a:fld id="{979CE1DB-DAF3-F248-8751-D4CFDE4486E3}" type="slidenum">
              <a:rPr lang="en-US" smtClean="0"/>
              <a:t>16</a:t>
            </a:fld>
            <a:endParaRPr lang="en-US"/>
          </a:p>
        </p:txBody>
      </p:sp>
    </p:spTree>
    <p:extLst>
      <p:ext uri="{BB962C8B-B14F-4D97-AF65-F5344CB8AC3E}">
        <p14:creationId xmlns:p14="http://schemas.microsoft.com/office/powerpoint/2010/main" val="936875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Господь поручает Своим святым ангелам заботиться о Его детях, которые боятся Его. Ангелы защищают и избавляют их от всех бед и опасностей. Если мы боимся Господа, нам не нужно бояться силы и нападок сатаны; у нас есть надежное убежище во Всемогущем Боге, Который посылает Своих ангелов ополчаться вокруг Его детей и освобождать их. Какая привилегия находиться под постоянной опекой ангелов-хранителей.</a:t>
            </a:r>
          </a:p>
        </p:txBody>
      </p:sp>
      <p:sp>
        <p:nvSpPr>
          <p:cNvPr id="4" name="Slide Number Placeholder 3"/>
          <p:cNvSpPr>
            <a:spLocks noGrp="1"/>
          </p:cNvSpPr>
          <p:nvPr>
            <p:ph type="sldNum" sz="quarter" idx="5"/>
          </p:nvPr>
        </p:nvSpPr>
        <p:spPr/>
        <p:txBody>
          <a:bodyPr/>
          <a:lstStyle/>
          <a:p>
            <a:fld id="{979CE1DB-DAF3-F248-8751-D4CFDE4486E3}" type="slidenum">
              <a:rPr lang="en-US" smtClean="0"/>
              <a:t>17</a:t>
            </a:fld>
            <a:endParaRPr lang="en-US"/>
          </a:p>
        </p:txBody>
      </p:sp>
    </p:spTree>
    <p:extLst>
      <p:ext uri="{BB962C8B-B14F-4D97-AF65-F5344CB8AC3E}">
        <p14:creationId xmlns:p14="http://schemas.microsoft.com/office/powerpoint/2010/main" val="26404885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i="0" kern="1200" dirty="0" smtClean="0">
                <a:solidFill>
                  <a:schemeClr val="tx1"/>
                </a:solidFill>
                <a:effectLst/>
                <a:latin typeface="+mn-lt"/>
                <a:ea typeface="+mn-ea"/>
                <a:cs typeface="+mn-cs"/>
              </a:rPr>
              <a:t>5. Боящиеся Бога получают Его милость</a:t>
            </a:r>
          </a:p>
          <a:p>
            <a:r>
              <a:rPr lang="ru-RU" sz="1200" kern="1200" dirty="0" smtClean="0">
                <a:solidFill>
                  <a:schemeClr val="tx1"/>
                </a:solidFill>
                <a:effectLst/>
                <a:latin typeface="+mn-lt"/>
                <a:ea typeface="+mn-ea"/>
                <a:cs typeface="+mn-cs"/>
              </a:rPr>
              <a:t>Псалом 102: 11, 13, 17, 18</a:t>
            </a:r>
          </a:p>
          <a:p>
            <a:r>
              <a:rPr lang="ru-RU" sz="1200" kern="1200" dirty="0" smtClean="0">
                <a:solidFill>
                  <a:schemeClr val="tx1"/>
                </a:solidFill>
                <a:effectLst/>
                <a:latin typeface="+mn-lt"/>
                <a:ea typeface="+mn-ea"/>
                <a:cs typeface="+mn-cs"/>
              </a:rPr>
              <a:t>«Ибо, как высоко небо над землею, так велика милость Господа к боящимся Его».</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«Как отец милует сынов, так милует Господь боящихся Его».</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«Милость же Господня от века и до века к боящимся Его, и правда Его на сынах сынов».</a:t>
            </a: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79CE1DB-DAF3-F248-8751-D4CFDE4486E3}" type="slidenum">
              <a:rPr lang="en-US" smtClean="0"/>
              <a:t>18</a:t>
            </a:fld>
            <a:endParaRPr lang="en-US"/>
          </a:p>
        </p:txBody>
      </p:sp>
    </p:spTree>
    <p:extLst>
      <p:ext uri="{BB962C8B-B14F-4D97-AF65-F5344CB8AC3E}">
        <p14:creationId xmlns:p14="http://schemas.microsoft.com/office/powerpoint/2010/main" val="25690836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Бог простирает Свою милость на тех, кто боится Его. Он питает к ним нежные чувства, знает о борьбе и искушениях, встречающихся на их пути, когда они стремятся повиноваться Ему. Иисус по Своему опыту знает, насколько слаба человеческая плоть, и как сильно мы нуждаемся в Его Божественной помощи, чтобы преодолеть свои слабости и оставаться верными Его заповедям. Он с сочувствием и нежностью смотрит на Своих детей, живущих в этом мире, где правит сатана, и проявляет Свою милость к нам. </a:t>
            </a:r>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19</a:t>
            </a:fld>
            <a:endParaRPr lang="en-US"/>
          </a:p>
        </p:txBody>
      </p:sp>
    </p:spTree>
    <p:extLst>
      <p:ext uri="{BB962C8B-B14F-4D97-AF65-F5344CB8AC3E}">
        <p14:creationId xmlns:p14="http://schemas.microsoft.com/office/powerpoint/2010/main" val="296924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tx1"/>
                </a:solidFill>
                <a:effectLst/>
                <a:latin typeface="+mn-lt"/>
                <a:ea typeface="+mn-ea"/>
                <a:cs typeface="+mn-cs"/>
              </a:rPr>
              <a:t>А. Что такое страх Божий</a:t>
            </a:r>
            <a:r>
              <a:rPr lang="en-US" sz="1200" b="1" kern="1200" dirty="0" smtClean="0">
                <a:solidFill>
                  <a:schemeClr val="tx1"/>
                </a:solidFill>
                <a:effectLst/>
                <a:latin typeface="+mn-lt"/>
                <a:ea typeface="+mn-ea"/>
                <a:cs typeface="+mn-cs"/>
              </a:rPr>
              <a:t>?</a:t>
            </a:r>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Когда мы слышим слово «страх», оно ассоциируется со значением бояться, опасаться, но в смысле страха перед Богом оно имеет положительное значение. Библия учит нас, что значит иметь страх Божий. Смысл выражения «страх Божий» хорошо объяснено в книге Притчей, давайте рассмотрим различные его значения.</a:t>
            </a:r>
          </a:p>
          <a:p>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2</a:t>
            </a:fld>
            <a:endParaRPr lang="en-US"/>
          </a:p>
        </p:txBody>
      </p:sp>
    </p:spTree>
    <p:extLst>
      <p:ext uri="{BB962C8B-B14F-4D97-AF65-F5344CB8AC3E}">
        <p14:creationId xmlns:p14="http://schemas.microsoft.com/office/powerpoint/2010/main" val="23680764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Хоть мы падаем или терпим неудачи, Он не бросает нас, но прощает наши грехи и дает нам силы встать и продолжить наш путь с Ним. Кроме того, Он заботится о наших детях и слышит наши молитвы о них, когда мы стремимся направлять их в страхе Господнем.</a:t>
            </a:r>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20</a:t>
            </a:fld>
            <a:endParaRPr lang="en-US"/>
          </a:p>
        </p:txBody>
      </p:sp>
    </p:spTree>
    <p:extLst>
      <p:ext uri="{BB962C8B-B14F-4D97-AF65-F5344CB8AC3E}">
        <p14:creationId xmlns:p14="http://schemas.microsoft.com/office/powerpoint/2010/main" val="1419094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6. Бог исполняет желания боящихся Его</a:t>
            </a:r>
          </a:p>
          <a:p>
            <a:r>
              <a:rPr lang="ru-RU" sz="1200" kern="1200" dirty="0" smtClean="0">
                <a:solidFill>
                  <a:schemeClr val="tx1"/>
                </a:solidFill>
                <a:effectLst/>
                <a:latin typeface="+mn-lt"/>
                <a:ea typeface="+mn-ea"/>
                <a:cs typeface="+mn-cs"/>
              </a:rPr>
              <a:t>Псалтирь 144:19</a:t>
            </a:r>
          </a:p>
          <a:p>
            <a:r>
              <a:rPr lang="ru-RU" sz="1200" kern="1200" dirty="0" smtClean="0">
                <a:solidFill>
                  <a:schemeClr val="tx1"/>
                </a:solidFill>
                <a:effectLst/>
                <a:latin typeface="+mn-lt"/>
                <a:ea typeface="+mn-ea"/>
                <a:cs typeface="+mn-cs"/>
              </a:rPr>
              <a:t>«Желание боящихся Его Он исполняет, вопль их слышит и спасает их».</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Псалмы 146:11</a:t>
            </a:r>
          </a:p>
          <a:p>
            <a:r>
              <a:rPr lang="ru-RU" sz="1200" kern="1200" dirty="0" smtClean="0">
                <a:solidFill>
                  <a:schemeClr val="tx1"/>
                </a:solidFill>
                <a:effectLst/>
                <a:latin typeface="+mn-lt"/>
                <a:ea typeface="+mn-ea"/>
                <a:cs typeface="+mn-cs"/>
              </a:rPr>
              <a:t>«Благоволит Господь к боящимся Его, к уповающим на милость Его».</a:t>
            </a:r>
          </a:p>
        </p:txBody>
      </p:sp>
      <p:sp>
        <p:nvSpPr>
          <p:cNvPr id="4" name="Slide Number Placeholder 3"/>
          <p:cNvSpPr>
            <a:spLocks noGrp="1"/>
          </p:cNvSpPr>
          <p:nvPr>
            <p:ph type="sldNum" sz="quarter" idx="5"/>
          </p:nvPr>
        </p:nvSpPr>
        <p:spPr/>
        <p:txBody>
          <a:bodyPr/>
          <a:lstStyle/>
          <a:p>
            <a:fld id="{979CE1DB-DAF3-F248-8751-D4CFDE4486E3}" type="slidenum">
              <a:rPr lang="en-US" smtClean="0"/>
              <a:t>21</a:t>
            </a:fld>
            <a:endParaRPr lang="en-US"/>
          </a:p>
        </p:txBody>
      </p:sp>
    </p:spTree>
    <p:extLst>
      <p:ext uri="{BB962C8B-B14F-4D97-AF65-F5344CB8AC3E}">
        <p14:creationId xmlns:p14="http://schemas.microsoft.com/office/powerpoint/2010/main" val="40483832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Боящиеся Господа стремятся привести свою жизнь в соответствие с Его принципами, поэтому их желания находятся в согласии с волей Бога. В этом случае их просьбы удовлетворяются, потому что они совпадают с Божьей волей для них. Богу угодно отвечать на просьбы Своих детей, когда они просят по Его воле. Он радуется им и исполняет их желания.</a:t>
            </a:r>
          </a:p>
        </p:txBody>
      </p:sp>
      <p:sp>
        <p:nvSpPr>
          <p:cNvPr id="4" name="Slide Number Placeholder 3"/>
          <p:cNvSpPr>
            <a:spLocks noGrp="1"/>
          </p:cNvSpPr>
          <p:nvPr>
            <p:ph type="sldNum" sz="quarter" idx="5"/>
          </p:nvPr>
        </p:nvSpPr>
        <p:spPr/>
        <p:txBody>
          <a:bodyPr/>
          <a:lstStyle/>
          <a:p>
            <a:fld id="{979CE1DB-DAF3-F248-8751-D4CFDE4486E3}" type="slidenum">
              <a:rPr lang="en-US" smtClean="0"/>
              <a:t>22</a:t>
            </a:fld>
            <a:endParaRPr lang="en-US"/>
          </a:p>
        </p:txBody>
      </p:sp>
    </p:spTree>
    <p:extLst>
      <p:ext uri="{BB962C8B-B14F-4D97-AF65-F5344CB8AC3E}">
        <p14:creationId xmlns:p14="http://schemas.microsoft.com/office/powerpoint/2010/main" val="21901394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7. Вечная жизнь ожидает боящихся Бога</a:t>
            </a:r>
          </a:p>
          <a:p>
            <a:r>
              <a:rPr lang="ru-RU" sz="1200" kern="1200" dirty="0" smtClean="0">
                <a:solidFill>
                  <a:schemeClr val="tx1"/>
                </a:solidFill>
                <a:effectLst/>
                <a:latin typeface="+mn-lt"/>
                <a:ea typeface="+mn-ea"/>
                <a:cs typeface="+mn-cs"/>
              </a:rPr>
              <a:t>Последним и самым прекрасным из всех благословений является дар вечной жизни, обещанный нашим Господом тем, кто любит Его и боится Его имени. Боящиеся Бога имеют преимущества, которые не ограничиваются только этим миром, но простираются в вечность. Апостол Павел говорит:</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1 Коринфянам 15:19:</a:t>
            </a:r>
          </a:p>
          <a:p>
            <a:r>
              <a:rPr lang="ru-RU" sz="1200" kern="1200" dirty="0" smtClean="0">
                <a:solidFill>
                  <a:schemeClr val="tx1"/>
                </a:solidFill>
                <a:effectLst/>
                <a:latin typeface="+mn-lt"/>
                <a:ea typeface="+mn-ea"/>
                <a:cs typeface="+mn-cs"/>
              </a:rPr>
              <a:t> «Если мы в этой только жизни надеемся на Христа, то мы несчастнее всех </a:t>
            </a:r>
            <a:r>
              <a:rPr lang="ru-RU" sz="1200" kern="1200" dirty="0" err="1" smtClean="0">
                <a:solidFill>
                  <a:schemeClr val="tx1"/>
                </a:solidFill>
                <a:effectLst/>
                <a:latin typeface="+mn-lt"/>
                <a:ea typeface="+mn-ea"/>
                <a:cs typeface="+mn-cs"/>
              </a:rPr>
              <a:t>человеков</a:t>
            </a:r>
            <a:r>
              <a:rPr lang="ru-RU"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979CE1DB-DAF3-F248-8751-D4CFDE4486E3}" type="slidenum">
              <a:rPr lang="en-US" smtClean="0"/>
              <a:t>23</a:t>
            </a:fld>
            <a:endParaRPr lang="en-US"/>
          </a:p>
        </p:txBody>
      </p:sp>
    </p:spTree>
    <p:extLst>
      <p:ext uri="{BB962C8B-B14F-4D97-AF65-F5344CB8AC3E}">
        <p14:creationId xmlns:p14="http://schemas.microsoft.com/office/powerpoint/2010/main" val="34964272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Друзья, хорошая новость заключается в том, что мы будем править вечно с нашим Господом, когда Он придет, чтобы забрать нас домой, поэтому Павел увещевает нас</a:t>
            </a:r>
            <a:r>
              <a:rPr lang="ru-RU" sz="1200" kern="1200" baseline="0" dirty="0" smtClean="0">
                <a:solidFill>
                  <a:schemeClr val="tx1"/>
                </a:solidFill>
                <a:effectLst/>
                <a:latin typeface="+mn-lt"/>
                <a:ea typeface="+mn-ea"/>
                <a:cs typeface="+mn-cs"/>
              </a:rPr>
              <a:t> в </a:t>
            </a:r>
            <a:r>
              <a:rPr lang="ru-RU" sz="1200" kern="1200" dirty="0" smtClean="0">
                <a:solidFill>
                  <a:schemeClr val="tx1"/>
                </a:solidFill>
                <a:effectLst/>
                <a:latin typeface="+mn-lt"/>
                <a:ea typeface="+mn-ea"/>
                <a:cs typeface="+mn-cs"/>
              </a:rPr>
              <a:t>58 стихе:</a:t>
            </a:r>
          </a:p>
          <a:p>
            <a:r>
              <a:rPr lang="ru-RU" sz="1200" kern="1200" dirty="0" smtClean="0">
                <a:solidFill>
                  <a:schemeClr val="tx1"/>
                </a:solidFill>
                <a:effectLst/>
                <a:latin typeface="+mn-lt"/>
                <a:ea typeface="+mn-ea"/>
                <a:cs typeface="+mn-cs"/>
              </a:rPr>
              <a:t>«Итак, братия мои возлюбленные, будьте тверды, непоколебимы, всегда преуспевайте в деле Господнем, зная, что труд ваш не тщетен пред Господом».</a:t>
            </a:r>
          </a:p>
          <a:p>
            <a:r>
              <a:rPr lang="ru-RU" sz="1200" kern="1200" dirty="0" smtClean="0">
                <a:solidFill>
                  <a:schemeClr val="tx1"/>
                </a:solidFill>
                <a:effectLst/>
                <a:latin typeface="+mn-lt"/>
                <a:ea typeface="+mn-ea"/>
                <a:cs typeface="+mn-cs"/>
              </a:rPr>
              <a:t>Точно так же следующие отрывки увещевают нас оставаться в страхе Божьем, потому что нашей наградой будет вечная жизнь.</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24</a:t>
            </a:fld>
            <a:endParaRPr lang="en-US"/>
          </a:p>
        </p:txBody>
      </p:sp>
    </p:spTree>
    <p:extLst>
      <p:ext uri="{BB962C8B-B14F-4D97-AF65-F5344CB8AC3E}">
        <p14:creationId xmlns:p14="http://schemas.microsoft.com/office/powerpoint/2010/main" val="14643511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Римлянам 2:7</a:t>
            </a:r>
          </a:p>
          <a:p>
            <a:r>
              <a:rPr lang="ru-RU" sz="1200" kern="1200" dirty="0" smtClean="0">
                <a:solidFill>
                  <a:schemeClr val="tx1"/>
                </a:solidFill>
                <a:effectLst/>
                <a:latin typeface="+mn-lt"/>
                <a:ea typeface="+mn-ea"/>
                <a:cs typeface="+mn-cs"/>
              </a:rPr>
              <a:t>«Тем, которые постоянством в добром деле ищут славы, чести и бессмертия, – жизнь вечную».</a:t>
            </a:r>
          </a:p>
          <a:p>
            <a:r>
              <a:rPr lang="ru-RU" sz="1200" kern="1200" dirty="0" smtClean="0">
                <a:solidFill>
                  <a:schemeClr val="tx1"/>
                </a:solidFill>
                <a:effectLst/>
                <a:latin typeface="+mn-lt"/>
                <a:ea typeface="+mn-ea"/>
                <a:cs typeface="+mn-cs"/>
              </a:rPr>
              <a:t>Иуды 1:21</a:t>
            </a:r>
          </a:p>
          <a:p>
            <a:r>
              <a:rPr lang="ru-RU" sz="1200" kern="1200" dirty="0" smtClean="0">
                <a:solidFill>
                  <a:schemeClr val="tx1"/>
                </a:solidFill>
                <a:effectLst/>
                <a:latin typeface="+mn-lt"/>
                <a:ea typeface="+mn-ea"/>
                <a:cs typeface="+mn-cs"/>
              </a:rPr>
              <a:t>«Сохраняйте себя в любви Божией, ожидая милости от Господа нашего Иисуса Христа, для вечной жизни».</a:t>
            </a:r>
          </a:p>
        </p:txBody>
      </p:sp>
      <p:sp>
        <p:nvSpPr>
          <p:cNvPr id="4" name="Slide Number Placeholder 3"/>
          <p:cNvSpPr>
            <a:spLocks noGrp="1"/>
          </p:cNvSpPr>
          <p:nvPr>
            <p:ph type="sldNum" sz="quarter" idx="5"/>
          </p:nvPr>
        </p:nvSpPr>
        <p:spPr/>
        <p:txBody>
          <a:bodyPr/>
          <a:lstStyle/>
          <a:p>
            <a:fld id="{979CE1DB-DAF3-F248-8751-D4CFDE4486E3}" type="slidenum">
              <a:rPr lang="en-US" smtClean="0"/>
              <a:t>25</a:t>
            </a:fld>
            <a:endParaRPr lang="en-US"/>
          </a:p>
        </p:txBody>
      </p:sp>
    </p:spTree>
    <p:extLst>
      <p:ext uri="{BB962C8B-B14F-4D97-AF65-F5344CB8AC3E}">
        <p14:creationId xmlns:p14="http://schemas.microsoft.com/office/powerpoint/2010/main" val="2092734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Давайте не будем унывать, трудясь в страхе Божием, потому что труд наш не напрасен. У нас есть обещание вечной жизни, вечного пребывания с Господом, Которого мы любили и Которому служили здесь, на земле.</a:t>
            </a:r>
          </a:p>
        </p:txBody>
      </p:sp>
      <p:sp>
        <p:nvSpPr>
          <p:cNvPr id="4" name="Slide Number Placeholder 3"/>
          <p:cNvSpPr>
            <a:spLocks noGrp="1"/>
          </p:cNvSpPr>
          <p:nvPr>
            <p:ph type="sldNum" sz="quarter" idx="5"/>
          </p:nvPr>
        </p:nvSpPr>
        <p:spPr/>
        <p:txBody>
          <a:bodyPr/>
          <a:lstStyle/>
          <a:p>
            <a:fld id="{979CE1DB-DAF3-F248-8751-D4CFDE4486E3}" type="slidenum">
              <a:rPr lang="en-US" smtClean="0"/>
              <a:t>26</a:t>
            </a:fld>
            <a:endParaRPr lang="en-US"/>
          </a:p>
        </p:txBody>
      </p:sp>
    </p:spTree>
    <p:extLst>
      <p:ext uri="{BB962C8B-B14F-4D97-AF65-F5344CB8AC3E}">
        <p14:creationId xmlns:p14="http://schemas.microsoft.com/office/powerpoint/2010/main" val="40185858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i="1" kern="1200" dirty="0" smtClean="0">
                <a:solidFill>
                  <a:schemeClr val="tx1"/>
                </a:solidFill>
                <a:effectLst/>
                <a:latin typeface="+mn-lt"/>
                <a:ea typeface="+mn-ea"/>
                <a:cs typeface="+mn-cs"/>
              </a:rPr>
              <a:t>Упражнение 2</a:t>
            </a:r>
            <a:r>
              <a:rPr lang="ru-RU" sz="1200" i="1" kern="1200" baseline="0" dirty="0" smtClean="0">
                <a:solidFill>
                  <a:schemeClr val="tx1"/>
                </a:solidFill>
                <a:effectLst/>
                <a:latin typeface="+mn-lt"/>
                <a:ea typeface="+mn-ea"/>
                <a:cs typeface="+mn-cs"/>
              </a:rPr>
              <a:t> </a:t>
            </a:r>
            <a:r>
              <a:rPr lang="ru-RU" sz="1200" i="1" kern="1200" dirty="0" smtClean="0">
                <a:solidFill>
                  <a:schemeClr val="tx1"/>
                </a:solidFill>
                <a:effectLst/>
                <a:latin typeface="+mn-lt"/>
                <a:ea typeface="+mn-ea"/>
                <a:cs typeface="+mn-cs"/>
              </a:rPr>
              <a:t>Обсудите преимущества, которые имели боящиеся Бога библейские персонажи из упражнения 1 (пересмотрите упражнение 1).</a:t>
            </a:r>
          </a:p>
        </p:txBody>
      </p:sp>
      <p:sp>
        <p:nvSpPr>
          <p:cNvPr id="4" name="Slide Number Placeholder 3"/>
          <p:cNvSpPr>
            <a:spLocks noGrp="1"/>
          </p:cNvSpPr>
          <p:nvPr>
            <p:ph type="sldNum" sz="quarter" idx="5"/>
          </p:nvPr>
        </p:nvSpPr>
        <p:spPr/>
        <p:txBody>
          <a:bodyPr/>
          <a:lstStyle/>
          <a:p>
            <a:fld id="{979CE1DB-DAF3-F248-8751-D4CFDE4486E3}" type="slidenum">
              <a:rPr lang="en-US" smtClean="0"/>
              <a:t>27</a:t>
            </a:fld>
            <a:endParaRPr lang="en-US"/>
          </a:p>
        </p:txBody>
      </p:sp>
    </p:spTree>
    <p:extLst>
      <p:ext uri="{BB962C8B-B14F-4D97-AF65-F5344CB8AC3E}">
        <p14:creationId xmlns:p14="http://schemas.microsoft.com/office/powerpoint/2010/main" val="805775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Притчи 1:7</a:t>
            </a:r>
          </a:p>
          <a:p>
            <a:r>
              <a:rPr lang="ru-RU" sz="1200" kern="1200" dirty="0" smtClean="0">
                <a:solidFill>
                  <a:schemeClr val="tx1"/>
                </a:solidFill>
                <a:effectLst/>
                <a:latin typeface="+mn-lt"/>
                <a:ea typeface="+mn-ea"/>
                <a:cs typeface="+mn-cs"/>
              </a:rPr>
              <a:t>«Начало мудрости — страх Господень, глупцы только презирают мудрость и наставление».</a:t>
            </a:r>
          </a:p>
          <a:p>
            <a:r>
              <a:rPr lang="ru-RU" sz="1200" kern="1200" dirty="0" smtClean="0">
                <a:solidFill>
                  <a:schemeClr val="tx1"/>
                </a:solidFill>
                <a:effectLst/>
                <a:latin typeface="+mn-lt"/>
                <a:ea typeface="+mn-ea"/>
                <a:cs typeface="+mn-cs"/>
              </a:rPr>
              <a:t>Притчи 8:13</a:t>
            </a:r>
          </a:p>
          <a:p>
            <a:r>
              <a:rPr lang="ru-RU" sz="1200" kern="1200" dirty="0" smtClean="0">
                <a:solidFill>
                  <a:schemeClr val="tx1"/>
                </a:solidFill>
                <a:effectLst/>
                <a:latin typeface="+mn-lt"/>
                <a:ea typeface="+mn-ea"/>
                <a:cs typeface="+mn-cs"/>
              </a:rPr>
              <a:t>«Страх Господень – ненавидеть зло; гордость и высокомерие и злой путь и коварные уста я ненавижу».</a:t>
            </a:r>
          </a:p>
          <a:p>
            <a:r>
              <a:rPr lang="ru-RU" sz="1200" kern="1200" dirty="0" smtClean="0">
                <a:solidFill>
                  <a:schemeClr val="tx1"/>
                </a:solidFill>
                <a:effectLst/>
                <a:latin typeface="+mn-lt"/>
                <a:ea typeface="+mn-ea"/>
                <a:cs typeface="+mn-cs"/>
              </a:rPr>
              <a:t>Притчи 9:10</a:t>
            </a:r>
          </a:p>
          <a:p>
            <a:r>
              <a:rPr lang="ru-RU" sz="1200" kern="1200" dirty="0" smtClean="0">
                <a:solidFill>
                  <a:schemeClr val="tx1"/>
                </a:solidFill>
                <a:effectLst/>
                <a:latin typeface="+mn-lt"/>
                <a:ea typeface="+mn-ea"/>
                <a:cs typeface="+mn-cs"/>
              </a:rPr>
              <a:t>«Начало мудрости — страх Господень, и познание Святого — разум».</a:t>
            </a:r>
          </a:p>
        </p:txBody>
      </p:sp>
      <p:sp>
        <p:nvSpPr>
          <p:cNvPr id="4" name="Slide Number Placeholder 3"/>
          <p:cNvSpPr>
            <a:spLocks noGrp="1"/>
          </p:cNvSpPr>
          <p:nvPr>
            <p:ph type="sldNum" sz="quarter" idx="5"/>
          </p:nvPr>
        </p:nvSpPr>
        <p:spPr/>
        <p:txBody>
          <a:bodyPr/>
          <a:lstStyle/>
          <a:p>
            <a:fld id="{979CE1DB-DAF3-F248-8751-D4CFDE4486E3}" type="slidenum">
              <a:rPr lang="en-US" smtClean="0"/>
              <a:t>3</a:t>
            </a:fld>
            <a:endParaRPr lang="en-US"/>
          </a:p>
        </p:txBody>
      </p:sp>
    </p:spTree>
    <p:extLst>
      <p:ext uri="{BB962C8B-B14F-4D97-AF65-F5344CB8AC3E}">
        <p14:creationId xmlns:p14="http://schemas.microsoft.com/office/powerpoint/2010/main" val="3323308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Притчи 15:33</a:t>
            </a:r>
          </a:p>
          <a:p>
            <a:r>
              <a:rPr lang="ru-RU" sz="1200" kern="1200" dirty="0" smtClean="0">
                <a:solidFill>
                  <a:schemeClr val="tx1"/>
                </a:solidFill>
                <a:effectLst/>
                <a:latin typeface="+mn-lt"/>
                <a:ea typeface="+mn-ea"/>
                <a:cs typeface="+mn-cs"/>
              </a:rPr>
              <a:t>«Страх Господень научает мудрости; и славе предшествует смирение».</a:t>
            </a:r>
          </a:p>
          <a:p>
            <a:r>
              <a:rPr lang="ru-RU" sz="1200" kern="1200" dirty="0" smtClean="0">
                <a:solidFill>
                  <a:schemeClr val="tx1"/>
                </a:solidFill>
                <a:effectLst/>
                <a:latin typeface="+mn-lt"/>
                <a:ea typeface="+mn-ea"/>
                <a:cs typeface="+mn-cs"/>
              </a:rPr>
              <a:t>Притчи 16:6</a:t>
            </a:r>
          </a:p>
          <a:p>
            <a:r>
              <a:rPr lang="ru-RU" sz="1200" kern="1200" dirty="0" smtClean="0">
                <a:solidFill>
                  <a:schemeClr val="tx1"/>
                </a:solidFill>
                <a:effectLst/>
                <a:latin typeface="+mn-lt"/>
                <a:ea typeface="+mn-ea"/>
                <a:cs typeface="+mn-cs"/>
              </a:rPr>
              <a:t>«Милосердием и правдою очищается грех, и страх Господень отводит от зла»</a:t>
            </a:r>
          </a:p>
        </p:txBody>
      </p:sp>
      <p:sp>
        <p:nvSpPr>
          <p:cNvPr id="4" name="Slide Number Placeholder 3"/>
          <p:cNvSpPr>
            <a:spLocks noGrp="1"/>
          </p:cNvSpPr>
          <p:nvPr>
            <p:ph type="sldNum" sz="quarter" idx="5"/>
          </p:nvPr>
        </p:nvSpPr>
        <p:spPr/>
        <p:txBody>
          <a:bodyPr/>
          <a:lstStyle/>
          <a:p>
            <a:fld id="{979CE1DB-DAF3-F248-8751-D4CFDE4486E3}" type="slidenum">
              <a:rPr lang="en-US" smtClean="0"/>
              <a:t>4</a:t>
            </a:fld>
            <a:endParaRPr lang="en-US"/>
          </a:p>
        </p:txBody>
      </p:sp>
    </p:spTree>
    <p:extLst>
      <p:ext uri="{BB962C8B-B14F-4D97-AF65-F5344CB8AC3E}">
        <p14:creationId xmlns:p14="http://schemas.microsoft.com/office/powerpoint/2010/main" val="391691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Подводя итог, можно сказать, что страх Господень заключается в познании Бога и в решении исполнять Его повеления. Это воздержание от зла ​​и готовность получать Божьи наставления и заповеди. Это истинное знание Бога и путь мудрости. Это благоговение и трепет перед величием и силой Бога, которые появляются в результате истинного познания Бога. </a:t>
            </a:r>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5</a:t>
            </a:fld>
            <a:endParaRPr lang="en-US"/>
          </a:p>
        </p:txBody>
      </p:sp>
    </p:spTree>
    <p:extLst>
      <p:ext uri="{BB962C8B-B14F-4D97-AF65-F5344CB8AC3E}">
        <p14:creationId xmlns:p14="http://schemas.microsoft.com/office/powerpoint/2010/main" val="3527615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Это включает в себя уважение к Богу и добровольное подчинение Его руководству в нашей жизни. Это значит отдавать Богу приоритет в своей жизни и стремиться угодить Ему во всем. Страх Божий также включает служение Богу из любви. Те, у кого есть страх Божий, проявляют любовь к Богу.</a:t>
            </a:r>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6</a:t>
            </a:fld>
            <a:endParaRPr lang="en-US"/>
          </a:p>
        </p:txBody>
      </p:sp>
    </p:spTree>
    <p:extLst>
      <p:ext uri="{BB962C8B-B14F-4D97-AF65-F5344CB8AC3E}">
        <p14:creationId xmlns:p14="http://schemas.microsoft.com/office/powerpoint/2010/main" val="1502983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i="1" kern="1200" dirty="0" smtClean="0">
                <a:solidFill>
                  <a:schemeClr val="tx1"/>
                </a:solidFill>
                <a:effectLst/>
                <a:latin typeface="+mn-lt"/>
                <a:ea typeface="+mn-ea"/>
                <a:cs typeface="+mn-cs"/>
              </a:rPr>
              <a:t>Упражнение 1. Приведите примеры двух мужчин и трех женщин, упомянутых в Библии, которые, как вы знаете, имели страх Божий.</a:t>
            </a:r>
          </a:p>
          <a:p>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7</a:t>
            </a:fld>
            <a:endParaRPr lang="en-US"/>
          </a:p>
        </p:txBody>
      </p:sp>
    </p:spTree>
    <p:extLst>
      <p:ext uri="{BB962C8B-B14F-4D97-AF65-F5344CB8AC3E}">
        <p14:creationId xmlns:p14="http://schemas.microsoft.com/office/powerpoint/2010/main" val="1573850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Б.) Каковы преимущества в том, чтобы иметь страх Божий?</a:t>
            </a:r>
          </a:p>
          <a:p>
            <a:r>
              <a:rPr lang="ru-RU" sz="1200" kern="1200" dirty="0" smtClean="0">
                <a:solidFill>
                  <a:schemeClr val="tx1"/>
                </a:solidFill>
                <a:effectLst/>
                <a:latin typeface="+mn-lt"/>
                <a:ea typeface="+mn-ea"/>
                <a:cs typeface="+mn-cs"/>
              </a:rPr>
              <a:t>Страх Божий приносит нам много благословений во время жизни здесь, на земле, вопреки представлению о том, что страх Божий нужен только для того, чтобы нам обрести вечную жизнь. Книга Псалтырь раскрывает нам много преимуществ, которые можно получить, если мы благоговеем перед Богом. Давайте прочитаем некоторые из них:</a:t>
            </a:r>
          </a:p>
          <a:p>
            <a:endParaRPr lang="en-US" dirty="0"/>
          </a:p>
        </p:txBody>
      </p:sp>
      <p:sp>
        <p:nvSpPr>
          <p:cNvPr id="4" name="Slide Number Placeholder 3"/>
          <p:cNvSpPr>
            <a:spLocks noGrp="1"/>
          </p:cNvSpPr>
          <p:nvPr>
            <p:ph type="sldNum" sz="quarter" idx="5"/>
          </p:nvPr>
        </p:nvSpPr>
        <p:spPr/>
        <p:txBody>
          <a:bodyPr/>
          <a:lstStyle/>
          <a:p>
            <a:fld id="{979CE1DB-DAF3-F248-8751-D4CFDE4486E3}" type="slidenum">
              <a:rPr lang="en-US" smtClean="0"/>
              <a:t>8</a:t>
            </a:fld>
            <a:endParaRPr lang="en-US"/>
          </a:p>
        </p:txBody>
      </p:sp>
    </p:spTree>
    <p:extLst>
      <p:ext uri="{BB962C8B-B14F-4D97-AF65-F5344CB8AC3E}">
        <p14:creationId xmlns:p14="http://schemas.microsoft.com/office/powerpoint/2010/main" val="899691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1. Боящиеся Бога руководимы в принятии решений</a:t>
            </a:r>
          </a:p>
          <a:p>
            <a:r>
              <a:rPr lang="ru-RU" sz="1200" kern="1200" dirty="0" smtClean="0">
                <a:solidFill>
                  <a:schemeClr val="tx1"/>
                </a:solidFill>
                <a:effectLst/>
                <a:latin typeface="+mn-lt"/>
                <a:ea typeface="+mn-ea"/>
                <a:cs typeface="+mn-cs"/>
              </a:rPr>
              <a:t>Псалом 24:12, 14</a:t>
            </a:r>
          </a:p>
          <a:p>
            <a:r>
              <a:rPr lang="ru-RU" sz="1200" kern="1200" dirty="0" smtClean="0">
                <a:solidFill>
                  <a:schemeClr val="tx1"/>
                </a:solidFill>
                <a:effectLst/>
                <a:latin typeface="+mn-lt"/>
                <a:ea typeface="+mn-ea"/>
                <a:cs typeface="+mn-cs"/>
              </a:rPr>
              <a:t>«Кто есть человек, боящийся Господа? Ему укажет Он путь, который избрать».</a:t>
            </a:r>
          </a:p>
          <a:p>
            <a:r>
              <a:rPr lang="ru-RU" sz="1200" kern="1200" dirty="0" smtClean="0">
                <a:solidFill>
                  <a:schemeClr val="tx1"/>
                </a:solidFill>
                <a:effectLst/>
                <a:latin typeface="+mn-lt"/>
                <a:ea typeface="+mn-ea"/>
                <a:cs typeface="+mn-cs"/>
              </a:rPr>
              <a:t>«Тайна Господня – боящимся Его, и завет Свой Он открывает им».</a:t>
            </a:r>
          </a:p>
        </p:txBody>
      </p:sp>
      <p:sp>
        <p:nvSpPr>
          <p:cNvPr id="4" name="Slide Number Placeholder 3"/>
          <p:cNvSpPr>
            <a:spLocks noGrp="1"/>
          </p:cNvSpPr>
          <p:nvPr>
            <p:ph type="sldNum" sz="quarter" idx="5"/>
          </p:nvPr>
        </p:nvSpPr>
        <p:spPr/>
        <p:txBody>
          <a:bodyPr/>
          <a:lstStyle/>
          <a:p>
            <a:fld id="{979CE1DB-DAF3-F248-8751-D4CFDE4486E3}" type="slidenum">
              <a:rPr lang="en-US" smtClean="0"/>
              <a:t>9</a:t>
            </a:fld>
            <a:endParaRPr lang="en-US"/>
          </a:p>
        </p:txBody>
      </p:sp>
    </p:spTree>
    <p:extLst>
      <p:ext uri="{BB962C8B-B14F-4D97-AF65-F5344CB8AC3E}">
        <p14:creationId xmlns:p14="http://schemas.microsoft.com/office/powerpoint/2010/main" val="1558739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xmlns="" id="{7FA0ACE7-29A8-47D3-A7D9-257B711D8023}"/>
              </a:ext>
            </a:extLst>
          </p:cNvPr>
          <p:cNvSpPr>
            <a:spLocks noGrp="1"/>
          </p:cNvSpPr>
          <p:nvPr>
            <p:ph type="dt" sz="half" idx="10"/>
          </p:nvPr>
        </p:nvSpPr>
        <p:spPr/>
        <p:txBody>
          <a:bodyPr/>
          <a:lstStyle/>
          <a:p>
            <a:fld id="{ED291B17-9318-49DB-B28B-6E5994AE9581}" type="datetime1">
              <a:rPr lang="en-US" smtClean="0"/>
              <a:t>4/4/2022</a:t>
            </a:fld>
            <a:endParaRPr lang="en-US" dirty="0"/>
          </a:p>
        </p:txBody>
      </p:sp>
      <p:sp>
        <p:nvSpPr>
          <p:cNvPr id="9" name="Footer Placeholder 8">
            <a:extLst>
              <a:ext uri="{FF2B5EF4-FFF2-40B4-BE49-F238E27FC236}">
                <a16:creationId xmlns:a16="http://schemas.microsoft.com/office/drawing/2014/main" xmlns=""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29268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71620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xmlns=""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xmlns=""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xmlns=""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xmlns="" id="{5C74A470-3BD3-4F33-80E5-67E6E87FCBE7}"/>
              </a:ext>
            </a:extLst>
          </p:cNvPr>
          <p:cNvSpPr>
            <a:spLocks noGrp="1"/>
          </p:cNvSpPr>
          <p:nvPr>
            <p:ph type="dt" sz="half" idx="10"/>
          </p:nvPr>
        </p:nvSpPr>
        <p:spPr/>
        <p:txBody>
          <a:bodyPr/>
          <a:lstStyle/>
          <a:p>
            <a:fld id="{ED291B17-9318-49DB-B28B-6E5994AE9581}" type="datetime1">
              <a:rPr lang="en-US" smtClean="0"/>
              <a:t>4/4/2022</a:t>
            </a:fld>
            <a:endParaRPr lang="en-US" dirty="0"/>
          </a:p>
        </p:txBody>
      </p:sp>
      <p:sp>
        <p:nvSpPr>
          <p:cNvPr id="12" name="Footer Placeholder 11">
            <a:extLst>
              <a:ext uri="{FF2B5EF4-FFF2-40B4-BE49-F238E27FC236}">
                <a16:creationId xmlns:a16="http://schemas.microsoft.com/office/drawing/2014/main" xmlns=""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xmlns=""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17594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xmlns="" id="{770E6237-3456-439F-802D-3BA93FC7E3E5}"/>
              </a:ext>
            </a:extLst>
          </p:cNvPr>
          <p:cNvSpPr>
            <a:spLocks noGrp="1"/>
          </p:cNvSpPr>
          <p:nvPr>
            <p:ph type="dt" sz="half" idx="10"/>
          </p:nvPr>
        </p:nvSpPr>
        <p:spPr/>
        <p:txBody>
          <a:bodyPr/>
          <a:lstStyle/>
          <a:p>
            <a:fld id="{78DD82B9-B8EE-4375-B6FF-88FA6ABB15D9}" type="datetime1">
              <a:rPr lang="en-US" smtClean="0"/>
              <a:t>4/4/2022</a:t>
            </a:fld>
            <a:endParaRPr lang="en-US" dirty="0"/>
          </a:p>
        </p:txBody>
      </p:sp>
      <p:sp>
        <p:nvSpPr>
          <p:cNvPr id="9" name="Footer Placeholder 8">
            <a:extLst>
              <a:ext uri="{FF2B5EF4-FFF2-40B4-BE49-F238E27FC236}">
                <a16:creationId xmlns:a16="http://schemas.microsoft.com/office/drawing/2014/main" xmlns=""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1774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xmlns="" id="{61582016-5696-4A93-887F-BBB3B9002FE5}"/>
              </a:ext>
            </a:extLst>
          </p:cNvPr>
          <p:cNvSpPr>
            <a:spLocks noGrp="1"/>
          </p:cNvSpPr>
          <p:nvPr>
            <p:ph type="dt" sz="half" idx="10"/>
          </p:nvPr>
        </p:nvSpPr>
        <p:spPr/>
        <p:txBody>
          <a:bodyPr/>
          <a:lstStyle/>
          <a:p>
            <a:fld id="{B2497495-0637-405E-AE64-5CC7506D51F5}" type="datetime1">
              <a:rPr lang="en-US" smtClean="0"/>
              <a:t>4/4/2022</a:t>
            </a:fld>
            <a:endParaRPr lang="en-US" dirty="0"/>
          </a:p>
        </p:txBody>
      </p:sp>
      <p:sp>
        <p:nvSpPr>
          <p:cNvPr id="9" name="Footer Placeholder 8">
            <a:extLst>
              <a:ext uri="{FF2B5EF4-FFF2-40B4-BE49-F238E27FC236}">
                <a16:creationId xmlns:a16="http://schemas.microsoft.com/office/drawing/2014/main" xmlns=""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32837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585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16231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12562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2361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xmlns=""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4/4/2022</a:t>
            </a:fld>
            <a:endParaRPr lang="en-US" dirty="0"/>
          </a:p>
        </p:txBody>
      </p:sp>
      <p:sp>
        <p:nvSpPr>
          <p:cNvPr id="10" name="Footer Placeholder 9">
            <a:extLst>
              <a:ext uri="{FF2B5EF4-FFF2-40B4-BE49-F238E27FC236}">
                <a16:creationId xmlns:a16="http://schemas.microsoft.com/office/drawing/2014/main" xmlns=""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xmlns=""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368917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4/4/2022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10812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ED291B17-9318-49DB-B28B-6E5994AE9581}" type="datetime1">
              <a:rPr lang="en-US" smtClean="0"/>
              <a:t>4/4/2022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8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98822673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457200" rtl="0" eaLnBrk="1" latinLnBrk="0" hangingPunct="1">
        <a:lnSpc>
          <a:spcPct val="90000"/>
        </a:lnSpc>
        <a:spcBef>
          <a:spcPct val="0"/>
        </a:spcBef>
        <a:buNone/>
        <a:defRPr sz="44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5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70">
            <a:extLst>
              <a:ext uri="{FF2B5EF4-FFF2-40B4-BE49-F238E27FC236}">
                <a16:creationId xmlns:a16="http://schemas.microsoft.com/office/drawing/2014/main" xmlns="" id="{E08D4B6A-8113-4DFB-B82E-B60CAC8E0A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029" name="Rectangle 72">
            <a:extLst>
              <a:ext uri="{FF2B5EF4-FFF2-40B4-BE49-F238E27FC236}">
                <a16:creationId xmlns:a16="http://schemas.microsoft.com/office/drawing/2014/main" xmlns="" id="{9822E561-F97C-4CBB-A9A6-A6BF6317BC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8CDE9BA7-16D1-6144-988E-5DDAD3DD7FC2}"/>
              </a:ext>
            </a:extLst>
          </p:cNvPr>
          <p:cNvSpPr>
            <a:spLocks noGrp="1"/>
          </p:cNvSpPr>
          <p:nvPr>
            <p:ph type="ctrTitle"/>
          </p:nvPr>
        </p:nvSpPr>
        <p:spPr>
          <a:xfrm>
            <a:off x="638620" y="863695"/>
            <a:ext cx="3511233" cy="3284559"/>
          </a:xfrm>
        </p:spPr>
        <p:txBody>
          <a:bodyPr vert="horz" lIns="91440" tIns="45720" rIns="91440" bIns="45720" rtlCol="0" anchor="ctr">
            <a:normAutofit/>
          </a:bodyPr>
          <a:lstStyle/>
          <a:p>
            <a:pPr lvl="0" algn="ctr">
              <a:lnSpc>
                <a:spcPct val="100000"/>
              </a:lnSpc>
            </a:pPr>
            <a:r>
              <a:rPr lang="ru-RU" dirty="0" smtClean="0">
                <a:solidFill>
                  <a:schemeClr val="tx1"/>
                </a:solidFill>
              </a:rPr>
              <a:t>Обсуждение В группах</a:t>
            </a:r>
            <a:r>
              <a:rPr lang="en-US" sz="4400" dirty="0">
                <a:solidFill>
                  <a:schemeClr val="tx1"/>
                </a:solidFill>
              </a:rPr>
              <a:t/>
            </a:r>
            <a:br>
              <a:rPr lang="en-US" sz="4400" dirty="0">
                <a:solidFill>
                  <a:schemeClr val="tx1"/>
                </a:solidFill>
              </a:rPr>
            </a:br>
            <a:r>
              <a:rPr lang="en-US" sz="4400" dirty="0">
                <a:solidFill>
                  <a:schemeClr val="tx1"/>
                </a:solidFill>
              </a:rPr>
              <a:t/>
            </a:r>
            <a:br>
              <a:rPr lang="en-US" sz="4400" dirty="0">
                <a:solidFill>
                  <a:schemeClr val="tx1"/>
                </a:solidFill>
              </a:rPr>
            </a:br>
            <a:endParaRPr lang="en-US" sz="4400" dirty="0">
              <a:solidFill>
                <a:schemeClr val="tx1"/>
              </a:solidFill>
            </a:endParaRPr>
          </a:p>
        </p:txBody>
      </p:sp>
      <p:sp>
        <p:nvSpPr>
          <p:cNvPr id="3" name="Subtitle 2">
            <a:extLst>
              <a:ext uri="{FF2B5EF4-FFF2-40B4-BE49-F238E27FC236}">
                <a16:creationId xmlns:a16="http://schemas.microsoft.com/office/drawing/2014/main" xmlns="" id="{B6EAEBEF-B2F1-A64A-9A6E-47CA9C698A14}"/>
              </a:ext>
            </a:extLst>
          </p:cNvPr>
          <p:cNvSpPr>
            <a:spLocks noGrp="1"/>
          </p:cNvSpPr>
          <p:nvPr>
            <p:ph type="subTitle" idx="1"/>
          </p:nvPr>
        </p:nvSpPr>
        <p:spPr>
          <a:xfrm>
            <a:off x="0" y="3200911"/>
            <a:ext cx="4847055" cy="1147054"/>
          </a:xfrm>
        </p:spPr>
        <p:txBody>
          <a:bodyPr vert="horz" lIns="91440" tIns="45720" rIns="91440" bIns="45720" rtlCol="0" anchor="t">
            <a:noAutofit/>
          </a:bodyPr>
          <a:lstStyle/>
          <a:p>
            <a:pPr algn="ctr"/>
            <a:r>
              <a:rPr lang="ru-RU" sz="2800" b="1" spc="300" dirty="0" smtClean="0">
                <a:solidFill>
                  <a:schemeClr val="accent2">
                    <a:lumMod val="75000"/>
                  </a:schemeClr>
                </a:solidFill>
                <a:latin typeface="Century" panose="02040604050505020304" pitchFamily="18" charset="0"/>
              </a:rPr>
              <a:t>Проявление</a:t>
            </a:r>
          </a:p>
          <a:p>
            <a:pPr algn="ctr"/>
            <a:r>
              <a:rPr lang="ru-RU" sz="2800" b="1" spc="300" dirty="0" smtClean="0">
                <a:solidFill>
                  <a:schemeClr val="accent2">
                    <a:lumMod val="75000"/>
                  </a:schemeClr>
                </a:solidFill>
                <a:latin typeface="Century" panose="02040604050505020304" pitchFamily="18" charset="0"/>
              </a:rPr>
              <a:t>Страха божьего</a:t>
            </a:r>
            <a:endParaRPr lang="en-US" sz="2800" b="1" spc="300" dirty="0">
              <a:solidFill>
                <a:schemeClr val="tx1"/>
              </a:solidFill>
              <a:latin typeface="Century" panose="02040604050505020304" pitchFamily="18" charset="0"/>
            </a:endParaRPr>
          </a:p>
          <a:p>
            <a:pPr algn="ctr"/>
            <a:endParaRPr lang="en-US" sz="2400" b="1" dirty="0">
              <a:solidFill>
                <a:schemeClr val="tx1"/>
              </a:solidFill>
              <a:latin typeface="Avenir Next" panose="020B0503020202020204" pitchFamily="34" charset="0"/>
            </a:endParaRPr>
          </a:p>
          <a:p>
            <a:pPr algn="ctr"/>
            <a:endParaRPr lang="en-US" sz="2400" dirty="0">
              <a:solidFill>
                <a:schemeClr val="tx1"/>
              </a:solidFill>
              <a:latin typeface="Avenir Next" panose="020B0503020202020204" pitchFamily="34" charset="0"/>
            </a:endParaRPr>
          </a:p>
        </p:txBody>
      </p:sp>
      <p:sp>
        <p:nvSpPr>
          <p:cNvPr id="1030" name="Rectangle 74">
            <a:extLst>
              <a:ext uri="{FF2B5EF4-FFF2-40B4-BE49-F238E27FC236}">
                <a16:creationId xmlns:a16="http://schemas.microsoft.com/office/drawing/2014/main" xmlns="" id="{B01B0E58-A5C8-4CDA-A2E0-35DF94E598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1026" name="Picture 2" descr="white book page beside green potted plant">
            <a:extLst>
              <a:ext uri="{FF2B5EF4-FFF2-40B4-BE49-F238E27FC236}">
                <a16:creationId xmlns:a16="http://schemas.microsoft.com/office/drawing/2014/main" xmlns="" id="{BE48352A-663A-214A-B66E-0B751DC63FF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995" r="1" b="18769"/>
          <a:stretch/>
        </p:blipFill>
        <p:spPr bwMode="auto">
          <a:xfrm>
            <a:off x="4654295" y="10"/>
            <a:ext cx="7537705" cy="685799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xmlns="" id="{FDDE269C-72A1-C64C-BCEB-D6B25A4CDEA6}"/>
              </a:ext>
            </a:extLst>
          </p:cNvPr>
          <p:cNvSpPr txBox="1"/>
          <p:nvPr/>
        </p:nvSpPr>
        <p:spPr>
          <a:xfrm>
            <a:off x="1111442" y="5776333"/>
            <a:ext cx="2146742" cy="707886"/>
          </a:xfrm>
          <a:prstGeom prst="rect">
            <a:avLst/>
          </a:prstGeom>
          <a:noFill/>
        </p:spPr>
        <p:txBody>
          <a:bodyPr wrap="none" rtlCol="0">
            <a:spAutoFit/>
          </a:bodyPr>
          <a:lstStyle/>
          <a:p>
            <a:pPr algn="ctr">
              <a:spcAft>
                <a:spcPts val="600"/>
              </a:spcAft>
            </a:pPr>
            <a:r>
              <a:rPr lang="ru-RU" sz="1000" dirty="0" smtClean="0">
                <a:latin typeface="Avenir Next" panose="020B0503020202020204" pitchFamily="34" charset="0"/>
              </a:rPr>
              <a:t>ДЕНЬ ЖЕНСКОГО СЛУЖЕНИЯ</a:t>
            </a:r>
          </a:p>
          <a:p>
            <a:pPr algn="ctr">
              <a:spcAft>
                <a:spcPts val="600"/>
              </a:spcAft>
            </a:pPr>
            <a:r>
              <a:rPr lang="ru-RU" sz="1000" dirty="0" smtClean="0">
                <a:latin typeface="Avenir Next" panose="020B0503020202020204" pitchFamily="34" charset="0"/>
              </a:rPr>
              <a:t>ГЕНЕРАЛЬНАЯ КОНФЕРЕНЦИЯ</a:t>
            </a:r>
          </a:p>
          <a:p>
            <a:pPr algn="ctr">
              <a:spcAft>
                <a:spcPts val="600"/>
              </a:spcAft>
            </a:pPr>
            <a:r>
              <a:rPr lang="ru-RU" sz="1000" dirty="0" smtClean="0">
                <a:latin typeface="Avenir Next" panose="020B0503020202020204" pitchFamily="34" charset="0"/>
              </a:rPr>
              <a:t>ОТДЕЛ ЖЕНСКОГО СЛУЖЕНИЯ</a:t>
            </a:r>
            <a:endParaRPr lang="en-US" sz="1000" dirty="0">
              <a:latin typeface="Avenir Next" panose="020B0503020202020204" pitchFamily="34" charset="0"/>
            </a:endParaRPr>
          </a:p>
        </p:txBody>
      </p:sp>
      <p:pic>
        <p:nvPicPr>
          <p:cNvPr id="12" name="Picture 11">
            <a:extLst>
              <a:ext uri="{FF2B5EF4-FFF2-40B4-BE49-F238E27FC236}">
                <a16:creationId xmlns:a16="http://schemas.microsoft.com/office/drawing/2014/main" xmlns="" id="{29557506-17B7-D545-A2CE-8E56B449E56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847055" y="6438053"/>
            <a:ext cx="543621" cy="380280"/>
          </a:xfrm>
          <a:prstGeom prst="rect">
            <a:avLst/>
          </a:prstGeom>
        </p:spPr>
      </p:pic>
    </p:spTree>
    <p:extLst>
      <p:ext uri="{BB962C8B-B14F-4D97-AF65-F5344CB8AC3E}">
        <p14:creationId xmlns:p14="http://schemas.microsoft.com/office/powerpoint/2010/main" val="10902251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400"/>
                                        <p:tgtEl>
                                          <p:spTgt spid="3">
                                            <p:txEl>
                                              <p:pRg st="1" end="1"/>
                                            </p:txEl>
                                          </p:spTgt>
                                        </p:tgtEl>
                                      </p:cBhvr>
                                    </p:animEffect>
                                  </p:childTnLst>
                                </p:cTn>
                              </p:par>
                              <p:par>
                                <p:cTn id="13" presetID="10" presetClass="entr" presetSubtype="0" fill="hold" grpId="0" nodeType="withEffect">
                                  <p:stCondLst>
                                    <p:cond delay="1000"/>
                                  </p:stCondLst>
                                  <p:iterate type="lt">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921CCBA-DFD8-0947-A4F7-7287D10B8A6A}"/>
              </a:ext>
            </a:extLst>
          </p:cNvPr>
          <p:cNvSpPr>
            <a:spLocks noGrp="1"/>
          </p:cNvSpPr>
          <p:nvPr>
            <p:ph idx="1"/>
          </p:nvPr>
        </p:nvSpPr>
        <p:spPr>
          <a:xfrm>
            <a:off x="224589" y="1090863"/>
            <a:ext cx="6882064" cy="5390148"/>
          </a:xfrm>
        </p:spPr>
        <p:txBody>
          <a:bodyPr>
            <a:normAutofit/>
          </a:bodyPr>
          <a:lstStyle/>
          <a:p>
            <a:pPr marL="0" indent="0" algn="ctr">
              <a:buNone/>
            </a:pPr>
            <a:r>
              <a:rPr lang="ru-RU" sz="2400" dirty="0"/>
              <a:t>Бог учит человека, который Его боится, правильному пути. То есть Бог направляет боящихся Его, обучая их правильным принципам, которые помогут им принимать правильные решения, не совершая ошибок. </a:t>
            </a:r>
            <a:endParaRPr lang="ru-RU" sz="2400" dirty="0" smtClean="0"/>
          </a:p>
          <a:p>
            <a:pPr marL="0" indent="0" algn="ctr">
              <a:buNone/>
            </a:pPr>
            <a:r>
              <a:rPr lang="ru-RU" sz="2400" dirty="0" smtClean="0"/>
              <a:t>Поэтому</a:t>
            </a:r>
            <a:r>
              <a:rPr lang="ru-RU" sz="2400" dirty="0"/>
              <a:t>, стремясь познать Бога и повиноваться Его наставлениям, мы находим принципы жизни, которые направляют наши пути и защищают нас от зла ​​и неправильных решений</a:t>
            </a:r>
            <a:r>
              <a:rPr lang="ru-RU" sz="2400" dirty="0" smtClean="0"/>
              <a:t>.</a:t>
            </a:r>
            <a:endParaRPr lang="ru-RU" sz="2400" dirty="0"/>
          </a:p>
        </p:txBody>
      </p:sp>
      <p:pic>
        <p:nvPicPr>
          <p:cNvPr id="4" name="Picture 2" descr="shallow focus photo of book">
            <a:extLst>
              <a:ext uri="{FF2B5EF4-FFF2-40B4-BE49-F238E27FC236}">
                <a16:creationId xmlns:a16="http://schemas.microsoft.com/office/drawing/2014/main" xmlns="" id="{B11BC941-C841-B349-AEBF-424820142B7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949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white book page beside green potted plant">
            <a:extLst>
              <a:ext uri="{FF2B5EF4-FFF2-40B4-BE49-F238E27FC236}">
                <a16:creationId xmlns:a16="http://schemas.microsoft.com/office/drawing/2014/main" xmlns="" id="{0825A9AA-F2BD-024B-BB9B-CAFCEFA29CA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7" r="9091" b="337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E9D797ED-456E-134C-B487-C5C5AD7EAC30}"/>
              </a:ext>
            </a:extLst>
          </p:cNvPr>
          <p:cNvSpPr>
            <a:spLocks noGrp="1"/>
          </p:cNvSpPr>
          <p:nvPr>
            <p:ph type="title"/>
          </p:nvPr>
        </p:nvSpPr>
        <p:spPr>
          <a:xfrm>
            <a:off x="673856" y="1131195"/>
            <a:ext cx="7034288" cy="1247938"/>
          </a:xfrm>
        </p:spPr>
        <p:txBody>
          <a:bodyPr anchor="ctr">
            <a:noAutofit/>
          </a:bodyPr>
          <a:lstStyle/>
          <a:p>
            <a:pPr algn="ctr"/>
            <a:r>
              <a:rPr lang="ru-RU" sz="3600" b="1" dirty="0">
                <a:solidFill>
                  <a:schemeClr val="accent5">
                    <a:lumMod val="60000"/>
                    <a:lumOff val="40000"/>
                  </a:schemeClr>
                </a:solidFill>
              </a:rPr>
              <a:t>2. </a:t>
            </a:r>
            <a:r>
              <a:rPr lang="ru-RU" sz="3200" b="1" dirty="0">
                <a:solidFill>
                  <a:schemeClr val="accent5">
                    <a:lumMod val="60000"/>
                    <a:lumOff val="40000"/>
                  </a:schemeClr>
                </a:solidFill>
              </a:rPr>
              <a:t>Боящиеся Бога получают Божье благоволение и благословение</a:t>
            </a:r>
            <a:r>
              <a:rPr lang="ru-RU" sz="3200" dirty="0"/>
              <a:t/>
            </a:r>
            <a:br>
              <a:rPr lang="ru-RU" sz="3200" dirty="0"/>
            </a:br>
            <a:r>
              <a:rPr lang="en-US" sz="3200" dirty="0">
                <a:solidFill>
                  <a:schemeClr val="accent5">
                    <a:lumMod val="60000"/>
                    <a:lumOff val="40000"/>
                  </a:schemeClr>
                </a:solidFill>
              </a:rPr>
              <a:t/>
            </a:r>
            <a:br>
              <a:rPr lang="en-US" sz="3200" dirty="0">
                <a:solidFill>
                  <a:schemeClr val="accent5">
                    <a:lumMod val="60000"/>
                    <a:lumOff val="40000"/>
                  </a:schemeClr>
                </a:solidFill>
              </a:rPr>
            </a:br>
            <a:endParaRPr lang="en-US" sz="3200" dirty="0">
              <a:solidFill>
                <a:schemeClr val="accent5">
                  <a:lumMod val="60000"/>
                  <a:lumOff val="40000"/>
                </a:schemeClr>
              </a:solidFill>
            </a:endParaRPr>
          </a:p>
        </p:txBody>
      </p:sp>
      <p:sp>
        <p:nvSpPr>
          <p:cNvPr id="3" name="Content Placeholder 2">
            <a:extLst>
              <a:ext uri="{FF2B5EF4-FFF2-40B4-BE49-F238E27FC236}">
                <a16:creationId xmlns:a16="http://schemas.microsoft.com/office/drawing/2014/main" xmlns="" id="{8194BC46-8CD6-6147-BE4D-8A55D5E5E991}"/>
              </a:ext>
            </a:extLst>
          </p:cNvPr>
          <p:cNvSpPr>
            <a:spLocks noGrp="1"/>
          </p:cNvSpPr>
          <p:nvPr>
            <p:ph idx="1"/>
          </p:nvPr>
        </p:nvSpPr>
        <p:spPr>
          <a:xfrm>
            <a:off x="670885" y="2277978"/>
            <a:ext cx="7037222" cy="4042610"/>
          </a:xfrm>
        </p:spPr>
        <p:txBody>
          <a:bodyPr>
            <a:normAutofit/>
          </a:bodyPr>
          <a:lstStyle/>
          <a:p>
            <a:pPr marL="0" indent="0">
              <a:buNone/>
            </a:pPr>
            <a:r>
              <a:rPr lang="ru-RU" sz="2400" b="1" dirty="0"/>
              <a:t>Псалом 30:20</a:t>
            </a:r>
          </a:p>
          <a:p>
            <a:pPr marL="0" indent="0">
              <a:buNone/>
            </a:pPr>
            <a:r>
              <a:rPr lang="ru-RU" sz="2400" dirty="0"/>
              <a:t>«Как много у</a:t>
            </a:r>
            <a:r>
              <a:rPr lang="en-US" sz="2400" dirty="0"/>
              <a:t> </a:t>
            </a:r>
            <a:r>
              <a:rPr lang="ru-RU" sz="2400" dirty="0"/>
              <a:t>Тебя благ, которые Ты хранишь для боящихся Тебя и</a:t>
            </a:r>
            <a:r>
              <a:rPr lang="en-US" sz="2400" dirty="0"/>
              <a:t> </a:t>
            </a:r>
            <a:r>
              <a:rPr lang="ru-RU" sz="2400" dirty="0"/>
              <a:t>которые приготовил уповающим на Тебя пред сынами человеческими!»</a:t>
            </a:r>
          </a:p>
          <a:p>
            <a:pPr marL="0" indent="0">
              <a:buNone/>
            </a:pPr>
            <a:r>
              <a:rPr lang="ru-RU" sz="2400" b="1" dirty="0"/>
              <a:t>Псалом 32:18</a:t>
            </a:r>
          </a:p>
          <a:p>
            <a:pPr marL="0" indent="0">
              <a:buNone/>
            </a:pPr>
            <a:r>
              <a:rPr lang="ru-RU" sz="2400" dirty="0"/>
              <a:t>«Вот, око Господне над боящимися Его и уповающими на милость Его».</a:t>
            </a:r>
          </a:p>
          <a:p>
            <a:pPr marL="0" indent="0">
              <a:buNone/>
            </a:pPr>
            <a:endParaRPr lang="en-US" sz="2400" dirty="0">
              <a:solidFill>
                <a:srgbClr val="FFFFFF"/>
              </a:solidFill>
            </a:endParaRPr>
          </a:p>
        </p:txBody>
      </p:sp>
    </p:spTree>
    <p:extLst>
      <p:ext uri="{BB962C8B-B14F-4D97-AF65-F5344CB8AC3E}">
        <p14:creationId xmlns:p14="http://schemas.microsoft.com/office/powerpoint/2010/main" val="1801672788"/>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F15B96C-DF01-3F4D-B91D-E1AF64C78BAE}"/>
              </a:ext>
            </a:extLst>
          </p:cNvPr>
          <p:cNvSpPr>
            <a:spLocks noGrp="1"/>
          </p:cNvSpPr>
          <p:nvPr>
            <p:ph idx="1"/>
          </p:nvPr>
        </p:nvSpPr>
        <p:spPr>
          <a:xfrm>
            <a:off x="581193" y="1267325"/>
            <a:ext cx="6156492" cy="4868445"/>
          </a:xfrm>
        </p:spPr>
        <p:txBody>
          <a:bodyPr>
            <a:normAutofit/>
          </a:bodyPr>
          <a:lstStyle/>
          <a:p>
            <a:pPr marL="0" indent="0" algn="ctr">
              <a:buNone/>
            </a:pPr>
            <a:r>
              <a:rPr lang="ru-RU" sz="2400" dirty="0"/>
              <a:t>Наш Небесный Отец помнит обо всех Своих детях, которые боятся Его. Он являет им благоволение и благословляет их. Каждое обещание благословения в Библии — это особый дар, который Отец уготовил для всех тех, кто боится Его, мы можем всецело доверять этим обещаниям и полагаться на них, потому что верен Бог, Который обещал. Благословения Господа покоятся на тех, кто боится Его.</a:t>
            </a:r>
          </a:p>
          <a:p>
            <a:pPr marL="0" indent="0" algn="ctr">
              <a:buNone/>
            </a:pPr>
            <a:endParaRPr lang="en-US" sz="2400" dirty="0"/>
          </a:p>
        </p:txBody>
      </p:sp>
      <p:pic>
        <p:nvPicPr>
          <p:cNvPr id="4" name="Picture 2" descr="shallow focus photo of book">
            <a:extLst>
              <a:ext uri="{FF2B5EF4-FFF2-40B4-BE49-F238E27FC236}">
                <a16:creationId xmlns:a16="http://schemas.microsoft.com/office/drawing/2014/main" xmlns="" id="{9B2A5419-D4E4-9740-B9DB-961C04EBDAE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5363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white book page beside green potted plant">
            <a:extLst>
              <a:ext uri="{FF2B5EF4-FFF2-40B4-BE49-F238E27FC236}">
                <a16:creationId xmlns:a16="http://schemas.microsoft.com/office/drawing/2014/main" xmlns="" id="{2B90DEDB-B31E-6F43-A583-95397DE77F2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7" r="9091" b="337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C5655EE0-233D-4D4C-82A6-B9831B274C94}"/>
              </a:ext>
            </a:extLst>
          </p:cNvPr>
          <p:cNvSpPr>
            <a:spLocks noGrp="1"/>
          </p:cNvSpPr>
          <p:nvPr>
            <p:ph type="title"/>
          </p:nvPr>
        </p:nvSpPr>
        <p:spPr>
          <a:xfrm>
            <a:off x="698003" y="1131195"/>
            <a:ext cx="7034288" cy="1247938"/>
          </a:xfrm>
        </p:spPr>
        <p:txBody>
          <a:bodyPr anchor="ctr">
            <a:normAutofit fontScale="90000"/>
          </a:bodyPr>
          <a:lstStyle/>
          <a:p>
            <a:pPr algn="ctr"/>
            <a:r>
              <a:rPr lang="ru-RU" sz="3600" b="1" dirty="0">
                <a:solidFill>
                  <a:schemeClr val="accent5">
                    <a:lumMod val="60000"/>
                    <a:lumOff val="40000"/>
                  </a:schemeClr>
                </a:solidFill>
              </a:rPr>
              <a:t>3</a:t>
            </a:r>
            <a:r>
              <a:rPr lang="ru-RU" sz="3200" b="1" dirty="0">
                <a:solidFill>
                  <a:schemeClr val="accent5">
                    <a:lumMod val="60000"/>
                    <a:lumOff val="40000"/>
                  </a:schemeClr>
                </a:solidFill>
              </a:rPr>
              <a:t>. Бог восполняет все нужды боящихся Его</a:t>
            </a:r>
            <a:r>
              <a:rPr lang="ru-RU" sz="3200" dirty="0"/>
              <a:t/>
            </a:r>
            <a:br>
              <a:rPr lang="ru-RU" sz="3200" dirty="0"/>
            </a:br>
            <a:r>
              <a:rPr lang="en-US" sz="3400" dirty="0">
                <a:solidFill>
                  <a:schemeClr val="accent5">
                    <a:lumMod val="60000"/>
                    <a:lumOff val="40000"/>
                  </a:schemeClr>
                </a:solidFill>
              </a:rPr>
              <a:t/>
            </a:r>
            <a:br>
              <a:rPr lang="en-US" sz="3400" dirty="0">
                <a:solidFill>
                  <a:schemeClr val="accent5">
                    <a:lumMod val="60000"/>
                    <a:lumOff val="40000"/>
                  </a:schemeClr>
                </a:solidFill>
              </a:rPr>
            </a:br>
            <a:endParaRPr lang="en-US" sz="3400" dirty="0">
              <a:solidFill>
                <a:schemeClr val="accent5">
                  <a:lumMod val="60000"/>
                  <a:lumOff val="40000"/>
                </a:schemeClr>
              </a:solidFill>
            </a:endParaRPr>
          </a:p>
        </p:txBody>
      </p:sp>
      <p:sp>
        <p:nvSpPr>
          <p:cNvPr id="3" name="Content Placeholder 2">
            <a:extLst>
              <a:ext uri="{FF2B5EF4-FFF2-40B4-BE49-F238E27FC236}">
                <a16:creationId xmlns:a16="http://schemas.microsoft.com/office/drawing/2014/main" xmlns="" id="{718F8EF6-B18D-1345-B96A-A6D4DA84F5EA}"/>
              </a:ext>
            </a:extLst>
          </p:cNvPr>
          <p:cNvSpPr>
            <a:spLocks noGrp="1"/>
          </p:cNvSpPr>
          <p:nvPr>
            <p:ph idx="1"/>
          </p:nvPr>
        </p:nvSpPr>
        <p:spPr>
          <a:xfrm>
            <a:off x="1058779" y="2149642"/>
            <a:ext cx="6673512" cy="3713136"/>
          </a:xfrm>
        </p:spPr>
        <p:txBody>
          <a:bodyPr>
            <a:normAutofit/>
          </a:bodyPr>
          <a:lstStyle/>
          <a:p>
            <a:pPr marL="0" indent="0">
              <a:buNone/>
            </a:pPr>
            <a:r>
              <a:rPr lang="ru-RU" sz="2400" b="1" dirty="0">
                <a:solidFill>
                  <a:schemeClr val="tx1"/>
                </a:solidFill>
              </a:rPr>
              <a:t>Псалом </a:t>
            </a:r>
            <a:r>
              <a:rPr lang="ru-RU" sz="2400" b="1" dirty="0" smtClean="0">
                <a:solidFill>
                  <a:schemeClr val="tx1"/>
                </a:solidFill>
              </a:rPr>
              <a:t>33:10</a:t>
            </a:r>
          </a:p>
          <a:p>
            <a:pPr marL="0" indent="0">
              <a:buNone/>
            </a:pPr>
            <a:r>
              <a:rPr lang="ru-RU" sz="2400" dirty="0" smtClean="0">
                <a:solidFill>
                  <a:schemeClr val="tx1"/>
                </a:solidFill>
              </a:rPr>
              <a:t>«Бойтесь Господа, святые Его, ибо нет скудости у боящихся Его».</a:t>
            </a:r>
          </a:p>
          <a:p>
            <a:pPr marL="0" indent="0">
              <a:buNone/>
            </a:pPr>
            <a:r>
              <a:rPr lang="ru-RU" sz="2400" b="1" dirty="0" smtClean="0">
                <a:solidFill>
                  <a:schemeClr val="tx1"/>
                </a:solidFill>
              </a:rPr>
              <a:t>Псалом </a:t>
            </a:r>
            <a:r>
              <a:rPr lang="ru-RU" sz="2400" b="1" dirty="0">
                <a:solidFill>
                  <a:schemeClr val="tx1"/>
                </a:solidFill>
              </a:rPr>
              <a:t>110:5</a:t>
            </a:r>
          </a:p>
          <a:p>
            <a:pPr marL="0" indent="0">
              <a:buNone/>
            </a:pPr>
            <a:r>
              <a:rPr lang="ru-RU" sz="2400" dirty="0">
                <a:solidFill>
                  <a:schemeClr val="tx1"/>
                </a:solidFill>
              </a:rPr>
              <a:t>«Пищу дает боящимся Его; вечно помнит завет Свой».</a:t>
            </a:r>
          </a:p>
          <a:p>
            <a:pPr marL="0" indent="0">
              <a:buNone/>
            </a:pPr>
            <a:endParaRPr lang="en-US" sz="2400" dirty="0">
              <a:solidFill>
                <a:srgbClr val="FFFFFF"/>
              </a:solidFill>
            </a:endParaRPr>
          </a:p>
        </p:txBody>
      </p:sp>
    </p:spTree>
    <p:extLst>
      <p:ext uri="{BB962C8B-B14F-4D97-AF65-F5344CB8AC3E}">
        <p14:creationId xmlns:p14="http://schemas.microsoft.com/office/powerpoint/2010/main" val="3470328490"/>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9E767DD-DF64-4C46-A685-6EDA3BB75FD5}"/>
              </a:ext>
            </a:extLst>
          </p:cNvPr>
          <p:cNvSpPr>
            <a:spLocks noGrp="1"/>
          </p:cNvSpPr>
          <p:nvPr>
            <p:ph idx="1"/>
          </p:nvPr>
        </p:nvSpPr>
        <p:spPr>
          <a:xfrm>
            <a:off x="561472" y="1747310"/>
            <a:ext cx="6031832" cy="3634486"/>
          </a:xfrm>
        </p:spPr>
        <p:txBody>
          <a:bodyPr>
            <a:normAutofit/>
          </a:bodyPr>
          <a:lstStyle/>
          <a:p>
            <a:pPr marL="0" indent="0" algn="ctr">
              <a:buNone/>
            </a:pPr>
            <a:r>
              <a:rPr lang="ru-RU" sz="2800" dirty="0"/>
              <a:t>Наш Небесный Отец знает все наши нужды и берет на Себя задачу их восполнения</a:t>
            </a:r>
            <a:r>
              <a:rPr lang="ru-RU" sz="2800" b="1" dirty="0">
                <a:solidFill>
                  <a:schemeClr val="accent6">
                    <a:lumMod val="75000"/>
                  </a:schemeClr>
                </a:solidFill>
              </a:rPr>
              <a:t>. Те, кто боится Господа, получают все необходимое </a:t>
            </a:r>
            <a:r>
              <a:rPr lang="ru-RU" sz="2800" dirty="0"/>
              <a:t>из Божьих источников, потому что Бог заботится о них. </a:t>
            </a:r>
            <a:endParaRPr lang="en-US" sz="2800" dirty="0"/>
          </a:p>
        </p:txBody>
      </p:sp>
      <p:pic>
        <p:nvPicPr>
          <p:cNvPr id="4" name="Picture 2" descr="shallow focus photo of book">
            <a:extLst>
              <a:ext uri="{FF2B5EF4-FFF2-40B4-BE49-F238E27FC236}">
                <a16:creationId xmlns:a16="http://schemas.microsoft.com/office/drawing/2014/main" xmlns="" id="{B47CD990-FEBC-B341-B363-86124536331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883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BB7789-8159-A040-8D0C-D7CC25022CA4}"/>
              </a:ext>
            </a:extLst>
          </p:cNvPr>
          <p:cNvSpPr>
            <a:spLocks noGrp="1"/>
          </p:cNvSpPr>
          <p:nvPr>
            <p:ph idx="1"/>
          </p:nvPr>
        </p:nvSpPr>
        <p:spPr>
          <a:xfrm>
            <a:off x="517025" y="962527"/>
            <a:ext cx="6284828" cy="5438274"/>
          </a:xfrm>
        </p:spPr>
        <p:txBody>
          <a:bodyPr>
            <a:normAutofit/>
          </a:bodyPr>
          <a:lstStyle/>
          <a:p>
            <a:pPr marL="0" indent="0" algn="ctr">
              <a:buNone/>
            </a:pPr>
            <a:r>
              <a:rPr lang="ru-RU" sz="2400" dirty="0"/>
              <a:t>Мы можем взывать к Нему с уверенностью и просить как материальных, так и духовных благословений, наш любящий Бог - ответственный Отец, Который действительно заботится о своих детях, Он даст нам пищу и одежду и обеспечит все необходимое для жизни согласно Его воле для нас. </a:t>
            </a:r>
            <a:endParaRPr lang="ru-RU" sz="2400" dirty="0" smtClean="0"/>
          </a:p>
          <a:p>
            <a:pPr marL="0" indent="0" algn="ctr">
              <a:buNone/>
            </a:pPr>
            <a:r>
              <a:rPr lang="ru-RU" sz="2400" dirty="0" smtClean="0"/>
              <a:t>Нам </a:t>
            </a:r>
            <a:r>
              <a:rPr lang="ru-RU" sz="2400" dirty="0"/>
              <a:t>не нужно беспокоиться о том, как будут восполнены наши нужды, если мы боимся Его, Он помнит о Своем обещании позаботиться обо всех наших нуждах</a:t>
            </a:r>
            <a:r>
              <a:rPr lang="ru-RU" sz="2400" dirty="0" smtClean="0"/>
              <a:t>.</a:t>
            </a:r>
            <a:endParaRPr lang="ru-RU" sz="2400" dirty="0"/>
          </a:p>
        </p:txBody>
      </p:sp>
      <p:pic>
        <p:nvPicPr>
          <p:cNvPr id="4" name="Picture 2" descr="shallow focus photo of book">
            <a:extLst>
              <a:ext uri="{FF2B5EF4-FFF2-40B4-BE49-F238E27FC236}">
                <a16:creationId xmlns:a16="http://schemas.microsoft.com/office/drawing/2014/main" xmlns="" id="{CFCC8F28-C34B-8143-A7EC-6E5446C6041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5694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white book page beside green potted plant">
            <a:extLst>
              <a:ext uri="{FF2B5EF4-FFF2-40B4-BE49-F238E27FC236}">
                <a16:creationId xmlns:a16="http://schemas.microsoft.com/office/drawing/2014/main" xmlns="" id="{653290D6-A5C2-BE4F-8016-293C0DF4928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7" r="9091" b="337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0C83DFF9-4D32-2D4E-91F0-CD8C669A77D9}"/>
              </a:ext>
            </a:extLst>
          </p:cNvPr>
          <p:cNvSpPr>
            <a:spLocks noGrp="1"/>
          </p:cNvSpPr>
          <p:nvPr>
            <p:ph type="title"/>
          </p:nvPr>
        </p:nvSpPr>
        <p:spPr>
          <a:xfrm>
            <a:off x="673856" y="1509633"/>
            <a:ext cx="7034288" cy="1247938"/>
          </a:xfrm>
        </p:spPr>
        <p:txBody>
          <a:bodyPr anchor="ctr">
            <a:noAutofit/>
          </a:bodyPr>
          <a:lstStyle/>
          <a:p>
            <a:pPr algn="ctr"/>
            <a:r>
              <a:rPr lang="ru-RU" sz="3200" b="1" dirty="0">
                <a:solidFill>
                  <a:schemeClr val="accent5">
                    <a:lumMod val="60000"/>
                    <a:lumOff val="40000"/>
                  </a:schemeClr>
                </a:solidFill>
              </a:rPr>
              <a:t>4. Боящиеся Его находятся под защитой и получают избавление</a:t>
            </a:r>
            <a:r>
              <a:rPr lang="ru-RU" sz="3200" dirty="0"/>
              <a:t/>
            </a:r>
            <a:br>
              <a:rPr lang="ru-RU" sz="3200" dirty="0"/>
            </a:br>
            <a:r>
              <a:rPr lang="en-US" sz="3200" dirty="0">
                <a:solidFill>
                  <a:schemeClr val="accent5">
                    <a:lumMod val="60000"/>
                    <a:lumOff val="40000"/>
                  </a:schemeClr>
                </a:solidFill>
              </a:rPr>
              <a:t/>
            </a:r>
            <a:br>
              <a:rPr lang="en-US" sz="3200" dirty="0">
                <a:solidFill>
                  <a:schemeClr val="accent5">
                    <a:lumMod val="60000"/>
                    <a:lumOff val="40000"/>
                  </a:schemeClr>
                </a:solidFill>
              </a:rPr>
            </a:br>
            <a:endParaRPr lang="en-US" sz="3200" dirty="0">
              <a:solidFill>
                <a:schemeClr val="accent5">
                  <a:lumMod val="60000"/>
                  <a:lumOff val="40000"/>
                </a:schemeClr>
              </a:solidFill>
            </a:endParaRPr>
          </a:p>
        </p:txBody>
      </p:sp>
      <p:sp>
        <p:nvSpPr>
          <p:cNvPr id="3" name="Content Placeholder 2">
            <a:extLst>
              <a:ext uri="{FF2B5EF4-FFF2-40B4-BE49-F238E27FC236}">
                <a16:creationId xmlns:a16="http://schemas.microsoft.com/office/drawing/2014/main" xmlns="" id="{D39EA369-B514-724C-9A7E-0488C452FDB2}"/>
              </a:ext>
            </a:extLst>
          </p:cNvPr>
          <p:cNvSpPr>
            <a:spLocks noGrp="1"/>
          </p:cNvSpPr>
          <p:nvPr>
            <p:ph idx="1"/>
          </p:nvPr>
        </p:nvSpPr>
        <p:spPr>
          <a:xfrm>
            <a:off x="783179" y="2502879"/>
            <a:ext cx="6259304" cy="3376252"/>
          </a:xfrm>
        </p:spPr>
        <p:txBody>
          <a:bodyPr>
            <a:normAutofit/>
          </a:bodyPr>
          <a:lstStyle/>
          <a:p>
            <a:pPr marL="0" indent="0">
              <a:buNone/>
            </a:pPr>
            <a:r>
              <a:rPr lang="ru-RU" sz="2400" b="1" dirty="0">
                <a:solidFill>
                  <a:schemeClr val="tx1"/>
                </a:solidFill>
              </a:rPr>
              <a:t>Псалом 33:8</a:t>
            </a:r>
          </a:p>
          <a:p>
            <a:pPr marL="0" indent="0">
              <a:buNone/>
            </a:pPr>
            <a:r>
              <a:rPr lang="ru-RU" sz="2400" dirty="0">
                <a:solidFill>
                  <a:schemeClr val="tx1"/>
                </a:solidFill>
              </a:rPr>
              <a:t>«Ангел Господень ополчается вокруг боящихся Его и избавляет их».</a:t>
            </a:r>
          </a:p>
          <a:p>
            <a:pPr marL="0" indent="0">
              <a:buNone/>
            </a:pPr>
            <a:endParaRPr lang="en-US" sz="2400" dirty="0">
              <a:solidFill>
                <a:srgbClr val="FFFFFF"/>
              </a:solidFill>
            </a:endParaRPr>
          </a:p>
        </p:txBody>
      </p:sp>
    </p:spTree>
    <p:extLst>
      <p:ext uri="{BB962C8B-B14F-4D97-AF65-F5344CB8AC3E}">
        <p14:creationId xmlns:p14="http://schemas.microsoft.com/office/powerpoint/2010/main" val="1564058604"/>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0FAD738-70EE-4148-9125-A985F6A376AB}"/>
              </a:ext>
            </a:extLst>
          </p:cNvPr>
          <p:cNvSpPr>
            <a:spLocks noGrp="1"/>
          </p:cNvSpPr>
          <p:nvPr>
            <p:ph idx="1"/>
          </p:nvPr>
        </p:nvSpPr>
        <p:spPr>
          <a:xfrm>
            <a:off x="581192" y="1010652"/>
            <a:ext cx="5931903" cy="5093034"/>
          </a:xfrm>
        </p:spPr>
        <p:txBody>
          <a:bodyPr>
            <a:normAutofit/>
          </a:bodyPr>
          <a:lstStyle/>
          <a:p>
            <a:pPr marL="0" indent="0" algn="ctr">
              <a:buNone/>
            </a:pPr>
            <a:r>
              <a:rPr lang="ru-RU" sz="2400" b="1" dirty="0">
                <a:solidFill>
                  <a:schemeClr val="accent6">
                    <a:lumMod val="75000"/>
                  </a:schemeClr>
                </a:solidFill>
              </a:rPr>
              <a:t>Господь поручает Своим святым ангелам заботиться о Его детях, которые боятся Его. Ангелы защищают и избавляют их от всех бед и опасностей</a:t>
            </a:r>
            <a:r>
              <a:rPr lang="ru-RU" sz="2400" dirty="0"/>
              <a:t>. Если мы боимся Господа, нам не нужно бояться силы и нападок сатаны; у нас есть надежное убежище во Всемогущем Боге, Который посылает Своих ангелов ополчаться вокруг Его детей и освобождать их. Какая привилегия находиться под постоянной опекой ангелов-хранителей</a:t>
            </a:r>
            <a:r>
              <a:rPr lang="ru-RU" sz="2400" dirty="0" smtClean="0"/>
              <a:t>.</a:t>
            </a:r>
            <a:endParaRPr lang="ru-RU" sz="2400" dirty="0"/>
          </a:p>
        </p:txBody>
      </p:sp>
      <p:pic>
        <p:nvPicPr>
          <p:cNvPr id="4" name="Picture 2" descr="shallow focus photo of book">
            <a:extLst>
              <a:ext uri="{FF2B5EF4-FFF2-40B4-BE49-F238E27FC236}">
                <a16:creationId xmlns:a16="http://schemas.microsoft.com/office/drawing/2014/main" xmlns="" id="{8685095E-C6FA-2945-B4C2-A7DDA4166A8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2068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white book page beside green potted plant">
            <a:extLst>
              <a:ext uri="{FF2B5EF4-FFF2-40B4-BE49-F238E27FC236}">
                <a16:creationId xmlns:a16="http://schemas.microsoft.com/office/drawing/2014/main" xmlns="" id="{A59771DF-888C-5B44-9704-38A848CCE4F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7" r="9091" b="337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643EFDF5-F04C-6340-B998-7C4C2FD57CC0}"/>
              </a:ext>
            </a:extLst>
          </p:cNvPr>
          <p:cNvSpPr>
            <a:spLocks noGrp="1"/>
          </p:cNvSpPr>
          <p:nvPr>
            <p:ph type="title"/>
          </p:nvPr>
        </p:nvSpPr>
        <p:spPr>
          <a:xfrm>
            <a:off x="673856" y="1131195"/>
            <a:ext cx="7034288" cy="1247938"/>
          </a:xfrm>
        </p:spPr>
        <p:txBody>
          <a:bodyPr anchor="ctr">
            <a:normAutofit fontScale="90000"/>
          </a:bodyPr>
          <a:lstStyle/>
          <a:p>
            <a:pPr algn="ctr"/>
            <a:r>
              <a:rPr lang="ru-RU" sz="3600" b="1" dirty="0">
                <a:solidFill>
                  <a:schemeClr val="accent5">
                    <a:lumMod val="60000"/>
                    <a:lumOff val="40000"/>
                  </a:schemeClr>
                </a:solidFill>
              </a:rPr>
              <a:t>5. Боящиеся Бога получают Его милость</a:t>
            </a:r>
            <a:r>
              <a:rPr lang="ru-RU" sz="3600" dirty="0"/>
              <a:t/>
            </a:r>
            <a:br>
              <a:rPr lang="ru-RU" sz="3600" dirty="0"/>
            </a:br>
            <a:r>
              <a:rPr lang="en-US" sz="4100" dirty="0">
                <a:solidFill>
                  <a:srgbClr val="FFFFFF"/>
                </a:solidFill>
              </a:rPr>
              <a:t/>
            </a:r>
            <a:br>
              <a:rPr lang="en-US" sz="4100" dirty="0">
                <a:solidFill>
                  <a:srgbClr val="FFFFFF"/>
                </a:solidFill>
              </a:rPr>
            </a:br>
            <a:endParaRPr lang="en-US" sz="4100" dirty="0">
              <a:solidFill>
                <a:srgbClr val="FFFFFF"/>
              </a:solidFill>
            </a:endParaRPr>
          </a:p>
        </p:txBody>
      </p:sp>
      <p:sp>
        <p:nvSpPr>
          <p:cNvPr id="3" name="Content Placeholder 2">
            <a:extLst>
              <a:ext uri="{FF2B5EF4-FFF2-40B4-BE49-F238E27FC236}">
                <a16:creationId xmlns:a16="http://schemas.microsoft.com/office/drawing/2014/main" xmlns="" id="{051EA7B9-AC51-8041-9701-E7BA4B96BAB0}"/>
              </a:ext>
            </a:extLst>
          </p:cNvPr>
          <p:cNvSpPr>
            <a:spLocks noGrp="1"/>
          </p:cNvSpPr>
          <p:nvPr>
            <p:ph idx="1"/>
          </p:nvPr>
        </p:nvSpPr>
        <p:spPr>
          <a:xfrm>
            <a:off x="670885" y="2438400"/>
            <a:ext cx="7037222" cy="3376252"/>
          </a:xfrm>
        </p:spPr>
        <p:txBody>
          <a:bodyPr>
            <a:noAutofit/>
          </a:bodyPr>
          <a:lstStyle/>
          <a:p>
            <a:pPr marL="0" indent="0">
              <a:buNone/>
            </a:pPr>
            <a:r>
              <a:rPr lang="ru-RU" sz="2400" b="1" dirty="0">
                <a:solidFill>
                  <a:schemeClr val="tx1"/>
                </a:solidFill>
              </a:rPr>
              <a:t>Псалом 102: 11, 13, 17, 18</a:t>
            </a:r>
          </a:p>
          <a:p>
            <a:pPr marL="0" indent="0">
              <a:buNone/>
            </a:pPr>
            <a:r>
              <a:rPr lang="ru-RU" sz="2400" dirty="0">
                <a:solidFill>
                  <a:schemeClr val="tx1"/>
                </a:solidFill>
              </a:rPr>
              <a:t>«Ибо, как высоко небо над землею, так велика милость Господа к боящимся Его</a:t>
            </a:r>
            <a:r>
              <a:rPr lang="ru-RU" sz="2400" dirty="0" smtClean="0">
                <a:solidFill>
                  <a:schemeClr val="tx1"/>
                </a:solidFill>
              </a:rPr>
              <a:t>».</a:t>
            </a:r>
            <a:endParaRPr lang="ru-RU" sz="2400" dirty="0">
              <a:solidFill>
                <a:schemeClr val="tx1"/>
              </a:solidFill>
            </a:endParaRPr>
          </a:p>
          <a:p>
            <a:pPr marL="0" indent="0">
              <a:buNone/>
            </a:pPr>
            <a:r>
              <a:rPr lang="ru-RU" sz="2400" dirty="0">
                <a:solidFill>
                  <a:schemeClr val="tx1"/>
                </a:solidFill>
              </a:rPr>
              <a:t>«Как отец милует сынов, так милует Господь боящихся Его</a:t>
            </a:r>
            <a:r>
              <a:rPr lang="ru-RU" sz="2400" dirty="0" smtClean="0">
                <a:solidFill>
                  <a:schemeClr val="tx1"/>
                </a:solidFill>
              </a:rPr>
              <a:t>».</a:t>
            </a:r>
            <a:endParaRPr lang="ru-RU" sz="2400" dirty="0">
              <a:solidFill>
                <a:schemeClr val="tx1"/>
              </a:solidFill>
            </a:endParaRPr>
          </a:p>
          <a:p>
            <a:pPr marL="0" indent="0">
              <a:buNone/>
            </a:pPr>
            <a:r>
              <a:rPr lang="ru-RU" sz="2400" dirty="0">
                <a:solidFill>
                  <a:schemeClr val="tx1"/>
                </a:solidFill>
              </a:rPr>
              <a:t>«Милость же Господня от века и до века к боящимся Его, и правда Его на сынах сынов</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1224037703"/>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07D7D84-8F57-7940-816D-B636C4533C2F}"/>
              </a:ext>
            </a:extLst>
          </p:cNvPr>
          <p:cNvSpPr>
            <a:spLocks noGrp="1"/>
          </p:cNvSpPr>
          <p:nvPr>
            <p:ph idx="1"/>
          </p:nvPr>
        </p:nvSpPr>
        <p:spPr>
          <a:xfrm>
            <a:off x="324519" y="128336"/>
            <a:ext cx="7020301" cy="6689558"/>
          </a:xfrm>
        </p:spPr>
        <p:txBody>
          <a:bodyPr>
            <a:normAutofit/>
          </a:bodyPr>
          <a:lstStyle/>
          <a:p>
            <a:pPr marL="0" indent="0" algn="ctr">
              <a:buNone/>
            </a:pPr>
            <a:r>
              <a:rPr lang="ru-RU" sz="2400" dirty="0">
                <a:solidFill>
                  <a:schemeClr val="tx1"/>
                </a:solidFill>
              </a:rPr>
              <a:t>Бог простирает Свою милость на тех, кто боится Его. Он питает к ним нежные чувства, знает о борьбе и искушениях, встречающихся на их пути, когда они стремятся повиноваться Ему. </a:t>
            </a:r>
            <a:r>
              <a:rPr lang="ru-RU" sz="2400" b="1" dirty="0">
                <a:solidFill>
                  <a:schemeClr val="accent6">
                    <a:lumMod val="75000"/>
                  </a:schemeClr>
                </a:solidFill>
              </a:rPr>
              <a:t>Иисус по Своему опыту знает, насколько слаба человеческая плоть, и как сильно мы нуждаемся в Его Божественной помощи, чтобы преодолеть свои слабости и оставаться верными Его заповедям. </a:t>
            </a:r>
            <a:endParaRPr lang="ru-RU" sz="2400" b="1" dirty="0" smtClean="0">
              <a:solidFill>
                <a:schemeClr val="accent6">
                  <a:lumMod val="75000"/>
                </a:schemeClr>
              </a:solidFill>
            </a:endParaRPr>
          </a:p>
          <a:p>
            <a:pPr marL="0" indent="0" algn="ctr">
              <a:buNone/>
            </a:pPr>
            <a:r>
              <a:rPr lang="ru-RU" sz="2400" dirty="0" smtClean="0">
                <a:solidFill>
                  <a:schemeClr val="tx1"/>
                </a:solidFill>
              </a:rPr>
              <a:t>Он </a:t>
            </a:r>
            <a:r>
              <a:rPr lang="ru-RU" sz="2400" dirty="0">
                <a:solidFill>
                  <a:schemeClr val="tx1"/>
                </a:solidFill>
              </a:rPr>
              <a:t>с сочувствием и нежностью смотрит на Своих детей, живущих в этом мире, где правит сатана, и проявляет Свою милость к нам. </a:t>
            </a:r>
            <a:endParaRPr lang="en-US" sz="2400" dirty="0"/>
          </a:p>
        </p:txBody>
      </p:sp>
      <p:pic>
        <p:nvPicPr>
          <p:cNvPr id="4" name="Picture 2" descr="shallow focus photo of book">
            <a:extLst>
              <a:ext uri="{FF2B5EF4-FFF2-40B4-BE49-F238E27FC236}">
                <a16:creationId xmlns:a16="http://schemas.microsoft.com/office/drawing/2014/main" xmlns="" id="{1219BF05-4D19-5A4D-AEB8-52505AD7C05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4569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52" name="Rectangle 70">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white book page beside green potted plant">
            <a:extLst>
              <a:ext uri="{FF2B5EF4-FFF2-40B4-BE49-F238E27FC236}">
                <a16:creationId xmlns:a16="http://schemas.microsoft.com/office/drawing/2014/main" xmlns="" id="{D3FD6BA7-C8E6-F44F-9DBD-2AD1F36751E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8" r="9091" b="3371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3" name="Rectangle 72">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74">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4426BD85-F9AF-D64C-99B5-16433CF75E7C}"/>
              </a:ext>
            </a:extLst>
          </p:cNvPr>
          <p:cNvSpPr>
            <a:spLocks noGrp="1"/>
          </p:cNvSpPr>
          <p:nvPr>
            <p:ph type="title"/>
          </p:nvPr>
        </p:nvSpPr>
        <p:spPr>
          <a:xfrm>
            <a:off x="747023" y="638592"/>
            <a:ext cx="7034288" cy="1247938"/>
          </a:xfrm>
        </p:spPr>
        <p:txBody>
          <a:bodyPr anchor="ctr">
            <a:noAutofit/>
          </a:bodyPr>
          <a:lstStyle/>
          <a:p>
            <a:pPr lvl="0" algn="ctr"/>
            <a:r>
              <a:rPr lang="en-US" sz="3600" b="1" dirty="0">
                <a:solidFill>
                  <a:srgbClr val="FFC000"/>
                </a:solidFill>
              </a:rPr>
              <a:t/>
            </a:r>
            <a:br>
              <a:rPr lang="en-US" sz="3600" b="1" dirty="0">
                <a:solidFill>
                  <a:srgbClr val="FFC000"/>
                </a:solidFill>
              </a:rPr>
            </a:br>
            <a:r>
              <a:rPr lang="en-US" sz="3600" b="1" dirty="0">
                <a:solidFill>
                  <a:srgbClr val="FFC000"/>
                </a:solidFill>
              </a:rPr>
              <a:t/>
            </a:r>
            <a:br>
              <a:rPr lang="en-US" sz="3600" b="1" dirty="0">
                <a:solidFill>
                  <a:srgbClr val="FFC000"/>
                </a:solidFill>
              </a:rPr>
            </a:br>
            <a:r>
              <a:rPr lang="en-US" sz="3600" b="1" dirty="0">
                <a:solidFill>
                  <a:srgbClr val="FFC000"/>
                </a:solidFill>
              </a:rPr>
              <a:t>A. </a:t>
            </a:r>
            <a:r>
              <a:rPr lang="ru-RU" sz="3600" b="1" dirty="0" smtClean="0">
                <a:solidFill>
                  <a:srgbClr val="FFC000"/>
                </a:solidFill>
              </a:rPr>
              <a:t>ЧТО ТАКОЕ СТРАХ БОЖИЙ</a:t>
            </a:r>
            <a:r>
              <a:rPr lang="en-US" sz="3600" b="1" dirty="0" smtClean="0">
                <a:solidFill>
                  <a:srgbClr val="FFC000"/>
                </a:solidFill>
              </a:rPr>
              <a:t>?</a:t>
            </a:r>
            <a:r>
              <a:rPr lang="en-US" sz="3600" dirty="0">
                <a:solidFill>
                  <a:srgbClr val="FFC000"/>
                </a:solidFill>
              </a:rPr>
              <a:t/>
            </a:r>
            <a:br>
              <a:rPr lang="en-US" sz="3600" dirty="0">
                <a:solidFill>
                  <a:srgbClr val="FFC000"/>
                </a:solidFill>
              </a:rPr>
            </a:br>
            <a:endParaRPr lang="en-US" sz="3600" dirty="0">
              <a:solidFill>
                <a:srgbClr val="FFC000"/>
              </a:solidFill>
            </a:endParaRPr>
          </a:p>
        </p:txBody>
      </p:sp>
      <p:sp>
        <p:nvSpPr>
          <p:cNvPr id="3" name="Content Placeholder 2">
            <a:extLst>
              <a:ext uri="{FF2B5EF4-FFF2-40B4-BE49-F238E27FC236}">
                <a16:creationId xmlns:a16="http://schemas.microsoft.com/office/drawing/2014/main" xmlns="" id="{544B968A-BBCD-C245-AC95-6A0B590ABC90}"/>
              </a:ext>
            </a:extLst>
          </p:cNvPr>
          <p:cNvSpPr>
            <a:spLocks noGrp="1"/>
          </p:cNvSpPr>
          <p:nvPr>
            <p:ph idx="1"/>
          </p:nvPr>
        </p:nvSpPr>
        <p:spPr>
          <a:xfrm>
            <a:off x="747023" y="2167883"/>
            <a:ext cx="7270847" cy="3376252"/>
          </a:xfrm>
        </p:spPr>
        <p:txBody>
          <a:bodyPr>
            <a:noAutofit/>
          </a:bodyPr>
          <a:lstStyle/>
          <a:p>
            <a:r>
              <a:rPr lang="ru-RU" sz="2400" dirty="0"/>
              <a:t>Когда мы слышим слово «страх», оно ассоциируется со значением бояться, опасаться, но в смысле страха перед Богом оно имеет положительное значение. </a:t>
            </a:r>
            <a:endParaRPr lang="ru-RU" sz="2400" dirty="0" smtClean="0"/>
          </a:p>
          <a:p>
            <a:r>
              <a:rPr lang="ru-RU" sz="2400" dirty="0"/>
              <a:t>Библия учит нас, что значит иметь страх Божий. Смысл выражения «страх Божий» хорошо объяснено в книге Притчей, давайте рассмотрим различные его значения.</a:t>
            </a:r>
            <a:endParaRPr lang="en-US" sz="2400" dirty="0">
              <a:solidFill>
                <a:srgbClr val="FFFFFF"/>
              </a:solidFill>
            </a:endParaRPr>
          </a:p>
        </p:txBody>
      </p:sp>
    </p:spTree>
    <p:extLst>
      <p:ext uri="{BB962C8B-B14F-4D97-AF65-F5344CB8AC3E}">
        <p14:creationId xmlns:p14="http://schemas.microsoft.com/office/powerpoint/2010/main" val="3138660518"/>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E3C901F-5CCA-1E40-82EB-994D4E5AD563}"/>
              </a:ext>
            </a:extLst>
          </p:cNvPr>
          <p:cNvSpPr>
            <a:spLocks noGrp="1"/>
          </p:cNvSpPr>
          <p:nvPr>
            <p:ph idx="1"/>
          </p:nvPr>
        </p:nvSpPr>
        <p:spPr>
          <a:xfrm>
            <a:off x="661402" y="1251283"/>
            <a:ext cx="5354387" cy="4852403"/>
          </a:xfrm>
        </p:spPr>
        <p:txBody>
          <a:bodyPr>
            <a:normAutofit/>
          </a:bodyPr>
          <a:lstStyle/>
          <a:p>
            <a:pPr marL="0" indent="0" algn="ctr">
              <a:buNone/>
            </a:pPr>
            <a:r>
              <a:rPr lang="ru-RU" sz="2800" b="1" dirty="0">
                <a:solidFill>
                  <a:schemeClr val="accent6">
                    <a:lumMod val="75000"/>
                  </a:schemeClr>
                </a:solidFill>
              </a:rPr>
              <a:t>Хоть мы падаем или терпим неудачи, Он не бросает нас, но прощает наши грехи и дает нам силы встать </a:t>
            </a:r>
            <a:r>
              <a:rPr lang="ru-RU" sz="2800" dirty="0"/>
              <a:t>и продолжить наш путь с Ним. Кроме того, Он заботится о наших детях и слышит наши молитвы о них, когда мы стремимся направлять их в страхе Господнем.</a:t>
            </a:r>
            <a:endParaRPr lang="en-US" sz="2800" dirty="0"/>
          </a:p>
        </p:txBody>
      </p:sp>
      <p:pic>
        <p:nvPicPr>
          <p:cNvPr id="4" name="Picture 2" descr="shallow focus photo of book">
            <a:extLst>
              <a:ext uri="{FF2B5EF4-FFF2-40B4-BE49-F238E27FC236}">
                <a16:creationId xmlns:a16="http://schemas.microsoft.com/office/drawing/2014/main" xmlns="" id="{51C067F9-0D1D-9A47-9095-B8A8CEB4A6C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3775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white book page beside green potted plant">
            <a:extLst>
              <a:ext uri="{FF2B5EF4-FFF2-40B4-BE49-F238E27FC236}">
                <a16:creationId xmlns:a16="http://schemas.microsoft.com/office/drawing/2014/main" xmlns="" id="{5DD8EFCE-A588-134A-93DF-2A94C1E324B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7" r="9091" b="337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D6D66DAA-DF2A-A847-A0CB-5C6499DE7D5B}"/>
              </a:ext>
            </a:extLst>
          </p:cNvPr>
          <p:cNvSpPr>
            <a:spLocks noGrp="1"/>
          </p:cNvSpPr>
          <p:nvPr>
            <p:ph type="title"/>
          </p:nvPr>
        </p:nvSpPr>
        <p:spPr>
          <a:xfrm>
            <a:off x="673856" y="1131195"/>
            <a:ext cx="7034288" cy="1247938"/>
          </a:xfrm>
        </p:spPr>
        <p:txBody>
          <a:bodyPr anchor="ctr">
            <a:normAutofit fontScale="90000"/>
          </a:bodyPr>
          <a:lstStyle/>
          <a:p>
            <a:pPr algn="ctr"/>
            <a:r>
              <a:rPr lang="ru-RU" sz="3600" b="1" dirty="0">
                <a:solidFill>
                  <a:schemeClr val="accent5">
                    <a:lumMod val="60000"/>
                    <a:lumOff val="40000"/>
                  </a:schemeClr>
                </a:solidFill>
              </a:rPr>
              <a:t>6. Бог исполняет желания боящихся Его</a:t>
            </a:r>
            <a:r>
              <a:rPr lang="ru-RU" sz="3600" dirty="0"/>
              <a:t/>
            </a:r>
            <a:br>
              <a:rPr lang="ru-RU" sz="3600" dirty="0"/>
            </a:br>
            <a:r>
              <a:rPr lang="en-US" sz="4000" dirty="0">
                <a:solidFill>
                  <a:schemeClr val="accent5">
                    <a:lumMod val="60000"/>
                    <a:lumOff val="40000"/>
                  </a:schemeClr>
                </a:solidFill>
              </a:rPr>
              <a:t/>
            </a:r>
            <a:br>
              <a:rPr lang="en-US" sz="4000" dirty="0">
                <a:solidFill>
                  <a:schemeClr val="accent5">
                    <a:lumMod val="60000"/>
                    <a:lumOff val="40000"/>
                  </a:schemeClr>
                </a:solidFill>
              </a:rPr>
            </a:br>
            <a:endParaRPr lang="en-US" sz="4000" dirty="0">
              <a:solidFill>
                <a:schemeClr val="accent5">
                  <a:lumMod val="60000"/>
                  <a:lumOff val="40000"/>
                </a:schemeClr>
              </a:solidFill>
            </a:endParaRPr>
          </a:p>
        </p:txBody>
      </p:sp>
      <p:sp>
        <p:nvSpPr>
          <p:cNvPr id="3" name="Content Placeholder 2">
            <a:extLst>
              <a:ext uri="{FF2B5EF4-FFF2-40B4-BE49-F238E27FC236}">
                <a16:creationId xmlns:a16="http://schemas.microsoft.com/office/drawing/2014/main" xmlns="" id="{B6B09893-89E0-7947-A610-D2F8DDD44258}"/>
              </a:ext>
            </a:extLst>
          </p:cNvPr>
          <p:cNvSpPr>
            <a:spLocks noGrp="1"/>
          </p:cNvSpPr>
          <p:nvPr>
            <p:ph idx="1"/>
          </p:nvPr>
        </p:nvSpPr>
        <p:spPr>
          <a:xfrm>
            <a:off x="670885" y="2261938"/>
            <a:ext cx="7037222" cy="3376252"/>
          </a:xfrm>
        </p:spPr>
        <p:txBody>
          <a:bodyPr>
            <a:normAutofit/>
          </a:bodyPr>
          <a:lstStyle/>
          <a:p>
            <a:pPr marL="0" indent="0">
              <a:buNone/>
            </a:pPr>
            <a:r>
              <a:rPr lang="ru-RU" sz="2400" b="1" dirty="0">
                <a:solidFill>
                  <a:schemeClr val="tx1"/>
                </a:solidFill>
              </a:rPr>
              <a:t>Псалтирь 144:19</a:t>
            </a:r>
          </a:p>
          <a:p>
            <a:pPr marL="0" indent="0">
              <a:buNone/>
            </a:pPr>
            <a:r>
              <a:rPr lang="ru-RU" sz="2400" dirty="0">
                <a:solidFill>
                  <a:schemeClr val="tx1"/>
                </a:solidFill>
              </a:rPr>
              <a:t>«Желание боящихся Его Он исполняет, вопль их слышит и спасает их».</a:t>
            </a:r>
          </a:p>
          <a:p>
            <a:pPr marL="0" indent="0">
              <a:buNone/>
            </a:pPr>
            <a:r>
              <a:rPr lang="ru-RU" sz="2400" b="1" dirty="0">
                <a:solidFill>
                  <a:schemeClr val="tx1"/>
                </a:solidFill>
              </a:rPr>
              <a:t>Псалмы 146:11</a:t>
            </a:r>
          </a:p>
          <a:p>
            <a:pPr marL="0" indent="0">
              <a:buNone/>
            </a:pPr>
            <a:r>
              <a:rPr lang="ru-RU" sz="2400" dirty="0">
                <a:solidFill>
                  <a:schemeClr val="tx1"/>
                </a:solidFill>
              </a:rPr>
              <a:t>«Благоволит Господь к боящимся Его, к уповающим на милость Его».</a:t>
            </a:r>
          </a:p>
          <a:p>
            <a:pPr marL="0" indent="0">
              <a:buNone/>
            </a:pPr>
            <a:endParaRPr lang="en-US" sz="2400" dirty="0">
              <a:solidFill>
                <a:srgbClr val="FFFFFF"/>
              </a:solidFill>
            </a:endParaRPr>
          </a:p>
        </p:txBody>
      </p:sp>
    </p:spTree>
    <p:extLst>
      <p:ext uri="{BB962C8B-B14F-4D97-AF65-F5344CB8AC3E}">
        <p14:creationId xmlns:p14="http://schemas.microsoft.com/office/powerpoint/2010/main" val="2131881598"/>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5C59C5A-3500-2F4F-935A-2CD998BBCD55}"/>
              </a:ext>
            </a:extLst>
          </p:cNvPr>
          <p:cNvSpPr>
            <a:spLocks noGrp="1"/>
          </p:cNvSpPr>
          <p:nvPr>
            <p:ph idx="1"/>
          </p:nvPr>
        </p:nvSpPr>
        <p:spPr>
          <a:xfrm>
            <a:off x="368969" y="1379622"/>
            <a:ext cx="6657473" cy="4652211"/>
          </a:xfrm>
        </p:spPr>
        <p:txBody>
          <a:bodyPr>
            <a:normAutofit/>
          </a:bodyPr>
          <a:lstStyle/>
          <a:p>
            <a:pPr marL="0" indent="0" algn="ctr">
              <a:buNone/>
            </a:pPr>
            <a:r>
              <a:rPr lang="ru-RU" sz="2400" b="1" dirty="0">
                <a:solidFill>
                  <a:schemeClr val="accent6">
                    <a:lumMod val="75000"/>
                  </a:schemeClr>
                </a:solidFill>
              </a:rPr>
              <a:t>Боящиеся Господа стремятся привести свою жизнь в соответствие с Его принципами, поэтому их желания находятся в согласии с волей Бога</a:t>
            </a:r>
            <a:r>
              <a:rPr lang="ru-RU" sz="2400" dirty="0"/>
              <a:t>. </a:t>
            </a:r>
            <a:endParaRPr lang="ru-RU" sz="2400" dirty="0" smtClean="0"/>
          </a:p>
          <a:p>
            <a:pPr marL="0" indent="0" algn="ctr">
              <a:buNone/>
            </a:pPr>
            <a:r>
              <a:rPr lang="ru-RU" sz="2400" dirty="0" smtClean="0"/>
              <a:t>В </a:t>
            </a:r>
            <a:r>
              <a:rPr lang="ru-RU" sz="2400" dirty="0"/>
              <a:t>этом случае их просьбы удовлетворяются, потому что они совпадают с Божьей волей для них. Богу угодно отвечать на просьбы Своих детей, когда они просят по Его воле. Он радуется им и исполняет их желания</a:t>
            </a:r>
            <a:r>
              <a:rPr lang="ru-RU" sz="2400" dirty="0" smtClean="0"/>
              <a:t>.</a:t>
            </a:r>
            <a:endParaRPr lang="ru-RU" sz="2400" dirty="0"/>
          </a:p>
        </p:txBody>
      </p:sp>
      <p:pic>
        <p:nvPicPr>
          <p:cNvPr id="4" name="Picture 2" descr="shallow focus photo of book">
            <a:extLst>
              <a:ext uri="{FF2B5EF4-FFF2-40B4-BE49-F238E27FC236}">
                <a16:creationId xmlns:a16="http://schemas.microsoft.com/office/drawing/2014/main" xmlns="" id="{CAB82833-C320-EA4C-8712-EBB36F40E92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3914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white book page beside green potted plant">
            <a:extLst>
              <a:ext uri="{FF2B5EF4-FFF2-40B4-BE49-F238E27FC236}">
                <a16:creationId xmlns:a16="http://schemas.microsoft.com/office/drawing/2014/main" xmlns="" id="{7517EA37-AE5E-4946-8CE4-80AA2CAB30B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7" r="9091" b="337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C63A630E-15C0-7D40-9E38-09F2E571F8E3}"/>
              </a:ext>
            </a:extLst>
          </p:cNvPr>
          <p:cNvSpPr>
            <a:spLocks noGrp="1"/>
          </p:cNvSpPr>
          <p:nvPr>
            <p:ph type="title"/>
          </p:nvPr>
        </p:nvSpPr>
        <p:spPr>
          <a:xfrm>
            <a:off x="673856" y="1275573"/>
            <a:ext cx="7034288" cy="1247938"/>
          </a:xfrm>
        </p:spPr>
        <p:txBody>
          <a:bodyPr anchor="ctr">
            <a:noAutofit/>
          </a:bodyPr>
          <a:lstStyle/>
          <a:p>
            <a:pPr algn="ctr">
              <a:lnSpc>
                <a:spcPct val="100000"/>
              </a:lnSpc>
            </a:pPr>
            <a:r>
              <a:rPr lang="ru-RU" sz="3200" b="1" dirty="0">
                <a:solidFill>
                  <a:schemeClr val="accent5">
                    <a:lumMod val="60000"/>
                    <a:lumOff val="40000"/>
                  </a:schemeClr>
                </a:solidFill>
              </a:rPr>
              <a:t>7. Вечная жизнь ожидает боящихся Бога</a:t>
            </a:r>
            <a:r>
              <a:rPr lang="en-US" sz="3200" dirty="0">
                <a:solidFill>
                  <a:schemeClr val="accent5">
                    <a:lumMod val="60000"/>
                    <a:lumOff val="40000"/>
                  </a:schemeClr>
                </a:solidFill>
              </a:rPr>
              <a:t/>
            </a:r>
            <a:br>
              <a:rPr lang="en-US" sz="3200" dirty="0">
                <a:solidFill>
                  <a:schemeClr val="accent5">
                    <a:lumMod val="60000"/>
                    <a:lumOff val="40000"/>
                  </a:schemeClr>
                </a:solidFill>
              </a:rPr>
            </a:br>
            <a:endParaRPr lang="en-US" sz="3200" dirty="0">
              <a:solidFill>
                <a:schemeClr val="accent5">
                  <a:lumMod val="60000"/>
                  <a:lumOff val="40000"/>
                </a:schemeClr>
              </a:solidFill>
            </a:endParaRPr>
          </a:p>
        </p:txBody>
      </p:sp>
      <p:sp>
        <p:nvSpPr>
          <p:cNvPr id="3" name="Content Placeholder 2">
            <a:extLst>
              <a:ext uri="{FF2B5EF4-FFF2-40B4-BE49-F238E27FC236}">
                <a16:creationId xmlns:a16="http://schemas.microsoft.com/office/drawing/2014/main" xmlns="" id="{21592916-AAE5-6449-82A0-181059CC65BF}"/>
              </a:ext>
            </a:extLst>
          </p:cNvPr>
          <p:cNvSpPr>
            <a:spLocks noGrp="1"/>
          </p:cNvSpPr>
          <p:nvPr>
            <p:ph idx="1"/>
          </p:nvPr>
        </p:nvSpPr>
        <p:spPr>
          <a:xfrm>
            <a:off x="670885" y="2310063"/>
            <a:ext cx="7037222" cy="3950293"/>
          </a:xfrm>
        </p:spPr>
        <p:txBody>
          <a:bodyPr>
            <a:normAutofit/>
          </a:bodyPr>
          <a:lstStyle/>
          <a:p>
            <a:pPr marL="0" indent="0">
              <a:lnSpc>
                <a:spcPct val="110000"/>
              </a:lnSpc>
              <a:buNone/>
            </a:pPr>
            <a:r>
              <a:rPr lang="ru-RU" sz="2400" dirty="0"/>
              <a:t>Боящиеся Бога имеют преимущества, которые не ограничиваются только этим миром, но простираются в вечность. Апостол Павел </a:t>
            </a:r>
            <a:r>
              <a:rPr lang="ru-RU" sz="2400" dirty="0" smtClean="0"/>
              <a:t>говорит в </a:t>
            </a:r>
          </a:p>
          <a:p>
            <a:pPr marL="0" indent="0">
              <a:buNone/>
            </a:pPr>
            <a:r>
              <a:rPr lang="ru-RU" sz="2400" b="1" dirty="0"/>
              <a:t>1 Коринфянам 15:19:</a:t>
            </a:r>
          </a:p>
          <a:p>
            <a:pPr marL="0" indent="0">
              <a:buNone/>
            </a:pPr>
            <a:r>
              <a:rPr lang="ru-RU" sz="2400" dirty="0" smtClean="0">
                <a:solidFill>
                  <a:schemeClr val="accent5">
                    <a:lumMod val="60000"/>
                    <a:lumOff val="40000"/>
                  </a:schemeClr>
                </a:solidFill>
              </a:rPr>
              <a:t>«</a:t>
            </a:r>
            <a:r>
              <a:rPr lang="ru-RU" sz="2400" dirty="0">
                <a:solidFill>
                  <a:schemeClr val="accent5">
                    <a:lumMod val="60000"/>
                    <a:lumOff val="40000"/>
                  </a:schemeClr>
                </a:solidFill>
              </a:rPr>
              <a:t>Если мы в этой только жизни надеемся на Христа, то мы несчастнее всех </a:t>
            </a:r>
            <a:r>
              <a:rPr lang="ru-RU" sz="2400" dirty="0" err="1">
                <a:solidFill>
                  <a:schemeClr val="accent5">
                    <a:lumMod val="60000"/>
                    <a:lumOff val="40000"/>
                  </a:schemeClr>
                </a:solidFill>
              </a:rPr>
              <a:t>человеков</a:t>
            </a:r>
            <a:r>
              <a:rPr lang="ru-RU" sz="2400" dirty="0">
                <a:solidFill>
                  <a:schemeClr val="accent5">
                    <a:lumMod val="60000"/>
                    <a:lumOff val="40000"/>
                  </a:schemeClr>
                </a:solidFill>
              </a:rPr>
              <a:t>».</a:t>
            </a:r>
          </a:p>
          <a:p>
            <a:pPr marL="0" indent="0">
              <a:lnSpc>
                <a:spcPct val="110000"/>
              </a:lnSpc>
              <a:buNone/>
            </a:pPr>
            <a:endParaRPr lang="en-US" sz="2400" dirty="0">
              <a:solidFill>
                <a:srgbClr val="FFFFFF"/>
              </a:solidFill>
            </a:endParaRPr>
          </a:p>
        </p:txBody>
      </p:sp>
    </p:spTree>
    <p:extLst>
      <p:ext uri="{BB962C8B-B14F-4D97-AF65-F5344CB8AC3E}">
        <p14:creationId xmlns:p14="http://schemas.microsoft.com/office/powerpoint/2010/main" val="3591722062"/>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1754419-0C18-1D40-A36B-7E9C39BA7E8D}"/>
              </a:ext>
            </a:extLst>
          </p:cNvPr>
          <p:cNvSpPr>
            <a:spLocks noGrp="1"/>
          </p:cNvSpPr>
          <p:nvPr>
            <p:ph idx="1"/>
          </p:nvPr>
        </p:nvSpPr>
        <p:spPr>
          <a:xfrm>
            <a:off x="468898" y="850230"/>
            <a:ext cx="6445250" cy="5317624"/>
          </a:xfrm>
        </p:spPr>
        <p:txBody>
          <a:bodyPr>
            <a:normAutofit lnSpcReduction="10000"/>
          </a:bodyPr>
          <a:lstStyle/>
          <a:p>
            <a:pPr marL="0" indent="0" algn="ctr">
              <a:buNone/>
            </a:pPr>
            <a:r>
              <a:rPr lang="ru-RU" sz="2400" dirty="0"/>
              <a:t>Друзья, хорошая новость заключается в том, что мы будем править вечно с нашим Господом, когда Он придет, чтобы забрать нас домой, поэтому Павел увещевает </a:t>
            </a:r>
            <a:r>
              <a:rPr lang="ru-RU" sz="2400" dirty="0" smtClean="0"/>
              <a:t>нас в 58 стихе:</a:t>
            </a:r>
            <a:endParaRPr lang="ru-RU" sz="2400" dirty="0"/>
          </a:p>
          <a:p>
            <a:pPr marL="0" indent="0" algn="ctr">
              <a:buNone/>
            </a:pPr>
            <a:r>
              <a:rPr lang="ru-RU" sz="2400" b="1" dirty="0" smtClean="0">
                <a:solidFill>
                  <a:schemeClr val="accent6">
                    <a:lumMod val="75000"/>
                  </a:schemeClr>
                </a:solidFill>
              </a:rPr>
              <a:t>«</a:t>
            </a:r>
            <a:r>
              <a:rPr lang="ru-RU" sz="2400" b="1" dirty="0">
                <a:solidFill>
                  <a:schemeClr val="accent6">
                    <a:lumMod val="75000"/>
                  </a:schemeClr>
                </a:solidFill>
              </a:rPr>
              <a:t>Итак, братия мои возлюбленные, будьте тверды, непоколебимы, всегда преуспевайте в деле Господнем, зная, что труд ваш не тщетен пред Господом».</a:t>
            </a:r>
          </a:p>
          <a:p>
            <a:pPr marL="0" indent="0" algn="ctr">
              <a:buNone/>
            </a:pPr>
            <a:r>
              <a:rPr lang="ru-RU" sz="2400" dirty="0"/>
              <a:t>Точно так же следующие отрывки увещевают нас оставаться в страхе Божьем, потому что нашей наградой будет вечная жизнь.</a:t>
            </a:r>
          </a:p>
          <a:p>
            <a:pPr marL="0" indent="0" algn="ctr">
              <a:buNone/>
            </a:pPr>
            <a:endParaRPr lang="en-US" sz="2400" dirty="0"/>
          </a:p>
        </p:txBody>
      </p:sp>
      <p:pic>
        <p:nvPicPr>
          <p:cNvPr id="4" name="Picture 2" descr="shallow focus photo of book">
            <a:extLst>
              <a:ext uri="{FF2B5EF4-FFF2-40B4-BE49-F238E27FC236}">
                <a16:creationId xmlns:a16="http://schemas.microsoft.com/office/drawing/2014/main" xmlns="" id="{97B96503-3577-4346-BE31-18C309511C6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417105"/>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4584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B265169-9CBC-264E-8A44-FB65004729F3}"/>
              </a:ext>
            </a:extLst>
          </p:cNvPr>
          <p:cNvSpPr>
            <a:spLocks noGrp="1"/>
          </p:cNvSpPr>
          <p:nvPr>
            <p:ph idx="1"/>
          </p:nvPr>
        </p:nvSpPr>
        <p:spPr>
          <a:xfrm>
            <a:off x="725571" y="1042737"/>
            <a:ext cx="6300870" cy="5205329"/>
          </a:xfrm>
        </p:spPr>
        <p:txBody>
          <a:bodyPr>
            <a:normAutofit/>
          </a:bodyPr>
          <a:lstStyle/>
          <a:p>
            <a:pPr marL="0" indent="0">
              <a:buNone/>
            </a:pPr>
            <a:r>
              <a:rPr lang="ru-RU" sz="2400" b="1" dirty="0"/>
              <a:t>Римлянам 2:7</a:t>
            </a:r>
          </a:p>
          <a:p>
            <a:pPr marL="0" indent="0">
              <a:buNone/>
            </a:pPr>
            <a:r>
              <a:rPr lang="ru-RU" sz="2400" dirty="0"/>
              <a:t>«Тем, которые постоянством в добром деле ищут славы, чести и бессмертия, – жизнь вечную</a:t>
            </a:r>
            <a:r>
              <a:rPr lang="ru-RU" sz="2400" dirty="0" smtClean="0"/>
              <a:t>».</a:t>
            </a:r>
          </a:p>
          <a:p>
            <a:pPr marL="0" indent="0">
              <a:buNone/>
            </a:pPr>
            <a:r>
              <a:rPr lang="ru-RU" sz="2400" b="1" dirty="0"/>
              <a:t>Иуды 1:21</a:t>
            </a:r>
          </a:p>
          <a:p>
            <a:pPr marL="0" indent="0">
              <a:buNone/>
            </a:pPr>
            <a:r>
              <a:rPr lang="ru-RU" sz="2400" dirty="0"/>
              <a:t>«Сохраняйте себя в любви Божией, ожидая милости от Господа нашего Иисуса Христа, для вечной жизни».</a:t>
            </a:r>
          </a:p>
          <a:p>
            <a:pPr marL="0" indent="0">
              <a:buNone/>
            </a:pPr>
            <a:endParaRPr lang="en-US" sz="2400" dirty="0"/>
          </a:p>
        </p:txBody>
      </p:sp>
      <p:pic>
        <p:nvPicPr>
          <p:cNvPr id="4" name="Picture 2" descr="shallow focus photo of book">
            <a:extLst>
              <a:ext uri="{FF2B5EF4-FFF2-40B4-BE49-F238E27FC236}">
                <a16:creationId xmlns:a16="http://schemas.microsoft.com/office/drawing/2014/main" xmlns="" id="{0C87B56C-B808-0F42-82CA-0F533C3E3C8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9608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xmlns="" id="{3CED7894-4F62-4A6C-8DB5-DB5BE08E9C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2" descr="white book page beside green potted plant">
            <a:extLst>
              <a:ext uri="{FF2B5EF4-FFF2-40B4-BE49-F238E27FC236}">
                <a16:creationId xmlns:a16="http://schemas.microsoft.com/office/drawing/2014/main" xmlns="" id="{2C2D41C3-9B03-F349-B722-78593D25371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995" r="2" b="18769"/>
          <a:stretch/>
        </p:blipFill>
        <p:spPr bwMode="auto">
          <a:xfrm>
            <a:off x="20" y="10"/>
            <a:ext cx="7537685" cy="685799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1">
            <a:extLst>
              <a:ext uri="{FF2B5EF4-FFF2-40B4-BE49-F238E27FC236}">
                <a16:creationId xmlns:a16="http://schemas.microsoft.com/office/drawing/2014/main" xmlns="" id="{E536F3B4-50F6-4C52-8F76-4EB1214719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C243480C-BA7E-BA41-AA0A-53439D6242A3}"/>
              </a:ext>
            </a:extLst>
          </p:cNvPr>
          <p:cNvSpPr>
            <a:spLocks noGrp="1"/>
          </p:cNvSpPr>
          <p:nvPr>
            <p:ph idx="1"/>
          </p:nvPr>
        </p:nvSpPr>
        <p:spPr>
          <a:xfrm>
            <a:off x="7668126" y="457200"/>
            <a:ext cx="4090737" cy="6521116"/>
          </a:xfrm>
        </p:spPr>
        <p:txBody>
          <a:bodyPr>
            <a:normAutofit/>
          </a:bodyPr>
          <a:lstStyle/>
          <a:p>
            <a:pPr marL="0" indent="0" algn="ctr">
              <a:buNone/>
            </a:pPr>
            <a:r>
              <a:rPr lang="ru-RU" sz="2400" dirty="0"/>
              <a:t>Давайте не будем унывать, трудясь в страхе Божием, потому что труд наш не напрасен. У нас есть обещание вечной жизни, вечного пребывания с Господом, Которого мы любили и Которому служили здесь, на земле.</a:t>
            </a:r>
          </a:p>
          <a:p>
            <a:pPr marL="0" indent="0" algn="ctr">
              <a:lnSpc>
                <a:spcPct val="100000"/>
              </a:lnSpc>
              <a:buNone/>
            </a:pPr>
            <a:endParaRPr lang="en-US" sz="2400" dirty="0"/>
          </a:p>
        </p:txBody>
      </p:sp>
    </p:spTree>
    <p:extLst>
      <p:ext uri="{BB962C8B-B14F-4D97-AF65-F5344CB8AC3E}">
        <p14:creationId xmlns:p14="http://schemas.microsoft.com/office/powerpoint/2010/main" val="1221313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 descr="brown wooden pencil on white surface">
            <a:extLst>
              <a:ext uri="{FF2B5EF4-FFF2-40B4-BE49-F238E27FC236}">
                <a16:creationId xmlns:a16="http://schemas.microsoft.com/office/drawing/2014/main" xmlns="" id="{A46AAE6B-4C92-B142-AF93-251BD0642FC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0851" r="1" b="31743"/>
          <a:stretch/>
        </p:blipFill>
        <p:spPr bwMode="auto">
          <a:xfrm>
            <a:off x="20" y="10"/>
            <a:ext cx="12191980" cy="685798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xmlns="" id="{9831CBB7-4817-4B54-A7F9-0AE2D0C478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67029" y="457200"/>
            <a:ext cx="5010912" cy="9144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xmlns="" id="{96BC321D-B05F-4857-8880-97F61B9B78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67791" y="601200"/>
            <a:ext cx="5009388" cy="578936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C245D8D2-BCC9-E647-8ED2-A51FE8088805}"/>
              </a:ext>
            </a:extLst>
          </p:cNvPr>
          <p:cNvSpPr>
            <a:spLocks noGrp="1"/>
          </p:cNvSpPr>
          <p:nvPr>
            <p:ph idx="1"/>
          </p:nvPr>
        </p:nvSpPr>
        <p:spPr>
          <a:xfrm>
            <a:off x="6966184" y="834189"/>
            <a:ext cx="4389262" cy="5556376"/>
          </a:xfrm>
        </p:spPr>
        <p:txBody>
          <a:bodyPr>
            <a:normAutofit/>
          </a:bodyPr>
          <a:lstStyle/>
          <a:p>
            <a:pPr marL="0" indent="0" algn="ctr">
              <a:buNone/>
            </a:pPr>
            <a:r>
              <a:rPr lang="ru-RU" sz="2800" dirty="0" smtClean="0"/>
              <a:t>УПРАЖНЕНИЕ</a:t>
            </a:r>
            <a:r>
              <a:rPr lang="ru-RU" sz="3600" dirty="0" smtClean="0"/>
              <a:t> </a:t>
            </a:r>
            <a:r>
              <a:rPr lang="ru-RU" sz="3600" dirty="0"/>
              <a:t>2</a:t>
            </a:r>
          </a:p>
          <a:p>
            <a:pPr marL="0" indent="0" algn="ctr">
              <a:buNone/>
            </a:pPr>
            <a:r>
              <a:rPr lang="ru-RU" sz="2800" dirty="0"/>
              <a:t>Обсудите преимущества, которые имели боящиеся Бога библейские персонажи из упражнения 1 (пересмотрите упражнение 1).</a:t>
            </a:r>
          </a:p>
          <a:p>
            <a:pPr marL="0" indent="0" algn="ctr">
              <a:buNone/>
            </a:pPr>
            <a:endParaRPr lang="en-US" sz="2800" dirty="0"/>
          </a:p>
        </p:txBody>
      </p:sp>
    </p:spTree>
    <p:extLst>
      <p:ext uri="{BB962C8B-B14F-4D97-AF65-F5344CB8AC3E}">
        <p14:creationId xmlns:p14="http://schemas.microsoft.com/office/powerpoint/2010/main" val="3151826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FD56092A-60EF-4047-A165-FAE284780C2D}"/>
              </a:ext>
            </a:extLst>
          </p:cNvPr>
          <p:cNvSpPr>
            <a:spLocks noGrp="1"/>
          </p:cNvSpPr>
          <p:nvPr>
            <p:ph idx="1"/>
          </p:nvPr>
        </p:nvSpPr>
        <p:spPr>
          <a:xfrm>
            <a:off x="581194" y="1009397"/>
            <a:ext cx="6675120" cy="5537038"/>
          </a:xfrm>
        </p:spPr>
        <p:txBody>
          <a:bodyPr>
            <a:noAutofit/>
          </a:bodyPr>
          <a:lstStyle/>
          <a:p>
            <a:pPr marL="0" indent="0">
              <a:buNone/>
            </a:pPr>
            <a:r>
              <a:rPr lang="ru-RU" sz="2400" b="1" dirty="0"/>
              <a:t>Притчи 1:7</a:t>
            </a:r>
          </a:p>
          <a:p>
            <a:pPr marL="0" indent="0">
              <a:buNone/>
            </a:pPr>
            <a:r>
              <a:rPr lang="ru-RU" sz="2400" dirty="0"/>
              <a:t>«Начало мудрости — </a:t>
            </a:r>
            <a:r>
              <a:rPr lang="ru-RU" sz="2400" b="1" dirty="0">
                <a:solidFill>
                  <a:schemeClr val="accent1">
                    <a:lumMod val="50000"/>
                  </a:schemeClr>
                </a:solidFill>
              </a:rPr>
              <a:t>страх Господень</a:t>
            </a:r>
            <a:r>
              <a:rPr lang="ru-RU" sz="2400" dirty="0"/>
              <a:t>, глупцы только презирают мудрость и наставление</a:t>
            </a:r>
            <a:r>
              <a:rPr lang="ru-RU" sz="2400" dirty="0" smtClean="0"/>
              <a:t>».</a:t>
            </a:r>
            <a:endParaRPr lang="ru-RU" sz="2400" dirty="0"/>
          </a:p>
          <a:p>
            <a:pPr marL="0" indent="0">
              <a:buNone/>
            </a:pPr>
            <a:r>
              <a:rPr lang="ru-RU" sz="2400" b="1" dirty="0"/>
              <a:t>Притчи 8:13</a:t>
            </a:r>
          </a:p>
          <a:p>
            <a:pPr marL="0" indent="0">
              <a:buNone/>
            </a:pPr>
            <a:r>
              <a:rPr lang="ru-RU" sz="2400" dirty="0"/>
              <a:t>«</a:t>
            </a:r>
            <a:r>
              <a:rPr lang="ru-RU" sz="2400" b="1" dirty="0">
                <a:solidFill>
                  <a:schemeClr val="accent1">
                    <a:lumMod val="50000"/>
                  </a:schemeClr>
                </a:solidFill>
              </a:rPr>
              <a:t>Страх Господень </a:t>
            </a:r>
            <a:r>
              <a:rPr lang="ru-RU" sz="2400" dirty="0"/>
              <a:t>– ненавидеть зло; гордость и высокомерие и злой путь и коварные уста я ненавижу</a:t>
            </a:r>
            <a:r>
              <a:rPr lang="ru-RU" sz="2400" dirty="0" smtClean="0"/>
              <a:t>».</a:t>
            </a:r>
            <a:endParaRPr lang="ru-RU" sz="2400" dirty="0"/>
          </a:p>
          <a:p>
            <a:pPr marL="0" indent="0">
              <a:buNone/>
            </a:pPr>
            <a:r>
              <a:rPr lang="ru-RU" sz="2400" b="1" dirty="0"/>
              <a:t>Притчи 9:10</a:t>
            </a:r>
          </a:p>
          <a:p>
            <a:pPr marL="0" indent="0">
              <a:buNone/>
            </a:pPr>
            <a:r>
              <a:rPr lang="ru-RU" sz="2400" dirty="0"/>
              <a:t>«Начало мудрости — </a:t>
            </a:r>
            <a:r>
              <a:rPr lang="ru-RU" sz="2400" b="1" dirty="0">
                <a:solidFill>
                  <a:schemeClr val="accent1">
                    <a:lumMod val="50000"/>
                  </a:schemeClr>
                </a:solidFill>
              </a:rPr>
              <a:t>страх Господень</a:t>
            </a:r>
            <a:r>
              <a:rPr lang="ru-RU" sz="2400" dirty="0"/>
              <a:t>, и познание Святого — разум</a:t>
            </a:r>
            <a:r>
              <a:rPr lang="ru-RU" sz="2400" dirty="0" smtClean="0"/>
              <a:t>».</a:t>
            </a:r>
            <a:endParaRPr lang="ru-RU" sz="2400" dirty="0"/>
          </a:p>
        </p:txBody>
      </p:sp>
      <p:pic>
        <p:nvPicPr>
          <p:cNvPr id="3074" name="Picture 2" descr="shallow focus photo of book">
            <a:extLst>
              <a:ext uri="{FF2B5EF4-FFF2-40B4-BE49-F238E27FC236}">
                <a16:creationId xmlns:a16="http://schemas.microsoft.com/office/drawing/2014/main" xmlns="" id="{79816642-ADD5-654E-9BF1-E89C6662249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1393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2F42D59D-701C-DD43-A3A8-028CE2F9FB14}"/>
              </a:ext>
            </a:extLst>
          </p:cNvPr>
          <p:cNvSpPr>
            <a:spLocks noGrp="1"/>
          </p:cNvSpPr>
          <p:nvPr>
            <p:ph idx="1"/>
          </p:nvPr>
        </p:nvSpPr>
        <p:spPr>
          <a:xfrm>
            <a:off x="581194" y="1169816"/>
            <a:ext cx="6309003" cy="4929613"/>
          </a:xfrm>
        </p:spPr>
        <p:txBody>
          <a:bodyPr>
            <a:normAutofit/>
          </a:bodyPr>
          <a:lstStyle/>
          <a:p>
            <a:pPr marL="0" indent="0">
              <a:buNone/>
            </a:pPr>
            <a:r>
              <a:rPr lang="ru-RU" sz="2400" b="1" dirty="0"/>
              <a:t>Притчи 15:33</a:t>
            </a:r>
          </a:p>
          <a:p>
            <a:pPr marL="0" indent="0">
              <a:buNone/>
            </a:pPr>
            <a:r>
              <a:rPr lang="ru-RU" sz="2400" dirty="0"/>
              <a:t>«</a:t>
            </a:r>
            <a:r>
              <a:rPr lang="ru-RU" sz="2400" b="1" dirty="0">
                <a:solidFill>
                  <a:schemeClr val="accent1">
                    <a:lumMod val="50000"/>
                  </a:schemeClr>
                </a:solidFill>
              </a:rPr>
              <a:t>Страх Господень </a:t>
            </a:r>
            <a:r>
              <a:rPr lang="ru-RU" sz="2400" dirty="0"/>
              <a:t>научает мудрости; и славе предшествует смирение».</a:t>
            </a:r>
          </a:p>
          <a:p>
            <a:pPr marL="0" indent="0">
              <a:buNone/>
            </a:pPr>
            <a:r>
              <a:rPr lang="ru-RU" sz="2400" dirty="0"/>
              <a:t> </a:t>
            </a:r>
          </a:p>
          <a:p>
            <a:pPr marL="0" indent="0">
              <a:buNone/>
            </a:pPr>
            <a:r>
              <a:rPr lang="ru-RU" sz="2400" b="1" dirty="0"/>
              <a:t>Притчи 16:6</a:t>
            </a:r>
          </a:p>
          <a:p>
            <a:pPr marL="0" indent="0">
              <a:buNone/>
            </a:pPr>
            <a:r>
              <a:rPr lang="ru-RU" sz="2400" dirty="0"/>
              <a:t>«Милосердием и правдою очищается грех, и </a:t>
            </a:r>
            <a:r>
              <a:rPr lang="ru-RU" sz="2400" b="1" dirty="0">
                <a:solidFill>
                  <a:schemeClr val="accent1">
                    <a:lumMod val="50000"/>
                  </a:schemeClr>
                </a:solidFill>
              </a:rPr>
              <a:t>страх Господень </a:t>
            </a:r>
            <a:r>
              <a:rPr lang="ru-RU" sz="2400" dirty="0"/>
              <a:t>отводит от зла</a:t>
            </a:r>
            <a:r>
              <a:rPr lang="ru-RU" sz="2400" dirty="0" smtClean="0"/>
              <a:t>».</a:t>
            </a:r>
            <a:endParaRPr lang="ru-RU" sz="2400" dirty="0"/>
          </a:p>
        </p:txBody>
      </p:sp>
      <p:pic>
        <p:nvPicPr>
          <p:cNvPr id="4098" name="Picture 2" descr="shallow focus photo of book">
            <a:extLst>
              <a:ext uri="{FF2B5EF4-FFF2-40B4-BE49-F238E27FC236}">
                <a16:creationId xmlns:a16="http://schemas.microsoft.com/office/drawing/2014/main" xmlns="" id="{F1455519-9514-ED48-A1AE-FF4A34808AA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14" r="2078"/>
          <a:stretch/>
        </p:blipFill>
        <p:spPr bwMode="auto">
          <a:xfrm>
            <a:off x="7521283" y="10"/>
            <a:ext cx="467071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746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8">
            <a:extLst>
              <a:ext uri="{FF2B5EF4-FFF2-40B4-BE49-F238E27FC236}">
                <a16:creationId xmlns:a16="http://schemas.microsoft.com/office/drawing/2014/main" xmlns="" id="{3CED7894-4F62-4A6C-8DB5-DB5BE08E9C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2" descr="white book page beside green potted plant">
            <a:extLst>
              <a:ext uri="{FF2B5EF4-FFF2-40B4-BE49-F238E27FC236}">
                <a16:creationId xmlns:a16="http://schemas.microsoft.com/office/drawing/2014/main" xmlns="" id="{CD68AE4A-E273-7E44-BBE7-C2B31888F4A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995" r="2" b="18769"/>
          <a:stretch/>
        </p:blipFill>
        <p:spPr bwMode="auto">
          <a:xfrm>
            <a:off x="20" y="10"/>
            <a:ext cx="7537685" cy="685799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0">
            <a:extLst>
              <a:ext uri="{FF2B5EF4-FFF2-40B4-BE49-F238E27FC236}">
                <a16:creationId xmlns:a16="http://schemas.microsoft.com/office/drawing/2014/main" xmlns="" id="{E536F3B4-50F6-4C52-8F76-4EB1214719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367EC7C8-C570-1541-98E8-D455246B62B5}"/>
              </a:ext>
            </a:extLst>
          </p:cNvPr>
          <p:cNvSpPr>
            <a:spLocks noGrp="1"/>
          </p:cNvSpPr>
          <p:nvPr>
            <p:ph idx="1"/>
          </p:nvPr>
        </p:nvSpPr>
        <p:spPr>
          <a:xfrm>
            <a:off x="7700210" y="-465222"/>
            <a:ext cx="4395537" cy="7956884"/>
          </a:xfrm>
        </p:spPr>
        <p:txBody>
          <a:bodyPr>
            <a:normAutofit/>
          </a:bodyPr>
          <a:lstStyle/>
          <a:p>
            <a:pPr marL="0" indent="0" algn="ctr">
              <a:lnSpc>
                <a:spcPct val="100000"/>
              </a:lnSpc>
              <a:buNone/>
            </a:pPr>
            <a:r>
              <a:rPr lang="ru-RU" sz="2400" dirty="0"/>
              <a:t>Подводя итог, можно сказать, что страх Господень заключается в познании Бога и в решении исполнять Его повеления. Это воздержание от зла ​​и готовность получать Божьи наставления и заповеди. Это истинное знание Бога и путь мудрости. Это благоговение и трепет перед величием и силой Бога, которые появляются в результате истинного познания Бога. </a:t>
            </a:r>
            <a:endParaRPr lang="en-US" sz="2400" dirty="0"/>
          </a:p>
        </p:txBody>
      </p:sp>
    </p:spTree>
    <p:extLst>
      <p:ext uri="{BB962C8B-B14F-4D97-AF65-F5344CB8AC3E}">
        <p14:creationId xmlns:p14="http://schemas.microsoft.com/office/powerpoint/2010/main" val="3924468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3CED7894-4F62-4A6C-8DB5-DB5BE08E9C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xmlns="" id="{E536F3B4-50F6-4C52-8F76-4EB1214719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64BF92E4-EE0A-2948-9EBB-C9D0E9850856}"/>
              </a:ext>
            </a:extLst>
          </p:cNvPr>
          <p:cNvSpPr>
            <a:spLocks noGrp="1"/>
          </p:cNvSpPr>
          <p:nvPr>
            <p:ph idx="1"/>
          </p:nvPr>
        </p:nvSpPr>
        <p:spPr>
          <a:xfrm>
            <a:off x="336884" y="457200"/>
            <a:ext cx="3841683" cy="6400800"/>
          </a:xfrm>
        </p:spPr>
        <p:txBody>
          <a:bodyPr>
            <a:normAutofit/>
          </a:bodyPr>
          <a:lstStyle/>
          <a:p>
            <a:pPr marL="0" indent="0" algn="ctr">
              <a:lnSpc>
                <a:spcPct val="110000"/>
              </a:lnSpc>
              <a:buNone/>
            </a:pPr>
            <a:r>
              <a:rPr lang="ru-RU" sz="2400" dirty="0"/>
              <a:t>Это включает в себя уважение к Богу и добровольное подчинение Его руководству в нашей жизни. Это значит отдавать Богу приоритет в своей жизни и стремиться угодить Ему во всем. Страх Божий также включает служение Богу из любви. Те, у кого есть страх Божий, проявляют любовь к Богу.</a:t>
            </a:r>
            <a:endParaRPr lang="en-US" sz="2400" dirty="0"/>
          </a:p>
        </p:txBody>
      </p:sp>
      <p:pic>
        <p:nvPicPr>
          <p:cNvPr id="4" name="Picture 2" descr="white book page beside green potted plant">
            <a:extLst>
              <a:ext uri="{FF2B5EF4-FFF2-40B4-BE49-F238E27FC236}">
                <a16:creationId xmlns:a16="http://schemas.microsoft.com/office/drawing/2014/main" xmlns="" id="{AE73A2A5-B51B-2940-8825-5E92AD36815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995" r="1" b="18769"/>
          <a:stretch/>
        </p:blipFill>
        <p:spPr bwMode="auto">
          <a:xfrm>
            <a:off x="4654295" y="10"/>
            <a:ext cx="7537705"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247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170" name="Picture 2" descr="brown wooden pencil on white surface">
            <a:extLst>
              <a:ext uri="{FF2B5EF4-FFF2-40B4-BE49-F238E27FC236}">
                <a16:creationId xmlns:a16="http://schemas.microsoft.com/office/drawing/2014/main" xmlns="" id="{01A30E93-3154-5747-B1E7-0AD7BD39BAD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0851" r="1" b="31743"/>
          <a:stretch/>
        </p:blipFill>
        <p:spPr bwMode="auto">
          <a:xfrm>
            <a:off x="20" y="10"/>
            <a:ext cx="12191980" cy="6857988"/>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xmlns="" id="{9831CBB7-4817-4B54-A7F9-0AE2D0C478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67029" y="457200"/>
            <a:ext cx="5010912" cy="9144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73" name="Rectangle 72">
            <a:extLst>
              <a:ext uri="{FF2B5EF4-FFF2-40B4-BE49-F238E27FC236}">
                <a16:creationId xmlns:a16="http://schemas.microsoft.com/office/drawing/2014/main" xmlns="" id="{96BC321D-B05F-4857-8880-97F61B9B78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67791" y="601200"/>
            <a:ext cx="5009388" cy="578936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EF430F6D-77D5-F741-8B6B-7B5A3A840CD0}"/>
              </a:ext>
            </a:extLst>
          </p:cNvPr>
          <p:cNvSpPr>
            <a:spLocks noGrp="1"/>
          </p:cNvSpPr>
          <p:nvPr>
            <p:ph idx="1"/>
          </p:nvPr>
        </p:nvSpPr>
        <p:spPr>
          <a:xfrm>
            <a:off x="6966183" y="1379621"/>
            <a:ext cx="4710995" cy="4749718"/>
          </a:xfrm>
        </p:spPr>
        <p:txBody>
          <a:bodyPr>
            <a:normAutofit/>
          </a:bodyPr>
          <a:lstStyle/>
          <a:p>
            <a:pPr marL="0" indent="0" algn="ctr">
              <a:buNone/>
            </a:pPr>
            <a:r>
              <a:rPr lang="ru-RU" sz="3200" b="1" dirty="0" smtClean="0">
                <a:solidFill>
                  <a:schemeClr val="accent5">
                    <a:lumMod val="50000"/>
                  </a:schemeClr>
                </a:solidFill>
              </a:rPr>
              <a:t>УПРАЖНЕНИЕ</a:t>
            </a:r>
            <a:r>
              <a:rPr lang="ru-RU" sz="3200" b="1" dirty="0">
                <a:solidFill>
                  <a:schemeClr val="accent5">
                    <a:lumMod val="50000"/>
                  </a:schemeClr>
                </a:solidFill>
              </a:rPr>
              <a:t> </a:t>
            </a:r>
            <a:r>
              <a:rPr lang="ru-RU" sz="4800" b="1" dirty="0">
                <a:solidFill>
                  <a:schemeClr val="accent5">
                    <a:lumMod val="50000"/>
                  </a:schemeClr>
                </a:solidFill>
              </a:rPr>
              <a:t>1</a:t>
            </a:r>
            <a:endParaRPr lang="en-US" sz="4800" b="1" dirty="0">
              <a:solidFill>
                <a:schemeClr val="accent5">
                  <a:lumMod val="50000"/>
                </a:schemeClr>
              </a:solidFill>
            </a:endParaRPr>
          </a:p>
          <a:p>
            <a:pPr marL="0" indent="0" algn="ctr">
              <a:buNone/>
            </a:pPr>
            <a:r>
              <a:rPr lang="ru-RU" sz="2800" dirty="0"/>
              <a:t>Приведите примеры двух мужчин и трех женщин, упомянутых в Библии, которые, как вы знаете, имели страх Божий.</a:t>
            </a:r>
          </a:p>
          <a:p>
            <a:pPr marL="0" indent="0" algn="ctr">
              <a:buNone/>
            </a:pPr>
            <a:endParaRPr lang="en-US" sz="2800" dirty="0"/>
          </a:p>
        </p:txBody>
      </p:sp>
    </p:spTree>
    <p:extLst>
      <p:ext uri="{BB962C8B-B14F-4D97-AF65-F5344CB8AC3E}">
        <p14:creationId xmlns:p14="http://schemas.microsoft.com/office/powerpoint/2010/main" val="1485445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2" descr="white book page beside green potted plant">
            <a:extLst>
              <a:ext uri="{FF2B5EF4-FFF2-40B4-BE49-F238E27FC236}">
                <a16:creationId xmlns:a16="http://schemas.microsoft.com/office/drawing/2014/main" xmlns="" id="{A4FBD45A-8DBB-6143-A6E4-AF143335B3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6019" b="31793"/>
          <a:stretch/>
        </p:blipFill>
        <p:spPr bwMode="auto">
          <a:xfrm>
            <a:off x="20" y="10"/>
            <a:ext cx="12191980" cy="685798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xmlns="" id="{9831CBB7-4817-4B54-A7F9-0AE2D0C478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4059" y="457200"/>
            <a:ext cx="5010912"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xmlns="" id="{96BC321D-B05F-4857-8880-97F61B9B78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4821" y="601200"/>
            <a:ext cx="5009388" cy="578936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40228C9A-0615-AE4F-B697-5FB57BCCD408}"/>
              </a:ext>
            </a:extLst>
          </p:cNvPr>
          <p:cNvSpPr>
            <a:spLocks noGrp="1"/>
          </p:cNvSpPr>
          <p:nvPr>
            <p:ph type="title"/>
          </p:nvPr>
        </p:nvSpPr>
        <p:spPr>
          <a:xfrm>
            <a:off x="755609" y="1307299"/>
            <a:ext cx="4688390" cy="1564546"/>
          </a:xfrm>
        </p:spPr>
        <p:txBody>
          <a:bodyPr>
            <a:noAutofit/>
          </a:bodyPr>
          <a:lstStyle/>
          <a:p>
            <a:pPr algn="ctr">
              <a:lnSpc>
                <a:spcPct val="100000"/>
              </a:lnSpc>
            </a:pPr>
            <a:r>
              <a:rPr lang="ru-RU" sz="2800" b="1" dirty="0">
                <a:solidFill>
                  <a:srgbClr val="FFC000"/>
                </a:solidFill>
              </a:rPr>
              <a:t>Б</a:t>
            </a:r>
            <a:r>
              <a:rPr lang="en-US" sz="2800" b="1" dirty="0" smtClean="0">
                <a:solidFill>
                  <a:srgbClr val="FFC000"/>
                </a:solidFill>
              </a:rPr>
              <a:t>. </a:t>
            </a:r>
            <a:r>
              <a:rPr lang="ru-RU" sz="2800" b="1" dirty="0" smtClean="0">
                <a:solidFill>
                  <a:srgbClr val="FFC000"/>
                </a:solidFill>
              </a:rPr>
              <a:t>Каковы преимущества в том, чтобы иметь страх божий</a:t>
            </a:r>
            <a:r>
              <a:rPr lang="en-US" sz="2800" dirty="0">
                <a:solidFill>
                  <a:srgbClr val="FFC000"/>
                </a:solidFill>
              </a:rPr>
              <a:t/>
            </a:r>
            <a:br>
              <a:rPr lang="en-US" sz="2800" dirty="0">
                <a:solidFill>
                  <a:srgbClr val="FFC000"/>
                </a:solidFill>
              </a:rPr>
            </a:br>
            <a:endParaRPr lang="en-US" sz="2800" dirty="0">
              <a:solidFill>
                <a:srgbClr val="FFC000"/>
              </a:solidFill>
            </a:endParaRPr>
          </a:p>
        </p:txBody>
      </p:sp>
      <p:sp>
        <p:nvSpPr>
          <p:cNvPr id="3" name="Content Placeholder 2">
            <a:extLst>
              <a:ext uri="{FF2B5EF4-FFF2-40B4-BE49-F238E27FC236}">
                <a16:creationId xmlns:a16="http://schemas.microsoft.com/office/drawing/2014/main" xmlns="" id="{3FE35214-5D11-404D-81A9-43A17F6AD962}"/>
              </a:ext>
            </a:extLst>
          </p:cNvPr>
          <p:cNvSpPr>
            <a:spLocks noGrp="1"/>
          </p:cNvSpPr>
          <p:nvPr>
            <p:ph idx="1"/>
          </p:nvPr>
        </p:nvSpPr>
        <p:spPr>
          <a:xfrm>
            <a:off x="658437" y="2501284"/>
            <a:ext cx="4673268" cy="3480387"/>
          </a:xfrm>
        </p:spPr>
        <p:txBody>
          <a:bodyPr>
            <a:normAutofit fontScale="85000" lnSpcReduction="10000"/>
          </a:bodyPr>
          <a:lstStyle/>
          <a:p>
            <a:pPr marL="0" indent="0" algn="ctr">
              <a:buNone/>
            </a:pPr>
            <a:r>
              <a:rPr lang="ru-RU" sz="2400" dirty="0">
                <a:solidFill>
                  <a:schemeClr val="tx1"/>
                </a:solidFill>
              </a:rPr>
              <a:t>Страх Божий приносит нам много благословений во время жизни здесь, на земле, вопреки представлению о том, что страх Божий нужен только для того, чтобы нам обрести вечную жизнь. Книга Псалтырь раскрывает нам много преимуществ, которые можно получить, если мы благоговеем перед Богом. Давайте прочитаем некоторые из них:</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70401311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3B8DB28-FA7D-4C33-BBA2-6D73D0156D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white book page beside green potted plant">
            <a:extLst>
              <a:ext uri="{FF2B5EF4-FFF2-40B4-BE49-F238E27FC236}">
                <a16:creationId xmlns:a16="http://schemas.microsoft.com/office/drawing/2014/main" xmlns="" id="{36A2CA33-8064-EE40-8E8F-446CEA0F3CF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37" r="9091" b="337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xmlns="" id="{264FF5A0-304A-44DA-A4D4-A1E66D92F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8" y="457200"/>
            <a:ext cx="7507224"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AD43769B-7D6E-4E76-B810-BEC3B774BB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8067" y="597643"/>
            <a:ext cx="7503665" cy="57946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F7838DD3-2A96-BB42-9694-1C2307DCBBA6}"/>
              </a:ext>
            </a:extLst>
          </p:cNvPr>
          <p:cNvSpPr>
            <a:spLocks noGrp="1"/>
          </p:cNvSpPr>
          <p:nvPr>
            <p:ph type="title"/>
          </p:nvPr>
        </p:nvSpPr>
        <p:spPr>
          <a:xfrm>
            <a:off x="673856" y="1131195"/>
            <a:ext cx="7034288" cy="1247938"/>
          </a:xfrm>
        </p:spPr>
        <p:txBody>
          <a:bodyPr anchor="ctr">
            <a:normAutofit fontScale="90000"/>
          </a:bodyPr>
          <a:lstStyle/>
          <a:p>
            <a:pPr algn="ctr"/>
            <a:r>
              <a:rPr lang="ru-RU" sz="3600" b="1" dirty="0">
                <a:solidFill>
                  <a:schemeClr val="accent5">
                    <a:lumMod val="60000"/>
                    <a:lumOff val="40000"/>
                  </a:schemeClr>
                </a:solidFill>
              </a:rPr>
              <a:t>1</a:t>
            </a:r>
            <a:r>
              <a:rPr lang="en-US" sz="3600" b="1" dirty="0" smtClean="0">
                <a:solidFill>
                  <a:schemeClr val="accent5">
                    <a:lumMod val="60000"/>
                    <a:lumOff val="40000"/>
                  </a:schemeClr>
                </a:solidFill>
              </a:rPr>
              <a:t>. </a:t>
            </a:r>
            <a:r>
              <a:rPr lang="ru-RU" sz="3600" b="1" dirty="0">
                <a:solidFill>
                  <a:schemeClr val="accent5">
                    <a:lumMod val="60000"/>
                    <a:lumOff val="40000"/>
                  </a:schemeClr>
                </a:solidFill>
              </a:rPr>
              <a:t>Боящиеся Бога руководимы в принятии решений</a:t>
            </a:r>
            <a:r>
              <a:rPr lang="en-US" sz="3100" b="1" dirty="0">
                <a:solidFill>
                  <a:schemeClr val="accent5">
                    <a:lumMod val="60000"/>
                    <a:lumOff val="40000"/>
                  </a:schemeClr>
                </a:solidFill>
              </a:rPr>
              <a:t/>
            </a:r>
            <a:br>
              <a:rPr lang="en-US" sz="3100" b="1" dirty="0">
                <a:solidFill>
                  <a:schemeClr val="accent5">
                    <a:lumMod val="60000"/>
                    <a:lumOff val="40000"/>
                  </a:schemeClr>
                </a:solidFill>
              </a:rPr>
            </a:br>
            <a:endParaRPr lang="en-US" sz="3100" b="1" dirty="0">
              <a:solidFill>
                <a:schemeClr val="accent5">
                  <a:lumMod val="60000"/>
                  <a:lumOff val="40000"/>
                </a:schemeClr>
              </a:solidFill>
            </a:endParaRPr>
          </a:p>
        </p:txBody>
      </p:sp>
      <p:sp>
        <p:nvSpPr>
          <p:cNvPr id="3" name="Content Placeholder 2">
            <a:extLst>
              <a:ext uri="{FF2B5EF4-FFF2-40B4-BE49-F238E27FC236}">
                <a16:creationId xmlns:a16="http://schemas.microsoft.com/office/drawing/2014/main" xmlns="" id="{A2D479A5-027B-194A-8799-0942C31A86AB}"/>
              </a:ext>
            </a:extLst>
          </p:cNvPr>
          <p:cNvSpPr>
            <a:spLocks noGrp="1"/>
          </p:cNvSpPr>
          <p:nvPr>
            <p:ph idx="1"/>
          </p:nvPr>
        </p:nvSpPr>
        <p:spPr>
          <a:xfrm>
            <a:off x="670885" y="1892971"/>
            <a:ext cx="7037222" cy="3865918"/>
          </a:xfrm>
        </p:spPr>
        <p:txBody>
          <a:bodyPr>
            <a:normAutofit/>
          </a:bodyPr>
          <a:lstStyle/>
          <a:p>
            <a:pPr marL="0" indent="0">
              <a:buNone/>
            </a:pPr>
            <a:r>
              <a:rPr lang="ru-RU" sz="2800" b="1" dirty="0" smtClean="0">
                <a:solidFill>
                  <a:srgbClr val="FFFFFF"/>
                </a:solidFill>
              </a:rPr>
              <a:t>Псалом 24</a:t>
            </a:r>
            <a:r>
              <a:rPr lang="en-US" sz="2800" b="1" dirty="0" smtClean="0">
                <a:solidFill>
                  <a:srgbClr val="FFFFFF"/>
                </a:solidFill>
              </a:rPr>
              <a:t>:</a:t>
            </a:r>
            <a:r>
              <a:rPr lang="ru-RU" sz="2800" b="1" dirty="0" smtClean="0">
                <a:solidFill>
                  <a:srgbClr val="FFFFFF"/>
                </a:solidFill>
              </a:rPr>
              <a:t>12</a:t>
            </a:r>
            <a:r>
              <a:rPr lang="en-US" sz="2800" b="1" dirty="0" smtClean="0">
                <a:solidFill>
                  <a:srgbClr val="FFFFFF"/>
                </a:solidFill>
              </a:rPr>
              <a:t>, </a:t>
            </a:r>
            <a:r>
              <a:rPr lang="ru-RU" sz="2800" b="1" dirty="0" smtClean="0">
                <a:solidFill>
                  <a:srgbClr val="FFFFFF"/>
                </a:solidFill>
              </a:rPr>
              <a:t>14</a:t>
            </a:r>
            <a:endParaRPr lang="en-US" sz="2800" b="1" dirty="0">
              <a:solidFill>
                <a:srgbClr val="FFFFFF"/>
              </a:solidFill>
            </a:endParaRPr>
          </a:p>
          <a:p>
            <a:pPr marL="0" indent="0">
              <a:buNone/>
            </a:pPr>
            <a:r>
              <a:rPr lang="ru-RU" sz="2400" dirty="0" smtClean="0"/>
              <a:t>«</a:t>
            </a:r>
            <a:r>
              <a:rPr lang="ru-RU" sz="2400" dirty="0"/>
              <a:t>Кто есть человек, боящийся Господа? Ему укажет Он путь, который избрать».</a:t>
            </a:r>
          </a:p>
          <a:p>
            <a:pPr marL="0" indent="0">
              <a:buNone/>
            </a:pPr>
            <a:r>
              <a:rPr lang="ru-RU" sz="2400" dirty="0" smtClean="0"/>
              <a:t>«</a:t>
            </a:r>
            <a:r>
              <a:rPr lang="ru-RU" sz="2400" dirty="0"/>
              <a:t>Тайна Господня – боящимся Его, и завет Свой Он открывает им».</a:t>
            </a:r>
          </a:p>
          <a:p>
            <a:pPr marL="0" indent="0">
              <a:buNone/>
            </a:pPr>
            <a:endParaRPr lang="en-US" sz="2400" dirty="0">
              <a:solidFill>
                <a:srgbClr val="FFFFFF"/>
              </a:solidFill>
            </a:endParaRPr>
          </a:p>
        </p:txBody>
      </p:sp>
    </p:spTree>
    <p:extLst>
      <p:ext uri="{BB962C8B-B14F-4D97-AF65-F5344CB8AC3E}">
        <p14:creationId xmlns:p14="http://schemas.microsoft.com/office/powerpoint/2010/main" val="3891729166"/>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Univers Condensed"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Univers"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2659</Words>
  <Application>Microsoft Office PowerPoint</Application>
  <PresentationFormat>Произвольный</PresentationFormat>
  <Paragraphs>182</Paragraphs>
  <Slides>27</Slides>
  <Notes>27</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DividendVTI</vt:lpstr>
      <vt:lpstr>Обсуждение В группах  </vt:lpstr>
      <vt:lpstr>  A. ЧТО ТАКОЕ СТРАХ БОЖИЙ? </vt:lpstr>
      <vt:lpstr>Презентация PowerPoint</vt:lpstr>
      <vt:lpstr>Презентация PowerPoint</vt:lpstr>
      <vt:lpstr>Презентация PowerPoint</vt:lpstr>
      <vt:lpstr>Презентация PowerPoint</vt:lpstr>
      <vt:lpstr>Презентация PowerPoint</vt:lpstr>
      <vt:lpstr>Б. Каковы преимущества в том, чтобы иметь страх божий </vt:lpstr>
      <vt:lpstr>1. Боящиеся Бога руководимы в принятии решений </vt:lpstr>
      <vt:lpstr>Презентация PowerPoint</vt:lpstr>
      <vt:lpstr>2. Боящиеся Бога получают Божье благоволение и благословение  </vt:lpstr>
      <vt:lpstr>Презентация PowerPoint</vt:lpstr>
      <vt:lpstr>3. Бог восполняет все нужды боящихся Его  </vt:lpstr>
      <vt:lpstr>Презентация PowerPoint</vt:lpstr>
      <vt:lpstr>Презентация PowerPoint</vt:lpstr>
      <vt:lpstr>4. Боящиеся Его находятся под защитой и получают избавление  </vt:lpstr>
      <vt:lpstr>Презентация PowerPoint</vt:lpstr>
      <vt:lpstr>5. Боящиеся Бога получают Его милость  </vt:lpstr>
      <vt:lpstr>Презентация PowerPoint</vt:lpstr>
      <vt:lpstr>Презентация PowerPoint</vt:lpstr>
      <vt:lpstr>6. Бог исполняет желания боящихся Его  </vt:lpstr>
      <vt:lpstr>Презентация PowerPoint</vt:lpstr>
      <vt:lpstr>7. Вечная жизнь ожидает боящихся Бога </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Group Discussion Activity  </dc:title>
  <dc:creator>Raquel Arrais</dc:creator>
  <cp:lastModifiedBy>Анна</cp:lastModifiedBy>
  <cp:revision>12</cp:revision>
  <dcterms:created xsi:type="dcterms:W3CDTF">2022-02-15T04:02:06Z</dcterms:created>
  <dcterms:modified xsi:type="dcterms:W3CDTF">2022-04-04T19:01:40Z</dcterms:modified>
</cp:coreProperties>
</file>