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B00B7"/>
    <a:srgbClr val="F579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76871"/>
  </p:normalViewPr>
  <p:slideViewPr>
    <p:cSldViewPr snapToGrid="0" snapToObjects="1">
      <p:cViewPr varScale="1">
        <p:scale>
          <a:sx n="52" d="100"/>
          <a:sy n="52" d="100"/>
        </p:scale>
        <p:origin x="-1302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C5FF72-985E-D645-820D-F4C7D551726B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190884C-D546-344D-A1E5-0E40D5882EA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04774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Теперь, когда мы познакомились со значением страха Господня и преимуществами, которые мы получаем, имея страх Божий, нам осталось узнать, как развить страх Божий, чтобы мы также могли испытать эти преимущества. Мы должны развивать страх Божий как каждая лично, так и как группа, входящая в состав церкви или общества, и наша жизнь должна иллюстрировать, что такое страх Божий. Кроме того, нам нужно свидетельствовать о благословениях, которые дает страх Божий, чтобы другие могли познать нашего Бога и тоже захотели иметь благоговение перед Ним. Ведь мы соль и свет миру (Матфея 5:13, 14). Христос призвал нас быть Его свидетелями этому миру (Деяния 1:8).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Следующие простые шаги могут помочь нам развить страх Божий: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98024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Когда мы ежедневно изучаем Библию, труды Духа Пророчества и ревностно молимся о том, чтобы Святой Дух обитал в нас, нам нужно сознательно закрывать дверь своего сердца от всякого зла. Это означает сотрудничать со Святым Духом, и убегать от всего, что питает нашу человеческую природу, настраивая ее против Божьих святых принципов. Библия увещевает нас оберегать свое сердце от всякого зла.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Притчи 4:23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«Больше всего хранимого храни сердце твое, потому что из него источники жизни».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Притчи 22:5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«Терны и сети на пути коварного; кто бережет душу свою, удались от них».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Мы должны попрощаться со всеми книгами, контактами в социальных сетях и дружескими связями, которые мешают страху Божьему поселиться в наших сердцах. Мы должны принять твердое решение допускать в свой разум только те мысли, которые могут помочь нам лучше узнать Божий характер и Его любовь через Христа Иисуса. Поступая так, мы будем питать свою духовную природу, которая будет возрастать в страхе Божьем.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03647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4. Будьте свидетелями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5502053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Страх Божий обязывает любить других, как Христос любит нас. Эта любовь проявляется в нашем бескорыстном труде на благо других. Когда мы делимся своими сокровищами познания Бога с другими через наши средства, служение, молитвы, изучение Библии, посещение нуждающихся и приглашение грешников ко Христу, мы свидетельствуем миру, что любим и боимся Бога. Наши дела являются единственным свидетельством пребывания в нас Святого Духа. Плод Святого Духа в нас, описанный в </a:t>
            </a:r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Галатам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5:22, становится очевидным для других, и это говорит, что мы действительно боимся Бога.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Важно постоянно свидетельствовать другим о Божьей любви, которая вызвала в нас благоговение перед Ним и надежду на вечную жизнь.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3079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Упражнение 3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Уделите время размышлениям о том, как развивать страх Божий на личном уровне, а затем помолитесь Богу о том, чтобы Он помог вам практиковать эти 4 шага, о которых говорилось выше. Особенно просите о крещении Святым Духом.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198203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Упражнение 4</a:t>
            </a:r>
            <a:r>
              <a:rPr lang="ru-RU" sz="1200" i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ru-RU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 индивидуальной молитвы напишите имена каждой женщины в вашей группе или церкви на отдельных листочках бумаги, сложите листочки и положите их в корзину. Попросите каждую женщину вытянуть по одному листочку, на котором написано имя. Каждая женщина будет молиться за ту сестру, имя которой она вытянула, в течение как минимум одного месяца, в контексте уроков, полученных на этом семинаре.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Я молюсь о том, чтобы Бог благословил всех нас, когда мы будем работать над развитием страха Божьего. Аминь.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6448086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1. Ежедневно ищите Бога, читая Священное Писание и труды Духа Пророчества.</a:t>
            </a:r>
            <a:endParaRPr lang="ru-RU" sz="1200" b="1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631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Знать Бога значит любить и бояться его. Иисус пришел, чтобы открыть нам характер Бога, и единственный верный способ узнать о Его характере — это созерцать Бога через жизнь Иисуса Христа, Которого Он послал в наш мир. Об Иисусе свидетельствует Библия, в которой открыта вся правда о Боге. Ежедневно мы должны проводить достаточно времени, исследуя страницы Библии в поисках откровения о Боге и Его характере.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Псалмопевец пишет в Псалмах 118:11: «В сердце моем сокрыл я слово Твое, чтобы не грешить пред Тобою». Когда мы храним слово Божие в своем сердце, мы наполняем свой разум принципами Божьего характера, и это постепенно очистит наш душевный храм от всякой скверны. Неправильные принципы будут заменены вечными Божьими принципами, и страх Божий постепенно искоренит наши греховные привычки.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616893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так же адвентистам была дана сокровищница, содержащаяся в трудах Духа Пророчества, чтобы помочь нам понять скрытые истины Библии. Чтение этих трудов значительно усилит наше желание читать Библию и постичь страх Божий, который принесет нам огромные благословения.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52019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2. Усердная молитва о пребывании Святого Духа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40226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Только силой Святого Духа мы можем развить в себе страх Божий. Недостаточно читать Библию и труды Духа Пророчества, нам также нужна помощь Святого Духа. Наша человеческая природа побеждена грехом, поэтому мы не имеем страха Божия по природе, и не можем обладать им своими собственными силами.</a:t>
            </a:r>
          </a:p>
          <a:p>
            <a:endParaRPr lang="ru-RU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Реальное состояние нашей человеческой природы и единственный выход предлагаются нам в Римлянам 8:7-9.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«Потому что плотские помышления суть вражда против Бога: ибо закону Божию не покоряются, да и не могут. Посему, живущие по плоти Богу угодить не могут. Но вы не по плоти живете, а по духу, если только Дух Божий живет в вас. Если же кто Духа Христова не имеет, тот и не Его».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996517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Наша падшая человеческая природа – это плотские помыслы, находящиеся во вражде против Бога. Человеческая природа не любит закон Божий и не может развить в себе страх Божий. Она не может угодить Богу. Наша природа любит греховные вещи и дела плоти. Но хвала Богу за Святого Духа, Который живет в нас и производит в нас любовь и страх Божий.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Поэтому важно ежедневно просить в молитве, чтобы Святой Дух обитал в нас и дал нам понимание характера Бога. Бог желает дать нам Своего Духа, чтобы помочь нам и вдохновить нас больше, чем любой земной родитель хочет дарить подарки своим детям. Мы имеем преимущество просить исполнения Божьих обетований о получении Святого Духа.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Иоанна 14:16-18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«И Я умолю Отца, и даст вам другого Утешителя, да пребудет с вами вовек, Духа истины, Которого мир не может принять, потому что не видит Его и не знает Его; а вы знаете Его; ибо Он с вами пребывает и в вас будет. Не оставлю вас сиротами; приду к вам».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773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Луки 11:13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«Итак, если вы, будучи злы, умеете даяния благие давать детям вашим, тем более Отец Небесный даст Духа Святого просящим у Него?»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 </a:t>
            </a:r>
          </a:p>
          <a:p>
            <a:r>
              <a:rPr lang="ru-RU" sz="1200" kern="1200" dirty="0" err="1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Иезекииль</a:t>
            </a:r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36:27</a:t>
            </a:r>
          </a:p>
          <a:p>
            <a:r>
              <a:rPr lang="ru-RU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«Вложу внутрь вас дух Мой, и сделаю то, что вы будете ходить в заповедях Моих, и уставы Мои будете соблюдать и выполнять».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24825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ru-RU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3. Закройте двери сердца от зла</a:t>
            </a:r>
            <a:endParaRPr lang="en-US" b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190884C-D546-344D-A1E5-0E40D5882EA1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3718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304CDDC-3444-4548-97A7-7EEB1DB0924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372B9620-4F61-CF4E-8611-99BBEDFF47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82A49CCE-22E3-664B-941C-69BB1A4747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2E1816D-02EA-7948-99DE-C40E684C10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7B5425FF-2E99-3147-9993-89061831CC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92227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D01EE0A-440D-EB40-85AB-F343044F4D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D8C3DEA0-BC3C-1B47-B78F-DFCF81976A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AD36BCF-8C07-4749-945E-D8F29E38BB2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309CBBCC-8802-8B40-99F9-E5DCD9538F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C86316F-06BD-9547-85FC-00F2F9D2FB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747927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xmlns="" id="{F2B20750-DEBC-F749-93F5-FA000290808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xmlns="" id="{0EBAA60C-39EE-1245-8C6B-456C664629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2418D9AE-F303-3D4D-A0A0-429581457C0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751B3421-087B-E84D-8C44-0BD1C639E2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DF4C8998-DC5B-4D4B-A44D-1C9C3A3111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45012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ACCC964-50AF-F843-89FF-113AF73C2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2F9BD723-DACA-8844-8EB9-49D70B9F8E4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BBC77107-531A-F147-98A0-1BEEF02DCE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C900D35A-2AE4-744B-9EB1-4454E73FBA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FD4C89B9-5B9D-3242-9B71-616A4D319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33529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3A4B3441-307E-0742-81DE-7EDAF8B4DEA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ECCAF117-CDBA-8142-BB96-46ADEC98226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F5A81863-2F4D-AF4A-9B38-E87A9E7178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EE4778F3-B8C9-A64F-9DC5-D9679B240D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698D21C1-2E3C-594E-97A5-AC5EA87964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72127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A699D4A5-2A64-3C46-A92A-E97DF36AD4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32519CF2-6609-5F49-BEAF-A0AF7EC15C7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E4C6AF6E-1D6D-3045-9109-6D634F51B4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BFB5D2E-BF9B-8444-BC67-117DC2143D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D399B59-E518-724A-BEA4-C8AA028FF6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1304CA8D-2375-9B48-8BF0-770A2A430F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15809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4B2C86AB-CFDF-8B4C-8097-045B8AA6D2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3485EC96-DC31-FE46-A83D-E9D4ADABCA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xmlns="" id="{789FD87C-7E63-1D4A-86D1-0D83D9762C1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xmlns="" id="{012938AD-2E7D-9E4B-A2C7-035C8B7967F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xmlns="" id="{94582B1D-6EB1-3A47-9F4A-A587D878AFB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xmlns="" id="{74B2F86F-D96D-F54B-A127-AC0FF342D7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xmlns="" id="{8637C465-8A02-D249-8238-BF903F48348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xmlns="" id="{DA76EB8F-63CE-7A46-BAF3-D59D0D37DB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812433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8E80A92B-57A2-E943-97FF-B04788562B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xmlns="" id="{8B0AA974-E2A8-DB44-B398-C4B2377FD36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xmlns="" id="{57C057FF-580C-C545-BF48-977F2F46FE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xmlns="" id="{1BDB394D-B156-AE41-AAF4-BEA6176AB8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31147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xmlns="" id="{703A07D2-B930-134F-8D06-6242075143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xmlns="" id="{FCF6053E-717C-4843-8091-0AA183206C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xmlns="" id="{D10780F0-A588-AD49-BF60-E7D760E48B0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93844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1221FF3-2E48-6143-9CEE-8CB6E957F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043A02FD-87C9-EB43-BB70-E38BE25625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7FA4A556-9A5A-884D-BD5F-A65B00B4564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94845A1E-4C67-A045-993D-25EB335E75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6B7D5B26-543C-E84B-BCF5-0390135AA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EA5E9A0F-8088-8F44-9EE0-2D073A682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4034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xmlns="" id="{77E2955F-1246-1245-92AC-D2424BE536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xmlns="" id="{5EDE830F-F53E-B342-9ACE-D645A9F4B26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xmlns="" id="{6553AA1D-4D00-8442-AA5E-A2BC41C101E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xmlns="" id="{19270B18-F657-8C4D-8424-51BBF7DCB1F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xmlns="" id="{E20AA0A4-8032-5947-AD15-80D1A4F24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xmlns="" id="{C07B0504-894D-B14C-AEE9-99ADF171A5F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31030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3BEB1EE1-E969-F74F-9733-E27C002F6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69469BA1-4058-0147-A450-EC22E5A8252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CCDEC93E-782B-484D-998B-06D8EB2C394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63782C4-E717-8342-ABAB-B02BC08C7C46}" type="datetimeFigureOut">
              <a:rPr lang="en-US" smtClean="0"/>
              <a:t>4/4/2022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5D0C964-1A32-904B-8DAC-7A7C5F8C4A8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CA86C0D7-362D-8648-A59F-4850AE2CDF7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4F22FC1-7B64-DE41-9272-5EBD128A6E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25430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9" name="Rectangle 138">
            <a:extLst>
              <a:ext uri="{FF2B5EF4-FFF2-40B4-BE49-F238E27FC236}">
                <a16:creationId xmlns:a16="http://schemas.microsoft.com/office/drawing/2014/main" xmlns="" id="{E91DC736-0EF8-4F87-9146-EBF1D2EE4D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30" name="Picture 6" descr="pink flowers on gray ceramic vase">
            <a:extLst>
              <a:ext uri="{FF2B5EF4-FFF2-40B4-BE49-F238E27FC236}">
                <a16:creationId xmlns:a16="http://schemas.microsoft.com/office/drawing/2014/main" xmlns="" id="{E311AFDF-118A-E146-B417-1105B3E9B88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3115" r="9091" b="8877"/>
          <a:stretch/>
        </p:blipFill>
        <p:spPr bwMode="auto">
          <a:xfrm>
            <a:off x="3523488" y="10"/>
            <a:ext cx="866851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1" name="Rectangle 140">
            <a:extLst>
              <a:ext uri="{FF2B5EF4-FFF2-40B4-BE49-F238E27FC236}">
                <a16:creationId xmlns:a16="http://schemas.microsoft.com/office/drawing/2014/main" xmlns="" id="{097CD68E-23E3-4007-8847-CD0944C4F7B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9756601" cy="6858000"/>
          </a:xfrm>
          <a:prstGeom prst="rect">
            <a:avLst/>
          </a:prstGeom>
          <a:gradFill>
            <a:gsLst>
              <a:gs pos="58000">
                <a:schemeClr val="bg1"/>
              </a:gs>
              <a:gs pos="35000">
                <a:schemeClr val="bg1">
                  <a:alpha val="79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50604BE-541D-594A-A8C7-41D069FAC50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-28912" y="1927433"/>
            <a:ext cx="5068054" cy="3204134"/>
          </a:xfrm>
        </p:spPr>
        <p:txBody>
          <a:bodyPr anchor="b">
            <a:normAutofit fontScale="90000"/>
          </a:bodyPr>
          <a:lstStyle/>
          <a:p>
            <a:r>
              <a:rPr lang="en-US" sz="4400" dirty="0">
                <a:latin typeface="Avenir Next" panose="020B0503020202020204" pitchFamily="34" charset="0"/>
              </a:rPr>
              <a:t/>
            </a:r>
            <a:br>
              <a:rPr lang="en-US" sz="4400" dirty="0">
                <a:latin typeface="Avenir Next" panose="020B0503020202020204" pitchFamily="34" charset="0"/>
              </a:rPr>
            </a:br>
            <a:r>
              <a:rPr lang="ru-RU" sz="4400" b="1" dirty="0"/>
              <a:t>КАК МЫ МОЖЕМ </a:t>
            </a:r>
            <a:r>
              <a:rPr lang="ru-RU" sz="4400" b="1" dirty="0">
                <a:solidFill>
                  <a:srgbClr val="F579BD"/>
                </a:solidFill>
              </a:rPr>
              <a:t>ПРОЯВИТЬ</a:t>
            </a:r>
            <a:r>
              <a:rPr lang="ru-RU" sz="4400" b="1" dirty="0"/>
              <a:t> </a:t>
            </a:r>
            <a:r>
              <a:rPr lang="ru-RU" sz="4400" b="1" dirty="0">
                <a:solidFill>
                  <a:srgbClr val="FB00B7"/>
                </a:solidFill>
              </a:rPr>
              <a:t>СТРАХ БОЖИЙ?</a:t>
            </a:r>
            <a:r>
              <a:rPr lang="ru-RU" sz="4400" dirty="0"/>
              <a:t/>
            </a:r>
            <a:br>
              <a:rPr lang="ru-RU" sz="4400" dirty="0"/>
            </a:br>
            <a:r>
              <a:rPr lang="en-US" sz="4400" b="1" dirty="0">
                <a:solidFill>
                  <a:srgbClr val="F579BD"/>
                </a:solidFill>
                <a:latin typeface="Avenir Next" panose="020B0503020202020204" pitchFamily="34" charset="0"/>
              </a:rPr>
              <a:t/>
            </a:r>
            <a:br>
              <a:rPr lang="en-US" sz="4400" b="1" dirty="0">
                <a:solidFill>
                  <a:srgbClr val="F579BD"/>
                </a:solidFill>
                <a:latin typeface="Avenir Next" panose="020B0503020202020204" pitchFamily="34" charset="0"/>
              </a:rPr>
            </a:br>
            <a:endParaRPr lang="en-US" sz="4400" b="1" dirty="0">
              <a:solidFill>
                <a:srgbClr val="F579BD"/>
              </a:solidFill>
              <a:latin typeface="Avenir Next" panose="020B0503020202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54C72F45-58F2-6A45-A62B-C5E8B2AC6FD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98468" y="5623192"/>
            <a:ext cx="4023359" cy="765745"/>
          </a:xfrm>
        </p:spPr>
        <p:txBody>
          <a:bodyPr>
            <a:normAutofit lnSpcReduction="10000"/>
          </a:bodyPr>
          <a:lstStyle/>
          <a:p>
            <a:r>
              <a:rPr lang="ru-RU" sz="1200" b="1" dirty="0" smtClean="0"/>
              <a:t>ДЕНЬ ЖЕНСКОГО СЛУЖЕНИЯ</a:t>
            </a:r>
            <a:endParaRPr lang="en-US" sz="1200" b="1" dirty="0"/>
          </a:p>
          <a:p>
            <a:r>
              <a:rPr lang="ru-RU" sz="1050" dirty="0" smtClean="0"/>
              <a:t>ГЕНЕРАЛЬНАЯ КОНФЕРЕНЦИЯ</a:t>
            </a:r>
            <a:endParaRPr lang="en-US" sz="1050" dirty="0"/>
          </a:p>
          <a:p>
            <a:r>
              <a:rPr lang="ru-RU" sz="1050" dirty="0" smtClean="0"/>
              <a:t>ОТДЕЛ ЖЕНСКОГО СЛУЖЕНИЯ</a:t>
            </a:r>
            <a:endParaRPr lang="en-US" sz="1050" dirty="0"/>
          </a:p>
        </p:txBody>
      </p:sp>
      <p:sp>
        <p:nvSpPr>
          <p:cNvPr id="143" name="Rectangle 142">
            <a:extLst>
              <a:ext uri="{FF2B5EF4-FFF2-40B4-BE49-F238E27FC236}">
                <a16:creationId xmlns:a16="http://schemas.microsoft.com/office/drawing/2014/main" xmlns="" id="{AF2F604E-43BE-4DC3-B983-E071523364F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rot="5400000">
            <a:off x="759921" y="346791"/>
            <a:ext cx="146304" cy="70408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  <a:latin typeface="Calibri" panose="020F0502020204030204"/>
            </a:endParaRPr>
          </a:p>
        </p:txBody>
      </p:sp>
      <p:sp>
        <p:nvSpPr>
          <p:cNvPr id="145" name="Rectangle 144">
            <a:extLst>
              <a:ext uri="{FF2B5EF4-FFF2-40B4-BE49-F238E27FC236}">
                <a16:creationId xmlns:a16="http://schemas.microsoft.com/office/drawing/2014/main" xmlns="" id="{08C9B587-E65E-4B52-B37C-ABEBB6E8792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81029" y="4546920"/>
            <a:ext cx="3977640" cy="18288"/>
          </a:xfrm>
          <a:prstGeom prst="rect">
            <a:avLst/>
          </a:prstGeom>
          <a:solidFill>
            <a:srgbClr val="D5D5D5"/>
          </a:solidFill>
          <a:ln w="3175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DFEBF7C5-02A1-AF49-AA85-3760BCCC3F93}"/>
              </a:ext>
            </a:extLst>
          </p:cNvPr>
          <p:cNvSpPr txBox="1"/>
          <p:nvPr/>
        </p:nvSpPr>
        <p:spPr>
          <a:xfrm>
            <a:off x="387627" y="625683"/>
            <a:ext cx="982222" cy="369332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xmlns="" id="{EFCE46D1-6D95-F94B-84CE-E9A25976667C}"/>
              </a:ext>
            </a:extLst>
          </p:cNvPr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139022" y="5257800"/>
            <a:ext cx="473466" cy="3485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578148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nk flowers on gray ceramic vase">
            <a:extLst>
              <a:ext uri="{FF2B5EF4-FFF2-40B4-BE49-F238E27FC236}">
                <a16:creationId xmlns:a16="http://schemas.microsoft.com/office/drawing/2014/main" xmlns="" id="{0FED1268-8D41-BD4C-87DE-64E55424C78B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81" b="1577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9794F4A-2566-F64C-8EA8-15EE9C2DA6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89421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3600" b="1" dirty="0"/>
              <a:t>3. Закройте двери сердца от зла</a:t>
            </a:r>
            <a:endParaRPr lang="en-US" sz="3600" b="1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806305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3E547B5-89CF-4EC0-96DE-25771AED0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F0B8CEB-8279-4E5E-A0CE-1FC9F71736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22E101D0-120A-794A-A1BA-6F236F70C4C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6769DA8-732B-0B45-AE24-7348ECF24BB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1987827"/>
            <a:ext cx="4140013" cy="2756452"/>
          </a:xfrm>
        </p:spPr>
        <p:txBody>
          <a:bodyPr>
            <a:normAutofit lnSpcReduction="10000"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b="1" dirty="0">
                <a:solidFill>
                  <a:schemeClr val="accent6">
                    <a:lumMod val="75000"/>
                  </a:schemeClr>
                </a:solidFill>
              </a:rPr>
              <a:t>Притчи </a:t>
            </a:r>
            <a:r>
              <a:rPr lang="ru-RU" sz="3200" b="1" dirty="0" smtClean="0">
                <a:solidFill>
                  <a:schemeClr val="accent6">
                    <a:lumMod val="75000"/>
                  </a:schemeClr>
                </a:solidFill>
              </a:rPr>
              <a:t>4:23</a:t>
            </a:r>
            <a:r>
              <a:rPr lang="en-US" sz="3200" b="1" dirty="0" smtClean="0">
                <a:solidFill>
                  <a:schemeClr val="accent6">
                    <a:lumMod val="75000"/>
                  </a:schemeClr>
                </a:solidFill>
              </a:rPr>
              <a:t>  </a:t>
            </a:r>
            <a:endParaRPr lang="en-US" sz="3200" b="1" dirty="0">
              <a:solidFill>
                <a:schemeClr val="accent6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ru-RU" sz="3200" dirty="0"/>
              <a:t>«Больше всего хранимого храни сердце твое, потому что из него источники жизни».</a:t>
            </a:r>
          </a:p>
          <a:p>
            <a:pPr marL="0" indent="0" algn="ctr">
              <a:buNone/>
            </a:pP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31869105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nk flowers on gray ceramic vase">
            <a:extLst>
              <a:ext uri="{FF2B5EF4-FFF2-40B4-BE49-F238E27FC236}">
                <a16:creationId xmlns:a16="http://schemas.microsoft.com/office/drawing/2014/main" xmlns="" id="{EE8D46A1-5407-B240-B5F8-F64A0830D430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81" b="1577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1C6656B-997B-AB45-BE62-84A0F2697B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317240"/>
            <a:ext cx="11210925" cy="744836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ru-RU" sz="2800" b="1" dirty="0" smtClean="0"/>
              <a:t>4</a:t>
            </a:r>
            <a:r>
              <a:rPr lang="ru-RU" sz="2800" b="1" dirty="0"/>
              <a:t>. Будьте свидетелями</a:t>
            </a: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2784064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 descr="pink flowers on gray ceramic vase">
            <a:extLst>
              <a:ext uri="{FF2B5EF4-FFF2-40B4-BE49-F238E27FC236}">
                <a16:creationId xmlns:a16="http://schemas.microsoft.com/office/drawing/2014/main" xmlns="" id="{AACA4EC6-E42B-C34D-AEE9-F5E5664C1EE3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84" b="10875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BE46BA8-B1AB-7445-A354-5E0ED61D47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597870" y="1431236"/>
            <a:ext cx="4382094" cy="5355328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dirty="0"/>
              <a:t>Когда мы делимся своими сокровищами познания Бога с другими через наши средства, служение, молитвы, изучение Библии, посещение нуждающихся и приглашение грешников ко Христу, мы свидетельствуем миру, что любим и боимся Бога.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6868558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 descr="brown wooden pencil on white surface">
            <a:extLst>
              <a:ext uri="{FF2B5EF4-FFF2-40B4-BE49-F238E27FC236}">
                <a16:creationId xmlns:a16="http://schemas.microsoft.com/office/drawing/2014/main" xmlns="" id="{56E54061-8D7A-F343-8E80-21A5319A95A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091" t="34226" b="31768"/>
          <a:stretch/>
        </p:blipFill>
        <p:spPr bwMode="auto">
          <a:xfrm>
            <a:off x="20" y="10"/>
            <a:ext cx="12191980" cy="68579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Rectangle 16">
            <a:extLst>
              <a:ext uri="{FF2B5EF4-FFF2-40B4-BE49-F238E27FC236}">
                <a16:creationId xmlns:a16="http://schemas.microsoft.com/office/drawing/2014/main" xmlns="" id="{2B1D4F77-A17C-43D7-B7FA-545148E4E9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 bwMode="ltGray">
          <a:xfrm>
            <a:off x="7492064" y="321176"/>
            <a:ext cx="4332307" cy="5896743"/>
          </a:xfrm>
          <a:prstGeom prst="rect">
            <a:avLst/>
          </a:prstGeom>
          <a:solidFill>
            <a:schemeClr val="bg1">
              <a:alpha val="90000"/>
            </a:schemeClr>
          </a:solidFill>
          <a:ln w="127000" cap="sq" cmpd="thinThick"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A8D8A7AD-0EBA-FD47-8008-AE9F87A2E3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16769" y="1710945"/>
            <a:ext cx="4207602" cy="4096156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FB00B7"/>
                </a:solidFill>
              </a:rPr>
              <a:t>УПРАЖНЕНИЕ </a:t>
            </a:r>
            <a:r>
              <a:rPr lang="ru-RU" sz="3200" dirty="0">
                <a:solidFill>
                  <a:srgbClr val="FB00B7"/>
                </a:solidFill>
              </a:rPr>
              <a:t>3 </a:t>
            </a:r>
            <a:endParaRPr lang="ru-RU" sz="3200" dirty="0" smtClean="0">
              <a:solidFill>
                <a:srgbClr val="FB00B7"/>
              </a:solidFill>
            </a:endParaRPr>
          </a:p>
          <a:p>
            <a:pPr marL="0" indent="0" algn="ctr">
              <a:buNone/>
            </a:pPr>
            <a:r>
              <a:rPr lang="ru-RU" dirty="0"/>
              <a:t>Уделите время размышлениям о том, как развивать страх Божий на личном уровне, а затем помолитесь Богу о том, чтобы Он помог вам практиковать эти 4 шага, о которых говорилось выше. Особенно просите о крещении Святым Духом.</a:t>
            </a:r>
          </a:p>
          <a:p>
            <a:pPr marL="0" indent="0" algn="ctr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032909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6" name="Rectangle 15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3049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brown wooden pencil on white surface">
            <a:extLst>
              <a:ext uri="{FF2B5EF4-FFF2-40B4-BE49-F238E27FC236}">
                <a16:creationId xmlns:a16="http://schemas.microsoft.com/office/drawing/2014/main" xmlns="" id="{42256311-D7D0-FF46-810F-3D69A3E91D7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647" b="25189"/>
          <a:stretch/>
        </p:blipFill>
        <p:spPr bwMode="auto">
          <a:xfrm>
            <a:off x="2522356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7390263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7097E94F-AFFC-7F4F-9549-18EBC8B234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85192" y="1099932"/>
            <a:ext cx="3945835" cy="5337444"/>
          </a:xfrm>
        </p:spPr>
        <p:txBody>
          <a:bodyPr>
            <a:normAutofit fontScale="92500" lnSpcReduction="10000"/>
          </a:bodyPr>
          <a:lstStyle/>
          <a:p>
            <a:pPr marL="0" indent="0" algn="ctr">
              <a:buNone/>
            </a:pPr>
            <a:r>
              <a:rPr lang="ru-RU" dirty="0" smtClean="0">
                <a:solidFill>
                  <a:srgbClr val="FB00B7"/>
                </a:solidFill>
              </a:rPr>
              <a:t>УПРАЖНЕНИЕ </a:t>
            </a:r>
            <a:r>
              <a:rPr lang="ru-RU" dirty="0">
                <a:solidFill>
                  <a:srgbClr val="FB00B7"/>
                </a:solidFill>
              </a:rPr>
              <a:t>4</a:t>
            </a:r>
          </a:p>
          <a:p>
            <a:pPr marL="0" indent="0" algn="ctr">
              <a:buNone/>
            </a:pPr>
            <a:r>
              <a:rPr lang="ru-RU" sz="2400" dirty="0"/>
              <a:t>После индивидуальной молитвы напишите имена каждой женщины в вашей группе или церкви на отдельных листочках бумаги, сложите листочки и положите их в корзину. Попросите каждую женщину вытянуть по одному листочку, на котором написано имя. </a:t>
            </a:r>
            <a:endParaRPr lang="ru-RU" sz="2400" dirty="0" smtClean="0"/>
          </a:p>
          <a:p>
            <a:pPr marL="0" indent="0" algn="ctr">
              <a:buNone/>
            </a:pPr>
            <a:r>
              <a:rPr lang="ru-RU" sz="2400" dirty="0" smtClean="0"/>
              <a:t>Каждая </a:t>
            </a:r>
            <a:r>
              <a:rPr lang="ru-RU" sz="2400" dirty="0"/>
              <a:t>женщина будет молиться за ту сестру, имя которой она вытянула, в течение как минимум одного месяца, в контексте уроков, полученных на этом семинаре.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7908424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xmlns="" id="{04812C46-200A-4DEB-A05E-3ED6C68C238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6" descr="pink flowers on gray ceramic vase">
            <a:extLst>
              <a:ext uri="{FF2B5EF4-FFF2-40B4-BE49-F238E27FC236}">
                <a16:creationId xmlns:a16="http://schemas.microsoft.com/office/drawing/2014/main" xmlns="" id="{8DDAC97F-0775-9A42-A3B0-8430537BB1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1784" b="10875"/>
          <a:stretch/>
        </p:blipFill>
        <p:spPr bwMode="auto">
          <a:xfrm>
            <a:off x="1" y="10"/>
            <a:ext cx="9669642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Rectangle 21">
            <a:extLst>
              <a:ext uri="{FF2B5EF4-FFF2-40B4-BE49-F238E27FC236}">
                <a16:creationId xmlns:a16="http://schemas.microsoft.com/office/drawing/2014/main" xmlns="" id="{D1EA859B-E555-4109-94F3-6700E046E00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 flipH="1">
            <a:off x="5125019" y="0"/>
            <a:ext cx="7066978" cy="6858000"/>
          </a:xfrm>
          <a:prstGeom prst="rect">
            <a:avLst/>
          </a:prstGeom>
          <a:gradFill>
            <a:gsLst>
              <a:gs pos="48000">
                <a:schemeClr val="bg1"/>
              </a:gs>
              <a:gs pos="35000">
                <a:schemeClr val="bg1">
                  <a:alpha val="77000"/>
                </a:schemeClr>
              </a:gs>
              <a:gs pos="19000">
                <a:schemeClr val="bg1">
                  <a:alpha val="38000"/>
                </a:schemeClr>
              </a:gs>
              <a:gs pos="0">
                <a:schemeClr val="bg1">
                  <a:alpha val="0"/>
                </a:schemeClr>
              </a:gs>
              <a:gs pos="100000">
                <a:schemeClr val="bg1"/>
              </a:gs>
            </a:gsLst>
            <a:lin ang="108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5297CF4-AA72-3643-9A0A-205989D87E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82182" y="980662"/>
            <a:ext cx="4037538" cy="5315572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sz="3200" dirty="0" smtClean="0">
                <a:solidFill>
                  <a:srgbClr val="F579BD"/>
                </a:solidFill>
              </a:rPr>
              <a:t>Мы </a:t>
            </a:r>
            <a:r>
              <a:rPr lang="ru-RU" sz="3200" dirty="0">
                <a:solidFill>
                  <a:srgbClr val="F579BD"/>
                </a:solidFill>
              </a:rPr>
              <a:t>должны развивать страх Божий</a:t>
            </a:r>
            <a:r>
              <a:rPr lang="ru-RU" sz="3200" dirty="0"/>
              <a:t> как каждая лично, так и как группа, входящая в состав церкви или общества, </a:t>
            </a:r>
            <a:r>
              <a:rPr lang="ru-RU" sz="3200" dirty="0">
                <a:solidFill>
                  <a:srgbClr val="F579BD"/>
                </a:solidFill>
              </a:rPr>
              <a:t>и наша жизнь должна иллюстрировать, что такое страх Божий. </a:t>
            </a:r>
            <a:endParaRPr lang="en-US" sz="3200" dirty="0">
              <a:solidFill>
                <a:srgbClr val="F579BD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225829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2" descr="pink flowers on gray ceramic vase">
            <a:extLst>
              <a:ext uri="{FF2B5EF4-FFF2-40B4-BE49-F238E27FC236}">
                <a16:creationId xmlns:a16="http://schemas.microsoft.com/office/drawing/2014/main" xmlns="" id="{4224403F-4A8B-6E42-BA29-7B8EDAC03394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81" b="1577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0" name="Rectangle 79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1D6AA741-48C0-3447-AC80-E3A4B5DDBE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516020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ru-RU" sz="2800" b="1" dirty="0"/>
              <a:t>1. Ежедневно ищите Бога, читая Священное Писание и труды Духа Пророчества</a:t>
            </a:r>
            <a:r>
              <a:rPr lang="ru-RU" sz="2800" b="1" dirty="0" smtClean="0"/>
              <a:t>.</a:t>
            </a:r>
            <a: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28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28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82" name="Straight Connector 81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4" name="Straight Connector 83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387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5" name="Rectangle 134">
            <a:extLst>
              <a:ext uri="{FF2B5EF4-FFF2-40B4-BE49-F238E27FC236}">
                <a16:creationId xmlns:a16="http://schemas.microsoft.com/office/drawing/2014/main" xmlns="" id="{23E547B5-89CF-4EC0-96DE-25771AED0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7" name="Rectangle 136">
            <a:extLst>
              <a:ext uri="{FF2B5EF4-FFF2-40B4-BE49-F238E27FC236}">
                <a16:creationId xmlns:a16="http://schemas.microsoft.com/office/drawing/2014/main" xmlns="" id="{3F0B8CEB-8279-4E5E-A0CE-1FC9F71736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098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D00E9FB0-E025-0748-A0A8-0AC852C1E9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1A494DEE-AA72-A24C-813E-66756671539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98365" y="1272208"/>
            <a:ext cx="5274365" cy="4717773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50000"/>
              </a:lnSpc>
              <a:buNone/>
            </a:pPr>
            <a:r>
              <a:rPr lang="ru-RU" dirty="0"/>
              <a:t>Псалмопевец пишет в </a:t>
            </a:r>
            <a:r>
              <a:rPr lang="ru-RU" dirty="0" smtClean="0"/>
              <a:t>Псалмах 118:11</a:t>
            </a:r>
          </a:p>
          <a:p>
            <a:pPr marL="0" indent="0" algn="ctr">
              <a:lnSpc>
                <a:spcPct val="150000"/>
              </a:lnSpc>
              <a:buNone/>
            </a:pPr>
            <a:r>
              <a:rPr lang="en-US" b="1" dirty="0" smtClean="0">
                <a:solidFill>
                  <a:schemeClr val="accent6">
                    <a:lumMod val="75000"/>
                  </a:schemeClr>
                </a:solidFill>
                <a:latin typeface="Avenir Next" panose="020B0503020202020204" pitchFamily="34" charset="0"/>
              </a:rPr>
              <a:t>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«В сердце моем сокрыл я слово Твое, чтобы не грешить пред Тобою». </a:t>
            </a:r>
            <a:endParaRPr lang="en-US" b="1" dirty="0">
              <a:solidFill>
                <a:schemeClr val="accent6">
                  <a:lumMod val="75000"/>
                </a:schemeClr>
              </a:solidFill>
              <a:latin typeface="Avenir Next" panose="020B05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33046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2" name="Rectangle 8">
            <a:extLst>
              <a:ext uri="{FF2B5EF4-FFF2-40B4-BE49-F238E27FC236}">
                <a16:creationId xmlns:a16="http://schemas.microsoft.com/office/drawing/2014/main" xmlns="" id="{23E547B5-89CF-4EC0-96DE-25771AED0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F0B8CEB-8279-4E5E-A0CE-1FC9F71736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DE6329A9-88BE-9342-9647-DCEEF86EA23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CB6BB2A0-25F4-EF4A-B339-D8719C7A496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320465" y="1457739"/>
            <a:ext cx="4140013" cy="46449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sz="3200" dirty="0"/>
              <a:t>Чтение этих трудов значительно усилит наше желание читать Библию и постичь страх Божий, который принесет нам огромные благословения.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42615449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pink flowers on gray ceramic vase">
            <a:extLst>
              <a:ext uri="{FF2B5EF4-FFF2-40B4-BE49-F238E27FC236}">
                <a16:creationId xmlns:a16="http://schemas.microsoft.com/office/drawing/2014/main" xmlns="" id="{BE60540A-3308-B64A-921C-BFB3CDCE3AF5}"/>
              </a:ext>
            </a:extLst>
          </p:cNvPr>
          <p:cNvPicPr>
            <a:picLocks noGrp="1" noChangeAspect="1" noChangeArrowheads="1"/>
          </p:cNvPicPr>
          <p:nvPr>
            <p:ph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6681" b="15772"/>
          <a:stretch/>
        </p:blipFill>
        <p:spPr bwMode="auto">
          <a:xfrm>
            <a:off x="20" y="10"/>
            <a:ext cx="12191980" cy="68579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xmlns="" id="{37C89E4B-3C9F-44B9-8B86-D9E3D112D8E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5320142"/>
            <a:ext cx="12192000" cy="736551"/>
          </a:xfrm>
          <a:prstGeom prst="rect">
            <a:avLst/>
          </a:prstGeom>
          <a:solidFill>
            <a:schemeClr val="bg1">
              <a:alpha val="93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502B62FC-35DB-EC4C-8325-C29E57284A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3875" y="5641925"/>
            <a:ext cx="11210925" cy="744836"/>
          </a:xfrm>
        </p:spPr>
        <p:txBody>
          <a:bodyPr vert="horz" lIns="91440" tIns="45720" rIns="91440" bIns="45720" rtlCol="0" anchor="ctr">
            <a:noAutofit/>
          </a:bodyPr>
          <a:lstStyle/>
          <a:p>
            <a:pPr algn="ctr"/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r>
              <a:rPr lang="ru-RU" sz="3200" b="1" dirty="0"/>
              <a:t>2. Усердная молитва о пребывании </a:t>
            </a:r>
            <a:r>
              <a:rPr lang="ru-RU" sz="3200" b="1" dirty="0" smtClean="0"/>
              <a:t>Святого </a:t>
            </a:r>
            <a:r>
              <a:rPr lang="ru-RU" sz="3200" b="1" dirty="0"/>
              <a:t>Духа</a:t>
            </a:r>
            <a:br>
              <a:rPr lang="ru-RU" sz="3200" b="1" dirty="0"/>
            </a:br>
            <a: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  <a:t/>
            </a:r>
            <a:br>
              <a:rPr lang="en-US" sz="3200" dirty="0">
                <a:solidFill>
                  <a:schemeClr val="tx1">
                    <a:lumMod val="85000"/>
                    <a:lumOff val="15000"/>
                  </a:schemeClr>
                </a:solidFill>
              </a:rPr>
            </a:br>
            <a:endParaRPr lang="en-US" sz="3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xmlns="" id="{AA2EAA10-076F-46BD-8F0F-B9A2FB77A85C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5241983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xmlns="" id="{D891E407-403B-4764-86C9-33A56D3BCAA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0" y="6134852"/>
            <a:ext cx="12192000" cy="0"/>
          </a:xfrm>
          <a:prstGeom prst="line">
            <a:avLst/>
          </a:prstGeom>
          <a:ln w="41275">
            <a:solidFill>
              <a:schemeClr val="bg1"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002180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3E547B5-89CF-4EC0-96DE-25771AED0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F0B8CEB-8279-4E5E-A0CE-1FC9F71736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78353486-26D6-FC40-902A-1D68A4E0CC22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8B66219F-46C3-8648-AC14-9A389BCEA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901732" y="954157"/>
            <a:ext cx="5091486" cy="5559349"/>
          </a:xfrm>
        </p:spPr>
        <p:txBody>
          <a:bodyPr>
            <a:normAutofit/>
          </a:bodyPr>
          <a:lstStyle/>
          <a:p>
            <a:pPr marL="0" indent="0" algn="ctr">
              <a:lnSpc>
                <a:spcPct val="100000"/>
              </a:lnSpc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Римлянам </a:t>
            </a:r>
            <a:r>
              <a:rPr lang="ru-RU" b="1" dirty="0" smtClean="0">
                <a:solidFill>
                  <a:schemeClr val="accent6">
                    <a:lumMod val="75000"/>
                  </a:schemeClr>
                </a:solidFill>
              </a:rPr>
              <a:t>8:7-9</a:t>
            </a:r>
          </a:p>
          <a:p>
            <a:pPr marL="0" indent="0" algn="ctr">
              <a:buNone/>
            </a:pPr>
            <a:r>
              <a:rPr lang="ru-RU" dirty="0"/>
              <a:t>«Потому что плотские помышления суть вражда против Бога: ибо закону Божию не покоряются, да и не могут. Посему, живущие по плоти Богу угодить не могут. Но вы не по плоти живете, а по духу,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если только Дух Божий живет в вас</a:t>
            </a:r>
            <a:r>
              <a:rPr lang="ru-RU" dirty="0"/>
              <a:t>. Если же кто Духа Христова не имеет, тот и не Его».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833897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3816C6C-EE1B-024C-A1E7-3DE708314C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58605" y="1269032"/>
            <a:ext cx="5151783" cy="498599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Иоанна 14:16-18</a:t>
            </a:r>
          </a:p>
          <a:p>
            <a:pPr marL="0" indent="0" algn="ctr">
              <a:buNone/>
            </a:pPr>
            <a:r>
              <a:rPr lang="ru-RU" dirty="0"/>
              <a:t>«И Я умолю Отца, и даст вам другого Утешителя, да пребудет с вами вовек, Духа истины, Которого мир не может принять, потому что не видит Его и не знает Его; а вы знаете Его; ибо Он с вами пребывает и в вас будет. </a:t>
            </a: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Не оставлю вас сиротами; приду к вам</a:t>
            </a:r>
            <a:r>
              <a:rPr lang="ru-RU" dirty="0"/>
              <a:t>».</a:t>
            </a:r>
          </a:p>
          <a:p>
            <a:pPr marL="0" indent="0" algn="ctr">
              <a:buNone/>
            </a:pPr>
            <a:endParaRPr lang="en-US" dirty="0"/>
          </a:p>
        </p:txBody>
      </p:sp>
      <p:pic>
        <p:nvPicPr>
          <p:cNvPr id="4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B0B516DC-18FC-B841-9BDD-DA06E34207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3861955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xmlns="" id="{23E547B5-89CF-4EC0-96DE-25771AED0799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xmlns="" id="{3F0B8CEB-8279-4E5E-A0CE-1FC9F71736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4770782" y="0"/>
            <a:ext cx="7421217" cy="6857999"/>
          </a:xfrm>
          <a:prstGeom prst="rect">
            <a:avLst/>
          </a:prstGeom>
          <a:solidFill>
            <a:srgbClr val="82766A">
              <a:alpha val="15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2" descr="shallow focus photography of tree with pink flowers">
            <a:extLst>
              <a:ext uri="{FF2B5EF4-FFF2-40B4-BE49-F238E27FC236}">
                <a16:creationId xmlns:a16="http://schemas.microsoft.com/office/drawing/2014/main" xmlns="" id="{9CE329FD-E9E9-3C49-95C0-86C13F1ED837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33673"/>
          <a:stretch/>
        </p:blipFill>
        <p:spPr bwMode="auto">
          <a:xfrm>
            <a:off x="20" y="10"/>
            <a:ext cx="6901711" cy="6857990"/>
          </a:xfrm>
          <a:custGeom>
            <a:avLst/>
            <a:gdLst/>
            <a:ahLst/>
            <a:cxnLst/>
            <a:rect l="l" t="t" r="r" b="b"/>
            <a:pathLst>
              <a:path w="6901731" h="6858000">
                <a:moveTo>
                  <a:pt x="0" y="0"/>
                </a:moveTo>
                <a:lnTo>
                  <a:pt x="6897896" y="5958"/>
                </a:lnTo>
                <a:lnTo>
                  <a:pt x="6866823" y="62592"/>
                </a:lnTo>
                <a:lnTo>
                  <a:pt x="6901731" y="89476"/>
                </a:lnTo>
                <a:lnTo>
                  <a:pt x="6901731" y="103833"/>
                </a:lnTo>
                <a:lnTo>
                  <a:pt x="6900034" y="110092"/>
                </a:lnTo>
                <a:lnTo>
                  <a:pt x="6901731" y="113679"/>
                </a:lnTo>
                <a:lnTo>
                  <a:pt x="6901731" y="405560"/>
                </a:lnTo>
                <a:lnTo>
                  <a:pt x="6900456" y="429509"/>
                </a:lnTo>
                <a:cubicBezTo>
                  <a:pt x="6892773" y="535647"/>
                  <a:pt x="6878314" y="537918"/>
                  <a:pt x="6886342" y="636808"/>
                </a:cubicBezTo>
                <a:cubicBezTo>
                  <a:pt x="6892506" y="756883"/>
                  <a:pt x="6864504" y="771443"/>
                  <a:pt x="6851784" y="839073"/>
                </a:cubicBezTo>
                <a:cubicBezTo>
                  <a:pt x="6838675" y="892655"/>
                  <a:pt x="6864124" y="961738"/>
                  <a:pt x="6845760" y="994930"/>
                </a:cubicBezTo>
                <a:cubicBezTo>
                  <a:pt x="6833572" y="1024166"/>
                  <a:pt x="6859282" y="1058905"/>
                  <a:pt x="6845601" y="1112932"/>
                </a:cubicBezTo>
                <a:cubicBezTo>
                  <a:pt x="6838700" y="1149910"/>
                  <a:pt x="6829138" y="1151035"/>
                  <a:pt x="6820235" y="1187433"/>
                </a:cubicBezTo>
                <a:cubicBezTo>
                  <a:pt x="6815504" y="1196464"/>
                  <a:pt x="6777707" y="1338549"/>
                  <a:pt x="6759643" y="1337010"/>
                </a:cubicBezTo>
                <a:cubicBezTo>
                  <a:pt x="6737660" y="1337296"/>
                  <a:pt x="6760650" y="1396341"/>
                  <a:pt x="6736375" y="1382272"/>
                </a:cubicBezTo>
                <a:cubicBezTo>
                  <a:pt x="6755741" y="1415836"/>
                  <a:pt x="6714675" y="1414567"/>
                  <a:pt x="6701292" y="1432111"/>
                </a:cubicBezTo>
                <a:cubicBezTo>
                  <a:pt x="6721110" y="1460185"/>
                  <a:pt x="6692106" y="1490815"/>
                  <a:pt x="6686578" y="1518624"/>
                </a:cubicBezTo>
                <a:cubicBezTo>
                  <a:pt x="6682512" y="1567002"/>
                  <a:pt x="6679579" y="1571443"/>
                  <a:pt x="6670824" y="1607743"/>
                </a:cubicBezTo>
                <a:cubicBezTo>
                  <a:pt x="6671133" y="1629590"/>
                  <a:pt x="6663161" y="1656870"/>
                  <a:pt x="6664392" y="1696405"/>
                </a:cubicBezTo>
                <a:cubicBezTo>
                  <a:pt x="6655686" y="1770486"/>
                  <a:pt x="6641938" y="1757082"/>
                  <a:pt x="6642880" y="1812372"/>
                </a:cubicBezTo>
                <a:cubicBezTo>
                  <a:pt x="6638579" y="1872475"/>
                  <a:pt x="6619231" y="1825476"/>
                  <a:pt x="6612547" y="1876437"/>
                </a:cubicBezTo>
                <a:cubicBezTo>
                  <a:pt x="6600695" y="1913834"/>
                  <a:pt x="6591061" y="1923231"/>
                  <a:pt x="6571760" y="1953331"/>
                </a:cubicBezTo>
                <a:cubicBezTo>
                  <a:pt x="6561039" y="1989021"/>
                  <a:pt x="6544090" y="2087896"/>
                  <a:pt x="6520213" y="2096455"/>
                </a:cubicBezTo>
                <a:lnTo>
                  <a:pt x="6492461" y="2188148"/>
                </a:lnTo>
                <a:cubicBezTo>
                  <a:pt x="6504372" y="2211333"/>
                  <a:pt x="6489131" y="2253220"/>
                  <a:pt x="6471854" y="2259117"/>
                </a:cubicBezTo>
                <a:cubicBezTo>
                  <a:pt x="6466151" y="2287829"/>
                  <a:pt x="6440452" y="2301346"/>
                  <a:pt x="6439832" y="2328334"/>
                </a:cubicBezTo>
                <a:cubicBezTo>
                  <a:pt x="6431013" y="2351201"/>
                  <a:pt x="6444250" y="2396409"/>
                  <a:pt x="6425162" y="2408211"/>
                </a:cubicBezTo>
                <a:lnTo>
                  <a:pt x="6417221" y="2427382"/>
                </a:lnTo>
                <a:lnTo>
                  <a:pt x="6425030" y="2464387"/>
                </a:lnTo>
                <a:lnTo>
                  <a:pt x="6406293" y="2472223"/>
                </a:lnTo>
                <a:cubicBezTo>
                  <a:pt x="6406862" y="2477277"/>
                  <a:pt x="6406486" y="2491723"/>
                  <a:pt x="6405400" y="2493547"/>
                </a:cubicBezTo>
                <a:lnTo>
                  <a:pt x="6374829" y="2532070"/>
                </a:lnTo>
                <a:cubicBezTo>
                  <a:pt x="6374597" y="2545374"/>
                  <a:pt x="6360976" y="2563797"/>
                  <a:pt x="6350864" y="2577422"/>
                </a:cubicBezTo>
                <a:cubicBezTo>
                  <a:pt x="6327056" y="2632768"/>
                  <a:pt x="6341262" y="2616275"/>
                  <a:pt x="6329174" y="2663854"/>
                </a:cubicBezTo>
                <a:cubicBezTo>
                  <a:pt x="6326303" y="2703642"/>
                  <a:pt x="6332854" y="2709643"/>
                  <a:pt x="6315095" y="2741507"/>
                </a:cubicBezTo>
                <a:cubicBezTo>
                  <a:pt x="6319921" y="2740191"/>
                  <a:pt x="6321925" y="2742004"/>
                  <a:pt x="6322463" y="2745641"/>
                </a:cubicBezTo>
                <a:cubicBezTo>
                  <a:pt x="6322245" y="2747982"/>
                  <a:pt x="6322027" y="2750323"/>
                  <a:pt x="6321808" y="2752663"/>
                </a:cubicBezTo>
                <a:lnTo>
                  <a:pt x="6314569" y="2756718"/>
                </a:lnTo>
                <a:cubicBezTo>
                  <a:pt x="6289324" y="2773686"/>
                  <a:pt x="6317551" y="2780051"/>
                  <a:pt x="6315211" y="2811618"/>
                </a:cubicBezTo>
                <a:cubicBezTo>
                  <a:pt x="6315620" y="2826627"/>
                  <a:pt x="6296047" y="2885298"/>
                  <a:pt x="6302211" y="2882314"/>
                </a:cubicBezTo>
                <a:lnTo>
                  <a:pt x="6286167" y="2949597"/>
                </a:lnTo>
                <a:cubicBezTo>
                  <a:pt x="6286401" y="2994618"/>
                  <a:pt x="6286615" y="2971464"/>
                  <a:pt x="6287037" y="3008578"/>
                </a:cubicBezTo>
                <a:cubicBezTo>
                  <a:pt x="6293795" y="3029535"/>
                  <a:pt x="6274405" y="3114154"/>
                  <a:pt x="6259150" y="3123139"/>
                </a:cubicBezTo>
                <a:cubicBezTo>
                  <a:pt x="6250085" y="3189063"/>
                  <a:pt x="6269067" y="3151280"/>
                  <a:pt x="6272249" y="3227854"/>
                </a:cubicBezTo>
                <a:cubicBezTo>
                  <a:pt x="6278775" y="3295842"/>
                  <a:pt x="6289216" y="3303765"/>
                  <a:pt x="6292288" y="3378383"/>
                </a:cubicBezTo>
                <a:cubicBezTo>
                  <a:pt x="6303894" y="3395995"/>
                  <a:pt x="6287498" y="3432581"/>
                  <a:pt x="6288328" y="3459618"/>
                </a:cubicBezTo>
                <a:cubicBezTo>
                  <a:pt x="6289158" y="3486653"/>
                  <a:pt x="6299937" y="3538735"/>
                  <a:pt x="6297272" y="3540603"/>
                </a:cubicBezTo>
                <a:cubicBezTo>
                  <a:pt x="6296849" y="3577379"/>
                  <a:pt x="6294184" y="3587943"/>
                  <a:pt x="6291001" y="3638374"/>
                </a:cubicBezTo>
                <a:cubicBezTo>
                  <a:pt x="6283026" y="3666794"/>
                  <a:pt x="6265833" y="3731744"/>
                  <a:pt x="6283592" y="3763609"/>
                </a:cubicBezTo>
                <a:cubicBezTo>
                  <a:pt x="6264286" y="3758340"/>
                  <a:pt x="6290177" y="3803150"/>
                  <a:pt x="6274068" y="3814506"/>
                </a:cubicBezTo>
                <a:cubicBezTo>
                  <a:pt x="6260645" y="3821643"/>
                  <a:pt x="6265372" y="3836902"/>
                  <a:pt x="6262850" y="3850454"/>
                </a:cubicBezTo>
                <a:cubicBezTo>
                  <a:pt x="6250418" y="3863479"/>
                  <a:pt x="6250660" y="3955243"/>
                  <a:pt x="6257357" y="3975474"/>
                </a:cubicBezTo>
                <a:cubicBezTo>
                  <a:pt x="6245091" y="4036737"/>
                  <a:pt x="6237535" y="4029237"/>
                  <a:pt x="6257889" y="4073155"/>
                </a:cubicBezTo>
                <a:cubicBezTo>
                  <a:pt x="6259272" y="4085906"/>
                  <a:pt x="6239882" y="4116397"/>
                  <a:pt x="6237441" y="4126638"/>
                </a:cubicBezTo>
                <a:lnTo>
                  <a:pt x="6245587" y="4172738"/>
                </a:lnTo>
                <a:lnTo>
                  <a:pt x="6235772" y="4176721"/>
                </a:lnTo>
                <a:lnTo>
                  <a:pt x="6233287" y="4195136"/>
                </a:lnTo>
                <a:lnTo>
                  <a:pt x="6234619" y="4280850"/>
                </a:lnTo>
                <a:cubicBezTo>
                  <a:pt x="6239453" y="4320763"/>
                  <a:pt x="6223309" y="4337596"/>
                  <a:pt x="6219318" y="4402526"/>
                </a:cubicBezTo>
                <a:cubicBezTo>
                  <a:pt x="6205466" y="4516209"/>
                  <a:pt x="6216183" y="4588729"/>
                  <a:pt x="6216810" y="4651172"/>
                </a:cubicBezTo>
                <a:cubicBezTo>
                  <a:pt x="6217673" y="4756959"/>
                  <a:pt x="6228654" y="4824005"/>
                  <a:pt x="6225945" y="4916779"/>
                </a:cubicBezTo>
                <a:cubicBezTo>
                  <a:pt x="6217032" y="4993010"/>
                  <a:pt x="6264271" y="4984591"/>
                  <a:pt x="6230174" y="5051379"/>
                </a:cubicBezTo>
                <a:cubicBezTo>
                  <a:pt x="6235713" y="5056951"/>
                  <a:pt x="6239420" y="5163714"/>
                  <a:pt x="6242600" y="5170879"/>
                </a:cubicBezTo>
                <a:lnTo>
                  <a:pt x="6235996" y="5216428"/>
                </a:lnTo>
                <a:lnTo>
                  <a:pt x="6214638" y="5285298"/>
                </a:lnTo>
                <a:cubicBezTo>
                  <a:pt x="6211392" y="5297492"/>
                  <a:pt x="6225576" y="5312063"/>
                  <a:pt x="6228432" y="5317696"/>
                </a:cubicBezTo>
                <a:lnTo>
                  <a:pt x="6246496" y="5398787"/>
                </a:lnTo>
                <a:lnTo>
                  <a:pt x="6244793" y="5399530"/>
                </a:lnTo>
                <a:lnTo>
                  <a:pt x="6241695" y="5406948"/>
                </a:lnTo>
                <a:lnTo>
                  <a:pt x="6267461" y="5499413"/>
                </a:lnTo>
                <a:cubicBezTo>
                  <a:pt x="6285387" y="5533848"/>
                  <a:pt x="6284888" y="5550029"/>
                  <a:pt x="6295987" y="5582659"/>
                </a:cubicBezTo>
                <a:cubicBezTo>
                  <a:pt x="6311253" y="5681724"/>
                  <a:pt x="6295439" y="5695558"/>
                  <a:pt x="6364803" y="5784263"/>
                </a:cubicBezTo>
                <a:cubicBezTo>
                  <a:pt x="6379348" y="5818651"/>
                  <a:pt x="6412475" y="5906802"/>
                  <a:pt x="6423050" y="5922637"/>
                </a:cubicBezTo>
                <a:cubicBezTo>
                  <a:pt x="6445210" y="5973612"/>
                  <a:pt x="6468179" y="6023873"/>
                  <a:pt x="6497767" y="6090108"/>
                </a:cubicBezTo>
                <a:cubicBezTo>
                  <a:pt x="6571895" y="6150548"/>
                  <a:pt x="6572491" y="6236583"/>
                  <a:pt x="6606710" y="6281543"/>
                </a:cubicBezTo>
                <a:cubicBezTo>
                  <a:pt x="6633675" y="6335892"/>
                  <a:pt x="6654357" y="6388782"/>
                  <a:pt x="6667540" y="6443715"/>
                </a:cubicBezTo>
                <a:cubicBezTo>
                  <a:pt x="6685192" y="6466826"/>
                  <a:pt x="6650500" y="6508701"/>
                  <a:pt x="6659722" y="6550105"/>
                </a:cubicBezTo>
                <a:cubicBezTo>
                  <a:pt x="6665926" y="6645044"/>
                  <a:pt x="6669126" y="6627536"/>
                  <a:pt x="6671805" y="6687397"/>
                </a:cubicBezTo>
                <a:cubicBezTo>
                  <a:pt x="6682671" y="6733683"/>
                  <a:pt x="6665210" y="6772117"/>
                  <a:pt x="6669658" y="6806602"/>
                </a:cubicBezTo>
                <a:cubicBezTo>
                  <a:pt x="6661174" y="6812658"/>
                  <a:pt x="6667097" y="6831470"/>
                  <a:pt x="6675783" y="6850325"/>
                </a:cubicBezTo>
                <a:lnTo>
                  <a:pt x="6679704" y="6858000"/>
                </a:lnTo>
                <a:lnTo>
                  <a:pt x="4532241" y="6858000"/>
                </a:lnTo>
                <a:lnTo>
                  <a:pt x="1208596" y="6858000"/>
                </a:lnTo>
                <a:lnTo>
                  <a:pt x="0" y="6858000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Content Placeholder 2">
            <a:extLst>
              <a:ext uri="{FF2B5EF4-FFF2-40B4-BE49-F238E27FC236}">
                <a16:creationId xmlns:a16="http://schemas.microsoft.com/office/drawing/2014/main" xmlns="" id="{6A66E623-472C-E84A-A86F-466DFED543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27701" y="1616765"/>
            <a:ext cx="4540231" cy="3737113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ru-RU" b="1" dirty="0">
                <a:solidFill>
                  <a:schemeClr val="accent6">
                    <a:lumMod val="75000"/>
                  </a:schemeClr>
                </a:solidFill>
              </a:rPr>
              <a:t>Луки 11:13</a:t>
            </a:r>
          </a:p>
          <a:p>
            <a:pPr marL="0" indent="0" algn="ctr">
              <a:buNone/>
            </a:pPr>
            <a:r>
              <a:rPr lang="ru-RU" dirty="0"/>
              <a:t>«Итак, если вы, будучи злы, умеете даяния благие давать детям вашим, тем более Отец Небесный даст Духа Святого просящим у Него?»</a:t>
            </a:r>
          </a:p>
          <a:p>
            <a:pPr marL="0" indent="0" algn="ctr">
              <a:lnSpc>
                <a:spcPct val="100000"/>
              </a:lnSpc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718713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1238</Words>
  <Application>Microsoft Office PowerPoint</Application>
  <PresentationFormat>Произвольный</PresentationFormat>
  <Paragraphs>81</Paragraphs>
  <Slides>15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Office Theme</vt:lpstr>
      <vt:lpstr> КАК МЫ МОЖЕМ ПРОЯВИТЬ СТРАХ БОЖИЙ?  </vt:lpstr>
      <vt:lpstr>Презентация PowerPoint</vt:lpstr>
      <vt:lpstr>1. Ежедневно ищите Бога, читая Священное Писание и труды Духа Пророчества. </vt:lpstr>
      <vt:lpstr>Презентация PowerPoint</vt:lpstr>
      <vt:lpstr>Презентация PowerPoint</vt:lpstr>
      <vt:lpstr> 2. Усердная молитва о пребывании Святого Духа  </vt:lpstr>
      <vt:lpstr>Презентация PowerPoint</vt:lpstr>
      <vt:lpstr>Презентация PowerPoint</vt:lpstr>
      <vt:lpstr>Презентация PowerPoint</vt:lpstr>
      <vt:lpstr>3. Закройте двери сердца от зла</vt:lpstr>
      <vt:lpstr>Презентация PowerPoint</vt:lpstr>
      <vt:lpstr>4. Будьте свидетелями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HOW CAN WE DEVELOP THE FEAR OF GOD </dc:title>
  <dc:creator>Raquel Arrais</dc:creator>
  <cp:lastModifiedBy>Анна</cp:lastModifiedBy>
  <cp:revision>4</cp:revision>
  <dcterms:created xsi:type="dcterms:W3CDTF">2022-02-15T05:57:05Z</dcterms:created>
  <dcterms:modified xsi:type="dcterms:W3CDTF">2022-04-04T19:18:38Z</dcterms:modified>
</cp:coreProperties>
</file>