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3" r:id="rId3"/>
    <p:sldId id="267" r:id="rId4"/>
    <p:sldId id="257" r:id="rId5"/>
    <p:sldId id="265" r:id="rId6"/>
    <p:sldId id="266" r:id="rId7"/>
    <p:sldId id="258" r:id="rId8"/>
    <p:sldId id="279" r:id="rId9"/>
    <p:sldId id="277" r:id="rId10"/>
    <p:sldId id="271" r:id="rId11"/>
    <p:sldId id="260" r:id="rId12"/>
    <p:sldId id="275" r:id="rId13"/>
    <p:sldId id="278" r:id="rId14"/>
    <p:sldId id="272" r:id="rId15"/>
    <p:sldId id="270" r:id="rId16"/>
    <p:sldId id="259"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64D"/>
    <a:srgbClr val="1B9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18" autoAdjust="0"/>
    <p:restoredTop sz="41633"/>
  </p:normalViewPr>
  <p:slideViewPr>
    <p:cSldViewPr snapToGrid="0" snapToObjects="1">
      <p:cViewPr varScale="1">
        <p:scale>
          <a:sx n="48" d="100"/>
          <a:sy n="48" d="100"/>
        </p:scale>
        <p:origin x="2226" y="42"/>
      </p:cViewPr>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6B6FD-8C32-C244-9963-4B02BA119F2C}" type="datetimeFigureOut">
              <a:rPr lang="en-US" smtClean="0"/>
              <a:t>7/22/2022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0D79B-D250-F942-A3D6-F0E999E3AE2B}" type="slidenum">
              <a:rPr lang="en-US" smtClean="0"/>
              <a:t>‹#›</a:t>
            </a:fld>
            <a:endParaRPr lang="en-US"/>
          </a:p>
        </p:txBody>
      </p:sp>
    </p:spTree>
    <p:extLst>
      <p:ext uri="{BB962C8B-B14F-4D97-AF65-F5344CB8AC3E}">
        <p14:creationId xmlns:p14="http://schemas.microsoft.com/office/powerpoint/2010/main" val="231966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eaquilareport.com/sexual-abuse-by-teachers-is-on-the-ris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cdc.gov/violenceprevention/pdf/NISVS-StateReportBook.pdf/" TargetMode="External"/><Relationship Id="rId4" Type="http://schemas.openxmlformats.org/officeDocument/2006/relationships/hyperlink" Target="https://www.statista.com/statistics/1079418/number-elected-officials-americans-think-break-law-abuse-power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ru-RU" sz="1200" b="1" spc="600" dirty="0" smtClean="0">
                <a:solidFill>
                  <a:schemeClr val="bg1"/>
                </a:solidFill>
                <a:latin typeface="Engravers MT" panose="02090707080505020304" pitchFamily="18" charset="77"/>
              </a:rPr>
              <a:t>Злоупотребление властью</a:t>
            </a:r>
            <a:endParaRPr lang="en-US" sz="1200" spc="600" dirty="0" smtClean="0">
              <a:solidFill>
                <a:schemeClr val="bg1"/>
              </a:solidFill>
              <a:latin typeface="Engravers MT" panose="02090707080505020304" pitchFamily="18" charset="77"/>
            </a:endParaRPr>
          </a:p>
          <a:p>
            <a:r>
              <a:rPr lang="ru-RU" sz="1200" dirty="0" err="1" smtClean="0">
                <a:solidFill>
                  <a:schemeClr val="bg1"/>
                </a:solidFill>
                <a:latin typeface="Avenir Next LT Pro Demi" panose="020B0504020202020204" pitchFamily="34" charset="77"/>
              </a:rPr>
              <a:t>Ардис</a:t>
            </a:r>
            <a:r>
              <a:rPr lang="ru-RU" sz="1200" dirty="0" smtClean="0">
                <a:solidFill>
                  <a:schemeClr val="bg1"/>
                </a:solidFill>
                <a:latin typeface="Avenir Next LT Pro Demi" panose="020B0504020202020204" pitchFamily="34" charset="77"/>
              </a:rPr>
              <a:t> и Дик </a:t>
            </a:r>
            <a:r>
              <a:rPr lang="ru-RU" sz="1200" dirty="0" err="1" smtClean="0">
                <a:solidFill>
                  <a:schemeClr val="bg1"/>
                </a:solidFill>
                <a:latin typeface="Avenir Next LT Pro Demi" panose="020B0504020202020204" pitchFamily="34" charset="77"/>
              </a:rPr>
              <a:t>Стэнбакен</a:t>
            </a:r>
            <a:endParaRPr lang="en-US" sz="1200" dirty="0" smtClean="0">
              <a:solidFill>
                <a:schemeClr val="bg1"/>
              </a:solidFill>
              <a:latin typeface="Avenir Next LT Pro Demi" panose="020B0504020202020204" pitchFamily="34" charset="77"/>
            </a:endParaRPr>
          </a:p>
          <a:p>
            <a:r>
              <a:rPr lang="ru-RU" sz="1200" b="0" i="0" kern="1200" dirty="0" smtClean="0">
                <a:solidFill>
                  <a:schemeClr val="tx1"/>
                </a:solidFill>
                <a:effectLst/>
                <a:latin typeface="+mn-lt"/>
                <a:ea typeface="+mn-ea"/>
                <a:cs typeface="+mn-cs"/>
              </a:rPr>
              <a:t>Для дня</a:t>
            </a:r>
            <a:r>
              <a:rPr lang="ru-RU" sz="1200" b="0" i="0" kern="1200" baseline="0" dirty="0" smtClean="0">
                <a:solidFill>
                  <a:schemeClr val="tx1"/>
                </a:solidFill>
                <a:effectLst/>
                <a:latin typeface="+mn-lt"/>
                <a:ea typeface="+mn-ea"/>
                <a:cs typeface="+mn-cs"/>
              </a:rPr>
              <a:t> влияния</a:t>
            </a:r>
            <a:r>
              <a:rPr lang="en-US" sz="1200" b="0" i="0" kern="1200" dirty="0" smtClean="0">
                <a:solidFill>
                  <a:schemeClr val="tx1"/>
                </a:solidFill>
                <a:effectLst/>
                <a:latin typeface="+mn-lt"/>
                <a:ea typeface="+mn-ea"/>
                <a:cs typeface="+mn-cs"/>
              </a:rPr>
              <a:t> 2022</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Положиэтомуконец</a:t>
            </a:r>
            <a:r>
              <a:rPr lang="ru-RU" sz="1200" b="0" i="0" kern="1200" dirty="0" smtClean="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algn="l"/>
            <a:r>
              <a:rPr lang="ru-RU" sz="1200" dirty="0" smtClean="0">
                <a:latin typeface="Corbel" panose="020B0503020204020204" pitchFamily="34" charset="0"/>
              </a:rPr>
              <a:t>Подготовлено отделом женского служения Генеральной Конференции</a:t>
            </a:r>
            <a:r>
              <a:rPr lang="en-US" sz="1200" b="1" spc="600" dirty="0" smtClean="0">
                <a:latin typeface="Corbel" panose="020B05030202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[Примечание для спикера</a:t>
            </a:r>
            <a:r>
              <a:rPr lang="en-US" sz="1200" b="1" i="1"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Чтобы начать проповедь, покажите гостям какой-нибудь острый инструмент: кухонный нож (лучший пример) или нож для резьбы по дереву, меч или топор. Попросите кого-нибудь из них подойти и осмотреть его. Спросите их: «Он хорош или плохой? Вредный или полезный?» Поощряйте этого человека, если необходимо, указать, что что-то острое само по себе не является ни хорошим, ни плохим — лишь то, как предмет используется, может нести</a:t>
            </a:r>
            <a:r>
              <a:rPr lang="ru-RU" sz="1200" i="1" kern="1200" baseline="0" dirty="0" smtClean="0">
                <a:solidFill>
                  <a:schemeClr val="tx1"/>
                </a:solidFill>
                <a:effectLst/>
                <a:latin typeface="+mn-lt"/>
                <a:ea typeface="+mn-ea"/>
                <a:cs typeface="+mn-cs"/>
              </a:rPr>
              <a:t> хорошие или плохие результаты.</a:t>
            </a:r>
            <a:r>
              <a:rPr lang="ru-RU" sz="1200" i="1" kern="1200" dirty="0" smtClean="0">
                <a:solidFill>
                  <a:schemeClr val="tx1"/>
                </a:solidFill>
                <a:effectLst/>
                <a:latin typeface="+mn-lt"/>
                <a:ea typeface="+mn-ea"/>
                <a:cs typeface="+mn-cs"/>
              </a:rPr>
              <a:t> Поблагодарите их за помощь.]</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90D79B-D250-F942-A3D6-F0E999E3AE2B}" type="slidenum">
              <a:rPr lang="en-US" smtClean="0"/>
              <a:t>1</a:t>
            </a:fld>
            <a:endParaRPr lang="en-US"/>
          </a:p>
        </p:txBody>
      </p:sp>
    </p:spTree>
    <p:extLst>
      <p:ext uri="{BB962C8B-B14F-4D97-AF65-F5344CB8AC3E}">
        <p14:creationId xmlns:p14="http://schemas.microsoft.com/office/powerpoint/2010/main" val="19239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ru-RU" sz="1200" b="1" dirty="0" smtClean="0">
                <a:latin typeface="Gabriola" pitchFamily="82" charset="0"/>
                <a:ea typeface="Times New Roman" panose="02020603050405020304" pitchFamily="18" charset="0"/>
                <a:cs typeface="Arial" panose="020B0604020202020204" pitchFamily="34" charset="0"/>
              </a:rPr>
              <a:t>Позитивные примеры </a:t>
            </a:r>
            <a:r>
              <a:rPr lang="ru-RU" sz="1200" b="1" dirty="0" smtClean="0">
                <a:solidFill>
                  <a:srgbClr val="9C164D"/>
                </a:solidFill>
                <a:latin typeface="Gabriola" pitchFamily="82" charset="0"/>
                <a:ea typeface="Times New Roman" panose="02020603050405020304" pitchFamily="18" charset="0"/>
                <a:cs typeface="Arial" panose="020B0604020202020204" pitchFamily="34" charset="0"/>
              </a:rPr>
              <a:t>в послании </a:t>
            </a:r>
            <a:r>
              <a:rPr lang="ru-RU" sz="1200" b="1" dirty="0" err="1" smtClean="0">
                <a:solidFill>
                  <a:srgbClr val="9C164D"/>
                </a:solidFill>
                <a:latin typeface="Gabriola" pitchFamily="82" charset="0"/>
                <a:ea typeface="Times New Roman" panose="02020603050405020304" pitchFamily="18" charset="0"/>
                <a:cs typeface="Arial" panose="020B0604020202020204" pitchFamily="34" charset="0"/>
              </a:rPr>
              <a:t>Ефесянам</a:t>
            </a:r>
            <a:endParaRPr lang="en-US" sz="1200" b="1" dirty="0" smtClean="0">
              <a:solidFill>
                <a:srgbClr val="9C164D"/>
              </a:solidFill>
              <a:latin typeface="Gabriola" pitchFamily="82" charset="0"/>
              <a:ea typeface="Times New Roman" panose="02020603050405020304" pitchFamily="18" charset="0"/>
            </a:endParaRPr>
          </a:p>
          <a:p>
            <a:r>
              <a:rPr lang="ru-RU" sz="1200" kern="1200" dirty="0" smtClean="0">
                <a:solidFill>
                  <a:schemeClr val="tx1"/>
                </a:solidFill>
                <a:effectLst/>
                <a:latin typeface="+mn-lt"/>
                <a:ea typeface="+mn-ea"/>
                <a:cs typeface="+mn-cs"/>
              </a:rPr>
              <a:t>Прекрасную иллюстрацию объединенной и позитивной ответственности, взаимности, уважения и сотрудничества можно найти в том, что Павел написал в </a:t>
            </a:r>
            <a:r>
              <a:rPr lang="ru-RU" sz="1200" kern="1200" dirty="0" err="1" smtClean="0">
                <a:solidFill>
                  <a:schemeClr val="tx1"/>
                </a:solidFill>
                <a:effectLst/>
                <a:latin typeface="+mn-lt"/>
                <a:ea typeface="+mn-ea"/>
                <a:cs typeface="+mn-cs"/>
              </a:rPr>
              <a:t>Ефесянам</a:t>
            </a:r>
            <a:r>
              <a:rPr lang="ru-RU" sz="1200" kern="1200" dirty="0" smtClean="0">
                <a:solidFill>
                  <a:schemeClr val="tx1"/>
                </a:solidFill>
                <a:effectLst/>
                <a:latin typeface="+mn-lt"/>
                <a:ea typeface="+mn-ea"/>
                <a:cs typeface="+mn-cs"/>
              </a:rPr>
              <a:t> 4.</a:t>
            </a:r>
            <a:endParaRPr lang="en-US" b="1" dirty="0"/>
          </a:p>
        </p:txBody>
      </p:sp>
      <p:sp>
        <p:nvSpPr>
          <p:cNvPr id="4" name="Slide Number Placeholder 3"/>
          <p:cNvSpPr>
            <a:spLocks noGrp="1"/>
          </p:cNvSpPr>
          <p:nvPr>
            <p:ph type="sldNum" sz="quarter" idx="5"/>
          </p:nvPr>
        </p:nvSpPr>
        <p:spPr/>
        <p:txBody>
          <a:bodyPr/>
          <a:lstStyle/>
          <a:p>
            <a:fld id="{5990D79B-D250-F942-A3D6-F0E999E3AE2B}" type="slidenum">
              <a:rPr lang="en-US" smtClean="0"/>
              <a:t>10</a:t>
            </a:fld>
            <a:endParaRPr lang="en-US"/>
          </a:p>
        </p:txBody>
      </p:sp>
    </p:spTree>
    <p:extLst>
      <p:ext uri="{BB962C8B-B14F-4D97-AF65-F5344CB8AC3E}">
        <p14:creationId xmlns:p14="http://schemas.microsoft.com/office/powerpoint/2010/main" val="212589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dirty="0" err="1" smtClean="0">
                <a:effectLst/>
                <a:ea typeface="Times New Roman" panose="02020603050405020304" pitchFamily="18" charset="0"/>
                <a:cs typeface="Arial" panose="020B0604020202020204" pitchFamily="34" charset="0"/>
              </a:rPr>
              <a:t>Ефесянам</a:t>
            </a:r>
            <a:r>
              <a:rPr lang="en-US" sz="1200" b="1" dirty="0" smtClean="0">
                <a:effectLst/>
                <a:ea typeface="Times New Roman" panose="02020603050405020304" pitchFamily="18" charset="0"/>
                <a:cs typeface="Arial" panose="020B0604020202020204" pitchFamily="34" charset="0"/>
              </a:rPr>
              <a:t> 4:1 </a:t>
            </a:r>
            <a:r>
              <a:rPr lang="ru-RU" sz="1200" dirty="0" smtClean="0">
                <a:ea typeface="Times New Roman" panose="02020603050405020304" pitchFamily="18" charset="0"/>
                <a:cs typeface="Arial" panose="020B0604020202020204" pitchFamily="34" charset="0"/>
              </a:rPr>
              <a:t>и далее Павел писал, что верующих призывают</a:t>
            </a:r>
            <a:r>
              <a:rPr lang="en-US" sz="1200" dirty="0" smtClean="0">
                <a:effectLst/>
                <a:ea typeface="Times New Roman" panose="02020603050405020304" pitchFamily="18" charset="0"/>
                <a:cs typeface="Arial" panose="020B0604020202020204" pitchFamily="34" charset="0"/>
              </a:rPr>
              <a:t> </a:t>
            </a:r>
            <a:r>
              <a:rPr lang="ru-RU" sz="1200" dirty="0" smtClean="0">
                <a:effectLst/>
                <a:ea typeface="Times New Roman" panose="02020603050405020304" pitchFamily="18" charset="0"/>
                <a:cs typeface="Arial" panose="020B0604020202020204" pitchFamily="34" charset="0"/>
              </a:rPr>
              <a:t>«</a:t>
            </a:r>
            <a:r>
              <a:rPr lang="en-US" sz="1200" dirty="0" smtClean="0">
                <a:effectLst/>
                <a:ea typeface="Times New Roman" panose="02020603050405020304" pitchFamily="18" charset="0"/>
                <a:cs typeface="Arial" panose="020B0604020202020204" pitchFamily="34" charset="0"/>
              </a:rPr>
              <a:t>…</a:t>
            </a:r>
            <a:r>
              <a:rPr lang="ru-RU" sz="1200" baseline="30000" dirty="0" smtClean="0"/>
              <a:t> </a:t>
            </a:r>
            <a:r>
              <a:rPr lang="ru-RU" sz="1200" dirty="0" smtClean="0"/>
              <a:t>поступать достойно звания, в которое вы призваны,..</a:t>
            </a:r>
            <a:r>
              <a:rPr lang="en-US" sz="1200" dirty="0" smtClean="0">
                <a:effectLst/>
                <a:ea typeface="Times New Roman" panose="02020603050405020304" pitchFamily="18" charset="0"/>
                <a:cs typeface="Arial" panose="020B0604020202020204" pitchFamily="34" charset="0"/>
              </a:rPr>
              <a:t>.</a:t>
            </a:r>
            <a:r>
              <a:rPr lang="ru-RU" sz="1200" dirty="0" smtClean="0">
                <a:ea typeface="Times New Roman" panose="02020603050405020304" pitchFamily="18" charset="0"/>
                <a:cs typeface="Arial" panose="020B0604020202020204" pitchFamily="34" charset="0"/>
              </a:rPr>
              <a:t> </a:t>
            </a:r>
            <a:r>
              <a:rPr lang="ru-RU" sz="1200" b="1" dirty="0" smtClean="0">
                <a:solidFill>
                  <a:schemeClr val="accent1">
                    <a:lumMod val="50000"/>
                  </a:schemeClr>
                </a:solidFill>
                <a:ea typeface="Times New Roman" panose="02020603050405020304" pitchFamily="18" charset="0"/>
                <a:cs typeface="Arial" panose="020B0604020202020204" pitchFamily="34" charset="0"/>
              </a:rPr>
              <a:t>с</a:t>
            </a:r>
            <a:r>
              <a:rPr lang="ru-RU" sz="1200" b="1" dirty="0" smtClean="0">
                <a:solidFill>
                  <a:schemeClr val="accent1">
                    <a:lumMod val="50000"/>
                  </a:schemeClr>
                </a:solidFill>
              </a:rPr>
              <a:t>о всяким смиренномудрием и кротостью и долготерпением, снисходя друг ко другу любовью, стараясь сохранять единство духа в союзе мира.</a:t>
            </a:r>
            <a:r>
              <a:rPr lang="ru-RU" sz="1200" dirty="0" smtClean="0"/>
              <a:t>» </a:t>
            </a:r>
            <a:r>
              <a:rPr lang="ru-RU" sz="1200" kern="1200" dirty="0" smtClean="0">
                <a:solidFill>
                  <a:schemeClr val="tx1"/>
                </a:solidFill>
                <a:effectLst/>
                <a:latin typeface="+mn-lt"/>
                <a:ea typeface="+mn-ea"/>
                <a:cs typeface="+mn-cs"/>
              </a:rPr>
              <a:t>Если бы мы действительно так жили, то не было бы злоупотреблений ни на каком уровне! Никто бы не  использовал другого, потому что у них нет на это права.</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b="1" dirty="0" smtClean="0"/>
              <a:t>Павел продолжает в стихах</a:t>
            </a:r>
            <a:r>
              <a:rPr lang="en-US" sz="1200" b="1" dirty="0" smtClean="0"/>
              <a:t> 17-19</a:t>
            </a:r>
            <a:r>
              <a:rPr lang="en-US" sz="1200" dirty="0" smtClean="0"/>
              <a:t>, </a:t>
            </a:r>
            <a:r>
              <a:rPr lang="ru-RU" sz="1200" dirty="0" smtClean="0"/>
              <a:t>предупреждая нас о тщетности неправильных мыслей и действий, ведущих к затемнению понимания, отделению от жизни Божией</a:t>
            </a:r>
            <a:r>
              <a:rPr lang="en-US" sz="1200" dirty="0" smtClean="0"/>
              <a:t> </a:t>
            </a:r>
            <a:r>
              <a:rPr lang="ru-RU" sz="1200" b="1" dirty="0" smtClean="0">
                <a:solidFill>
                  <a:srgbClr val="002060"/>
                </a:solidFill>
              </a:rPr>
              <a:t>«</a:t>
            </a:r>
            <a:r>
              <a:rPr lang="ru-RU" sz="1200" b="1" dirty="0" smtClean="0">
                <a:solidFill>
                  <a:schemeClr val="accent1">
                    <a:lumMod val="50000"/>
                  </a:schemeClr>
                </a:solidFill>
              </a:rPr>
              <a:t>по причине их невежества и ожесточения сердца их».</a:t>
            </a:r>
            <a:endParaRPr lang="en-US" sz="1200" b="1" dirty="0" smtClean="0">
              <a:solidFill>
                <a:schemeClr val="accent1">
                  <a:lumMod val="50000"/>
                </a:schemeClr>
              </a:solidFill>
            </a:endParaRPr>
          </a:p>
          <a:p>
            <a:r>
              <a:rPr lang="ru-RU" sz="1200" kern="1200" dirty="0" smtClean="0">
                <a:solidFill>
                  <a:schemeClr val="tx1"/>
                </a:solidFill>
                <a:effectLst/>
                <a:latin typeface="+mn-lt"/>
                <a:ea typeface="+mn-ea"/>
                <a:cs typeface="+mn-cs"/>
              </a:rPr>
              <a:t>Вы видите контраст? Чувствуете ли вы влияние этих контрастных состояний? Один достоин полученного вами призвания, смиренный, кроткий, терпеливый, сохраняющий единство Духа. Другой полон неправильных мыслей и действий, которые ведут к затемнению рассудка и, в конечном счете, к отделению от жизни с Богом.</a:t>
            </a:r>
            <a:r>
              <a:rPr lang="en-US" sz="1200" kern="1200" dirty="0">
                <a:solidFill>
                  <a:schemeClr val="tx1"/>
                </a:solidFill>
                <a:effectLst/>
                <a:latin typeface="+mn-lt"/>
                <a:ea typeface="+mn-ea"/>
                <a:cs typeface="+mn-cs"/>
              </a:rPr>
              <a:t> </a:t>
            </a:r>
          </a:p>
          <a:p>
            <a:endParaRPr lang="ru-RU" sz="1200" kern="1200" dirty="0" smtClean="0">
              <a:solidFill>
                <a:schemeClr val="tx1"/>
              </a:solidFill>
              <a:effectLst/>
              <a:latin typeface="+mn-lt"/>
              <a:ea typeface="+mn-ea"/>
              <a:cs typeface="+mn-cs"/>
            </a:endParaRPr>
          </a:p>
          <a:p>
            <a:r>
              <a:rPr lang="ru-RU" sz="1200" b="1" dirty="0" smtClean="0"/>
              <a:t>Стих </a:t>
            </a:r>
            <a:r>
              <a:rPr lang="en-US" sz="1200" b="1" dirty="0" smtClean="0"/>
              <a:t>23 </a:t>
            </a:r>
            <a:r>
              <a:rPr lang="ru-RU" sz="1200" dirty="0" smtClean="0"/>
              <a:t>приглашает нас как к новому поведению, так и к новой жизни</a:t>
            </a:r>
            <a:r>
              <a:rPr lang="en-US" sz="1200" dirty="0" smtClean="0"/>
              <a:t>, </a:t>
            </a:r>
            <a:r>
              <a:rPr lang="ru-RU" sz="1200" b="1" dirty="0" smtClean="0">
                <a:solidFill>
                  <a:schemeClr val="accent1">
                    <a:lumMod val="50000"/>
                  </a:schemeClr>
                </a:solidFill>
              </a:rPr>
              <a:t>«а обновиться духом ума вашего».</a:t>
            </a:r>
            <a:endParaRPr lang="en-US" sz="1200" b="1" dirty="0" smtClean="0">
              <a:solidFill>
                <a:schemeClr val="accent1">
                  <a:lumMod val="50000"/>
                </a:schemeClr>
              </a:solidFil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Вот Мастер-Ремесленник, использующий острые грани истины, чтобы формировать и превращать нас из обидчиков или жертв — или и того, и другого — в прекрасное проявление Его присутствия.</a:t>
            </a:r>
            <a:endParaRPr lang="en-US" dirty="0"/>
          </a:p>
        </p:txBody>
      </p:sp>
      <p:sp>
        <p:nvSpPr>
          <p:cNvPr id="4" name="Slide Number Placeholder 3"/>
          <p:cNvSpPr>
            <a:spLocks noGrp="1"/>
          </p:cNvSpPr>
          <p:nvPr>
            <p:ph type="sldNum" sz="quarter" idx="5"/>
          </p:nvPr>
        </p:nvSpPr>
        <p:spPr/>
        <p:txBody>
          <a:bodyPr/>
          <a:lstStyle/>
          <a:p>
            <a:fld id="{5990D79B-D250-F942-A3D6-F0E999E3AE2B}" type="slidenum">
              <a:rPr lang="en-US" smtClean="0"/>
              <a:t>11</a:t>
            </a:fld>
            <a:endParaRPr lang="en-US"/>
          </a:p>
        </p:txBody>
      </p:sp>
    </p:spTree>
    <p:extLst>
      <p:ext uri="{BB962C8B-B14F-4D97-AF65-F5344CB8AC3E}">
        <p14:creationId xmlns:p14="http://schemas.microsoft.com/office/powerpoint/2010/main" val="4106556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Павел продолжает</a:t>
            </a:r>
            <a:r>
              <a:rPr lang="en-US" sz="1200" kern="1200" dirty="0" smtClean="0">
                <a:solidFill>
                  <a:schemeClr val="tx1"/>
                </a:solidFill>
                <a:effectLst/>
                <a:latin typeface="+mn-lt"/>
                <a:ea typeface="+mn-ea"/>
                <a:cs typeface="+mn-cs"/>
              </a:rPr>
              <a:t>. </a:t>
            </a:r>
            <a:r>
              <a:rPr lang="ru-RU" sz="1200" b="1" dirty="0" smtClean="0"/>
              <a:t>В</a:t>
            </a:r>
            <a:r>
              <a:rPr lang="en-US" sz="1200" b="1" dirty="0" smtClean="0"/>
              <a:t> 4:26 </a:t>
            </a:r>
            <a:r>
              <a:rPr lang="ru-RU" sz="1200" b="1" dirty="0" smtClean="0"/>
              <a:t>он говорит о реальности, сообщая, что иногда мы будем злиться</a:t>
            </a:r>
            <a:r>
              <a:rPr lang="en-US" sz="1200" b="1" dirty="0" smtClean="0"/>
              <a:t>. </a:t>
            </a:r>
            <a:r>
              <a:rPr lang="ru-RU" sz="1200" dirty="0" smtClean="0"/>
              <a:t>Да, мы будем злиться</a:t>
            </a:r>
            <a:r>
              <a:rPr lang="en-US" sz="1200" dirty="0" smtClean="0"/>
              <a:t>! </a:t>
            </a:r>
            <a:r>
              <a:rPr lang="ru-RU" sz="1200" dirty="0" smtClean="0"/>
              <a:t>Даже Иисус злился </a:t>
            </a:r>
            <a:r>
              <a:rPr lang="en-US" sz="1200" dirty="0" smtClean="0"/>
              <a:t>(</a:t>
            </a:r>
            <a:r>
              <a:rPr lang="ru-RU" sz="1200" dirty="0" smtClean="0"/>
              <a:t>Марка</a:t>
            </a:r>
            <a:r>
              <a:rPr lang="en-US" sz="1200" dirty="0" smtClean="0"/>
              <a:t> 3:5), </a:t>
            </a:r>
            <a:r>
              <a:rPr lang="ru-RU" sz="1200" dirty="0" smtClean="0"/>
              <a:t>но никогда никого не обижал</a:t>
            </a:r>
            <a:r>
              <a:rPr lang="en-US" sz="1200" dirty="0" smtClean="0"/>
              <a:t>. </a:t>
            </a:r>
            <a:r>
              <a:rPr lang="ru-RU" sz="1200" b="1" dirty="0" smtClean="0">
                <a:solidFill>
                  <a:srgbClr val="002060"/>
                </a:solidFill>
              </a:rPr>
              <a:t>Гнев подобен острому инструменту, продемонстрированному в начале этой проповеди. </a:t>
            </a:r>
            <a:r>
              <a:rPr lang="ru-RU" sz="1200" b="0" dirty="0" smtClean="0">
                <a:solidFill>
                  <a:srgbClr val="002060"/>
                </a:solidFill>
              </a:rPr>
              <a:t>Гнев может быть жестоко разрушительным и оскорбительным, или мы можем так злиться на что-то неправильное, что вынуждены двигаться к положительному решению; мы вынуждены изменить оскорбительную несправедливость или поведение. Имейте в виду, что гнев никогда не должен быть оправданием для любого вида насилия. Никогда. «Гневаясь, не согрешайте. Не позволяйте солнцу зайти во гневе вашем, и не давайте места </a:t>
            </a:r>
            <a:r>
              <a:rPr lang="ru-RU" sz="1200" b="0" dirty="0" err="1" smtClean="0">
                <a:solidFill>
                  <a:srgbClr val="002060"/>
                </a:solidFill>
              </a:rPr>
              <a:t>диаволу</a:t>
            </a:r>
            <a:r>
              <a:rPr lang="ru-RU" sz="1200" b="0" dirty="0" smtClean="0">
                <a:solidFill>
                  <a:srgbClr val="002060"/>
                </a:solidFill>
              </a:rPr>
              <a:t>», — так Павел ставит границы этому самому человеческому чувству.</a:t>
            </a:r>
            <a:r>
              <a:rPr lang="en-US" sz="1200" b="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И наоборот</a:t>
            </a:r>
            <a:r>
              <a:rPr lang="en-US" sz="1200" kern="1200" dirty="0" smtClean="0">
                <a:solidFill>
                  <a:schemeClr val="tx1"/>
                </a:solidFill>
                <a:effectLst/>
                <a:latin typeface="+mn-lt"/>
                <a:ea typeface="+mn-ea"/>
                <a:cs typeface="+mn-cs"/>
              </a:rPr>
              <a:t>, </a:t>
            </a:r>
            <a:r>
              <a:rPr lang="ru-RU" sz="1200" b="1" dirty="0" smtClean="0"/>
              <a:t>Павел продолжает в </a:t>
            </a:r>
            <a:r>
              <a:rPr lang="ru-RU" sz="1200" b="1" dirty="0" err="1" smtClean="0"/>
              <a:t>Ефесянам</a:t>
            </a:r>
            <a:r>
              <a:rPr lang="en-US" sz="1200" b="1" dirty="0" smtClean="0"/>
              <a:t> 5:1</a:t>
            </a:r>
            <a:r>
              <a:rPr lang="en-US" sz="1200" dirty="0" smtClean="0"/>
              <a:t>, </a:t>
            </a:r>
            <a:r>
              <a:rPr lang="ru-RU" sz="1200" dirty="0" smtClean="0"/>
              <a:t>мы должны подражать Богу и</a:t>
            </a:r>
            <a:r>
              <a:rPr lang="en-US" sz="1200" dirty="0" smtClean="0"/>
              <a:t> </a:t>
            </a:r>
            <a:r>
              <a:rPr lang="ru-RU" sz="1200" b="1" dirty="0" smtClean="0">
                <a:solidFill>
                  <a:srgbClr val="002060"/>
                </a:solidFill>
              </a:rPr>
              <a:t>«жить жизнь, наполненную любовью».</a:t>
            </a:r>
            <a:r>
              <a:rPr lang="en-US" sz="1200" b="1" dirty="0" smtClean="0">
                <a:solidFill>
                  <a:srgbClr val="002060"/>
                </a:solidFill>
              </a:rPr>
              <a:t> </a:t>
            </a:r>
            <a:r>
              <a:rPr lang="ru-RU" sz="1200" kern="1200" dirty="0" smtClean="0">
                <a:solidFill>
                  <a:schemeClr val="tx1"/>
                </a:solidFill>
                <a:effectLst/>
                <a:latin typeface="+mn-lt"/>
                <a:ea typeface="+mn-ea"/>
                <a:cs typeface="+mn-cs"/>
              </a:rPr>
              <a:t>Первоначальным словом, которое Павел использует для подражания, является </a:t>
            </a:r>
            <a:r>
              <a:rPr lang="ru-RU" sz="1200" kern="1200" dirty="0" err="1" smtClean="0">
                <a:solidFill>
                  <a:schemeClr val="tx1"/>
                </a:solidFill>
                <a:effectLst/>
                <a:latin typeface="+mn-lt"/>
                <a:ea typeface="+mn-ea"/>
                <a:cs typeface="+mn-cs"/>
              </a:rPr>
              <a:t>mimetai</a:t>
            </a:r>
            <a:r>
              <a:rPr lang="ru-RU" sz="1200" kern="1200" dirty="0" smtClean="0">
                <a:solidFill>
                  <a:schemeClr val="tx1"/>
                </a:solidFill>
                <a:effectLst/>
                <a:latin typeface="+mn-lt"/>
                <a:ea typeface="+mn-ea"/>
                <a:cs typeface="+mn-cs"/>
              </a:rPr>
              <a:t>, от которого мы получаем слово «подражать». Есть только один способ сделать это: мы должны внимательно смотреть на Бога; сосредоточиться на Его качествах, а затем попытаться включить те же качества в нашу повседневную жизнь, чтобы быть похожими на Него и отражать Его характер для окружающих нас людей. Делать меньше, говорит Павел, значит давать дьяволу не только место в доме, но и ключ от входной двери.</a:t>
            </a:r>
            <a:r>
              <a:rPr lang="en-US" sz="1200" kern="1200" dirty="0">
                <a:solidFill>
                  <a:schemeClr val="tx1"/>
                </a:solidFill>
                <a:effectLst/>
                <a:latin typeface="+mn-lt"/>
                <a:ea typeface="+mn-ea"/>
                <a:cs typeface="+mn-cs"/>
              </a:rPr>
              <a:t>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Мы должны «</a:t>
            </a:r>
            <a:r>
              <a:rPr lang="en-US" sz="1200"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испытать, что благоугодно Богу</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(5:10</a:t>
            </a:r>
            <a:r>
              <a:rPr lang="en-US" sz="1200" kern="1200" dirty="0" smtClean="0">
                <a:solidFill>
                  <a:schemeClr val="tx1"/>
                </a:solidFill>
                <a:effectLst/>
                <a:latin typeface="+mn-lt"/>
                <a:ea typeface="+mn-ea"/>
                <a:cs typeface="+mn-cs"/>
              </a:rPr>
              <a:t>),</a:t>
            </a:r>
            <a:r>
              <a:rPr lang="ru-RU" dirty="0" smtClean="0"/>
              <a:t> «Итак, </a:t>
            </a:r>
            <a:r>
              <a:rPr lang="ru-RU" dirty="0" err="1" smtClean="0"/>
              <a:t>смотри́те</a:t>
            </a:r>
            <a:r>
              <a:rPr lang="ru-RU" dirty="0" smtClean="0"/>
              <a:t>, поступайте осторожно, не как неразумные, но как мудрые, дорожа временем, потому что дни лукавы.» </a:t>
            </a:r>
            <a:r>
              <a:rPr lang="ru-RU" u="sng" dirty="0" err="1" smtClean="0">
                <a:solidFill>
                  <a:schemeClr val="tx1"/>
                </a:solidFill>
              </a:rPr>
              <a:t>Ефесянам</a:t>
            </a:r>
            <a:r>
              <a:rPr lang="ru-RU" u="sng" dirty="0" smtClean="0">
                <a:solidFill>
                  <a:schemeClr val="tx1"/>
                </a:solidFill>
              </a:rPr>
              <a:t> 5:15-16</a:t>
            </a:r>
            <a:endParaRPr lang="ru-RU" dirty="0" smtClean="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Если мы живем, руководствуясь этими убедительно положительными характеристиками (подотчетность, взаимность, уважение и сотрудничество), мы будем «подчиняться друг другу из благоговения перед Христом» (5:21). Вы видите здесь взаимность? Тогда во всех наших отношениях — а Павел ясно раскрывает семейные отношения в остальной части главы и книги — мы будем отражать ответственность, взаимность, уважение и сотрудничество, которые представляют собой процесс нашего превращения в артистичных и прекрасных подражателей Богу. Это противоположно злоупотреблению властью!</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a typeface="Times New Roman" panose="02020603050405020304" pitchFamily="18" charset="0"/>
                <a:cs typeface="Arial" panose="020B0604020202020204" pitchFamily="34" charset="0"/>
              </a:rPr>
              <a:t>Если мы живем, сосредоточившись на этих неотъемлемых положительных качествах (подотчетность, взаимность, уважение и сотрудничество), мы не будем раздражать, провоцировать или «приставать» друг к другу — или даже к собственным детям (6:4 ). </a:t>
            </a:r>
            <a:r>
              <a:rPr lang="ru-RU" sz="1200" b="1" dirty="0" smtClean="0">
                <a:solidFill>
                  <a:schemeClr val="accent1">
                    <a:lumMod val="50000"/>
                  </a:schemeClr>
                </a:solidFill>
                <a:ea typeface="Times New Roman" panose="02020603050405020304" pitchFamily="18" charset="0"/>
                <a:cs typeface="Arial" panose="020B0604020202020204" pitchFamily="34" charset="0"/>
              </a:rPr>
              <a:t>Наши супружеские отношения будут строиться на равноправии, уважении и взаимном подчинении друг другу и особенно Богу.</a:t>
            </a:r>
            <a:r>
              <a:rPr lang="en-US" sz="1200" b="1" dirty="0" smtClean="0">
                <a:solidFill>
                  <a:schemeClr val="accent1">
                    <a:lumMod val="50000"/>
                  </a:schemeClr>
                </a:solidFill>
                <a:ea typeface="Times New Roman" panose="02020603050405020304" pitchFamily="18" charset="0"/>
                <a:cs typeface="Arial" panose="020B0604020202020204" pitchFamily="34" charset="0"/>
              </a:rPr>
              <a:t> </a:t>
            </a:r>
            <a:endParaRPr lang="en-US" sz="1200" b="1" dirty="0" smtClean="0">
              <a:solidFill>
                <a:schemeClr val="accent1">
                  <a:lumMod val="50000"/>
                </a:schemeClr>
              </a:solidFill>
              <a:ea typeface="Times New Roman" panose="02020603050405020304" pitchFamily="18" charset="0"/>
            </a:endParaRPr>
          </a:p>
          <a:p>
            <a:r>
              <a:rPr lang="en-US" sz="1200" b="1" kern="1200" dirty="0" smtClean="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90D79B-D250-F942-A3D6-F0E999E3AE2B}" type="slidenum">
              <a:rPr lang="en-US" smtClean="0"/>
              <a:t>12</a:t>
            </a:fld>
            <a:endParaRPr lang="en-US"/>
          </a:p>
        </p:txBody>
      </p:sp>
    </p:spTree>
    <p:extLst>
      <p:ext uri="{BB962C8B-B14F-4D97-AF65-F5344CB8AC3E}">
        <p14:creationId xmlns:p14="http://schemas.microsoft.com/office/powerpoint/2010/main" val="213752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ВЫВОДЫ</a:t>
            </a:r>
            <a:endParaRPr lang="en-US" sz="1200" kern="1200" dirty="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a:t>
            </a:r>
            <a:r>
              <a:rPr lang="ru-RU" sz="1200" b="1" i="1" kern="1200" dirty="0" smtClean="0">
                <a:solidFill>
                  <a:schemeClr val="tx1"/>
                </a:solidFill>
                <a:effectLst/>
                <a:latin typeface="+mn-lt"/>
                <a:ea typeface="+mn-ea"/>
                <a:cs typeface="+mn-cs"/>
              </a:rPr>
              <a:t>Заметка для спикера</a:t>
            </a:r>
            <a:r>
              <a:rPr lang="en-US" sz="1200" b="1"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Если можете, сделайте что-нибудь ножом, пилой, лобзиком — возможно, красивую резьбу по дереву, камню или даже глине. Принесите и покажите всем</a:t>
            </a:r>
            <a:r>
              <a:rPr lang="en-US" sz="1200" i="1"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Точно так же, как мастер по дереву может использовать свой острый инструмент для создания красивого рисунка, точно так же этот инструмент можно использовать для того, чтобы резать, ранить, портить.</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Так и с властью. Ее можно использовать во вред другим. Злоупотребление властью лишает возможности приводить других ко Христу, потому что оскорбительная власть отталкивает обидчика от Божественного замысла. Она также отталкивает обиженных от Божественного замысла.</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Или</a:t>
            </a:r>
            <a:r>
              <a:rPr lang="ru-RU" sz="1200" kern="1200" baseline="0" dirty="0" smtClean="0">
                <a:solidFill>
                  <a:schemeClr val="tx1"/>
                </a:solidFill>
                <a:effectLst/>
                <a:latin typeface="+mn-lt"/>
                <a:ea typeface="+mn-ea"/>
                <a:cs typeface="+mn-cs"/>
              </a:rPr>
              <a:t> м</a:t>
            </a:r>
            <a:r>
              <a:rPr lang="ru-RU" sz="1200" kern="1200" dirty="0" smtClean="0">
                <a:solidFill>
                  <a:schemeClr val="tx1"/>
                </a:solidFill>
                <a:effectLst/>
                <a:latin typeface="+mn-lt"/>
                <a:ea typeface="+mn-ea"/>
                <a:cs typeface="+mn-cs"/>
              </a:rPr>
              <a:t>ожно использовать власть, чтобы помочь создать прекрасную жизнь, сформированную Святым Духом для вечной славы.</a:t>
            </a:r>
          </a:p>
          <a:p>
            <a:r>
              <a:rPr lang="ru-RU" sz="1200" kern="1200" dirty="0" smtClean="0">
                <a:solidFill>
                  <a:schemeClr val="tx1"/>
                </a:solidFill>
                <a:effectLst/>
                <a:latin typeface="+mn-lt"/>
                <a:ea typeface="+mn-ea"/>
                <a:cs typeface="+mn-cs"/>
              </a:rPr>
              <a:t>С силой Святого Духа мы становимся ремесленниками и </a:t>
            </a:r>
            <a:r>
              <a:rPr lang="ru-RU" sz="1200" kern="1200" dirty="0" err="1" smtClean="0">
                <a:solidFill>
                  <a:schemeClr val="tx1"/>
                </a:solidFill>
                <a:effectLst/>
                <a:latin typeface="+mn-lt"/>
                <a:ea typeface="+mn-ea"/>
                <a:cs typeface="+mn-cs"/>
              </a:rPr>
              <a:t>соработниками</a:t>
            </a:r>
            <a:r>
              <a:rPr lang="ru-RU" sz="1200" kern="1200" dirty="0" smtClean="0">
                <a:solidFill>
                  <a:schemeClr val="tx1"/>
                </a:solidFill>
                <a:effectLst/>
                <a:latin typeface="+mn-lt"/>
                <a:ea typeface="+mn-ea"/>
                <a:cs typeface="+mn-cs"/>
              </a:rPr>
              <a:t> Бога, чтобы сделать этот мир более прекрасным. Он хочет, чтобы мы вели людей к прекрасному будущему и, в конечном счете, к могущественной и прекрасной вечности.</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90D79B-D250-F942-A3D6-F0E999E3AE2B}" type="slidenum">
              <a:rPr lang="en-US" smtClean="0"/>
              <a:t>13</a:t>
            </a:fld>
            <a:endParaRPr lang="en-US"/>
          </a:p>
        </p:txBody>
      </p:sp>
    </p:spTree>
    <p:extLst>
      <p:ext uri="{BB962C8B-B14F-4D97-AF65-F5344CB8AC3E}">
        <p14:creationId xmlns:p14="http://schemas.microsoft.com/office/powerpoint/2010/main" val="1947754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ru-RU" sz="1200" i="1" dirty="0" smtClean="0">
                <a:latin typeface="Avenir Next"/>
              </a:rPr>
              <a:t>«… умоляю вас поступать достойно звания, в которое вы призваны, </a:t>
            </a:r>
            <a:r>
              <a:rPr lang="ru-RU" sz="1200" b="1" i="1" dirty="0" smtClean="0">
                <a:solidFill>
                  <a:schemeClr val="accent1">
                    <a:lumMod val="50000"/>
                  </a:schemeClr>
                </a:solidFill>
                <a:latin typeface="Avenir Next"/>
              </a:rPr>
              <a:t>со всяким смиренномудрием и кротостью и долготерпением, снисходя друг ко другу любовью, стараясь сохранять единство духа в союзе мира.»</a:t>
            </a:r>
          </a:p>
          <a:p>
            <a:pPr algn="l"/>
            <a:r>
              <a:rPr lang="ru-RU" sz="1200" i="1" dirty="0" err="1" smtClean="0">
                <a:latin typeface="Avenir Next"/>
              </a:rPr>
              <a:t>Ефесянам</a:t>
            </a:r>
            <a:r>
              <a:rPr lang="ru-RU" sz="1200" i="1" dirty="0" smtClean="0">
                <a:latin typeface="Avenir Next"/>
              </a:rPr>
              <a:t> 4:1-3</a:t>
            </a:r>
            <a:endParaRPr lang="en-US" sz="1100" i="1" dirty="0" smtClean="0">
              <a:solidFill>
                <a:srgbClr val="002060"/>
              </a:solidFill>
              <a:latin typeface="Avenir Next"/>
            </a:endParaRPr>
          </a:p>
          <a:p>
            <a:r>
              <a:rPr lang="en-US" sz="1200" kern="1200" dirty="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Когда наша жизнь проживается таким образом, с позитивным использованием власти, мы полностью демонстрируем характер Бога и привлекаем других к Нему в истинном поклонении. Это </a:t>
            </a:r>
            <a:r>
              <a:rPr lang="ru-RU" sz="1200" kern="1200" dirty="0" err="1" smtClean="0">
                <a:solidFill>
                  <a:schemeClr val="tx1"/>
                </a:solidFill>
                <a:effectLst/>
                <a:latin typeface="+mn-lt"/>
                <a:ea typeface="+mn-ea"/>
                <a:cs typeface="+mn-cs"/>
              </a:rPr>
              <a:t>евангелизация</a:t>
            </a:r>
            <a:r>
              <a:rPr lang="ru-RU" sz="1200" kern="1200" dirty="0" smtClean="0">
                <a:solidFill>
                  <a:schemeClr val="tx1"/>
                </a:solidFill>
                <a:effectLst/>
                <a:latin typeface="+mn-lt"/>
                <a:ea typeface="+mn-ea"/>
                <a:cs typeface="+mn-cs"/>
              </a:rPr>
              <a:t> в лучшем виде. Злоупотребление властью уничтожает возможности приведения других ко Христу, потому что оскорбительная власть отталкивает обидчика от божественного замысла, а также отталкивает от себя тех, кого оскорбляют.</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ПРИЗЫВ</a:t>
            </a:r>
            <a:endParaRPr lang="en-US" sz="1200" kern="1200" dirty="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Когда вы находитесь</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здесь сегодня, говорит ли Святой Дух к вашим сердцам и разуму, прося вас работать с Ним, чтобы достигать страдающих людей Своей любовью и характером? Чувствуете ли вы этот</a:t>
            </a:r>
            <a:r>
              <a:rPr lang="ru-RU" sz="1200" kern="1200" baseline="0" dirty="0" smtClean="0">
                <a:solidFill>
                  <a:schemeClr val="tx1"/>
                </a:solidFill>
                <a:effectLst/>
                <a:latin typeface="+mn-lt"/>
                <a:ea typeface="+mn-ea"/>
                <a:cs typeface="+mn-cs"/>
              </a:rPr>
              <a:t> призыв</a:t>
            </a:r>
            <a:r>
              <a:rPr lang="ru-RU" sz="1200" kern="1200" dirty="0" smtClean="0">
                <a:solidFill>
                  <a:schemeClr val="tx1"/>
                </a:solidFill>
                <a:effectLst/>
                <a:latin typeface="+mn-lt"/>
                <a:ea typeface="+mn-ea"/>
                <a:cs typeface="+mn-cs"/>
              </a:rPr>
              <a:t> в своем сердце? Я верю, что Бог призывает всех нас помочь другим женщинам, страдающим от боли, одиноким людям, женщинам, которые в прошлом подвергались жестокому обращению и грубости, женщинам в депрессии, женщинам, которые пытались спрятаться на заднем плане или на последней скамье нашей церкви. Кто бы это ни был, Бог призывает вас достичь и послужить, помните, что она ждет. Она ждет тебя. Не позволяйте ей ждать слишком долго. Если вы хотите сегодня ответить Богу и сказать: «Да, я буду служить, я буду служить с Твоим именем и любовью», пожалуйста, встаньте и присоединитесь ко мне в молитве.</a:t>
            </a:r>
          </a:p>
          <a:p>
            <a:endParaRPr lang="en-US" sz="1200" kern="1200" dirty="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t>
            </a:r>
            <a:r>
              <a:rPr lang="ru-RU" sz="1200" i="1" kern="1200" dirty="0" smtClean="0">
                <a:solidFill>
                  <a:schemeClr val="tx1"/>
                </a:solidFill>
                <a:effectLst/>
                <a:latin typeface="+mn-lt"/>
                <a:ea typeface="+mn-ea"/>
                <a:cs typeface="+mn-cs"/>
              </a:rPr>
              <a:t>Все тексты взяты из Библии в синодальном переводе</a:t>
            </a:r>
            <a:r>
              <a:rPr lang="en-US" sz="1200" i="1"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90D79B-D250-F942-A3D6-F0E999E3AE2B}" type="slidenum">
              <a:rPr lang="en-US" smtClean="0"/>
              <a:t>14</a:t>
            </a:fld>
            <a:endParaRPr lang="en-US"/>
          </a:p>
        </p:txBody>
      </p:sp>
    </p:spTree>
    <p:extLst>
      <p:ext uri="{BB962C8B-B14F-4D97-AF65-F5344CB8AC3E}">
        <p14:creationId xmlns:p14="http://schemas.microsoft.com/office/powerpoint/2010/main" val="87350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ВСТУПЛЕНИЕ</a:t>
            </a:r>
            <a:endParaRPr lang="en-US" sz="1200" kern="1200" dirty="0">
              <a:solidFill>
                <a:schemeClr val="tx1"/>
              </a:solidFill>
              <a:effectLst/>
              <a:latin typeface="+mn-lt"/>
              <a:ea typeface="+mn-ea"/>
              <a:cs typeface="+mn-cs"/>
            </a:endParaRPr>
          </a:p>
          <a:p>
            <a:pPr marL="0" indent="0" algn="l">
              <a:buNone/>
            </a:pPr>
            <a:r>
              <a:rPr lang="ru-RU" sz="1200" b="1" dirty="0" smtClean="0">
                <a:solidFill>
                  <a:schemeClr val="tx1">
                    <a:lumMod val="85000"/>
                    <a:lumOff val="15000"/>
                  </a:schemeClr>
                </a:solidFill>
              </a:rPr>
              <a:t>Этот предмет </a:t>
            </a:r>
            <a:r>
              <a:rPr lang="ru-RU" sz="1200" b="1" dirty="0" smtClean="0">
                <a:solidFill>
                  <a:srgbClr val="002060"/>
                </a:solidFill>
              </a:rPr>
              <a:t>хороший</a:t>
            </a:r>
            <a:r>
              <a:rPr lang="en-US" sz="1200" b="1" dirty="0" smtClean="0">
                <a:solidFill>
                  <a:srgbClr val="002060"/>
                </a:solidFill>
              </a:rPr>
              <a:t> </a:t>
            </a:r>
            <a:r>
              <a:rPr lang="ru-RU" sz="1200" b="1" dirty="0" smtClean="0">
                <a:solidFill>
                  <a:schemeClr val="tx1">
                    <a:lumMod val="85000"/>
                    <a:lumOff val="15000"/>
                  </a:schemeClr>
                </a:solidFill>
              </a:rPr>
              <a:t>или</a:t>
            </a:r>
            <a:r>
              <a:rPr lang="en-US" sz="1200" b="1" dirty="0" smtClean="0">
                <a:solidFill>
                  <a:schemeClr val="tx1">
                    <a:lumMod val="85000"/>
                    <a:lumOff val="15000"/>
                  </a:schemeClr>
                </a:solidFill>
              </a:rPr>
              <a:t> </a:t>
            </a:r>
            <a:r>
              <a:rPr lang="ru-RU" sz="1200" b="1" dirty="0" smtClean="0">
                <a:solidFill>
                  <a:srgbClr val="C00000"/>
                </a:solidFill>
              </a:rPr>
              <a:t>плохой</a:t>
            </a:r>
            <a:r>
              <a:rPr lang="en-US" sz="1200" b="1" dirty="0" smtClean="0">
                <a:solidFill>
                  <a:srgbClr val="C00000"/>
                </a:solidFill>
              </a:rPr>
              <a:t>? </a:t>
            </a:r>
            <a:r>
              <a:rPr lang="ru-RU" sz="1200" b="1" dirty="0" smtClean="0">
                <a:solidFill>
                  <a:srgbClr val="C00000"/>
                </a:solidFill>
              </a:rPr>
              <a:t>Приносящий вред</a:t>
            </a:r>
            <a:r>
              <a:rPr lang="en-US" sz="1200" b="1" dirty="0" smtClean="0">
                <a:solidFill>
                  <a:schemeClr val="tx1">
                    <a:lumMod val="85000"/>
                    <a:lumOff val="15000"/>
                  </a:schemeClr>
                </a:solidFill>
              </a:rPr>
              <a:t> </a:t>
            </a:r>
            <a:r>
              <a:rPr lang="ru-RU" sz="1200" b="1" dirty="0" smtClean="0">
                <a:solidFill>
                  <a:schemeClr val="tx1">
                    <a:lumMod val="85000"/>
                    <a:lumOff val="15000"/>
                  </a:schemeClr>
                </a:solidFill>
              </a:rPr>
              <a:t>или</a:t>
            </a:r>
            <a:r>
              <a:rPr lang="en-US" sz="1200" b="1" dirty="0" smtClean="0">
                <a:solidFill>
                  <a:schemeClr val="tx1">
                    <a:lumMod val="85000"/>
                    <a:lumOff val="15000"/>
                  </a:schemeClr>
                </a:solidFill>
              </a:rPr>
              <a:t> </a:t>
            </a:r>
            <a:r>
              <a:rPr lang="ru-RU" sz="1200" b="1" dirty="0" smtClean="0">
                <a:solidFill>
                  <a:srgbClr val="002060"/>
                </a:solidFill>
              </a:rPr>
              <a:t>пользу</a:t>
            </a:r>
            <a:r>
              <a:rPr lang="en-US" sz="1200" b="1" dirty="0" smtClean="0">
                <a:solidFill>
                  <a:srgbClr val="002060"/>
                </a:solidFill>
              </a:rPr>
              <a:t>?</a:t>
            </a:r>
            <a:endParaRPr lang="en-US" sz="1200" b="1" dirty="0" smtClean="0">
              <a:solidFill>
                <a:srgbClr val="C00000"/>
              </a:solidFill>
            </a:endParaRPr>
          </a:p>
          <a:p>
            <a:pPr algn="l"/>
            <a:endParaRPr lang="en-US" sz="1200" b="0" kern="1200" dirty="0">
              <a:solidFill>
                <a:schemeClr val="tx1"/>
              </a:solidFill>
              <a:effectLst/>
              <a:latin typeface="+mn-lt"/>
              <a:ea typeface="+mn-ea"/>
              <a:cs typeface="+mn-cs"/>
            </a:endParaRPr>
          </a:p>
          <a:p>
            <a:r>
              <a:rPr lang="ru-RU" sz="1200" b="0" kern="1200" dirty="0" smtClean="0">
                <a:solidFill>
                  <a:schemeClr val="tx1"/>
                </a:solidFill>
                <a:effectLst/>
                <a:latin typeface="+mn-lt"/>
                <a:ea typeface="+mn-ea"/>
                <a:cs typeface="+mn-cs"/>
              </a:rPr>
              <a:t>Вы, конечно, понимаете, что надо быть осторожным, а не небрежным, с чем-то острым. Мы также должны быть осторожными, а не беспечными, с силой. Сила или власть сама по себе не хороша и не плоха — она просто есть. Но может быть использована как во благо, так и во вред.</a:t>
            </a:r>
          </a:p>
          <a:p>
            <a:endParaRPr lang="ru-RU" sz="1200" b="0" kern="1200" dirty="0" smtClean="0">
              <a:solidFill>
                <a:schemeClr val="tx1"/>
              </a:solidFill>
              <a:effectLst/>
              <a:latin typeface="+mn-lt"/>
              <a:ea typeface="+mn-ea"/>
              <a:cs typeface="+mn-cs"/>
            </a:endParaRPr>
          </a:p>
          <a:p>
            <a:r>
              <a:rPr lang="ru-RU" sz="1200" b="0" kern="1200" dirty="0" smtClean="0">
                <a:solidFill>
                  <a:schemeClr val="tx1"/>
                </a:solidFill>
                <a:effectLst/>
                <a:latin typeface="+mn-lt"/>
                <a:ea typeface="+mn-ea"/>
                <a:cs typeface="+mn-cs"/>
              </a:rPr>
              <a:t>Автомобили и самолеты способны принести нам огромную пользу, доставляя нас туда, куда нам нужно. Но их силой также можно злоупотреблять, причиняя большой вред, когда они становятся орудиями убийства.</a:t>
            </a:r>
            <a:endParaRPr lang="en-US" dirty="0"/>
          </a:p>
        </p:txBody>
      </p:sp>
      <p:sp>
        <p:nvSpPr>
          <p:cNvPr id="4" name="Slide Number Placeholder 3"/>
          <p:cNvSpPr>
            <a:spLocks noGrp="1"/>
          </p:cNvSpPr>
          <p:nvPr>
            <p:ph type="sldNum" sz="quarter" idx="5"/>
          </p:nvPr>
        </p:nvSpPr>
        <p:spPr/>
        <p:txBody>
          <a:bodyPr/>
          <a:lstStyle/>
          <a:p>
            <a:fld id="{5990D79B-D250-F942-A3D6-F0E999E3AE2B}" type="slidenum">
              <a:rPr lang="en-US" smtClean="0"/>
              <a:t>2</a:t>
            </a:fld>
            <a:endParaRPr lang="en-US"/>
          </a:p>
        </p:txBody>
      </p:sp>
    </p:spTree>
    <p:extLst>
      <p:ext uri="{BB962C8B-B14F-4D97-AF65-F5344CB8AC3E}">
        <p14:creationId xmlns:p14="http://schemas.microsoft.com/office/powerpoint/2010/main" val="142366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Злоупотребление властью</a:t>
            </a:r>
            <a:r>
              <a:rPr lang="ru-RU" sz="1200" b="1" kern="1200" baseline="0" dirty="0" smtClean="0">
                <a:solidFill>
                  <a:schemeClr val="tx1"/>
                </a:solidFill>
                <a:effectLst/>
                <a:latin typeface="+mn-lt"/>
                <a:ea typeface="+mn-ea"/>
                <a:cs typeface="+mn-cs"/>
              </a:rPr>
              <a:t> в Библии</a:t>
            </a:r>
            <a:endParaRPr lang="en-US" sz="1200" kern="1200" dirty="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Библия полна историй о силе, правильном использовании власти и злоупотреблении властью: первая и наиболее очевидная история о Люцифере, который стал известен как сатана. У него была власть, но он хотел еще больше. Он использовал свое положение, чтобы отравить умы трети ангелов. Не удовлетворившись их падением, он начал работать над Адамом и Евой и всеми теми, кто пришел после них. Обидчик и обиженный страдают, но сатана понесет свое окончательное наказание в конце тысячи лет.</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Злоупотребление властью часто незаметно. Оно видно по манипуляциям. Именно</a:t>
            </a:r>
            <a:r>
              <a:rPr lang="ru-RU" sz="1200" kern="1200" baseline="0" dirty="0" smtClean="0">
                <a:solidFill>
                  <a:schemeClr val="tx1"/>
                </a:solidFill>
                <a:effectLst/>
                <a:latin typeface="+mn-lt"/>
                <a:ea typeface="+mn-ea"/>
                <a:cs typeface="+mn-cs"/>
              </a:rPr>
              <a:t> так и</a:t>
            </a:r>
            <a:r>
              <a:rPr lang="ru-RU" sz="1200" kern="1200" dirty="0" smtClean="0">
                <a:solidFill>
                  <a:schemeClr val="tx1"/>
                </a:solidFill>
                <a:effectLst/>
                <a:latin typeface="+mn-lt"/>
                <a:ea typeface="+mn-ea"/>
                <a:cs typeface="+mn-cs"/>
              </a:rPr>
              <a:t> произошло в Эдемском саду. Иногда злоупотребление властью проявляется в форме «бедный я» или вызывает сомнения; и это также использовалось в Эдемском саду. А иногда обидчик пытается заставить, говоря: «После всего, что я для тебя сделал!» Все эти заявления являются нечестными, оскорбительными и </a:t>
            </a:r>
            <a:r>
              <a:rPr lang="ru-RU" sz="1200" kern="1200" dirty="0" err="1" smtClean="0">
                <a:solidFill>
                  <a:schemeClr val="tx1"/>
                </a:solidFill>
                <a:effectLst/>
                <a:latin typeface="+mn-lt"/>
                <a:ea typeface="+mn-ea"/>
                <a:cs typeface="+mn-cs"/>
              </a:rPr>
              <a:t>манипулятивными</a:t>
            </a:r>
            <a:r>
              <a:rPr lang="ru-RU" sz="1200" kern="1200" dirty="0" smtClean="0">
                <a:solidFill>
                  <a:schemeClr val="tx1"/>
                </a:solidFill>
                <a:effectLst/>
                <a:latin typeface="+mn-lt"/>
                <a:ea typeface="+mn-ea"/>
                <a:cs typeface="+mn-cs"/>
              </a:rPr>
              <a:t>.</a:t>
            </a:r>
          </a:p>
          <a:p>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Примечание для спикера:</a:t>
            </a:r>
          </a:p>
          <a:p>
            <a:r>
              <a:rPr lang="ru-RU" sz="1200" kern="1200" dirty="0" smtClean="0">
                <a:solidFill>
                  <a:schemeClr val="tx1"/>
                </a:solidFill>
                <a:effectLst/>
                <a:latin typeface="+mn-lt"/>
                <a:ea typeface="+mn-ea"/>
                <a:cs typeface="+mn-cs"/>
              </a:rPr>
              <a:t>Этот раздел, Злоупотребление властью в Библии, продолжается обсуждением фараона и сыновей Илия. Библейское повествование продолжается в следующем разделе, «Злоупотребление властью царем Давидом». Полный текст вы найдете там.</a:t>
            </a:r>
            <a:endParaRPr lang="en-US" dirty="0"/>
          </a:p>
        </p:txBody>
      </p:sp>
      <p:sp>
        <p:nvSpPr>
          <p:cNvPr id="4" name="Slide Number Placeholder 3"/>
          <p:cNvSpPr>
            <a:spLocks noGrp="1"/>
          </p:cNvSpPr>
          <p:nvPr>
            <p:ph type="sldNum" sz="quarter" idx="5"/>
          </p:nvPr>
        </p:nvSpPr>
        <p:spPr/>
        <p:txBody>
          <a:bodyPr/>
          <a:lstStyle/>
          <a:p>
            <a:fld id="{5990D79B-D250-F942-A3D6-F0E999E3AE2B}" type="slidenum">
              <a:rPr lang="en-US" smtClean="0"/>
              <a:t>3</a:t>
            </a:fld>
            <a:endParaRPr lang="en-US"/>
          </a:p>
        </p:txBody>
      </p:sp>
    </p:spTree>
    <p:extLst>
      <p:ext uri="{BB962C8B-B14F-4D97-AF65-F5344CB8AC3E}">
        <p14:creationId xmlns:p14="http://schemas.microsoft.com/office/powerpoint/2010/main" val="253326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ВИДЫ </a:t>
            </a:r>
            <a:r>
              <a:rPr lang="ru-RU" sz="1200" b="1" kern="1200" dirty="0" smtClean="0">
                <a:solidFill>
                  <a:schemeClr val="tx1"/>
                </a:solidFill>
                <a:effectLst/>
                <a:latin typeface="+mn-lt"/>
                <a:ea typeface="+mn-ea"/>
                <a:cs typeface="+mn-cs"/>
              </a:rPr>
              <a:t>ЗЛОУПОТРЕБЛЕНИЯ ВЛАСТЬЮ</a:t>
            </a:r>
            <a:endParaRPr lang="en-US" sz="1200" kern="1200" dirty="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Давайте посмотрим на некоторые из многих видов власти.</a:t>
            </a:r>
          </a:p>
          <a:p>
            <a:r>
              <a:rPr lang="en-US" sz="1200" kern="1200" dirty="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Есть власть, которую мы назовем ролевой/профессиональной. Это означает, что человек имеет власть благодаря своему положению. Некоторые из этих позиций:</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Пастор</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Юрист</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Учитель</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Тренер</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Опекун</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Доктор</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Терапевт</a:t>
            </a:r>
          </a:p>
          <a:p>
            <a:pPr marL="171450" indent="-171450">
              <a:buFont typeface="Arial" panose="020B0604020202020204" pitchFamily="34" charset="0"/>
              <a:buChar char="•"/>
            </a:pPr>
            <a:r>
              <a:rPr lang="ru-RU" sz="1200" dirty="0" smtClean="0">
                <a:ea typeface="Times New Roman" panose="02020603050405020304" pitchFamily="18" charset="0"/>
                <a:cs typeface="Arial" panose="020B0604020202020204" pitchFamily="34" charset="0"/>
              </a:rPr>
              <a:t>Начальник/Политик/Известный человек</a:t>
            </a:r>
            <a:endParaRPr lang="en-US" sz="1200" dirty="0" smtClean="0">
              <a:ea typeface="Times New Roman" panose="02020603050405020304" pitchFamily="18" charset="0"/>
            </a:endParaRP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Муж/жена</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Родитель</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Взрослый ребенок престарелых родителей</a:t>
            </a:r>
          </a:p>
          <a:p>
            <a:pPr marL="171450" indent="-171450">
              <a:buFont typeface="Arial" panose="020B0604020202020204" pitchFamily="34" charset="0"/>
              <a:buChar char="•"/>
            </a:pPr>
            <a:r>
              <a:rPr lang="ru-RU" sz="1200" kern="1200" dirty="0" smtClean="0">
                <a:solidFill>
                  <a:schemeClr val="tx1"/>
                </a:solidFill>
                <a:effectLst/>
                <a:latin typeface="+mn-lt"/>
                <a:ea typeface="+mn-ea"/>
                <a:cs typeface="+mn-cs"/>
              </a:rPr>
              <a:t>Церковный лидер:</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включая лидеров молодежи и следопытов, пресвитеров и т. д.</a:t>
            </a:r>
            <a:r>
              <a:rPr lang="en-US" sz="1200" kern="1200" dirty="0">
                <a:solidFill>
                  <a:schemeClr val="tx1"/>
                </a:solidFill>
                <a:effectLst/>
                <a:latin typeface="+mn-lt"/>
                <a:ea typeface="+mn-ea"/>
                <a:cs typeface="+mn-cs"/>
              </a:rPr>
              <a:t> </a:t>
            </a:r>
          </a:p>
          <a:p>
            <a:endParaRPr lang="ru-RU" sz="1200" kern="1200" dirty="0" smtClean="0">
              <a:solidFill>
                <a:schemeClr val="tx1"/>
              </a:solidFill>
              <a:effectLst/>
              <a:latin typeface="+mn-lt"/>
              <a:ea typeface="+mn-ea"/>
              <a:cs typeface="+mn-cs"/>
            </a:endParaRPr>
          </a:p>
          <a:p>
            <a:r>
              <a:rPr lang="ru-RU" dirty="0" smtClean="0"/>
              <a:t>Вероятно, мы упомянули каждого взрослого человека в церкви в одной или нескольких категориях. Как правило, мы смотрим на этих людей и уважаем их. Но если они злоупотребят своей властью, может случиться большой вред. Мы рассмотрим это более подробно чуть позже.</a:t>
            </a:r>
            <a:endParaRPr lang="en-US" dirty="0"/>
          </a:p>
        </p:txBody>
      </p:sp>
      <p:sp>
        <p:nvSpPr>
          <p:cNvPr id="4" name="Slide Number Placeholder 3"/>
          <p:cNvSpPr>
            <a:spLocks noGrp="1"/>
          </p:cNvSpPr>
          <p:nvPr>
            <p:ph type="sldNum" sz="quarter" idx="5"/>
          </p:nvPr>
        </p:nvSpPr>
        <p:spPr/>
        <p:txBody>
          <a:bodyPr/>
          <a:lstStyle/>
          <a:p>
            <a:fld id="{5990D79B-D250-F942-A3D6-F0E999E3AE2B}" type="slidenum">
              <a:rPr lang="en-US" smtClean="0"/>
              <a:t>4</a:t>
            </a:fld>
            <a:endParaRPr lang="en-US"/>
          </a:p>
        </p:txBody>
      </p:sp>
    </p:spTree>
    <p:extLst>
      <p:ext uri="{BB962C8B-B14F-4D97-AF65-F5344CB8AC3E}">
        <p14:creationId xmlns:p14="http://schemas.microsoft.com/office/powerpoint/2010/main" val="203342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Виды </a:t>
            </a:r>
            <a:r>
              <a:rPr lang="ru-RU" sz="1200" kern="1200" dirty="0" smtClean="0">
                <a:solidFill>
                  <a:schemeClr val="tx1"/>
                </a:solidFill>
                <a:effectLst/>
                <a:latin typeface="+mn-lt"/>
                <a:ea typeface="+mn-ea"/>
                <a:cs typeface="+mn-cs"/>
              </a:rPr>
              <a:t>злоупотребления</a:t>
            </a:r>
            <a:r>
              <a:rPr lang="ru-RU" sz="1200" kern="1200" baseline="0" dirty="0" smtClean="0">
                <a:solidFill>
                  <a:schemeClr val="tx1"/>
                </a:solidFill>
                <a:effectLst/>
                <a:latin typeface="+mn-lt"/>
                <a:ea typeface="+mn-ea"/>
                <a:cs typeface="+mn-cs"/>
              </a:rPr>
              <a:t> властью:</a:t>
            </a:r>
            <a:endParaRPr lang="en-US" sz="1200" kern="1200" dirty="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Экономическое </a:t>
            </a:r>
            <a:r>
              <a:rPr lang="ru-RU" sz="1200" b="1" kern="1200" dirty="0" smtClean="0">
                <a:solidFill>
                  <a:schemeClr val="tx1"/>
                </a:solidFill>
                <a:effectLst/>
                <a:latin typeface="+mn-lt"/>
                <a:ea typeface="+mn-ea"/>
                <a:cs typeface="+mn-cs"/>
              </a:rPr>
              <a:t>—</a:t>
            </a:r>
            <a:r>
              <a:rPr lang="ru-RU" sz="1200" b="1" kern="1200" baseline="0" dirty="0" smtClean="0">
                <a:solidFill>
                  <a:schemeClr val="tx1"/>
                </a:solidFill>
                <a:effectLst/>
                <a:latin typeface="+mn-lt"/>
                <a:ea typeface="+mn-ea"/>
                <a:cs typeface="+mn-cs"/>
              </a:rPr>
              <a:t> </a:t>
            </a:r>
            <a:r>
              <a:rPr lang="ru-RU" sz="1200" b="0" kern="1200" dirty="0" smtClean="0">
                <a:solidFill>
                  <a:schemeClr val="tx1"/>
                </a:solidFill>
                <a:effectLst/>
                <a:latin typeface="+mn-lt"/>
                <a:ea typeface="+mn-ea"/>
                <a:cs typeface="+mn-cs"/>
              </a:rPr>
              <a:t>неправильное использование денег и доверия к управлению средствами; человек обладает властью, потому что у него есть деньги - на него смотрят с уважением, или он контролирует вещи или события с помощью своих денег, либо отдавая, либо удерживая их.</a:t>
            </a:r>
          </a:p>
          <a:p>
            <a:pPr lvl="0"/>
            <a:endParaRPr lang="ru-RU"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Поведенческое </a:t>
            </a:r>
            <a:r>
              <a:rPr lang="ru-RU" sz="1200" b="1" kern="1200" dirty="0" smtClean="0">
                <a:solidFill>
                  <a:schemeClr val="tx1"/>
                </a:solidFill>
                <a:effectLst/>
                <a:latin typeface="+mn-lt"/>
                <a:ea typeface="+mn-ea"/>
                <a:cs typeface="+mn-cs"/>
              </a:rPr>
              <a:t>— </a:t>
            </a:r>
            <a:r>
              <a:rPr lang="ru-RU" sz="1200" b="0" kern="1200" dirty="0" smtClean="0">
                <a:solidFill>
                  <a:schemeClr val="tx1"/>
                </a:solidFill>
                <a:effectLst/>
                <a:latin typeface="+mn-lt"/>
                <a:ea typeface="+mn-ea"/>
                <a:cs typeface="+mn-cs"/>
              </a:rPr>
              <a:t>использование личного авторитета, потому что они написали книгу, являются членами определенной группы, обладают сильным характером и т. д. Подумайте о людях в спорте, развлечениях, музыке, социальных сетях и других известных людях, которые влияют на последователей. Они обладают силой убеждения</a:t>
            </a:r>
            <a:r>
              <a:rPr lang="ru-RU" sz="1200" b="1" kern="1200" dirty="0" smtClean="0">
                <a:solidFill>
                  <a:schemeClr val="tx1"/>
                </a:solidFill>
                <a:effectLst/>
                <a:latin typeface="+mn-lt"/>
                <a:ea typeface="+mn-ea"/>
                <a:cs typeface="+mn-cs"/>
              </a:rPr>
              <a:t>.</a:t>
            </a:r>
          </a:p>
          <a:p>
            <a:pPr lvl="0"/>
            <a:endParaRPr lang="ru-RU"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Физическое </a:t>
            </a:r>
            <a:r>
              <a:rPr lang="ru-RU" sz="1200" b="1" kern="1200" dirty="0" smtClean="0">
                <a:solidFill>
                  <a:schemeClr val="tx1"/>
                </a:solidFill>
                <a:effectLst/>
                <a:latin typeface="+mn-lt"/>
                <a:ea typeface="+mn-ea"/>
                <a:cs typeface="+mn-cs"/>
              </a:rPr>
              <a:t>— </a:t>
            </a:r>
            <a:r>
              <a:rPr lang="ru-RU" sz="1200" b="0" kern="1200" dirty="0" smtClean="0">
                <a:solidFill>
                  <a:schemeClr val="tx1"/>
                </a:solidFill>
                <a:effectLst/>
                <a:latin typeface="+mn-lt"/>
                <a:ea typeface="+mn-ea"/>
                <a:cs typeface="+mn-cs"/>
              </a:rPr>
              <a:t>обычно использование физической силы для принуждения к подчинению. Это очевидно: если ты больше или сильнее меня, ты имеешь надо мной власть.</a:t>
            </a:r>
          </a:p>
          <a:p>
            <a:pPr lvl="0"/>
            <a:endParaRPr lang="ru-RU"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Информационное </a:t>
            </a:r>
            <a:r>
              <a:rPr lang="ru-RU" sz="1200" b="1" kern="1200" dirty="0" smtClean="0">
                <a:solidFill>
                  <a:schemeClr val="tx1"/>
                </a:solidFill>
                <a:effectLst/>
                <a:latin typeface="+mn-lt"/>
                <a:ea typeface="+mn-ea"/>
                <a:cs typeface="+mn-cs"/>
              </a:rPr>
              <a:t>— </a:t>
            </a:r>
            <a:r>
              <a:rPr lang="ru-RU" sz="1200" b="0" kern="1200" dirty="0" smtClean="0">
                <a:solidFill>
                  <a:schemeClr val="tx1"/>
                </a:solidFill>
                <a:effectLst/>
                <a:latin typeface="+mn-lt"/>
                <a:ea typeface="+mn-ea"/>
                <a:cs typeface="+mn-cs"/>
              </a:rPr>
              <a:t>использование информации, которой не хватает или в которой нуждается другой, дает силу тому, кто ее знает. Это особенно верно в отношении церковного руководства и политического руководства. Если вы находитесь на пути информации, вы можете контролировать события и людей.</a:t>
            </a:r>
          </a:p>
          <a:p>
            <a:pPr lvl="0"/>
            <a:endParaRPr lang="ru-RU"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Психологическое </a:t>
            </a:r>
            <a:r>
              <a:rPr lang="ru-RU" sz="1200" b="1" kern="1200" dirty="0" smtClean="0">
                <a:solidFill>
                  <a:schemeClr val="tx1"/>
                </a:solidFill>
                <a:effectLst/>
                <a:latin typeface="+mn-lt"/>
                <a:ea typeface="+mn-ea"/>
                <a:cs typeface="+mn-cs"/>
              </a:rPr>
              <a:t>и </a:t>
            </a:r>
            <a:r>
              <a:rPr lang="ru-RU" sz="1200" b="1" kern="1200" dirty="0" smtClean="0">
                <a:solidFill>
                  <a:schemeClr val="tx1"/>
                </a:solidFill>
                <a:effectLst/>
                <a:latin typeface="+mn-lt"/>
                <a:ea typeface="+mn-ea"/>
                <a:cs typeface="+mn-cs"/>
              </a:rPr>
              <a:t>эмоциональное — </a:t>
            </a:r>
            <a:r>
              <a:rPr lang="ru-RU" sz="1200" b="0" kern="1200" dirty="0" smtClean="0">
                <a:solidFill>
                  <a:schemeClr val="tx1"/>
                </a:solidFill>
                <a:effectLst/>
                <a:latin typeface="+mn-lt"/>
                <a:ea typeface="+mn-ea"/>
                <a:cs typeface="+mn-cs"/>
              </a:rPr>
              <a:t>использование эмоций для подавления стыда, манипулирования или контроля над другими. В </a:t>
            </a:r>
            <a:r>
              <a:rPr lang="ru-RU" sz="1200" b="0" kern="1200" dirty="0" err="1" smtClean="0">
                <a:solidFill>
                  <a:schemeClr val="tx1"/>
                </a:solidFill>
                <a:effectLst/>
                <a:latin typeface="+mn-lt"/>
                <a:ea typeface="+mn-ea"/>
                <a:cs typeface="+mn-cs"/>
              </a:rPr>
              <a:t>Ефесянам</a:t>
            </a:r>
            <a:r>
              <a:rPr lang="ru-RU" sz="1200" b="0" kern="1200" dirty="0" smtClean="0">
                <a:solidFill>
                  <a:schemeClr val="tx1"/>
                </a:solidFill>
                <a:effectLst/>
                <a:latin typeface="+mn-lt"/>
                <a:ea typeface="+mn-ea"/>
                <a:cs typeface="+mn-cs"/>
              </a:rPr>
              <a:t> 6:4 сказано: «Не раздражайте детей ваших».</a:t>
            </a:r>
          </a:p>
          <a:p>
            <a:pPr lvl="0"/>
            <a:endParaRPr lang="ru-RU"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Духовное </a:t>
            </a:r>
            <a:r>
              <a:rPr lang="ru-RU" sz="1200" b="1" kern="1200" dirty="0" smtClean="0">
                <a:solidFill>
                  <a:schemeClr val="tx1"/>
                </a:solidFill>
                <a:effectLst/>
                <a:latin typeface="+mn-lt"/>
                <a:ea typeface="+mn-ea"/>
                <a:cs typeface="+mn-cs"/>
              </a:rPr>
              <a:t>— </a:t>
            </a:r>
            <a:r>
              <a:rPr lang="ru-RU" sz="1200" b="0" kern="1200" dirty="0" smtClean="0">
                <a:solidFill>
                  <a:schemeClr val="tx1"/>
                </a:solidFill>
                <a:effectLst/>
                <a:latin typeface="+mn-lt"/>
                <a:ea typeface="+mn-ea"/>
                <a:cs typeface="+mn-cs"/>
              </a:rPr>
              <a:t>использование духовного влияния или положения, чтобы командовать, требовать, унижать или принуждать кого-либо к определенному убеждению или поведению.</a:t>
            </a:r>
          </a:p>
          <a:p>
            <a:pPr lvl="0"/>
            <a:endParaRPr lang="ru-RU" sz="1200" b="1" kern="1200" dirty="0" smtClean="0">
              <a:solidFill>
                <a:schemeClr val="tx1"/>
              </a:solidFill>
              <a:effectLst/>
              <a:latin typeface="+mn-lt"/>
              <a:ea typeface="+mn-ea"/>
              <a:cs typeface="+mn-cs"/>
            </a:endParaRPr>
          </a:p>
          <a:p>
            <a:pPr lvl="0"/>
            <a:r>
              <a:rPr lang="ru-RU" sz="1200" b="1" kern="1200" smtClean="0">
                <a:solidFill>
                  <a:schemeClr val="tx1"/>
                </a:solidFill>
                <a:effectLst/>
                <a:latin typeface="+mn-lt"/>
                <a:ea typeface="+mn-ea"/>
                <a:cs typeface="+mn-cs"/>
              </a:rPr>
              <a:t>Сексуальное </a:t>
            </a:r>
            <a:r>
              <a:rPr lang="ru-RU" sz="1200" b="1" kern="1200" dirty="0" smtClean="0">
                <a:solidFill>
                  <a:schemeClr val="tx1"/>
                </a:solidFill>
                <a:effectLst/>
                <a:latin typeface="+mn-lt"/>
                <a:ea typeface="+mn-ea"/>
                <a:cs typeface="+mn-cs"/>
              </a:rPr>
              <a:t>— </a:t>
            </a:r>
            <a:r>
              <a:rPr lang="ru-RU" sz="1200" b="0" kern="1200" dirty="0" smtClean="0">
                <a:solidFill>
                  <a:schemeClr val="tx1"/>
                </a:solidFill>
                <a:effectLst/>
                <a:latin typeface="+mn-lt"/>
                <a:ea typeface="+mn-ea"/>
                <a:cs typeface="+mn-cs"/>
              </a:rPr>
              <a:t>эксплуатация другого для личного сексуального удовлетворения. Насилие со стороны этих лиц может быть в форме сексуального насилия, инцеста, приставаний, домогательств, словесных и/или эмоциональных оскорблений или использования человека или группы в интересах обидчика. Примечание. Во многих странах существуют строгие правовые нормы в отношении сообщений и потенциально суровые юридические наказания за такого рода насилия, особенно если речь идет о жестоком обращении с несовершеннолетними детьми.</a:t>
            </a:r>
          </a:p>
          <a:p>
            <a:pPr lvl="0"/>
            <a:endParaRPr lang="ru-RU"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Некоторые из сидящих здесь могут сказать: «Ну, я не вхожу ни в одну из этих категорий. У меня НЕТ власти». Но у каждого есть власть в какой-то сфере, и мы все должны уважать границы и нести ответственность за использование этой власти. Обычно жертвой становится человек, который чувствует, что у него нет власти. Вы должны уметь защищать себя.</a:t>
            </a:r>
            <a:endParaRPr lang="en-US" b="1" dirty="0"/>
          </a:p>
        </p:txBody>
      </p:sp>
      <p:sp>
        <p:nvSpPr>
          <p:cNvPr id="4" name="Slide Number Placeholder 3"/>
          <p:cNvSpPr>
            <a:spLocks noGrp="1"/>
          </p:cNvSpPr>
          <p:nvPr>
            <p:ph type="sldNum" sz="quarter" idx="5"/>
          </p:nvPr>
        </p:nvSpPr>
        <p:spPr/>
        <p:txBody>
          <a:bodyPr/>
          <a:lstStyle/>
          <a:p>
            <a:fld id="{5990D79B-D250-F942-A3D6-F0E999E3AE2B}" type="slidenum">
              <a:rPr lang="en-US" smtClean="0"/>
              <a:t>5</a:t>
            </a:fld>
            <a:endParaRPr lang="en-US"/>
          </a:p>
        </p:txBody>
      </p:sp>
    </p:spTree>
    <p:extLst>
      <p:ext uri="{BB962C8B-B14F-4D97-AF65-F5344CB8AC3E}">
        <p14:creationId xmlns:p14="http://schemas.microsoft.com/office/powerpoint/2010/main" val="409374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ЗЛОУПОТРЕБЛЕНИЕ ВЛАСТЬЮ В ЦЕРКВИ</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ea typeface="Times New Roman" panose="02020603050405020304" pitchFamily="18" charset="0"/>
                <a:cs typeface="Arial" panose="020B0604020202020204" pitchFamily="34" charset="0"/>
              </a:rPr>
              <a:t>Во всем мире появляется все больше историй в прессе и среди людей о злоупотреблении властью.</a:t>
            </a:r>
            <a:r>
              <a:rPr lang="en-US" sz="1200" b="1" dirty="0" smtClean="0">
                <a:effectLst/>
                <a:ea typeface="Times New Roman" panose="02020603050405020304" pitchFamily="18" charset="0"/>
                <a:cs typeface="Arial" panose="020B0604020202020204" pitchFamily="34" charset="0"/>
              </a:rPr>
              <a:t> </a:t>
            </a:r>
            <a:r>
              <a:rPr lang="ru-RU" sz="1200" kern="1200" dirty="0" smtClean="0">
                <a:solidFill>
                  <a:schemeClr val="tx1"/>
                </a:solidFill>
                <a:effectLst/>
                <a:latin typeface="+mn-lt"/>
                <a:ea typeface="+mn-ea"/>
                <a:cs typeface="+mn-cs"/>
              </a:rPr>
              <a:t>Мы все, вероятно, слышали о</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церкви, которая была в новостях из-за жестокого обращения с детьми со стороны священников. Мы сомневаемся, что эта проблема стоит острее в какой-либо одной части мира, просто в некоторых странах эта проблема более открыта и обсуждаема. Мы гордимся тем, что Церковь адвентистов седьмого дня стала более активной в отношении злоупотреблений властью со стороны пасторов, учителей и других церковных лидеров. Но мы никогда не решим проблему, делая вид, что насилия нет. Потому что оно есть.</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В феврале 2008 года в международном журнале для пасторов </a:t>
            </a:r>
            <a:r>
              <a:rPr lang="pl-PL" sz="1200" kern="1200" dirty="0" smtClean="0">
                <a:solidFill>
                  <a:schemeClr val="tx1"/>
                </a:solidFill>
                <a:effectLst/>
                <a:latin typeface="+mn-lt"/>
                <a:ea typeface="+mn-ea"/>
                <a:cs typeface="+mn-cs"/>
              </a:rPr>
              <a:t>Ministry</a:t>
            </a:r>
            <a:r>
              <a:rPr lang="ru-RU" sz="1200" kern="1200" dirty="0" smtClean="0">
                <a:solidFill>
                  <a:schemeClr val="tx1"/>
                </a:solidFill>
                <a:effectLst/>
                <a:latin typeface="+mn-lt"/>
                <a:ea typeface="+mn-ea"/>
                <a:cs typeface="+mn-cs"/>
              </a:rPr>
              <a:t> была опубликована статья об </a:t>
            </a:r>
            <a:r>
              <a:rPr lang="ru-RU" sz="1200" kern="1200" dirty="0" err="1" smtClean="0">
                <a:solidFill>
                  <a:schemeClr val="tx1"/>
                </a:solidFill>
                <a:effectLst/>
                <a:latin typeface="+mn-lt"/>
                <a:ea typeface="+mn-ea"/>
                <a:cs typeface="+mn-cs"/>
              </a:rPr>
              <a:t>адвентистском</a:t>
            </a:r>
            <a:r>
              <a:rPr lang="ru-RU" sz="1200" kern="1200" dirty="0" smtClean="0">
                <a:solidFill>
                  <a:schemeClr val="tx1"/>
                </a:solidFill>
                <a:effectLst/>
                <a:latin typeface="+mn-lt"/>
                <a:ea typeface="+mn-ea"/>
                <a:cs typeface="+mn-cs"/>
              </a:rPr>
              <a:t> управлении рисками, страховой компании Церкви адвентистов седьмого дня. Один из директоров, отвечая на вопросы о злоупотреблении властью со стороны церковных лидеров, говорит: «Такое случается. Некоторые деноминации заняли позицию отрицания, отрицания, отрицания — пока не вмешаются суды… Опыт, накопленный всей группой (</a:t>
            </a:r>
            <a:r>
              <a:rPr lang="ru-RU" sz="1200" kern="1200" dirty="0" err="1" smtClean="0">
                <a:solidFill>
                  <a:schemeClr val="tx1"/>
                </a:solidFill>
                <a:effectLst/>
                <a:latin typeface="+mn-lt"/>
                <a:ea typeface="+mn-ea"/>
                <a:cs typeface="+mn-cs"/>
              </a:rPr>
              <a:t>адвентистское</a:t>
            </a:r>
            <a:r>
              <a:rPr lang="ru-RU" sz="1200" kern="1200" dirty="0" smtClean="0">
                <a:solidFill>
                  <a:schemeClr val="tx1"/>
                </a:solidFill>
                <a:effectLst/>
                <a:latin typeface="+mn-lt"/>
                <a:ea typeface="+mn-ea"/>
                <a:cs typeface="+mn-cs"/>
              </a:rPr>
              <a:t> управление рисками), вступает в действие, чтобы попытаться свести к минимуму боль и страдания, вызванные жестоким обращением… В тот момент, когда жалобщики злятся, они восстают против церкви, против людей, пытаясь помочь им. И выздоровление для них становится практически невозможным». Видите ли, когда злоупотребляют властью, люди страдают. И часто они также теряют веру в Бога.</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u-RU" sz="1200" b="1" dirty="0" smtClean="0">
                <a:solidFill>
                  <a:srgbClr val="C00000"/>
                </a:solidFill>
              </a:rPr>
              <a:t>Когда границы пересекаются, всегда кто-то страдает, и часто это человек, у которого есть власть, а также «жертва». </a:t>
            </a:r>
          </a:p>
          <a:p>
            <a:r>
              <a:rPr lang="ru-RU" sz="1200" b="1" dirty="0" smtClean="0"/>
              <a:t>А когда властью злоупотребляет лидер церкви, то страдают не только люди, но и церковь и миссия.</a:t>
            </a:r>
            <a:endParaRPr lang="en-US" sz="1200" b="1" dirty="0" smtClean="0"/>
          </a:p>
          <a:p>
            <a:r>
              <a:rPr lang="uk-UA" sz="1200" kern="1200" dirty="0" smtClean="0">
                <a:solidFill>
                  <a:schemeClr val="tx1"/>
                </a:solidFill>
                <a:effectLst/>
                <a:latin typeface="+mn-lt"/>
                <a:ea typeface="+mn-ea"/>
                <a:cs typeface="+mn-cs"/>
              </a:rPr>
              <a:t>Об</a:t>
            </a:r>
            <a:r>
              <a:rPr lang="ru-RU" sz="1200" kern="1200" baseline="0" dirty="0" smtClean="0">
                <a:solidFill>
                  <a:schemeClr val="tx1"/>
                </a:solidFill>
                <a:effectLst/>
                <a:latin typeface="+mn-lt"/>
                <a:ea typeface="+mn-ea"/>
                <a:cs typeface="+mn-cs"/>
              </a:rPr>
              <a:t> этом мы детальней поговорим на семинаре «Злоупотребление властью».</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a:t>
            </a:r>
            <a:r>
              <a:rPr lang="ru-RU" sz="1200" b="1" i="1" kern="1200" dirty="0" smtClean="0">
                <a:solidFill>
                  <a:schemeClr val="tx1"/>
                </a:solidFill>
                <a:effectLst/>
                <a:latin typeface="+mn-lt"/>
                <a:ea typeface="+mn-ea"/>
                <a:cs typeface="+mn-cs"/>
              </a:rPr>
              <a:t>Примечание для спикера</a:t>
            </a:r>
            <a:r>
              <a:rPr lang="en-US" sz="1200" b="1" i="1"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Это хорошая возможность сделать рекламу семинара, указав время и место проведения</a:t>
            </a:r>
            <a:r>
              <a:rPr lang="en-US" sz="1200" i="1"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ЗЛОУПОТРЕБЛЕНИЕ ВЛАСТЬЮ ВНЕ ЦЕРКВИ</a:t>
            </a:r>
            <a:endParaRPr lang="en-US" sz="1200" kern="1200" dirty="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Согласно статистике, в 2015 году в Соединенных Штатах чуть менее 500 преподавателей были арестованы за случаи сексуального насилия в школах [2] — что, конечно, было злоупотреблением властью. Те, кто оскорблял, были психически ранены; те, кто подвергся насилию, пострадали, порой, на всю жизнь. В качестве эксперимента в интернет-поисковик </a:t>
            </a:r>
            <a:r>
              <a:rPr lang="ru-RU" sz="1200" kern="1200" dirty="0" err="1" smtClean="0">
                <a:solidFill>
                  <a:schemeClr val="tx1"/>
                </a:solidFill>
                <a:effectLst/>
                <a:latin typeface="+mn-lt"/>
                <a:ea typeface="+mn-ea"/>
                <a:cs typeface="+mn-cs"/>
              </a:rPr>
              <a:t>Google</a:t>
            </a:r>
            <a:r>
              <a:rPr lang="ru-RU" sz="1200" kern="1200" dirty="0" smtClean="0">
                <a:solidFill>
                  <a:schemeClr val="tx1"/>
                </a:solidFill>
                <a:effectLst/>
                <a:latin typeface="+mn-lt"/>
                <a:ea typeface="+mn-ea"/>
                <a:cs typeface="+mn-cs"/>
              </a:rPr>
              <a:t> было введено слово «Злоупотребление властью», а затем одна за другой были введены страны Гана, Филиппины, Швеция, Канада, Сингапур, Новая Зеландия, Ямайка, Сирия и Австрия — все без исключения. части мира.</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опросе 2019 года 28 процентов американцев заявили, что, по их мнению, значительное меньшинство выборных должностных лиц нарушает закон или злоупотребляет своими служебными полномочиями. С другой стороны, 12 процентов американцев сообщили, что, по их мнению, почти все выборные должностные лица злоупотребляют своими служебными полномочиями.[3]</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Согласно Национальному исследованию интимных партнеров и сексуального насилия, в Соединенных Штатах в период с 2010 по 2012 год в среднем почти пять миллионов женщин ежегодно подвергались контактному сексуальному насилию, а почти полтора миллиона были изнасилованы. Ни один из этих инцидентов не был связан с сексом — это было злоупотребление властью.[4]</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Published monthly for pastors and clergy since 1928 by the Seventh-day Adventist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hlinkClick r:id="rId3"/>
              </a:rPr>
              <a:t>https://theaquilareport.com/sexual-abuse-by-teachers-is-on-the-rise/</a:t>
            </a:r>
            <a:r>
              <a:rPr lang="en-US" sz="1200" kern="1200" dirty="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Использовано в презентации </a:t>
            </a:r>
            <a:r>
              <a:rPr lang="en-US" sz="1200" kern="1200" dirty="0" smtClean="0">
                <a:solidFill>
                  <a:schemeClr val="tx1"/>
                </a:solidFill>
                <a:effectLst/>
                <a:latin typeface="+mn-lt"/>
                <a:ea typeface="+mn-ea"/>
                <a:cs typeface="+mn-cs"/>
              </a:rPr>
              <a:t>2/7/2022</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a:t>
            </a:r>
            <a:r>
              <a:rPr lang="en-US" sz="1200" u="sng" kern="1200" dirty="0">
                <a:solidFill>
                  <a:schemeClr val="tx1"/>
                </a:solidFill>
                <a:effectLst/>
                <a:latin typeface="+mn-lt"/>
                <a:ea typeface="+mn-ea"/>
                <a:cs typeface="+mn-cs"/>
                <a:hlinkClick r:id="rId4"/>
              </a:rPr>
              <a:t>https://www.statista.com/statistics/1079418/number-elected-officials-americans-think-break-law-abuse-powers/</a:t>
            </a:r>
            <a:r>
              <a:rPr lang="en-US" sz="1200" kern="1200" dirty="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Использовано в презентации</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2/24/2022.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a:t>
            </a:r>
            <a:r>
              <a:rPr lang="en-US" sz="1200" u="sng" kern="1200" dirty="0">
                <a:solidFill>
                  <a:schemeClr val="tx1"/>
                </a:solidFill>
                <a:effectLst/>
                <a:latin typeface="+mn-lt"/>
                <a:ea typeface="+mn-ea"/>
                <a:cs typeface="+mn-cs"/>
                <a:hlinkClick r:id="rId5"/>
              </a:rPr>
              <a:t>https://www.cdc.gov/violenceprevention/pdf/NISVS-StateReportBook.pdf/</a:t>
            </a:r>
            <a:r>
              <a:rPr lang="en-US" sz="1200" kern="1200" dirty="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Использовано в презентации</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2/24/2022.</a:t>
            </a:r>
          </a:p>
          <a:p>
            <a:endParaRPr lang="en-US" dirty="0"/>
          </a:p>
        </p:txBody>
      </p:sp>
      <p:sp>
        <p:nvSpPr>
          <p:cNvPr id="4" name="Slide Number Placeholder 3"/>
          <p:cNvSpPr>
            <a:spLocks noGrp="1"/>
          </p:cNvSpPr>
          <p:nvPr>
            <p:ph type="sldNum" sz="quarter" idx="5"/>
          </p:nvPr>
        </p:nvSpPr>
        <p:spPr/>
        <p:txBody>
          <a:bodyPr/>
          <a:lstStyle/>
          <a:p>
            <a:fld id="{5990D79B-D250-F942-A3D6-F0E999E3AE2B}" type="slidenum">
              <a:rPr lang="en-US" smtClean="0"/>
              <a:t>6</a:t>
            </a:fld>
            <a:endParaRPr lang="en-US"/>
          </a:p>
        </p:txBody>
      </p:sp>
    </p:spTree>
    <p:extLst>
      <p:ext uri="{BB962C8B-B14F-4D97-AF65-F5344CB8AC3E}">
        <p14:creationId xmlns:p14="http://schemas.microsoft.com/office/powerpoint/2010/main" val="344961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ЧТО МЫ МОЖЕМ СДЕЛАТЬ</a:t>
            </a:r>
          </a:p>
          <a:p>
            <a:r>
              <a:rPr lang="ru-RU" sz="1200" b="0" kern="1200" dirty="0" smtClean="0">
                <a:solidFill>
                  <a:schemeClr val="tx1"/>
                </a:solidFill>
                <a:effectLst/>
                <a:latin typeface="+mn-lt"/>
                <a:ea typeface="+mn-ea"/>
                <a:cs typeface="+mn-cs"/>
              </a:rPr>
              <a:t>Что нам делать с этой проблемой? Есть ли решение? Какие-нибудь хорошие новости? О, да!</a:t>
            </a:r>
            <a:r>
              <a:rPr lang="en-US" sz="1200" b="0" kern="1200" dirty="0">
                <a:solidFill>
                  <a:schemeClr val="tx1"/>
                </a:solidFill>
                <a:effectLst/>
                <a:latin typeface="+mn-lt"/>
                <a:ea typeface="+mn-ea"/>
                <a:cs typeface="+mn-cs"/>
              </a:rPr>
              <a:t> </a:t>
            </a:r>
            <a:endParaRPr lang="ru-RU" sz="1200" b="0" kern="1200" dirty="0" smtClean="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Во-первых, каждый из нас должен признать, что мы можем быть виновны в злоупотреблении властью.</a:t>
            </a:r>
            <a:r>
              <a:rPr lang="en-US" sz="1200" b="1" kern="1200" dirty="0" smtClean="0">
                <a:solidFill>
                  <a:schemeClr val="tx1"/>
                </a:solidFill>
                <a:effectLst/>
                <a:latin typeface="+mn-lt"/>
                <a:ea typeface="+mn-ea"/>
                <a:cs typeface="+mn-cs"/>
              </a:rPr>
              <a:t> </a:t>
            </a:r>
            <a:r>
              <a:rPr lang="ru-RU" sz="1200" b="0" kern="1200" dirty="0" smtClean="0">
                <a:solidFill>
                  <a:schemeClr val="tx1"/>
                </a:solidFill>
                <a:effectLst/>
                <a:latin typeface="+mn-lt"/>
                <a:ea typeface="+mn-ea"/>
                <a:cs typeface="+mn-cs"/>
              </a:rPr>
              <a:t>В</a:t>
            </a:r>
            <a:r>
              <a:rPr lang="ru-RU" sz="1200" kern="1200" dirty="0" smtClean="0">
                <a:solidFill>
                  <a:schemeClr val="tx1"/>
                </a:solidFill>
                <a:effectLst/>
                <a:latin typeface="+mn-lt"/>
                <a:ea typeface="+mn-ea"/>
                <a:cs typeface="+mn-cs"/>
              </a:rPr>
              <a:t> какой-то момент нашей жизни, если мы не позволим Святому Духу направлять нас во всем. Мы должны остерегаться позволять себе быть жертвами или злоупотреблять властью. Как члены собрания, члены общины, члены семьи, мы должны призывать людей к ответу — и нести ответственность перед Богом.</a:t>
            </a:r>
          </a:p>
          <a:p>
            <a:endParaRPr lang="en-US" dirty="0"/>
          </a:p>
          <a:p>
            <a:r>
              <a:rPr lang="ru-RU" sz="1200" kern="1200" dirty="0" smtClean="0">
                <a:solidFill>
                  <a:schemeClr val="tx1"/>
                </a:solidFill>
                <a:effectLst/>
                <a:latin typeface="+mn-lt"/>
                <a:ea typeface="+mn-ea"/>
                <a:cs typeface="+mn-cs"/>
              </a:rPr>
              <a:t>Итак, вот некоторые понятия, на которые мы можем и должны обратить внимание:</a:t>
            </a:r>
            <a:r>
              <a:rPr lang="en-US" sz="1200" kern="1200" dirty="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Подотчетность. Как пастор или другой духовный лидер или учитель, любой человек, наделенный властью, вы должны признать, что Бог возлагает на вас большую ответственность </a:t>
            </a:r>
            <a:r>
              <a:rPr lang="ru-RU" sz="1200" kern="1200" dirty="0" smtClean="0">
                <a:solidFill>
                  <a:schemeClr val="tx1"/>
                </a:solidFill>
                <a:effectLst/>
                <a:latin typeface="+mn-lt"/>
                <a:ea typeface="+mn-ea"/>
                <a:cs typeface="+mn-cs"/>
              </a:rPr>
              <a:t>за соблюдение Его стандартов не только за ваши слова, но и за весь ваш образ жизни.</a:t>
            </a:r>
            <a:r>
              <a:rPr lang="ru-RU" sz="1200" kern="1200" baseline="0" dirty="0" smtClean="0">
                <a:solidFill>
                  <a:schemeClr val="tx1"/>
                </a:solidFill>
                <a:effectLst/>
                <a:latin typeface="+mn-lt"/>
                <a:ea typeface="+mn-ea"/>
                <a:cs typeface="+mn-cs"/>
              </a:rPr>
              <a:t> «</a:t>
            </a:r>
            <a:r>
              <a:rPr lang="ru-RU" dirty="0" smtClean="0"/>
              <a:t>Братия мои! не многие делайтесь учителями, зная, что мы подвергнемся большему осуждению.</a:t>
            </a:r>
            <a:r>
              <a:rPr lang="ru-RU" baseline="0" dirty="0" smtClean="0"/>
              <a:t>» </a:t>
            </a:r>
            <a:r>
              <a:rPr lang="ru-RU" dirty="0" smtClean="0"/>
              <a:t>Иакова 3:1</a:t>
            </a:r>
          </a:p>
          <a:p>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90D79B-D250-F942-A3D6-F0E999E3AE2B}" type="slidenum">
              <a:rPr lang="en-US" smtClean="0"/>
              <a:t>7</a:t>
            </a:fld>
            <a:endParaRPr lang="en-US"/>
          </a:p>
        </p:txBody>
      </p:sp>
    </p:spTree>
    <p:extLst>
      <p:ext uri="{BB962C8B-B14F-4D97-AF65-F5344CB8AC3E}">
        <p14:creationId xmlns:p14="http://schemas.microsoft.com/office/powerpoint/2010/main" val="378113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dirty="0" smtClean="0">
                <a:solidFill>
                  <a:srgbClr val="002060"/>
                </a:solidFill>
                <a:ea typeface="Times New Roman" panose="02020603050405020304" pitchFamily="18" charset="0"/>
                <a:cs typeface="Arial" panose="020B0604020202020204" pitchFamily="34" charset="0"/>
              </a:rPr>
              <a:t>Взаимность</a:t>
            </a:r>
            <a:r>
              <a:rPr lang="en-US" sz="1200" dirty="0" smtClean="0">
                <a:solidFill>
                  <a:srgbClr val="002060"/>
                </a:solidFill>
                <a:ea typeface="Times New Roman" panose="02020603050405020304" pitchFamily="18" charset="0"/>
                <a:cs typeface="Arial" panose="020B0604020202020204" pitchFamily="34" charset="0"/>
              </a:rPr>
              <a:t> </a:t>
            </a:r>
            <a:r>
              <a:rPr lang="en-US" sz="1200" dirty="0" smtClean="0">
                <a:ea typeface="Times New Roman" panose="02020603050405020304" pitchFamily="18" charset="0"/>
                <a:cs typeface="Arial" panose="020B0604020202020204" pitchFamily="34" charset="0"/>
              </a:rPr>
              <a:t>- </a:t>
            </a:r>
            <a:r>
              <a:rPr lang="ru-RU" sz="1200" dirty="0" smtClean="0">
                <a:ea typeface="+mn-ea"/>
                <a:cs typeface="+mn-cs"/>
              </a:rPr>
              <a:t>к</a:t>
            </a:r>
            <a:r>
              <a:rPr lang="ru-RU" sz="1200" dirty="0" smtClean="0"/>
              <a:t>огда мы встречаемся на общей почве, никто не подавляет другого</a:t>
            </a:r>
            <a:r>
              <a:rPr lang="en-US" sz="1200" b="1" dirty="0" smtClean="0"/>
              <a:t>, </a:t>
            </a:r>
            <a:r>
              <a:rPr lang="ru-RU" sz="1200" b="1" dirty="0" smtClean="0">
                <a:solidFill>
                  <a:srgbClr val="002060"/>
                </a:solidFill>
              </a:rPr>
              <a:t>мы можем лучше взаимодействовать</a:t>
            </a:r>
            <a:r>
              <a:rPr lang="en-US" sz="1200" b="1" dirty="0" smtClean="0"/>
              <a:t>. </a:t>
            </a:r>
            <a:r>
              <a:rPr lang="ru-RU" sz="1200" dirty="0" smtClean="0"/>
              <a:t>Если существует неравенство на любом уровне, кто-то находится в невыгодном положении, и существует гораздо большая вероятность злоупотребления властью.</a:t>
            </a:r>
            <a:endParaRPr lang="en-US" dirty="0"/>
          </a:p>
        </p:txBody>
      </p:sp>
      <p:sp>
        <p:nvSpPr>
          <p:cNvPr id="4" name="Slide Number Placeholder 3"/>
          <p:cNvSpPr>
            <a:spLocks noGrp="1"/>
          </p:cNvSpPr>
          <p:nvPr>
            <p:ph type="sldNum" sz="quarter" idx="5"/>
          </p:nvPr>
        </p:nvSpPr>
        <p:spPr/>
        <p:txBody>
          <a:bodyPr/>
          <a:lstStyle/>
          <a:p>
            <a:fld id="{5990D79B-D250-F942-A3D6-F0E999E3AE2B}" type="slidenum">
              <a:rPr lang="en-US" smtClean="0"/>
              <a:t>8</a:t>
            </a:fld>
            <a:endParaRPr lang="en-US"/>
          </a:p>
        </p:txBody>
      </p:sp>
    </p:spTree>
    <p:extLst>
      <p:ext uri="{BB962C8B-B14F-4D97-AF65-F5344CB8AC3E}">
        <p14:creationId xmlns:p14="http://schemas.microsoft.com/office/powerpoint/2010/main" val="246780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dirty="0" smtClean="0">
                <a:solidFill>
                  <a:srgbClr val="002060"/>
                </a:solidFill>
                <a:effectLst/>
                <a:ea typeface="Times New Roman" panose="02020603050405020304" pitchFamily="18" charset="0"/>
                <a:cs typeface="Arial" panose="020B0604020202020204" pitchFamily="34" charset="0"/>
              </a:rPr>
              <a:t>Уважение</a:t>
            </a:r>
            <a:r>
              <a:rPr lang="en-US" sz="1200" dirty="0" smtClean="0">
                <a:solidFill>
                  <a:srgbClr val="002060"/>
                </a:solidFill>
                <a:effectLst/>
                <a:ea typeface="Times New Roman" panose="02020603050405020304" pitchFamily="18" charset="0"/>
                <a:cs typeface="Arial" panose="020B0604020202020204" pitchFamily="34" charset="0"/>
              </a:rPr>
              <a:t> -</a:t>
            </a:r>
            <a:r>
              <a:rPr lang="en-US" sz="1200" dirty="0" smtClean="0">
                <a:effectLst/>
                <a:ea typeface="Times New Roman" panose="02020603050405020304" pitchFamily="18" charset="0"/>
                <a:cs typeface="Arial" panose="020B0604020202020204" pitchFamily="34" charset="0"/>
              </a:rPr>
              <a:t> </a:t>
            </a:r>
            <a:r>
              <a:rPr lang="ru-RU" sz="1200" dirty="0" smtClean="0"/>
              <a:t>Мы должны уважать наши собственные границы, наши собственные тела и нашу собственную силу</a:t>
            </a:r>
            <a:r>
              <a:rPr lang="en-US" sz="1200" dirty="0" smtClean="0"/>
              <a:t>. </a:t>
            </a:r>
            <a:r>
              <a:rPr lang="ru-RU" sz="1200" b="1" dirty="0" smtClean="0">
                <a:solidFill>
                  <a:srgbClr val="002060"/>
                </a:solidFill>
              </a:rPr>
              <a:t>Это означает не использовать их для злоупотреблений и не позволять злоупотреблять на нас.</a:t>
            </a:r>
            <a:r>
              <a:rPr lang="ru-RU" sz="1200" b="1" baseline="0" dirty="0" smtClean="0">
                <a:solidFill>
                  <a:srgbClr val="002060"/>
                </a:solidFill>
                <a:effectLst/>
              </a:rPr>
              <a:t> </a:t>
            </a:r>
            <a:r>
              <a:rPr lang="ru-RU" sz="1200" kern="1200" dirty="0" smtClean="0">
                <a:solidFill>
                  <a:schemeClr val="tx1"/>
                </a:solidFill>
                <a:effectLst/>
                <a:latin typeface="+mn-lt"/>
                <a:ea typeface="+mn-ea"/>
                <a:cs typeface="+mn-cs"/>
              </a:rPr>
              <a:t>Павел все расставляет на свои места, говоря:</a:t>
            </a:r>
            <a:r>
              <a:rPr lang="ru-RU" sz="1200" kern="1200" baseline="0" dirty="0" smtClean="0">
                <a:solidFill>
                  <a:schemeClr val="tx1"/>
                </a:solidFill>
                <a:effectLst/>
                <a:latin typeface="+mn-lt"/>
                <a:ea typeface="+mn-ea"/>
                <a:cs typeface="+mn-cs"/>
              </a:rPr>
              <a:t> «</a:t>
            </a:r>
            <a:r>
              <a:rPr lang="ru-RU" dirty="0" smtClean="0"/>
              <a:t>Итак, умоляю вас, братия, милосердием Божиим, представьте тела ваши в жертву живую, святую, </a:t>
            </a:r>
            <a:r>
              <a:rPr lang="ru-RU" dirty="0" err="1" smtClean="0"/>
              <a:t>благоугодную</a:t>
            </a:r>
            <a:r>
              <a:rPr lang="ru-RU" dirty="0" smtClean="0"/>
              <a:t> Богу, </a:t>
            </a:r>
            <a:r>
              <a:rPr lang="ru-RU" i="1" dirty="0" smtClean="0"/>
              <a:t>для</a:t>
            </a:r>
            <a:r>
              <a:rPr lang="ru-RU" baseline="30000" dirty="0" smtClean="0"/>
              <a:t>1</a:t>
            </a:r>
            <a:r>
              <a:rPr lang="ru-RU" dirty="0" smtClean="0"/>
              <a:t> разумного служения вашего.» Римлянам 12:1</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a:t>
            </a:r>
            <a:r>
              <a:rPr lang="ru-RU" sz="1200" kern="1200" baseline="0" dirty="0" smtClean="0">
                <a:solidFill>
                  <a:schemeClr val="tx1"/>
                </a:solidFill>
                <a:effectLst/>
                <a:latin typeface="+mn-lt"/>
                <a:ea typeface="+mn-ea"/>
                <a:cs typeface="+mn-cs"/>
              </a:rPr>
              <a:t> «</a:t>
            </a:r>
            <a:r>
              <a:rPr lang="ru-RU" dirty="0" smtClean="0"/>
              <a:t>Не знаете ли, что тела́ ваши суть храм живущего в вас Святого Духа, Которого имеете вы от Бога, и вы не свои?» 1 Коринфянам 6:19</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2060"/>
                </a:solidFill>
                <a:ea typeface="Times New Roman" panose="02020603050405020304" pitchFamily="18" charset="0"/>
                <a:cs typeface="Arial" panose="020B0604020202020204" pitchFamily="34" charset="0"/>
              </a:rPr>
              <a:t>Сотрудничество</a:t>
            </a:r>
            <a:r>
              <a:rPr lang="en-US" sz="1200" dirty="0" smtClean="0">
                <a:solidFill>
                  <a:srgbClr val="002060"/>
                </a:solidFill>
                <a:ea typeface="Times New Roman" panose="02020603050405020304" pitchFamily="18" charset="0"/>
                <a:cs typeface="Arial" panose="020B0604020202020204" pitchFamily="34" charset="0"/>
              </a:rPr>
              <a:t> </a:t>
            </a:r>
            <a:r>
              <a:rPr lang="en-US" sz="1200" dirty="0" smtClean="0">
                <a:ea typeface="Times New Roman" panose="02020603050405020304" pitchFamily="18" charset="0"/>
                <a:cs typeface="Arial" panose="020B0604020202020204" pitchFamily="34" charset="0"/>
              </a:rPr>
              <a:t>- </a:t>
            </a:r>
            <a:r>
              <a:rPr lang="ru-RU" sz="1200" dirty="0" smtClean="0"/>
              <a:t>В самом начале и Адам, и Ева получили власть. Ни один из них не должен был использовать свою власть над другим. </a:t>
            </a:r>
            <a:r>
              <a:rPr lang="ru-RU" sz="1200" b="1" dirty="0" smtClean="0">
                <a:solidFill>
                  <a:srgbClr val="002060"/>
                </a:solidFill>
              </a:rPr>
              <a:t>Когда мы работаем с другими, а не над ними, получается гораздо лучший результат.</a:t>
            </a:r>
            <a:r>
              <a:rPr lang="ru-RU" sz="1200" b="1" baseline="0" dirty="0" smtClean="0">
                <a:solidFill>
                  <a:srgbClr val="002060"/>
                </a:solidFill>
                <a:effectLst/>
                <a:cs typeface="Arial" panose="020B0604020202020204" pitchFamily="34" charset="0"/>
              </a:rPr>
              <a:t> </a:t>
            </a:r>
            <a:r>
              <a:rPr lang="ru-RU" sz="1200" kern="1200" dirty="0" smtClean="0">
                <a:solidFill>
                  <a:schemeClr val="tx1"/>
                </a:solidFill>
                <a:effectLst/>
                <a:latin typeface="+mn-lt"/>
                <a:ea typeface="+mn-ea"/>
                <a:cs typeface="+mn-cs"/>
              </a:rPr>
              <a:t>Интересно, что в Новом Завете Иосифу и Марии были видения. Елизавета и </a:t>
            </a:r>
            <a:r>
              <a:rPr lang="ru-RU" sz="1200" kern="1200" dirty="0" err="1" smtClean="0">
                <a:solidFill>
                  <a:schemeClr val="tx1"/>
                </a:solidFill>
                <a:effectLst/>
                <a:latin typeface="+mn-lt"/>
                <a:ea typeface="+mn-ea"/>
                <a:cs typeface="+mn-cs"/>
              </a:rPr>
              <a:t>Захария</a:t>
            </a:r>
            <a:r>
              <a:rPr lang="ru-RU" sz="1200" kern="1200" dirty="0" smtClean="0">
                <a:solidFill>
                  <a:schemeClr val="tx1"/>
                </a:solidFill>
                <a:effectLst/>
                <a:latin typeface="+mn-lt"/>
                <a:ea typeface="+mn-ea"/>
                <a:cs typeface="+mn-cs"/>
              </a:rPr>
              <a:t> вместе обучали своего сына Иоанна. Посмотрите на само слово: </a:t>
            </a:r>
            <a:r>
              <a:rPr lang="ru-RU" sz="1200" kern="1200" dirty="0" err="1" smtClean="0">
                <a:solidFill>
                  <a:schemeClr val="tx1"/>
                </a:solidFill>
                <a:effectLst/>
                <a:latin typeface="+mn-lt"/>
                <a:ea typeface="+mn-ea"/>
                <a:cs typeface="+mn-cs"/>
              </a:rPr>
              <a:t>co</a:t>
            </a:r>
            <a:r>
              <a:rPr lang="ru-RU" sz="1200" kern="1200" dirty="0" smtClean="0">
                <a:solidFill>
                  <a:schemeClr val="tx1"/>
                </a:solidFill>
                <a:effectLst/>
                <a:latin typeface="+mn-lt"/>
                <a:ea typeface="+mn-ea"/>
                <a:cs typeface="+mn-cs"/>
              </a:rPr>
              <a:t> (вместе) труд (работать)… работать вместе.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ru-RU" sz="1200" kern="1200" dirty="0" err="1" smtClean="0">
                <a:solidFill>
                  <a:schemeClr val="tx1"/>
                </a:solidFill>
                <a:effectLst/>
                <a:latin typeface="+mn-lt"/>
                <a:ea typeface="+mn-ea"/>
                <a:cs typeface="+mn-cs"/>
              </a:rPr>
              <a:t>Анания</a:t>
            </a:r>
            <a:r>
              <a:rPr lang="ru-RU" sz="1200" kern="1200" dirty="0" smtClean="0">
                <a:solidFill>
                  <a:schemeClr val="tx1"/>
                </a:solidFill>
                <a:effectLst/>
                <a:latin typeface="+mn-lt"/>
                <a:ea typeface="+mn-ea"/>
                <a:cs typeface="+mn-cs"/>
              </a:rPr>
              <a:t> и Сапфира — отрицательный пример сотрудничества. У них была финансовая власть — почему они решили прибегнуть к обману. Это иллюстрирует серьезность греха внутри церкви, чувствительность Святого Духа к греху и скорый суд Бога над грехом [1</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ru-RU" sz="1200" kern="1200" dirty="0" smtClean="0">
                <a:solidFill>
                  <a:schemeClr val="tx1"/>
                </a:solidFill>
                <a:effectLst/>
                <a:latin typeface="+mn-lt"/>
                <a:ea typeface="+mn-ea"/>
                <a:cs typeface="+mn-cs"/>
              </a:rPr>
              <a:t>Деяния </a:t>
            </a:r>
            <a:r>
              <a:rPr lang="en-US" sz="1200" kern="1200" dirty="0" smtClean="0">
                <a:solidFill>
                  <a:schemeClr val="tx1"/>
                </a:solidFill>
                <a:effectLst/>
                <a:latin typeface="+mn-lt"/>
                <a:ea typeface="+mn-ea"/>
                <a:cs typeface="+mn-cs"/>
              </a:rPr>
              <a:t>5:1-11</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5990D79B-D250-F942-A3D6-F0E999E3AE2B}" type="slidenum">
              <a:rPr lang="en-US" smtClean="0"/>
              <a:t>9</a:t>
            </a:fld>
            <a:endParaRPr lang="en-US"/>
          </a:p>
        </p:txBody>
      </p:sp>
    </p:spTree>
    <p:extLst>
      <p:ext uri="{BB962C8B-B14F-4D97-AF65-F5344CB8AC3E}">
        <p14:creationId xmlns:p14="http://schemas.microsoft.com/office/powerpoint/2010/main" val="91776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2806-D43B-9445-9C0E-9F60112FD4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DF1490-1E97-FD45-8F50-105FC96A0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895D2-9340-3F47-B745-CA9C8A85E4B7}"/>
              </a:ext>
            </a:extLst>
          </p:cNvPr>
          <p:cNvSpPr>
            <a:spLocks noGrp="1"/>
          </p:cNvSpPr>
          <p:nvPr>
            <p:ph type="dt" sz="half" idx="10"/>
          </p:nvPr>
        </p:nvSpPr>
        <p:spPr/>
        <p:txBody>
          <a:bodyPr/>
          <a:lstStyle/>
          <a:p>
            <a:fld id="{028D7004-C2D7-FC43-B4A5-7B4095484E64}" type="datetimeFigureOut">
              <a:rPr lang="en-US" smtClean="0"/>
              <a:t>7/22/2022</a:t>
            </a:fld>
            <a:endParaRPr lang="en-US"/>
          </a:p>
        </p:txBody>
      </p:sp>
      <p:sp>
        <p:nvSpPr>
          <p:cNvPr id="5" name="Footer Placeholder 4">
            <a:extLst>
              <a:ext uri="{FF2B5EF4-FFF2-40B4-BE49-F238E27FC236}">
                <a16:creationId xmlns:a16="http://schemas.microsoft.com/office/drawing/2014/main" id="{E87E060F-B550-C945-9BFC-98C4372A5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6F143-5DE6-1746-9AAD-BD521A48C7BF}"/>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349749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B023-4CA8-EC4B-954B-F38EA5C58D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87EF0C-42D7-D146-BE6D-0BCD43246B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30753-5479-BA4D-B78B-044A03B2F5CA}"/>
              </a:ext>
            </a:extLst>
          </p:cNvPr>
          <p:cNvSpPr>
            <a:spLocks noGrp="1"/>
          </p:cNvSpPr>
          <p:nvPr>
            <p:ph type="dt" sz="half" idx="10"/>
          </p:nvPr>
        </p:nvSpPr>
        <p:spPr/>
        <p:txBody>
          <a:bodyPr/>
          <a:lstStyle/>
          <a:p>
            <a:fld id="{028D7004-C2D7-FC43-B4A5-7B4095484E64}" type="datetimeFigureOut">
              <a:rPr lang="en-US" smtClean="0"/>
              <a:t>7/22/2022</a:t>
            </a:fld>
            <a:endParaRPr lang="en-US"/>
          </a:p>
        </p:txBody>
      </p:sp>
      <p:sp>
        <p:nvSpPr>
          <p:cNvPr id="5" name="Footer Placeholder 4">
            <a:extLst>
              <a:ext uri="{FF2B5EF4-FFF2-40B4-BE49-F238E27FC236}">
                <a16:creationId xmlns:a16="http://schemas.microsoft.com/office/drawing/2014/main" id="{EE2559BA-1D8C-8F40-9915-02118C947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E8026-9DE3-664F-8C7A-AFFCE7FBE416}"/>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86743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DBBACB-084C-C34F-995C-241844FFF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408784-9D9A-E449-B94E-1B2215DAEE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7F4EE-B3AE-8243-8DDE-77526235B6C1}"/>
              </a:ext>
            </a:extLst>
          </p:cNvPr>
          <p:cNvSpPr>
            <a:spLocks noGrp="1"/>
          </p:cNvSpPr>
          <p:nvPr>
            <p:ph type="dt" sz="half" idx="10"/>
          </p:nvPr>
        </p:nvSpPr>
        <p:spPr/>
        <p:txBody>
          <a:bodyPr/>
          <a:lstStyle/>
          <a:p>
            <a:fld id="{028D7004-C2D7-FC43-B4A5-7B4095484E64}" type="datetimeFigureOut">
              <a:rPr lang="en-US" smtClean="0"/>
              <a:t>7/22/2022</a:t>
            </a:fld>
            <a:endParaRPr lang="en-US"/>
          </a:p>
        </p:txBody>
      </p:sp>
      <p:sp>
        <p:nvSpPr>
          <p:cNvPr id="5" name="Footer Placeholder 4">
            <a:extLst>
              <a:ext uri="{FF2B5EF4-FFF2-40B4-BE49-F238E27FC236}">
                <a16:creationId xmlns:a16="http://schemas.microsoft.com/office/drawing/2014/main" id="{2F7AF971-54A3-2142-9100-1749BD809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F8D70-75BB-3C41-8809-B6B7120B889D}"/>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196205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9B891-5754-8C48-9740-225F8BDFB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F9FCD-F404-604A-89A7-F0D031C5D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10FCA-5BFF-9544-8BBE-A09883C7FDF6}"/>
              </a:ext>
            </a:extLst>
          </p:cNvPr>
          <p:cNvSpPr>
            <a:spLocks noGrp="1"/>
          </p:cNvSpPr>
          <p:nvPr>
            <p:ph type="dt" sz="half" idx="10"/>
          </p:nvPr>
        </p:nvSpPr>
        <p:spPr/>
        <p:txBody>
          <a:bodyPr/>
          <a:lstStyle/>
          <a:p>
            <a:fld id="{028D7004-C2D7-FC43-B4A5-7B4095484E64}" type="datetimeFigureOut">
              <a:rPr lang="en-US" smtClean="0"/>
              <a:t>7/22/2022</a:t>
            </a:fld>
            <a:endParaRPr lang="en-US"/>
          </a:p>
        </p:txBody>
      </p:sp>
      <p:sp>
        <p:nvSpPr>
          <p:cNvPr id="5" name="Footer Placeholder 4">
            <a:extLst>
              <a:ext uri="{FF2B5EF4-FFF2-40B4-BE49-F238E27FC236}">
                <a16:creationId xmlns:a16="http://schemas.microsoft.com/office/drawing/2014/main" id="{BEA45EDA-98B6-8540-AD39-2BBE0FC41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52D18-F09B-3D46-998C-2D4D4EFFBA79}"/>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11645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46FE-F993-4F48-B70E-468BDF7D7D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19E596-332C-B048-B823-77909E1857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0404F6-AF07-104E-868D-DE3B9D7F3122}"/>
              </a:ext>
            </a:extLst>
          </p:cNvPr>
          <p:cNvSpPr>
            <a:spLocks noGrp="1"/>
          </p:cNvSpPr>
          <p:nvPr>
            <p:ph type="dt" sz="half" idx="10"/>
          </p:nvPr>
        </p:nvSpPr>
        <p:spPr/>
        <p:txBody>
          <a:bodyPr/>
          <a:lstStyle/>
          <a:p>
            <a:fld id="{028D7004-C2D7-FC43-B4A5-7B4095484E64}" type="datetimeFigureOut">
              <a:rPr lang="en-US" smtClean="0"/>
              <a:t>7/22/2022</a:t>
            </a:fld>
            <a:endParaRPr lang="en-US"/>
          </a:p>
        </p:txBody>
      </p:sp>
      <p:sp>
        <p:nvSpPr>
          <p:cNvPr id="5" name="Footer Placeholder 4">
            <a:extLst>
              <a:ext uri="{FF2B5EF4-FFF2-40B4-BE49-F238E27FC236}">
                <a16:creationId xmlns:a16="http://schemas.microsoft.com/office/drawing/2014/main" id="{0BFC441C-F2BB-1648-9100-93D90927F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5F287-D7DD-014B-AB8E-25B23564214D}"/>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404868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3CB4-B87A-134E-A8BE-46CC78485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B800A-3996-0745-8AC2-99573A7A64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DA7748-ADF2-0843-AD3B-E7B716B12F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44AC9-8A7B-D24F-85B8-7EAA40530B62}"/>
              </a:ext>
            </a:extLst>
          </p:cNvPr>
          <p:cNvSpPr>
            <a:spLocks noGrp="1"/>
          </p:cNvSpPr>
          <p:nvPr>
            <p:ph type="dt" sz="half" idx="10"/>
          </p:nvPr>
        </p:nvSpPr>
        <p:spPr/>
        <p:txBody>
          <a:bodyPr/>
          <a:lstStyle/>
          <a:p>
            <a:fld id="{028D7004-C2D7-FC43-B4A5-7B4095484E64}" type="datetimeFigureOut">
              <a:rPr lang="en-US" smtClean="0"/>
              <a:t>7/22/2022</a:t>
            </a:fld>
            <a:endParaRPr lang="en-US"/>
          </a:p>
        </p:txBody>
      </p:sp>
      <p:sp>
        <p:nvSpPr>
          <p:cNvPr id="6" name="Footer Placeholder 5">
            <a:extLst>
              <a:ext uri="{FF2B5EF4-FFF2-40B4-BE49-F238E27FC236}">
                <a16:creationId xmlns:a16="http://schemas.microsoft.com/office/drawing/2014/main" id="{7A8CAC32-EFCC-6D4D-BC29-58130F5FAC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BEDB66-F30B-4D48-BDB6-8C0122994EC7}"/>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337807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E63B-D2A3-164A-8B0C-FC8535028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911F22-ECFB-DD42-97D5-3CF53E714F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02444F-6634-3545-B12B-1103181967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5437CA-C5E1-184A-B9A3-8C849A763E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4DC406-345F-B74B-AE05-551CC35899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A6B6D-931D-B047-AB5F-39CEFD3B6090}"/>
              </a:ext>
            </a:extLst>
          </p:cNvPr>
          <p:cNvSpPr>
            <a:spLocks noGrp="1"/>
          </p:cNvSpPr>
          <p:nvPr>
            <p:ph type="dt" sz="half" idx="10"/>
          </p:nvPr>
        </p:nvSpPr>
        <p:spPr/>
        <p:txBody>
          <a:bodyPr/>
          <a:lstStyle/>
          <a:p>
            <a:fld id="{028D7004-C2D7-FC43-B4A5-7B4095484E64}" type="datetimeFigureOut">
              <a:rPr lang="en-US" smtClean="0"/>
              <a:t>7/22/2022</a:t>
            </a:fld>
            <a:endParaRPr lang="en-US"/>
          </a:p>
        </p:txBody>
      </p:sp>
      <p:sp>
        <p:nvSpPr>
          <p:cNvPr id="8" name="Footer Placeholder 7">
            <a:extLst>
              <a:ext uri="{FF2B5EF4-FFF2-40B4-BE49-F238E27FC236}">
                <a16:creationId xmlns:a16="http://schemas.microsoft.com/office/drawing/2014/main" id="{03885465-27F8-AC45-B6BF-FF943C37FC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46BC10-DA53-E846-B81F-84B7D4B0CBFD}"/>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108273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DED5-FDEA-6F4E-94DE-8CA3E03B0A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0C56D4-4DC5-2046-B2F7-A076365D2BF7}"/>
              </a:ext>
            </a:extLst>
          </p:cNvPr>
          <p:cNvSpPr>
            <a:spLocks noGrp="1"/>
          </p:cNvSpPr>
          <p:nvPr>
            <p:ph type="dt" sz="half" idx="10"/>
          </p:nvPr>
        </p:nvSpPr>
        <p:spPr/>
        <p:txBody>
          <a:bodyPr/>
          <a:lstStyle/>
          <a:p>
            <a:fld id="{028D7004-C2D7-FC43-B4A5-7B4095484E64}" type="datetimeFigureOut">
              <a:rPr lang="en-US" smtClean="0"/>
              <a:t>7/22/2022</a:t>
            </a:fld>
            <a:endParaRPr lang="en-US"/>
          </a:p>
        </p:txBody>
      </p:sp>
      <p:sp>
        <p:nvSpPr>
          <p:cNvPr id="4" name="Footer Placeholder 3">
            <a:extLst>
              <a:ext uri="{FF2B5EF4-FFF2-40B4-BE49-F238E27FC236}">
                <a16:creationId xmlns:a16="http://schemas.microsoft.com/office/drawing/2014/main" id="{57095756-7D77-544F-B8DA-3FC0686DFE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32809E-8F49-3647-B277-0581564CB0E8}"/>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118743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68EE4-C085-F148-B33D-334EE3325553}"/>
              </a:ext>
            </a:extLst>
          </p:cNvPr>
          <p:cNvSpPr>
            <a:spLocks noGrp="1"/>
          </p:cNvSpPr>
          <p:nvPr>
            <p:ph type="dt" sz="half" idx="10"/>
          </p:nvPr>
        </p:nvSpPr>
        <p:spPr/>
        <p:txBody>
          <a:bodyPr/>
          <a:lstStyle/>
          <a:p>
            <a:fld id="{028D7004-C2D7-FC43-B4A5-7B4095484E64}" type="datetimeFigureOut">
              <a:rPr lang="en-US" smtClean="0"/>
              <a:t>7/22/2022</a:t>
            </a:fld>
            <a:endParaRPr lang="en-US"/>
          </a:p>
        </p:txBody>
      </p:sp>
      <p:sp>
        <p:nvSpPr>
          <p:cNvPr id="3" name="Footer Placeholder 2">
            <a:extLst>
              <a:ext uri="{FF2B5EF4-FFF2-40B4-BE49-F238E27FC236}">
                <a16:creationId xmlns:a16="http://schemas.microsoft.com/office/drawing/2014/main" id="{91A365F5-0F00-DE4B-ADA6-6DB53944FF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3D8558-31A9-A142-9A5D-DE93B9F8F962}"/>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343294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0A304-32AA-ED41-8041-531904A81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A528A4-9247-FC47-B8F7-18684FEEED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C83DAC-15AF-1248-9B1A-0666A151C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EE4602-9E59-1C45-9FB8-2363FCDAEEB8}"/>
              </a:ext>
            </a:extLst>
          </p:cNvPr>
          <p:cNvSpPr>
            <a:spLocks noGrp="1"/>
          </p:cNvSpPr>
          <p:nvPr>
            <p:ph type="dt" sz="half" idx="10"/>
          </p:nvPr>
        </p:nvSpPr>
        <p:spPr/>
        <p:txBody>
          <a:bodyPr/>
          <a:lstStyle/>
          <a:p>
            <a:fld id="{028D7004-C2D7-FC43-B4A5-7B4095484E64}" type="datetimeFigureOut">
              <a:rPr lang="en-US" smtClean="0"/>
              <a:t>7/22/2022</a:t>
            </a:fld>
            <a:endParaRPr lang="en-US"/>
          </a:p>
        </p:txBody>
      </p:sp>
      <p:sp>
        <p:nvSpPr>
          <p:cNvPr id="6" name="Footer Placeholder 5">
            <a:extLst>
              <a:ext uri="{FF2B5EF4-FFF2-40B4-BE49-F238E27FC236}">
                <a16:creationId xmlns:a16="http://schemas.microsoft.com/office/drawing/2014/main" id="{4BBDF6F8-0C60-E645-B54A-2290E0891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6208F-2A0B-6145-BF95-A756DCB50E91}"/>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248620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C43B-0092-6D40-AB42-7A843D9BB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0DADF7-A038-C843-AC37-43E58BA08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0E1225-E262-174F-B15C-E21467383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57C3E3-A310-554D-8F43-7771B34852BD}"/>
              </a:ext>
            </a:extLst>
          </p:cNvPr>
          <p:cNvSpPr>
            <a:spLocks noGrp="1"/>
          </p:cNvSpPr>
          <p:nvPr>
            <p:ph type="dt" sz="half" idx="10"/>
          </p:nvPr>
        </p:nvSpPr>
        <p:spPr/>
        <p:txBody>
          <a:bodyPr/>
          <a:lstStyle/>
          <a:p>
            <a:fld id="{028D7004-C2D7-FC43-B4A5-7B4095484E64}" type="datetimeFigureOut">
              <a:rPr lang="en-US" smtClean="0"/>
              <a:t>7/22/2022</a:t>
            </a:fld>
            <a:endParaRPr lang="en-US"/>
          </a:p>
        </p:txBody>
      </p:sp>
      <p:sp>
        <p:nvSpPr>
          <p:cNvPr id="6" name="Footer Placeholder 5">
            <a:extLst>
              <a:ext uri="{FF2B5EF4-FFF2-40B4-BE49-F238E27FC236}">
                <a16:creationId xmlns:a16="http://schemas.microsoft.com/office/drawing/2014/main" id="{CB700D0A-F439-A94C-B7CA-8763C18D95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0396B-CF19-704B-B9B8-8ECA2E307640}"/>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80469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A869BA-1515-8148-8E52-9D2D952175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FBC4E9-9D34-CA46-A9F0-926840A82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9D829-F9DF-B149-9DA3-8D16A58033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D7004-C2D7-FC43-B4A5-7B4095484E64}" type="datetimeFigureOut">
              <a:rPr lang="en-US" smtClean="0"/>
              <a:t>7/22/2022</a:t>
            </a:fld>
            <a:endParaRPr lang="en-US"/>
          </a:p>
        </p:txBody>
      </p:sp>
      <p:sp>
        <p:nvSpPr>
          <p:cNvPr id="5" name="Footer Placeholder 4">
            <a:extLst>
              <a:ext uri="{FF2B5EF4-FFF2-40B4-BE49-F238E27FC236}">
                <a16:creationId xmlns:a16="http://schemas.microsoft.com/office/drawing/2014/main" id="{B7F9FBAE-923B-7C4C-8126-367192122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9DFFAD-9522-9A40-8079-B2ACE6356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A3785-0455-AC42-BBE2-5FAB4369E5A7}" type="slidenum">
              <a:rPr lang="en-US" smtClean="0"/>
              <a:t>‹#›</a:t>
            </a:fld>
            <a:endParaRPr lang="en-US"/>
          </a:p>
        </p:txBody>
      </p:sp>
    </p:spTree>
    <p:extLst>
      <p:ext uri="{BB962C8B-B14F-4D97-AF65-F5344CB8AC3E}">
        <p14:creationId xmlns:p14="http://schemas.microsoft.com/office/powerpoint/2010/main" val="2897319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person, person&#10;&#10;Description automatically generated">
            <a:extLst>
              <a:ext uri="{FF2B5EF4-FFF2-40B4-BE49-F238E27FC236}">
                <a16:creationId xmlns:a16="http://schemas.microsoft.com/office/drawing/2014/main" id="{AC6BAFD7-BC13-CF4B-A896-87F25EA38A65}"/>
              </a:ext>
            </a:extLst>
          </p:cNvPr>
          <p:cNvPicPr>
            <a:picLocks noChangeAspect="1"/>
          </p:cNvPicPr>
          <p:nvPr/>
        </p:nvPicPr>
        <p:blipFill rotWithShape="1">
          <a:blip r:embed="rId3"/>
          <a:srcRect t="2597"/>
          <a:stretch/>
        </p:blipFill>
        <p:spPr>
          <a:xfrm>
            <a:off x="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2DCACE9-8EC9-D24F-971C-12C79272CFD0}"/>
              </a:ext>
            </a:extLst>
          </p:cNvPr>
          <p:cNvSpPr>
            <a:spLocks noGrp="1"/>
          </p:cNvSpPr>
          <p:nvPr>
            <p:ph type="ctrTitle"/>
          </p:nvPr>
        </p:nvSpPr>
        <p:spPr>
          <a:xfrm>
            <a:off x="8079167" y="3526617"/>
            <a:ext cx="3852041" cy="1669845"/>
          </a:xfrm>
        </p:spPr>
        <p:txBody>
          <a:bodyPr>
            <a:noAutofit/>
          </a:bodyPr>
          <a:lstStyle/>
          <a:p>
            <a:pPr>
              <a:lnSpc>
                <a:spcPct val="100000"/>
              </a:lnSpc>
            </a:pPr>
            <a:r>
              <a:rPr lang="ru-RU" sz="2400" b="1" dirty="0" smtClean="0">
                <a:latin typeface="Avenir Next" panose="020B0503020202020204" pitchFamily="34" charset="0"/>
              </a:rPr>
              <a:t>ПОЛОЖИ</a:t>
            </a:r>
            <a:r>
              <a:rPr lang="ru-RU" sz="2400" b="1" dirty="0" smtClean="0">
                <a:solidFill>
                  <a:srgbClr val="FF0000"/>
                </a:solidFill>
                <a:latin typeface="Avenir Next" panose="020B0503020202020204" pitchFamily="34" charset="0"/>
              </a:rPr>
              <a:t>ЭТОМУ</a:t>
            </a:r>
            <a:r>
              <a:rPr lang="ru-RU" sz="2400" b="1" dirty="0" smtClean="0">
                <a:latin typeface="Avenir Next" panose="020B0503020202020204" pitchFamily="34" charset="0"/>
              </a:rPr>
              <a:t>КОНЕЦ</a:t>
            </a:r>
            <a:r>
              <a:rPr lang="en-US" sz="4400" dirty="0" smtClean="0">
                <a:latin typeface="Avenir Next" panose="020B0503020202020204" pitchFamily="34" charset="0"/>
              </a:rPr>
              <a:t>®</a:t>
            </a:r>
            <a:r>
              <a:rPr lang="en-US" sz="4800" b="1" dirty="0">
                <a:latin typeface="Avenir Next" panose="020B0503020202020204" pitchFamily="34" charset="0"/>
              </a:rPr>
              <a:t/>
            </a:r>
            <a:br>
              <a:rPr lang="en-US" sz="4800" b="1" dirty="0">
                <a:latin typeface="Avenir Next" panose="020B0503020202020204" pitchFamily="34" charset="0"/>
              </a:rPr>
            </a:br>
            <a:r>
              <a:rPr lang="ru-RU" sz="3600" b="1" dirty="0" smtClean="0">
                <a:latin typeface="Avenir Next" panose="020B0503020202020204" pitchFamily="34" charset="0"/>
              </a:rPr>
              <a:t>ДЕНЬ ВЛИЯНИЯ</a:t>
            </a:r>
            <a:r>
              <a:rPr lang="en-US" sz="3600" b="1" dirty="0" smtClean="0">
                <a:latin typeface="Avenir Next" panose="020B0503020202020204" pitchFamily="34" charset="0"/>
              </a:rPr>
              <a:t> </a:t>
            </a:r>
            <a:r>
              <a:rPr lang="en-US" sz="3600" b="1" dirty="0">
                <a:latin typeface="Avenir Next" panose="020B0503020202020204" pitchFamily="34" charset="0"/>
              </a:rPr>
              <a:t>2022</a:t>
            </a:r>
            <a:endParaRPr lang="en-US" sz="4800" b="1" dirty="0">
              <a:latin typeface="Avenir Next" panose="020B0503020202020204" pitchFamily="34" charset="0"/>
            </a:endParaRP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41DF769-02A6-5C46-9802-2BB399CFA581}"/>
              </a:ext>
            </a:extLst>
          </p:cNvPr>
          <p:cNvSpPr/>
          <p:nvPr/>
        </p:nvSpPr>
        <p:spPr>
          <a:xfrm>
            <a:off x="164592" y="1292443"/>
            <a:ext cx="10515600" cy="769441"/>
          </a:xfrm>
          <a:prstGeom prst="rect">
            <a:avLst/>
          </a:prstGeom>
        </p:spPr>
        <p:txBody>
          <a:bodyPr wrap="square">
            <a:spAutoFit/>
          </a:bodyPr>
          <a:lstStyle/>
          <a:p>
            <a:pPr algn="ctr"/>
            <a:r>
              <a:rPr lang="ru-RU" sz="4400" b="1" spc="600" dirty="0" smtClean="0">
                <a:solidFill>
                  <a:schemeClr val="bg1"/>
                </a:solidFill>
                <a:latin typeface="Engravers MT" panose="02090707080505020304" pitchFamily="18" charset="77"/>
              </a:rPr>
              <a:t>Злоупотребление властью</a:t>
            </a:r>
            <a:endParaRPr lang="en-US" sz="4400" spc="600" dirty="0">
              <a:solidFill>
                <a:schemeClr val="bg1"/>
              </a:solidFill>
              <a:latin typeface="Engravers MT" panose="02090707080505020304" pitchFamily="18" charset="77"/>
            </a:endParaRPr>
          </a:p>
        </p:txBody>
      </p:sp>
      <p:sp>
        <p:nvSpPr>
          <p:cNvPr id="4" name="TextBox 3">
            <a:extLst>
              <a:ext uri="{FF2B5EF4-FFF2-40B4-BE49-F238E27FC236}">
                <a16:creationId xmlns:a16="http://schemas.microsoft.com/office/drawing/2014/main" id="{91B07142-9B0F-D843-8973-419F9B6012CA}"/>
              </a:ext>
            </a:extLst>
          </p:cNvPr>
          <p:cNvSpPr txBox="1"/>
          <p:nvPr/>
        </p:nvSpPr>
        <p:spPr>
          <a:xfrm>
            <a:off x="7917365" y="5352584"/>
            <a:ext cx="4114801" cy="523220"/>
          </a:xfrm>
          <a:prstGeom prst="rect">
            <a:avLst/>
          </a:prstGeom>
          <a:noFill/>
        </p:spPr>
        <p:txBody>
          <a:bodyPr wrap="square" rtlCol="0">
            <a:spAutoFit/>
          </a:bodyPr>
          <a:lstStyle/>
          <a:p>
            <a:pPr algn="ctr"/>
            <a:r>
              <a:rPr lang="ru-RU" sz="1400" dirty="0" smtClean="0">
                <a:latin typeface="Corbel" panose="020B0503020204020204" pitchFamily="34" charset="0"/>
              </a:rPr>
              <a:t>Подготовлено отделом женского служения Генеральной Конференции</a:t>
            </a:r>
            <a:r>
              <a:rPr lang="en-US" sz="1400" b="1" spc="600" dirty="0" smtClean="0">
                <a:latin typeface="Corbel" panose="020B0503020204020204" pitchFamily="34" charset="0"/>
              </a:rPr>
              <a:t> </a:t>
            </a:r>
            <a:endParaRPr lang="en-US" sz="1400" b="1" spc="600" dirty="0">
              <a:latin typeface="Corbel" panose="020B0503020204020204" pitchFamily="34" charset="0"/>
            </a:endParaRPr>
          </a:p>
        </p:txBody>
      </p:sp>
      <p:sp>
        <p:nvSpPr>
          <p:cNvPr id="6" name="TextBox 5">
            <a:extLst>
              <a:ext uri="{FF2B5EF4-FFF2-40B4-BE49-F238E27FC236}">
                <a16:creationId xmlns:a16="http://schemas.microsoft.com/office/drawing/2014/main" id="{68F02366-67C2-F74B-92EF-AEB5F753CC5A}"/>
              </a:ext>
            </a:extLst>
          </p:cNvPr>
          <p:cNvSpPr txBox="1"/>
          <p:nvPr/>
        </p:nvSpPr>
        <p:spPr>
          <a:xfrm>
            <a:off x="3502671" y="2048556"/>
            <a:ext cx="6784430" cy="523220"/>
          </a:xfrm>
          <a:prstGeom prst="rect">
            <a:avLst/>
          </a:prstGeom>
          <a:noFill/>
        </p:spPr>
        <p:txBody>
          <a:bodyPr wrap="square" rtlCol="0">
            <a:spAutoFit/>
          </a:bodyPr>
          <a:lstStyle/>
          <a:p>
            <a:r>
              <a:rPr lang="ru-RU" sz="2800" dirty="0" err="1" smtClean="0">
                <a:solidFill>
                  <a:schemeClr val="bg1"/>
                </a:solidFill>
                <a:latin typeface="Avenir Next LT Pro Demi" panose="020B0504020202020204" pitchFamily="34" charset="77"/>
              </a:rPr>
              <a:t>Ардис</a:t>
            </a:r>
            <a:r>
              <a:rPr lang="ru-RU" sz="2800" dirty="0" smtClean="0">
                <a:solidFill>
                  <a:schemeClr val="bg1"/>
                </a:solidFill>
                <a:latin typeface="Avenir Next LT Pro Demi" panose="020B0504020202020204" pitchFamily="34" charset="77"/>
              </a:rPr>
              <a:t> и Дик </a:t>
            </a:r>
            <a:r>
              <a:rPr lang="ru-RU" sz="2800" dirty="0" err="1" smtClean="0">
                <a:solidFill>
                  <a:schemeClr val="bg1"/>
                </a:solidFill>
                <a:latin typeface="Avenir Next LT Pro Demi" panose="020B0504020202020204" pitchFamily="34" charset="77"/>
              </a:rPr>
              <a:t>Стэнбакен</a:t>
            </a:r>
            <a:endParaRPr lang="en-US" sz="2800" dirty="0">
              <a:solidFill>
                <a:schemeClr val="bg1"/>
              </a:solidFill>
              <a:latin typeface="Avenir Next LT Pro Demi" panose="020B0504020202020204" pitchFamily="34" charset="77"/>
            </a:endParaRPr>
          </a:p>
        </p:txBody>
      </p:sp>
      <p:sp>
        <p:nvSpPr>
          <p:cNvPr id="7" name="Прямоугольник 6"/>
          <p:cNvSpPr/>
          <p:nvPr/>
        </p:nvSpPr>
        <p:spPr>
          <a:xfrm>
            <a:off x="2027583" y="4937760"/>
            <a:ext cx="5629009" cy="1536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err="1" smtClean="0">
                <a:solidFill>
                  <a:schemeClr val="tx1"/>
                </a:solidFill>
              </a:rPr>
              <a:t>Положи</a:t>
            </a:r>
            <a:r>
              <a:rPr lang="ru-RU" sz="4000" b="1" dirty="0" err="1" smtClean="0">
                <a:solidFill>
                  <a:srgbClr val="FF0000"/>
                </a:solidFill>
              </a:rPr>
              <a:t>этому</a:t>
            </a:r>
            <a:r>
              <a:rPr lang="ru-RU" sz="4000" b="1" dirty="0" err="1" smtClean="0">
                <a:solidFill>
                  <a:schemeClr val="tx1"/>
                </a:solidFill>
              </a:rPr>
              <a:t>конец</a:t>
            </a:r>
            <a:endParaRPr lang="ru-RU" sz="4000" b="1" dirty="0" smtClean="0">
              <a:solidFill>
                <a:schemeClr val="tx1"/>
              </a:solidFill>
            </a:endParaRPr>
          </a:p>
          <a:p>
            <a:pPr algn="ctr"/>
            <a:r>
              <a:rPr lang="ru-RU" sz="2800" b="1" dirty="0" smtClean="0">
                <a:solidFill>
                  <a:srgbClr val="FF0000"/>
                </a:solidFill>
              </a:rPr>
              <a:t>Адвентисты говорят </a:t>
            </a:r>
            <a:r>
              <a:rPr lang="ru-RU" sz="2800" b="1" dirty="0" smtClean="0">
                <a:solidFill>
                  <a:schemeClr val="tx1"/>
                </a:solidFill>
              </a:rPr>
              <a:t>НЕТ </a:t>
            </a:r>
            <a:r>
              <a:rPr lang="ru-RU" sz="2800" b="1" dirty="0" smtClean="0">
                <a:solidFill>
                  <a:srgbClr val="FF0000"/>
                </a:solidFill>
              </a:rPr>
              <a:t>насилию</a:t>
            </a:r>
            <a:endParaRPr lang="ru-RU" sz="2800" b="1" dirty="0">
              <a:solidFill>
                <a:srgbClr val="FF0000"/>
              </a:solidFill>
            </a:endParaRPr>
          </a:p>
        </p:txBody>
      </p:sp>
    </p:spTree>
    <p:extLst>
      <p:ext uri="{BB962C8B-B14F-4D97-AF65-F5344CB8AC3E}">
        <p14:creationId xmlns:p14="http://schemas.microsoft.com/office/powerpoint/2010/main" val="289428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C132CF7B-9620-FD4C-91AE-3EAEC5451A05}"/>
              </a:ext>
            </a:extLst>
          </p:cNvPr>
          <p:cNvPicPr>
            <a:picLocks noGrp="1" noChangeAspect="1"/>
          </p:cNvPicPr>
          <p:nvPr>
            <p:ph idx="1"/>
          </p:nvPr>
        </p:nvPicPr>
        <p:blipFill rotWithShape="1">
          <a:blip r:embed="rId3"/>
          <a:srcRect t="2615"/>
          <a:stretch/>
        </p:blipFill>
        <p:spPr>
          <a:xfrm>
            <a:off x="20" y="0"/>
            <a:ext cx="12194260" cy="6858000"/>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pink flowers on book page">
            <a:extLst>
              <a:ext uri="{FF2B5EF4-FFF2-40B4-BE49-F238E27FC236}">
                <a16:creationId xmlns:a16="http://schemas.microsoft.com/office/drawing/2014/main" id="{D0343570-D713-F747-AE36-71278C630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0492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E68DCF8-C74F-0E4A-A309-E2327D0D979A}"/>
              </a:ext>
            </a:extLst>
          </p:cNvPr>
          <p:cNvSpPr/>
          <p:nvPr/>
        </p:nvSpPr>
        <p:spPr>
          <a:xfrm>
            <a:off x="6378498" y="61555"/>
            <a:ext cx="4059044" cy="3416320"/>
          </a:xfrm>
          <a:prstGeom prst="rect">
            <a:avLst/>
          </a:prstGeom>
        </p:spPr>
        <p:txBody>
          <a:bodyPr wrap="square">
            <a:spAutoFit/>
          </a:bodyPr>
          <a:lstStyle/>
          <a:p>
            <a:pPr algn="ctr"/>
            <a:r>
              <a:rPr lang="ru-RU" sz="5400" b="1" dirty="0" smtClean="0">
                <a:latin typeface="Gabriola" pitchFamily="82" charset="0"/>
                <a:ea typeface="Times New Roman" panose="02020603050405020304" pitchFamily="18" charset="0"/>
                <a:cs typeface="Arial" panose="020B0604020202020204" pitchFamily="34" charset="0"/>
              </a:rPr>
              <a:t>Позитивные примеры</a:t>
            </a:r>
            <a:endParaRPr lang="en-US" sz="5400" b="1" dirty="0">
              <a:latin typeface="Gabriola" pitchFamily="82" charset="0"/>
              <a:ea typeface="Times New Roman" panose="02020603050405020304" pitchFamily="18" charset="0"/>
              <a:cs typeface="Arial" panose="020B0604020202020204" pitchFamily="34" charset="0"/>
            </a:endParaRPr>
          </a:p>
          <a:p>
            <a:pPr algn="ctr"/>
            <a:r>
              <a:rPr lang="en-US" sz="5400" b="1" dirty="0">
                <a:solidFill>
                  <a:srgbClr val="9C164D"/>
                </a:solidFill>
                <a:latin typeface="Gabriola" pitchFamily="82" charset="0"/>
                <a:ea typeface="Times New Roman" panose="02020603050405020304" pitchFamily="18" charset="0"/>
                <a:cs typeface="Arial" panose="020B0604020202020204" pitchFamily="34" charset="0"/>
              </a:rPr>
              <a:t> </a:t>
            </a:r>
            <a:r>
              <a:rPr lang="ru-RU" sz="5400" b="1" dirty="0" smtClean="0">
                <a:solidFill>
                  <a:srgbClr val="9C164D"/>
                </a:solidFill>
                <a:latin typeface="Gabriola" pitchFamily="82" charset="0"/>
                <a:ea typeface="Times New Roman" panose="02020603050405020304" pitchFamily="18" charset="0"/>
                <a:cs typeface="Arial" panose="020B0604020202020204" pitchFamily="34" charset="0"/>
              </a:rPr>
              <a:t>в послании </a:t>
            </a:r>
            <a:r>
              <a:rPr lang="ru-RU" sz="5400" b="1" dirty="0" err="1" smtClean="0">
                <a:solidFill>
                  <a:srgbClr val="9C164D"/>
                </a:solidFill>
                <a:latin typeface="Gabriola" pitchFamily="82" charset="0"/>
                <a:ea typeface="Times New Roman" panose="02020603050405020304" pitchFamily="18" charset="0"/>
                <a:cs typeface="Arial" panose="020B0604020202020204" pitchFamily="34" charset="0"/>
              </a:rPr>
              <a:t>Ефесянам</a:t>
            </a:r>
            <a:endParaRPr lang="en-US" sz="5400" b="1" dirty="0">
              <a:solidFill>
                <a:srgbClr val="9C164D"/>
              </a:solidFill>
              <a:latin typeface="Gabriola" pitchFamily="82" charset="0"/>
              <a:ea typeface="Times New Roman" panose="02020603050405020304" pitchFamily="18" charset="0"/>
            </a:endParaRPr>
          </a:p>
        </p:txBody>
      </p:sp>
    </p:spTree>
    <p:extLst>
      <p:ext uri="{BB962C8B-B14F-4D97-AF65-F5344CB8AC3E}">
        <p14:creationId xmlns:p14="http://schemas.microsoft.com/office/powerpoint/2010/main" val="140681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flag&#10;&#10;Description automatically generated with low confidence">
            <a:extLst>
              <a:ext uri="{FF2B5EF4-FFF2-40B4-BE49-F238E27FC236}">
                <a16:creationId xmlns:a16="http://schemas.microsoft.com/office/drawing/2014/main" id="{6B17901F-953C-4140-9B5D-E0A0E4030814}"/>
              </a:ext>
            </a:extLst>
          </p:cNvPr>
          <p:cNvPicPr>
            <a:picLocks noGrp="1" noChangeAspect="1"/>
          </p:cNvPicPr>
          <p:nvPr>
            <p:ph idx="1"/>
          </p:nvPr>
        </p:nvPicPr>
        <p:blipFill rotWithShape="1">
          <a:blip r:embed="rId3"/>
          <a:srcRect b="2616"/>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6D35507F-EE1E-1B41-8BDB-5D5A7F2CF0B9}"/>
              </a:ext>
            </a:extLst>
          </p:cNvPr>
          <p:cNvSpPr txBox="1"/>
          <p:nvPr/>
        </p:nvSpPr>
        <p:spPr>
          <a:xfrm>
            <a:off x="552753" y="1131569"/>
            <a:ext cx="8229600" cy="5155257"/>
          </a:xfrm>
          <a:prstGeom prst="rect">
            <a:avLst/>
          </a:prstGeom>
          <a:noFill/>
        </p:spPr>
        <p:txBody>
          <a:bodyPr wrap="square">
            <a:spAutoFit/>
          </a:bodyPr>
          <a:lstStyle/>
          <a:p>
            <a:r>
              <a:rPr lang="ru-RU" sz="2300" b="1" dirty="0" err="1" smtClean="0">
                <a:effectLst/>
                <a:ea typeface="Times New Roman" panose="02020603050405020304" pitchFamily="18" charset="0"/>
                <a:cs typeface="Arial" panose="020B0604020202020204" pitchFamily="34" charset="0"/>
              </a:rPr>
              <a:t>Ефесянам</a:t>
            </a:r>
            <a:r>
              <a:rPr lang="en-US" sz="2300" b="1" dirty="0" smtClean="0">
                <a:effectLst/>
                <a:ea typeface="Times New Roman" panose="02020603050405020304" pitchFamily="18" charset="0"/>
                <a:cs typeface="Arial" panose="020B0604020202020204" pitchFamily="34" charset="0"/>
              </a:rPr>
              <a:t> </a:t>
            </a:r>
            <a:r>
              <a:rPr lang="en-US" sz="2300" b="1" dirty="0">
                <a:effectLst/>
                <a:ea typeface="Times New Roman" panose="02020603050405020304" pitchFamily="18" charset="0"/>
                <a:cs typeface="Arial" panose="020B0604020202020204" pitchFamily="34" charset="0"/>
              </a:rPr>
              <a:t>4:1 </a:t>
            </a:r>
            <a:r>
              <a:rPr lang="ru-RU" sz="2300" dirty="0">
                <a:ea typeface="Times New Roman" panose="02020603050405020304" pitchFamily="18" charset="0"/>
                <a:cs typeface="Arial" panose="020B0604020202020204" pitchFamily="34" charset="0"/>
              </a:rPr>
              <a:t>и далее Павел писал, что верующих призывают</a:t>
            </a:r>
            <a:r>
              <a:rPr lang="en-US" sz="2300" dirty="0" smtClean="0">
                <a:effectLst/>
                <a:ea typeface="Times New Roman" panose="02020603050405020304" pitchFamily="18" charset="0"/>
                <a:cs typeface="Arial" panose="020B0604020202020204" pitchFamily="34" charset="0"/>
              </a:rPr>
              <a:t> </a:t>
            </a:r>
            <a:r>
              <a:rPr lang="ru-RU" sz="2300" dirty="0" smtClean="0">
                <a:effectLst/>
                <a:ea typeface="Times New Roman" panose="02020603050405020304" pitchFamily="18" charset="0"/>
                <a:cs typeface="Arial" panose="020B0604020202020204" pitchFamily="34" charset="0"/>
              </a:rPr>
              <a:t>«</a:t>
            </a:r>
            <a:r>
              <a:rPr lang="en-US" sz="2300" dirty="0" smtClean="0">
                <a:effectLst/>
                <a:ea typeface="Times New Roman" panose="02020603050405020304" pitchFamily="18" charset="0"/>
                <a:cs typeface="Arial" panose="020B0604020202020204" pitchFamily="34" charset="0"/>
              </a:rPr>
              <a:t>…</a:t>
            </a:r>
            <a:r>
              <a:rPr lang="ru-RU" sz="2400" baseline="30000" dirty="0" smtClean="0"/>
              <a:t> </a:t>
            </a:r>
            <a:r>
              <a:rPr lang="ru-RU" sz="2400" dirty="0" smtClean="0"/>
              <a:t>поступать </a:t>
            </a:r>
            <a:r>
              <a:rPr lang="ru-RU" sz="2400" dirty="0"/>
              <a:t>достойно звания, в которое вы призваны</a:t>
            </a:r>
            <a:r>
              <a:rPr lang="ru-RU" sz="2400" dirty="0" smtClean="0"/>
              <a:t>,..</a:t>
            </a:r>
            <a:r>
              <a:rPr lang="en-US" sz="2300" dirty="0" smtClean="0">
                <a:effectLst/>
                <a:ea typeface="Times New Roman" panose="02020603050405020304" pitchFamily="18" charset="0"/>
                <a:cs typeface="Arial" panose="020B0604020202020204" pitchFamily="34" charset="0"/>
              </a:rPr>
              <a:t>.</a:t>
            </a:r>
            <a:r>
              <a:rPr lang="ru-RU" sz="2300" dirty="0">
                <a:ea typeface="Times New Roman" panose="02020603050405020304" pitchFamily="18" charset="0"/>
                <a:cs typeface="Arial" panose="020B0604020202020204" pitchFamily="34" charset="0"/>
              </a:rPr>
              <a:t> </a:t>
            </a:r>
            <a:r>
              <a:rPr lang="ru-RU" sz="2300" b="1" dirty="0" smtClean="0">
                <a:solidFill>
                  <a:schemeClr val="accent1">
                    <a:lumMod val="50000"/>
                  </a:schemeClr>
                </a:solidFill>
                <a:ea typeface="Times New Roman" panose="02020603050405020304" pitchFamily="18" charset="0"/>
                <a:cs typeface="Arial" panose="020B0604020202020204" pitchFamily="34" charset="0"/>
              </a:rPr>
              <a:t>с</a:t>
            </a:r>
            <a:r>
              <a:rPr lang="ru-RU" sz="2400" b="1" dirty="0" smtClean="0">
                <a:solidFill>
                  <a:schemeClr val="accent1">
                    <a:lumMod val="50000"/>
                  </a:schemeClr>
                </a:solidFill>
              </a:rPr>
              <a:t>о </a:t>
            </a:r>
            <a:r>
              <a:rPr lang="ru-RU" sz="2400" b="1" dirty="0">
                <a:solidFill>
                  <a:schemeClr val="accent1">
                    <a:lumMod val="50000"/>
                  </a:schemeClr>
                </a:solidFill>
              </a:rPr>
              <a:t>всяким смиренномудрием и кротостью и долготерпением, снисходя друг ко другу любовью, </a:t>
            </a:r>
            <a:r>
              <a:rPr lang="ru-RU" sz="2400" b="1" dirty="0" smtClean="0">
                <a:solidFill>
                  <a:schemeClr val="accent1">
                    <a:lumMod val="50000"/>
                  </a:schemeClr>
                </a:solidFill>
              </a:rPr>
              <a:t>стараясь </a:t>
            </a:r>
            <a:r>
              <a:rPr lang="ru-RU" sz="2400" b="1" dirty="0">
                <a:solidFill>
                  <a:schemeClr val="accent1">
                    <a:lumMod val="50000"/>
                  </a:schemeClr>
                </a:solidFill>
              </a:rPr>
              <a:t>сохранять единство духа в союзе мира</a:t>
            </a:r>
            <a:r>
              <a:rPr lang="ru-RU" sz="2400" b="1" dirty="0" smtClean="0">
                <a:solidFill>
                  <a:schemeClr val="accent1">
                    <a:lumMod val="50000"/>
                  </a:schemeClr>
                </a:solidFill>
              </a:rPr>
              <a:t>.</a:t>
            </a:r>
            <a:r>
              <a:rPr lang="ru-RU" sz="2400" dirty="0" smtClean="0"/>
              <a:t>»</a:t>
            </a:r>
            <a:r>
              <a:rPr lang="en-US" sz="2300" b="1" dirty="0" smtClean="0">
                <a:solidFill>
                  <a:srgbClr val="002060"/>
                </a:solidFill>
                <a:effectLst/>
              </a:rPr>
              <a:t> </a:t>
            </a:r>
            <a:endParaRPr lang="en-US" sz="2300" b="1" dirty="0">
              <a:solidFill>
                <a:srgbClr val="002060"/>
              </a:solidFill>
              <a:effectLst/>
            </a:endParaRPr>
          </a:p>
          <a:p>
            <a:endParaRPr lang="en-US" sz="2300" dirty="0"/>
          </a:p>
          <a:p>
            <a:r>
              <a:rPr lang="ru-RU" sz="2300" b="1" dirty="0" smtClean="0"/>
              <a:t>Павел продолжает в стихах</a:t>
            </a:r>
            <a:r>
              <a:rPr lang="en-US" sz="2300" b="1" dirty="0" smtClean="0"/>
              <a:t> </a:t>
            </a:r>
            <a:r>
              <a:rPr lang="en-US" sz="2300" b="1" dirty="0"/>
              <a:t>17-19</a:t>
            </a:r>
            <a:r>
              <a:rPr lang="en-US" sz="2300" dirty="0"/>
              <a:t>, </a:t>
            </a:r>
            <a:r>
              <a:rPr lang="ru-RU" sz="2300" dirty="0"/>
              <a:t>предупреждая нас о тщетности неправильных мыслей и действий, ведущих к затемнению понимания, отделению от жизни Божией</a:t>
            </a:r>
            <a:r>
              <a:rPr lang="en-US" sz="2300" dirty="0" smtClean="0"/>
              <a:t> </a:t>
            </a:r>
            <a:r>
              <a:rPr lang="ru-RU" sz="2300" b="1" dirty="0" smtClean="0">
                <a:solidFill>
                  <a:srgbClr val="002060"/>
                </a:solidFill>
              </a:rPr>
              <a:t>«</a:t>
            </a:r>
            <a:r>
              <a:rPr lang="ru-RU" sz="2400" b="1" dirty="0" smtClean="0">
                <a:solidFill>
                  <a:schemeClr val="accent1">
                    <a:lumMod val="50000"/>
                  </a:schemeClr>
                </a:solidFill>
              </a:rPr>
              <a:t>по </a:t>
            </a:r>
            <a:r>
              <a:rPr lang="ru-RU" sz="2400" b="1" dirty="0">
                <a:solidFill>
                  <a:schemeClr val="accent1">
                    <a:lumMod val="50000"/>
                  </a:schemeClr>
                </a:solidFill>
              </a:rPr>
              <a:t>причине их невежества и ожесточения сердца </a:t>
            </a:r>
            <a:r>
              <a:rPr lang="ru-RU" sz="2400" b="1" dirty="0" smtClean="0">
                <a:solidFill>
                  <a:schemeClr val="accent1">
                    <a:lumMod val="50000"/>
                  </a:schemeClr>
                </a:solidFill>
              </a:rPr>
              <a:t>их</a:t>
            </a:r>
            <a:r>
              <a:rPr lang="ru-RU" sz="2300" b="1" dirty="0" smtClean="0">
                <a:solidFill>
                  <a:schemeClr val="accent1">
                    <a:lumMod val="50000"/>
                  </a:schemeClr>
                </a:solidFill>
              </a:rPr>
              <a:t>».</a:t>
            </a:r>
            <a:endParaRPr lang="en-US" sz="2300" b="1" dirty="0">
              <a:solidFill>
                <a:schemeClr val="accent1">
                  <a:lumMod val="50000"/>
                </a:schemeClr>
              </a:solidFill>
            </a:endParaRPr>
          </a:p>
          <a:p>
            <a:endParaRPr lang="en-US" sz="2300" dirty="0"/>
          </a:p>
          <a:p>
            <a:r>
              <a:rPr lang="ru-RU" sz="2300" b="1" dirty="0" smtClean="0"/>
              <a:t>Стих </a:t>
            </a:r>
            <a:r>
              <a:rPr lang="en-US" sz="2300" b="1" dirty="0" smtClean="0"/>
              <a:t>23 </a:t>
            </a:r>
            <a:r>
              <a:rPr lang="ru-RU" sz="2300" dirty="0"/>
              <a:t>приглашает нас как к новому </a:t>
            </a:r>
            <a:r>
              <a:rPr lang="ru-RU" sz="2300" dirty="0" smtClean="0"/>
              <a:t>поведению, </a:t>
            </a:r>
            <a:r>
              <a:rPr lang="ru-RU" sz="2300" dirty="0"/>
              <a:t>так и к новой </a:t>
            </a:r>
            <a:r>
              <a:rPr lang="ru-RU" sz="2300" dirty="0" smtClean="0"/>
              <a:t>жизни</a:t>
            </a:r>
            <a:r>
              <a:rPr lang="en-US" sz="2300" dirty="0" smtClean="0"/>
              <a:t>, </a:t>
            </a:r>
            <a:r>
              <a:rPr lang="ru-RU" sz="2300" b="1" dirty="0" smtClean="0">
                <a:solidFill>
                  <a:schemeClr val="accent1">
                    <a:lumMod val="50000"/>
                  </a:schemeClr>
                </a:solidFill>
              </a:rPr>
              <a:t>«</a:t>
            </a:r>
            <a:r>
              <a:rPr lang="ru-RU" sz="2400" b="1" dirty="0" smtClean="0">
                <a:solidFill>
                  <a:schemeClr val="accent1">
                    <a:lumMod val="50000"/>
                  </a:schemeClr>
                </a:solidFill>
              </a:rPr>
              <a:t>а</a:t>
            </a:r>
            <a:r>
              <a:rPr lang="ru-RU" sz="2400" b="1" dirty="0">
                <a:solidFill>
                  <a:schemeClr val="accent1">
                    <a:lumMod val="50000"/>
                  </a:schemeClr>
                </a:solidFill>
              </a:rPr>
              <a:t> обновиться духом ума </a:t>
            </a:r>
            <a:r>
              <a:rPr lang="ru-RU" sz="2400" b="1" dirty="0" smtClean="0">
                <a:solidFill>
                  <a:schemeClr val="accent1">
                    <a:lumMod val="50000"/>
                  </a:schemeClr>
                </a:solidFill>
              </a:rPr>
              <a:t>вашего».</a:t>
            </a:r>
            <a:endParaRPr lang="en-US" sz="2300" b="1" dirty="0">
              <a:solidFill>
                <a:schemeClr val="accent1">
                  <a:lumMod val="50000"/>
                </a:schemeClr>
              </a:solidFill>
            </a:endParaRPr>
          </a:p>
          <a:p>
            <a:endParaRPr lang="en-US" sz="2300" dirty="0"/>
          </a:p>
        </p:txBody>
      </p:sp>
    </p:spTree>
    <p:extLst>
      <p:ext uri="{BB962C8B-B14F-4D97-AF65-F5344CB8AC3E}">
        <p14:creationId xmlns:p14="http://schemas.microsoft.com/office/powerpoint/2010/main" val="375535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flag&#10;&#10;Description automatically generated with low confidence">
            <a:extLst>
              <a:ext uri="{FF2B5EF4-FFF2-40B4-BE49-F238E27FC236}">
                <a16:creationId xmlns:a16="http://schemas.microsoft.com/office/drawing/2014/main" id="{6B17901F-953C-4140-9B5D-E0A0E4030814}"/>
              </a:ext>
            </a:extLst>
          </p:cNvPr>
          <p:cNvPicPr>
            <a:picLocks noGrp="1" noChangeAspect="1"/>
          </p:cNvPicPr>
          <p:nvPr>
            <p:ph idx="1"/>
          </p:nvPr>
        </p:nvPicPr>
        <p:blipFill rotWithShape="1">
          <a:blip r:embed="rId3"/>
          <a:srcRect b="2616"/>
          <a:stretch/>
        </p:blipFill>
        <p:spPr>
          <a:xfrm>
            <a:off x="118553"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D51397FF-5EB7-4F44-A9DD-2D9BD72E6DB8}"/>
              </a:ext>
            </a:extLst>
          </p:cNvPr>
          <p:cNvSpPr txBox="1"/>
          <p:nvPr/>
        </p:nvSpPr>
        <p:spPr>
          <a:xfrm>
            <a:off x="474133" y="59067"/>
            <a:ext cx="8534400" cy="7478970"/>
          </a:xfrm>
          <a:prstGeom prst="rect">
            <a:avLst/>
          </a:prstGeom>
          <a:noFill/>
        </p:spPr>
        <p:txBody>
          <a:bodyPr wrap="square">
            <a:spAutoFit/>
          </a:bodyPr>
          <a:lstStyle/>
          <a:p>
            <a:endParaRPr lang="en-US" sz="2400" dirty="0"/>
          </a:p>
          <a:p>
            <a:r>
              <a:rPr lang="ru-RU" sz="2400" b="1" dirty="0" smtClean="0"/>
              <a:t>В</a:t>
            </a:r>
            <a:r>
              <a:rPr lang="en-US" sz="2400" b="1" dirty="0" smtClean="0"/>
              <a:t> </a:t>
            </a:r>
            <a:r>
              <a:rPr lang="en-US" sz="2400" b="1" dirty="0"/>
              <a:t>4:26 </a:t>
            </a:r>
            <a:r>
              <a:rPr lang="ru-RU" sz="2400" b="1" dirty="0"/>
              <a:t>он </a:t>
            </a:r>
            <a:r>
              <a:rPr lang="ru-RU" sz="2400" b="1" dirty="0" smtClean="0"/>
              <a:t>говорит о реальности, сообщая, что </a:t>
            </a:r>
            <a:r>
              <a:rPr lang="ru-RU" sz="2400" b="1" dirty="0"/>
              <a:t>иногда мы будем злиться</a:t>
            </a:r>
            <a:r>
              <a:rPr lang="en-US" sz="2400" b="1" dirty="0" smtClean="0"/>
              <a:t>. </a:t>
            </a:r>
            <a:r>
              <a:rPr lang="ru-RU" sz="2400" dirty="0" smtClean="0"/>
              <a:t>Да, мы будем злиться</a:t>
            </a:r>
            <a:r>
              <a:rPr lang="en-US" sz="2400" dirty="0" smtClean="0"/>
              <a:t>! </a:t>
            </a:r>
            <a:r>
              <a:rPr lang="ru-RU" sz="2400" dirty="0" smtClean="0"/>
              <a:t>Даже Иисус злился </a:t>
            </a:r>
            <a:r>
              <a:rPr lang="en-US" sz="2400" dirty="0" smtClean="0"/>
              <a:t>(</a:t>
            </a:r>
            <a:r>
              <a:rPr lang="ru-RU" sz="2400" dirty="0" smtClean="0"/>
              <a:t>Марка</a:t>
            </a:r>
            <a:r>
              <a:rPr lang="en-US" sz="2400" dirty="0" smtClean="0"/>
              <a:t> </a:t>
            </a:r>
            <a:r>
              <a:rPr lang="en-US" sz="2400" dirty="0"/>
              <a:t>3:5), </a:t>
            </a:r>
            <a:r>
              <a:rPr lang="ru-RU" sz="2400" dirty="0" smtClean="0"/>
              <a:t>но никогда никого не обижал</a:t>
            </a:r>
            <a:r>
              <a:rPr lang="en-US" sz="2400" dirty="0" smtClean="0"/>
              <a:t>. </a:t>
            </a:r>
            <a:r>
              <a:rPr lang="ru-RU" sz="2400" b="1" dirty="0">
                <a:solidFill>
                  <a:srgbClr val="002060"/>
                </a:solidFill>
              </a:rPr>
              <a:t>Гнев подобен острому инструменту, продемонстрированному в начале этой </a:t>
            </a:r>
            <a:r>
              <a:rPr lang="ru-RU" sz="2400" b="1" dirty="0" smtClean="0">
                <a:solidFill>
                  <a:srgbClr val="002060"/>
                </a:solidFill>
              </a:rPr>
              <a:t>проповеди</a:t>
            </a:r>
            <a:r>
              <a:rPr lang="en-US" sz="2400" b="1" dirty="0" smtClean="0">
                <a:solidFill>
                  <a:srgbClr val="002060"/>
                </a:solidFill>
              </a:rPr>
              <a:t>.</a:t>
            </a:r>
            <a:r>
              <a:rPr lang="en-US" sz="2400" b="1" dirty="0" smtClean="0">
                <a:solidFill>
                  <a:srgbClr val="002060"/>
                </a:solidFill>
                <a:effectLst/>
              </a:rPr>
              <a:t> </a:t>
            </a:r>
            <a:endParaRPr lang="en-US" sz="2400" b="1" dirty="0">
              <a:solidFill>
                <a:srgbClr val="002060"/>
              </a:solidFill>
            </a:endParaRPr>
          </a:p>
          <a:p>
            <a:endParaRPr lang="en-US" sz="2400" dirty="0"/>
          </a:p>
          <a:p>
            <a:r>
              <a:rPr lang="ru-RU" sz="2400" b="1" dirty="0" smtClean="0"/>
              <a:t>Павел продолжает в </a:t>
            </a:r>
            <a:r>
              <a:rPr lang="ru-RU" sz="2400" b="1" dirty="0" err="1" smtClean="0"/>
              <a:t>Ефесянам</a:t>
            </a:r>
            <a:r>
              <a:rPr lang="en-US" sz="2400" b="1" dirty="0" smtClean="0"/>
              <a:t> </a:t>
            </a:r>
            <a:r>
              <a:rPr lang="en-US" sz="2400" b="1" dirty="0"/>
              <a:t>5:1</a:t>
            </a:r>
            <a:r>
              <a:rPr lang="en-US" sz="2400" dirty="0"/>
              <a:t>, </a:t>
            </a:r>
            <a:r>
              <a:rPr lang="ru-RU" sz="2400" dirty="0" smtClean="0"/>
              <a:t>мы должны подражать Богу и</a:t>
            </a:r>
            <a:r>
              <a:rPr lang="en-US" sz="2400" dirty="0" smtClean="0"/>
              <a:t> </a:t>
            </a:r>
            <a:r>
              <a:rPr lang="ru-RU" sz="2400" b="1" dirty="0" smtClean="0">
                <a:solidFill>
                  <a:srgbClr val="002060"/>
                </a:solidFill>
              </a:rPr>
              <a:t>«жить жизнь, наполненную любовью».</a:t>
            </a:r>
            <a:r>
              <a:rPr lang="en-US" sz="2400" b="1" dirty="0" smtClean="0">
                <a:solidFill>
                  <a:srgbClr val="002060"/>
                </a:solidFill>
              </a:rPr>
              <a:t> </a:t>
            </a:r>
            <a:endParaRPr lang="en-US" sz="2400" b="1" dirty="0">
              <a:solidFill>
                <a:srgbClr val="002060"/>
              </a:solidFill>
            </a:endParaRPr>
          </a:p>
          <a:p>
            <a:endParaRPr lang="en-US" sz="2400" b="1" dirty="0">
              <a:solidFill>
                <a:srgbClr val="002060"/>
              </a:solidFill>
            </a:endParaRPr>
          </a:p>
          <a:p>
            <a:r>
              <a:rPr lang="ru-RU" sz="2400" dirty="0">
                <a:ea typeface="Times New Roman" panose="02020603050405020304" pitchFamily="18" charset="0"/>
                <a:cs typeface="Arial" panose="020B0604020202020204" pitchFamily="34" charset="0"/>
              </a:rPr>
              <a:t>Если мы живем, сосредоточившись на этих неотъемлемых положительных качествах (подотчетность, взаимность, уважение и сотрудничество), мы не будем раздражать, провоцировать или «приставать» друг к другу — или даже к собственным детям (6:4 ). </a:t>
            </a:r>
            <a:r>
              <a:rPr lang="ru-RU" sz="2400" b="1" dirty="0">
                <a:solidFill>
                  <a:schemeClr val="accent1">
                    <a:lumMod val="50000"/>
                  </a:schemeClr>
                </a:solidFill>
                <a:ea typeface="Times New Roman" panose="02020603050405020304" pitchFamily="18" charset="0"/>
                <a:cs typeface="Arial" panose="020B0604020202020204" pitchFamily="34" charset="0"/>
              </a:rPr>
              <a:t>Наши супружеские отношения будут строиться на равноправии, уважении и взаимном подчинении друг другу и особенно Богу.</a:t>
            </a:r>
            <a:r>
              <a:rPr lang="en-US" sz="2400" b="1" dirty="0" smtClean="0">
                <a:solidFill>
                  <a:schemeClr val="accent1">
                    <a:lumMod val="50000"/>
                  </a:schemeClr>
                </a:solidFill>
                <a:ea typeface="Times New Roman" panose="02020603050405020304" pitchFamily="18" charset="0"/>
                <a:cs typeface="Arial" panose="020B0604020202020204" pitchFamily="34" charset="0"/>
              </a:rPr>
              <a:t> </a:t>
            </a:r>
            <a:endParaRPr lang="en-US" sz="2400" b="1" dirty="0">
              <a:solidFill>
                <a:schemeClr val="accent1">
                  <a:lumMod val="50000"/>
                </a:schemeClr>
              </a:solidFill>
              <a:ea typeface="Times New Roman" panose="02020603050405020304" pitchFamily="18" charset="0"/>
            </a:endParaRPr>
          </a:p>
          <a:p>
            <a:endParaRPr lang="en-US" sz="2400" dirty="0"/>
          </a:p>
          <a:p>
            <a:endParaRPr lang="en-US" sz="2400" dirty="0"/>
          </a:p>
          <a:p>
            <a:endParaRPr lang="en-US" sz="2400" dirty="0"/>
          </a:p>
        </p:txBody>
      </p:sp>
    </p:spTree>
    <p:extLst>
      <p:ext uri="{BB962C8B-B14F-4D97-AF65-F5344CB8AC3E}">
        <p14:creationId xmlns:p14="http://schemas.microsoft.com/office/powerpoint/2010/main" val="151753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1AC6A30-4F22-4C0F-B278-19C5B8A80C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B4335AD-65B1-44E4-90AF-264024FE4B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knife with a black background&#10;&#10;Description automatically generated with low confidence">
            <a:extLst>
              <a:ext uri="{FF2B5EF4-FFF2-40B4-BE49-F238E27FC236}">
                <a16:creationId xmlns:a16="http://schemas.microsoft.com/office/drawing/2014/main" id="{1BC22641-0E3F-7F4F-A1E1-5B1D9C4C076C}"/>
              </a:ext>
            </a:extLst>
          </p:cNvPr>
          <p:cNvPicPr>
            <a:picLocks noChangeAspect="1"/>
          </p:cNvPicPr>
          <p:nvPr/>
        </p:nvPicPr>
        <p:blipFill rotWithShape="1">
          <a:blip r:embed="rId3"/>
          <a:srcRect l="18764" r="13875"/>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8" name="Content Placeholder 7">
            <a:extLst>
              <a:ext uri="{FF2B5EF4-FFF2-40B4-BE49-F238E27FC236}">
                <a16:creationId xmlns:a16="http://schemas.microsoft.com/office/drawing/2014/main" id="{E70ED0A5-3871-BC42-876A-3863BD940FEC}"/>
              </a:ext>
            </a:extLst>
          </p:cNvPr>
          <p:cNvSpPr>
            <a:spLocks noGrp="1"/>
          </p:cNvSpPr>
          <p:nvPr>
            <p:ph idx="1"/>
          </p:nvPr>
        </p:nvSpPr>
        <p:spPr>
          <a:xfrm>
            <a:off x="3695702" y="982362"/>
            <a:ext cx="4516244" cy="4893275"/>
          </a:xfrm>
        </p:spPr>
        <p:txBody>
          <a:bodyPr>
            <a:normAutofit fontScale="92500"/>
          </a:bodyPr>
          <a:lstStyle/>
          <a:p>
            <a:pPr marL="0" indent="0" algn="ctr">
              <a:lnSpc>
                <a:spcPct val="150000"/>
              </a:lnSpc>
              <a:buNone/>
            </a:pPr>
            <a:r>
              <a:rPr lang="ru-RU" sz="2000" b="1" dirty="0" smtClean="0">
                <a:solidFill>
                  <a:schemeClr val="tx1">
                    <a:lumMod val="65000"/>
                    <a:lumOff val="35000"/>
                  </a:schemeClr>
                </a:solidFill>
                <a:latin typeface="Avenir Next" panose="020B0503020202020204" pitchFamily="34" charset="0"/>
              </a:rPr>
              <a:t>НОЖ ИЛИ </a:t>
            </a:r>
            <a:r>
              <a:rPr lang="ru-RU" sz="2000" b="1" dirty="0">
                <a:solidFill>
                  <a:schemeClr val="tx1">
                    <a:lumMod val="65000"/>
                    <a:lumOff val="35000"/>
                  </a:schemeClr>
                </a:solidFill>
                <a:latin typeface="Avenir Next" panose="020B0503020202020204" pitchFamily="34" charset="0"/>
              </a:rPr>
              <a:t>ЛЮБОЙ ОСТРЫЙ ИНСТРУМЕНТ </a:t>
            </a:r>
            <a:r>
              <a:rPr lang="ru-RU" sz="2000" b="1" dirty="0" smtClean="0">
                <a:solidFill>
                  <a:schemeClr val="tx1">
                    <a:lumMod val="65000"/>
                    <a:lumOff val="35000"/>
                  </a:schemeClr>
                </a:solidFill>
                <a:latin typeface="Avenir Next" panose="020B0503020202020204" pitchFamily="34" charset="0"/>
              </a:rPr>
              <a:t>МОЖНО </a:t>
            </a:r>
            <a:r>
              <a:rPr lang="ru-RU" sz="2000" b="1" dirty="0">
                <a:solidFill>
                  <a:schemeClr val="tx1">
                    <a:lumMod val="65000"/>
                    <a:lumOff val="35000"/>
                  </a:schemeClr>
                </a:solidFill>
                <a:latin typeface="Avenir Next" panose="020B0503020202020204" pitchFamily="34" charset="0"/>
              </a:rPr>
              <a:t>ИСПОЛЬЗОВАТЬ, ЧТОБЫ </a:t>
            </a:r>
            <a:r>
              <a:rPr lang="ru-RU" sz="2000" b="1" dirty="0" smtClean="0">
                <a:solidFill>
                  <a:schemeClr val="tx1">
                    <a:lumMod val="65000"/>
                    <a:lumOff val="35000"/>
                  </a:schemeClr>
                </a:solidFill>
                <a:latin typeface="Avenir Next" panose="020B0503020202020204" pitchFamily="34" charset="0"/>
              </a:rPr>
              <a:t>НАВРЕДИТЬ</a:t>
            </a:r>
            <a:r>
              <a:rPr lang="ru-RU" sz="2000" b="1" dirty="0">
                <a:solidFill>
                  <a:schemeClr val="tx1">
                    <a:lumMod val="65000"/>
                    <a:lumOff val="35000"/>
                  </a:schemeClr>
                </a:solidFill>
                <a:latin typeface="Avenir Next" panose="020B0503020202020204" pitchFamily="34" charset="0"/>
              </a:rPr>
              <a:t>, ПОРЕЗАТЬ, </a:t>
            </a:r>
            <a:r>
              <a:rPr lang="ru-RU" sz="2000" b="1" dirty="0" smtClean="0">
                <a:solidFill>
                  <a:schemeClr val="tx1">
                    <a:lumMod val="65000"/>
                    <a:lumOff val="35000"/>
                  </a:schemeClr>
                </a:solidFill>
                <a:latin typeface="Avenir Next" panose="020B0503020202020204" pitchFamily="34" charset="0"/>
              </a:rPr>
              <a:t>РАНИТЬ. И ЭТОТ </a:t>
            </a:r>
            <a:r>
              <a:rPr lang="ru-RU" sz="2000" b="1" dirty="0">
                <a:solidFill>
                  <a:schemeClr val="tx1">
                    <a:lumMod val="65000"/>
                    <a:lumOff val="35000"/>
                  </a:schemeClr>
                </a:solidFill>
                <a:latin typeface="Avenir Next" panose="020B0503020202020204" pitchFamily="34" charset="0"/>
              </a:rPr>
              <a:t>ЖЕ ОСТРЫЙ ИНСТРУМЕНТ МОЖЕТ СОЗДАТЬ ЧТО-ТО КРАСИВОЕ</a:t>
            </a:r>
            <a:r>
              <a:rPr lang="ru-RU" sz="2000" b="1" dirty="0" smtClean="0">
                <a:solidFill>
                  <a:schemeClr val="tx1">
                    <a:lumMod val="65000"/>
                    <a:lumOff val="35000"/>
                  </a:schemeClr>
                </a:solidFill>
                <a:latin typeface="Avenir Next" panose="020B0503020202020204" pitchFamily="34" charset="0"/>
              </a:rPr>
              <a:t>.</a:t>
            </a:r>
          </a:p>
          <a:p>
            <a:pPr marL="0" indent="0" algn="ctr">
              <a:lnSpc>
                <a:spcPct val="150000"/>
              </a:lnSpc>
              <a:buNone/>
            </a:pPr>
            <a:r>
              <a:rPr lang="ru-RU" sz="2000" dirty="0" smtClean="0">
                <a:solidFill>
                  <a:srgbClr val="002060"/>
                </a:solidFill>
                <a:latin typeface="Avenir Next" panose="020B0503020202020204" pitchFamily="34" charset="0"/>
              </a:rPr>
              <a:t>ТАК И С ВЛАСТЬЮ. ЕЁ </a:t>
            </a:r>
            <a:r>
              <a:rPr lang="ru-RU" sz="2000" dirty="0">
                <a:solidFill>
                  <a:srgbClr val="002060"/>
                </a:solidFill>
                <a:latin typeface="Avenir Next" panose="020B0503020202020204" pitchFamily="34" charset="0"/>
              </a:rPr>
              <a:t>МОЖНО ИСПОЛЬЗОВАТЬ, ЧТОБЫ ПОМОЧЬ СОЗДАТЬ КРАСИВУЮ ЖИЗНЬ, СФОРМИРОВАННУЮ СВЯТЫМ ДУХОМ, ДЛЯ ВЕЧНОЙ СЛАВЫ.</a:t>
            </a:r>
            <a:endParaRPr lang="en-US" sz="2000" b="1" dirty="0">
              <a:solidFill>
                <a:srgbClr val="002060"/>
              </a:solidFill>
              <a:latin typeface="Avenir Next" panose="020B0503020202020204" pitchFamily="34" charset="0"/>
            </a:endParaRPr>
          </a:p>
        </p:txBody>
      </p:sp>
      <p:pic>
        <p:nvPicPr>
          <p:cNvPr id="3" name="Picture 2" descr="A picture containing building, cement, stone, concrete&#10;&#10;Description automatically generated">
            <a:extLst>
              <a:ext uri="{FF2B5EF4-FFF2-40B4-BE49-F238E27FC236}">
                <a16:creationId xmlns:a16="http://schemas.microsoft.com/office/drawing/2014/main" id="{609BA2F3-BD77-2C40-8FBD-07BC7C8DE793}"/>
              </a:ext>
            </a:extLst>
          </p:cNvPr>
          <p:cNvPicPr>
            <a:picLocks noChangeAspect="1"/>
          </p:cNvPicPr>
          <p:nvPr/>
        </p:nvPicPr>
        <p:blipFill rotWithShape="1">
          <a:blip r:embed="rId4"/>
          <a:srcRect l="4460" r="16646"/>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49250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C132CF7B-9620-FD4C-91AE-3EAEC5451A05}"/>
              </a:ext>
            </a:extLst>
          </p:cNvPr>
          <p:cNvPicPr>
            <a:picLocks noGrp="1" noChangeAspect="1"/>
          </p:cNvPicPr>
          <p:nvPr>
            <p:ph idx="1"/>
          </p:nvPr>
        </p:nvPicPr>
        <p:blipFill rotWithShape="1">
          <a:blip r:embed="rId3"/>
          <a:srcRect t="2615"/>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2" descr="pink flowers on book page">
            <a:extLst>
              <a:ext uri="{FF2B5EF4-FFF2-40B4-BE49-F238E27FC236}">
                <a16:creationId xmlns:a16="http://schemas.microsoft.com/office/drawing/2014/main" id="{CE701ED8-4135-984F-91C2-C40BF1E1C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51"/>
            <a:ext cx="10482145" cy="6869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10109F-3797-684A-9B04-6A003D45AC37}"/>
              </a:ext>
            </a:extLst>
          </p:cNvPr>
          <p:cNvSpPr/>
          <p:nvPr/>
        </p:nvSpPr>
        <p:spPr>
          <a:xfrm>
            <a:off x="6695269" y="304295"/>
            <a:ext cx="3786876" cy="4524315"/>
          </a:xfrm>
          <a:prstGeom prst="rect">
            <a:avLst/>
          </a:prstGeom>
        </p:spPr>
        <p:txBody>
          <a:bodyPr wrap="square">
            <a:spAutoFit/>
          </a:bodyPr>
          <a:lstStyle/>
          <a:p>
            <a:pPr algn="ctr"/>
            <a:r>
              <a:rPr lang="ru-RU" sz="2400" i="1" dirty="0" smtClean="0">
                <a:latin typeface="Avenir Next"/>
              </a:rPr>
              <a:t>«… умоляю </a:t>
            </a:r>
            <a:r>
              <a:rPr lang="ru-RU" sz="2400" i="1" dirty="0">
                <a:latin typeface="Avenir Next"/>
              </a:rPr>
              <a:t>вас поступать достойно звания, в которое вы призваны, </a:t>
            </a:r>
            <a:r>
              <a:rPr lang="ru-RU" sz="2400" b="1" i="1" dirty="0" smtClean="0">
                <a:solidFill>
                  <a:schemeClr val="accent1">
                    <a:lumMod val="50000"/>
                  </a:schemeClr>
                </a:solidFill>
                <a:latin typeface="Avenir Next"/>
              </a:rPr>
              <a:t>со </a:t>
            </a:r>
            <a:r>
              <a:rPr lang="ru-RU" sz="2400" b="1" i="1" dirty="0">
                <a:solidFill>
                  <a:schemeClr val="accent1">
                    <a:lumMod val="50000"/>
                  </a:schemeClr>
                </a:solidFill>
                <a:latin typeface="Avenir Next"/>
              </a:rPr>
              <a:t>всяким смиренномудрием и кротостью и долготерпением, снисходя друг ко другу </a:t>
            </a:r>
            <a:r>
              <a:rPr lang="ru-RU" sz="2400" b="1" i="1" dirty="0" smtClean="0">
                <a:solidFill>
                  <a:schemeClr val="accent1">
                    <a:lumMod val="50000"/>
                  </a:schemeClr>
                </a:solidFill>
                <a:latin typeface="Avenir Next"/>
              </a:rPr>
              <a:t>любовью, стараясь </a:t>
            </a:r>
            <a:r>
              <a:rPr lang="ru-RU" sz="2400" b="1" i="1" dirty="0">
                <a:solidFill>
                  <a:schemeClr val="accent1">
                    <a:lumMod val="50000"/>
                  </a:schemeClr>
                </a:solidFill>
                <a:latin typeface="Avenir Next"/>
              </a:rPr>
              <a:t>сохранять единство духа в союзе мира</a:t>
            </a:r>
            <a:r>
              <a:rPr lang="ru-RU" sz="2400" b="1" i="1" dirty="0" smtClean="0">
                <a:solidFill>
                  <a:schemeClr val="accent1">
                    <a:lumMod val="50000"/>
                  </a:schemeClr>
                </a:solidFill>
                <a:latin typeface="Avenir Next"/>
              </a:rPr>
              <a:t>.»</a:t>
            </a:r>
            <a:endParaRPr lang="ru-RU" sz="2400" b="1" i="1" dirty="0">
              <a:solidFill>
                <a:schemeClr val="accent1">
                  <a:lumMod val="50000"/>
                </a:schemeClr>
              </a:solidFill>
              <a:latin typeface="Avenir Next"/>
            </a:endParaRPr>
          </a:p>
          <a:p>
            <a:pPr algn="ctr"/>
            <a:r>
              <a:rPr lang="ru-RU" sz="2400" i="1" dirty="0" err="1">
                <a:latin typeface="Avenir Next"/>
              </a:rPr>
              <a:t>Ефесянам</a:t>
            </a:r>
            <a:r>
              <a:rPr lang="ru-RU" sz="2400" i="1" dirty="0">
                <a:latin typeface="Avenir Next"/>
              </a:rPr>
              <a:t> </a:t>
            </a:r>
            <a:r>
              <a:rPr lang="ru-RU" sz="2400" i="1" dirty="0" smtClean="0">
                <a:latin typeface="Avenir Next"/>
              </a:rPr>
              <a:t>4:1-3</a:t>
            </a:r>
            <a:endParaRPr lang="en-US" sz="2000" i="1" dirty="0">
              <a:solidFill>
                <a:srgbClr val="002060"/>
              </a:solidFill>
              <a:latin typeface="Avenir Next"/>
            </a:endParaRPr>
          </a:p>
        </p:txBody>
      </p:sp>
    </p:spTree>
    <p:extLst>
      <p:ext uri="{BB962C8B-B14F-4D97-AF65-F5344CB8AC3E}">
        <p14:creationId xmlns:p14="http://schemas.microsoft.com/office/powerpoint/2010/main" val="423595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77D3CF36-68AC-1E47-A91B-5661A5D80D90}"/>
              </a:ext>
            </a:extLst>
          </p:cNvPr>
          <p:cNvPicPr>
            <a:picLocks noGrp="1" noChangeAspect="1"/>
          </p:cNvPicPr>
          <p:nvPr>
            <p:ph idx="1"/>
          </p:nvPr>
        </p:nvPicPr>
        <p:blipFill rotWithShape="1">
          <a:blip r:embed="rId2"/>
          <a:srcRect b="2616"/>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82565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C132CF7B-9620-FD4C-91AE-3EAEC5451A05}"/>
              </a:ext>
            </a:extLst>
          </p:cNvPr>
          <p:cNvPicPr>
            <a:picLocks noGrp="1" noChangeAspect="1"/>
          </p:cNvPicPr>
          <p:nvPr>
            <p:ph idx="1"/>
          </p:nvPr>
        </p:nvPicPr>
        <p:blipFill rotWithShape="1">
          <a:blip r:embed="rId2"/>
          <a:srcRect t="2615"/>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7736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flag&#10;&#10;Description automatically generated with low confidence">
            <a:extLst>
              <a:ext uri="{FF2B5EF4-FFF2-40B4-BE49-F238E27FC236}">
                <a16:creationId xmlns:a16="http://schemas.microsoft.com/office/drawing/2014/main" id="{6B17901F-953C-4140-9B5D-E0A0E4030814}"/>
              </a:ext>
            </a:extLst>
          </p:cNvPr>
          <p:cNvPicPr>
            <a:picLocks noGrp="1" noChangeAspect="1"/>
          </p:cNvPicPr>
          <p:nvPr>
            <p:ph idx="1"/>
          </p:nvPr>
        </p:nvPicPr>
        <p:blipFill rotWithShape="1">
          <a:blip r:embed="rId2"/>
          <a:srcRect b="2616"/>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0878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1AC6A30-4F22-4C0F-B278-19C5B8A80C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B4335AD-65B1-44E4-90AF-264024FE4B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knife with a black background&#10;&#10;Description automatically generated with low confidence">
            <a:extLst>
              <a:ext uri="{FF2B5EF4-FFF2-40B4-BE49-F238E27FC236}">
                <a16:creationId xmlns:a16="http://schemas.microsoft.com/office/drawing/2014/main" id="{1BC22641-0E3F-7F4F-A1E1-5B1D9C4C076C}"/>
              </a:ext>
            </a:extLst>
          </p:cNvPr>
          <p:cNvPicPr>
            <a:picLocks noChangeAspect="1"/>
          </p:cNvPicPr>
          <p:nvPr/>
        </p:nvPicPr>
        <p:blipFill rotWithShape="1">
          <a:blip r:embed="rId3"/>
          <a:srcRect l="18764" r="13875"/>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8" name="Content Placeholder 7">
            <a:extLst>
              <a:ext uri="{FF2B5EF4-FFF2-40B4-BE49-F238E27FC236}">
                <a16:creationId xmlns:a16="http://schemas.microsoft.com/office/drawing/2014/main" id="{E70ED0A5-3871-BC42-876A-3863BD940FEC}"/>
              </a:ext>
            </a:extLst>
          </p:cNvPr>
          <p:cNvSpPr>
            <a:spLocks noGrp="1"/>
          </p:cNvSpPr>
          <p:nvPr>
            <p:ph idx="1"/>
          </p:nvPr>
        </p:nvSpPr>
        <p:spPr>
          <a:xfrm>
            <a:off x="3988896" y="1430662"/>
            <a:ext cx="4381497" cy="4101042"/>
          </a:xfrm>
        </p:spPr>
        <p:txBody>
          <a:bodyPr>
            <a:normAutofit fontScale="92500"/>
          </a:bodyPr>
          <a:lstStyle/>
          <a:p>
            <a:pPr marL="0" indent="0" algn="ctr">
              <a:buNone/>
            </a:pPr>
            <a:r>
              <a:rPr lang="en-US" sz="4400" b="1" dirty="0" smtClean="0">
                <a:solidFill>
                  <a:schemeClr val="tx1">
                    <a:lumMod val="85000"/>
                    <a:lumOff val="15000"/>
                  </a:schemeClr>
                </a:solidFill>
              </a:rPr>
              <a:t>“</a:t>
            </a:r>
            <a:r>
              <a:rPr lang="ru-RU" sz="4400" b="1" dirty="0" smtClean="0">
                <a:solidFill>
                  <a:schemeClr val="tx1">
                    <a:lumMod val="85000"/>
                    <a:lumOff val="15000"/>
                  </a:schemeClr>
                </a:solidFill>
              </a:rPr>
              <a:t>Этот предмет</a:t>
            </a:r>
            <a:endParaRPr lang="en-US" sz="4400" b="1" dirty="0">
              <a:solidFill>
                <a:schemeClr val="tx1">
                  <a:lumMod val="85000"/>
                  <a:lumOff val="15000"/>
                </a:schemeClr>
              </a:solidFill>
            </a:endParaRPr>
          </a:p>
          <a:p>
            <a:pPr marL="0" indent="0" algn="ctr">
              <a:buNone/>
            </a:pPr>
            <a:r>
              <a:rPr lang="ru-RU" sz="4400" b="1" dirty="0" smtClean="0">
                <a:solidFill>
                  <a:srgbClr val="002060"/>
                </a:solidFill>
              </a:rPr>
              <a:t>хороший</a:t>
            </a:r>
            <a:r>
              <a:rPr lang="en-US" sz="4400" b="1" dirty="0" smtClean="0">
                <a:solidFill>
                  <a:srgbClr val="002060"/>
                </a:solidFill>
              </a:rPr>
              <a:t> </a:t>
            </a:r>
            <a:r>
              <a:rPr lang="ru-RU" sz="4400" b="1" dirty="0" smtClean="0">
                <a:solidFill>
                  <a:schemeClr val="tx1">
                    <a:lumMod val="85000"/>
                    <a:lumOff val="15000"/>
                  </a:schemeClr>
                </a:solidFill>
              </a:rPr>
              <a:t>или</a:t>
            </a:r>
            <a:r>
              <a:rPr lang="en-US" sz="4400" b="1" dirty="0" smtClean="0">
                <a:solidFill>
                  <a:schemeClr val="tx1">
                    <a:lumMod val="85000"/>
                    <a:lumOff val="15000"/>
                  </a:schemeClr>
                </a:solidFill>
              </a:rPr>
              <a:t> </a:t>
            </a:r>
            <a:r>
              <a:rPr lang="ru-RU" sz="4400" b="1" dirty="0" smtClean="0">
                <a:solidFill>
                  <a:srgbClr val="C00000"/>
                </a:solidFill>
              </a:rPr>
              <a:t>плохой</a:t>
            </a:r>
            <a:r>
              <a:rPr lang="en-US" sz="4400" b="1" dirty="0" smtClean="0">
                <a:solidFill>
                  <a:srgbClr val="C00000"/>
                </a:solidFill>
              </a:rPr>
              <a:t>? </a:t>
            </a:r>
            <a:endParaRPr lang="en-US" sz="4400" b="1" dirty="0">
              <a:solidFill>
                <a:srgbClr val="C00000"/>
              </a:solidFill>
            </a:endParaRPr>
          </a:p>
          <a:p>
            <a:pPr marL="0" indent="0" algn="ctr">
              <a:buNone/>
            </a:pPr>
            <a:endParaRPr lang="en-US" sz="4400" b="1" dirty="0">
              <a:solidFill>
                <a:schemeClr val="tx1">
                  <a:lumMod val="85000"/>
                  <a:lumOff val="15000"/>
                </a:schemeClr>
              </a:solidFill>
            </a:endParaRPr>
          </a:p>
          <a:p>
            <a:pPr marL="0" indent="0" algn="ctr">
              <a:buNone/>
            </a:pPr>
            <a:r>
              <a:rPr lang="ru-RU" sz="4400" b="1" dirty="0" smtClean="0">
                <a:solidFill>
                  <a:srgbClr val="C00000"/>
                </a:solidFill>
              </a:rPr>
              <a:t>Приносящий вред</a:t>
            </a:r>
            <a:r>
              <a:rPr lang="en-US" sz="4400" b="1" dirty="0" smtClean="0">
                <a:solidFill>
                  <a:schemeClr val="tx1">
                    <a:lumMod val="85000"/>
                    <a:lumOff val="15000"/>
                  </a:schemeClr>
                </a:solidFill>
              </a:rPr>
              <a:t> </a:t>
            </a:r>
            <a:r>
              <a:rPr lang="ru-RU" sz="4400" b="1" dirty="0" smtClean="0">
                <a:solidFill>
                  <a:schemeClr val="tx1">
                    <a:lumMod val="85000"/>
                    <a:lumOff val="15000"/>
                  </a:schemeClr>
                </a:solidFill>
              </a:rPr>
              <a:t>или</a:t>
            </a:r>
            <a:r>
              <a:rPr lang="en-US" sz="4400" b="1" dirty="0" smtClean="0">
                <a:solidFill>
                  <a:schemeClr val="tx1">
                    <a:lumMod val="85000"/>
                    <a:lumOff val="15000"/>
                  </a:schemeClr>
                </a:solidFill>
              </a:rPr>
              <a:t> </a:t>
            </a:r>
            <a:r>
              <a:rPr lang="ru-RU" sz="4400" b="1" dirty="0" smtClean="0">
                <a:solidFill>
                  <a:srgbClr val="002060"/>
                </a:solidFill>
              </a:rPr>
              <a:t>пользу</a:t>
            </a:r>
            <a:r>
              <a:rPr lang="en-US" sz="4400" b="1" dirty="0" smtClean="0">
                <a:solidFill>
                  <a:srgbClr val="002060"/>
                </a:solidFill>
              </a:rPr>
              <a:t>?</a:t>
            </a:r>
            <a:r>
              <a:rPr lang="en-US" sz="4400" b="1" dirty="0" smtClean="0">
                <a:solidFill>
                  <a:schemeClr val="tx1">
                    <a:lumMod val="85000"/>
                    <a:lumOff val="15000"/>
                  </a:schemeClr>
                </a:solidFill>
              </a:rPr>
              <a:t>”</a:t>
            </a:r>
            <a:r>
              <a:rPr lang="en-US" sz="4400" b="1" dirty="0" smtClean="0">
                <a:solidFill>
                  <a:schemeClr val="tx1">
                    <a:lumMod val="85000"/>
                    <a:lumOff val="15000"/>
                  </a:schemeClr>
                </a:solidFill>
                <a:effectLst/>
              </a:rPr>
              <a:t> </a:t>
            </a:r>
            <a:endParaRPr lang="en-US" sz="4400" b="1" dirty="0">
              <a:solidFill>
                <a:schemeClr val="tx1">
                  <a:lumMod val="85000"/>
                  <a:lumOff val="15000"/>
                </a:schemeClr>
              </a:solidFill>
            </a:endParaRPr>
          </a:p>
        </p:txBody>
      </p:sp>
      <p:pic>
        <p:nvPicPr>
          <p:cNvPr id="3" name="Picture 2" descr="A picture containing building, cement, stone, concrete&#10;&#10;Description automatically generated">
            <a:extLst>
              <a:ext uri="{FF2B5EF4-FFF2-40B4-BE49-F238E27FC236}">
                <a16:creationId xmlns:a16="http://schemas.microsoft.com/office/drawing/2014/main" id="{609BA2F3-BD77-2C40-8FBD-07BC7C8DE793}"/>
              </a:ext>
            </a:extLst>
          </p:cNvPr>
          <p:cNvPicPr>
            <a:picLocks noChangeAspect="1"/>
          </p:cNvPicPr>
          <p:nvPr/>
        </p:nvPicPr>
        <p:blipFill rotWithShape="1">
          <a:blip r:embed="rId4"/>
          <a:srcRect l="4460" r="16646"/>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cxnSp>
        <p:nvCxnSpPr>
          <p:cNvPr id="5" name="Straight Connector 4">
            <a:extLst>
              <a:ext uri="{FF2B5EF4-FFF2-40B4-BE49-F238E27FC236}">
                <a16:creationId xmlns:a16="http://schemas.microsoft.com/office/drawing/2014/main" id="{636A1A87-B5B3-EB4D-A0BA-05CE14DA3D19}"/>
              </a:ext>
            </a:extLst>
          </p:cNvPr>
          <p:cNvCxnSpPr>
            <a:cxnSpLocks/>
          </p:cNvCxnSpPr>
          <p:nvPr/>
        </p:nvCxnSpPr>
        <p:spPr>
          <a:xfrm>
            <a:off x="4973444" y="3284036"/>
            <a:ext cx="23306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05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FA4BCBF-7A41-BC4F-AF6D-47B71E245F7E}"/>
              </a:ext>
            </a:extLst>
          </p:cNvPr>
          <p:cNvPicPr>
            <a:picLocks noGrp="1" noChangeAspect="1"/>
          </p:cNvPicPr>
          <p:nvPr>
            <p:ph idx="1"/>
          </p:nvPr>
        </p:nvPicPr>
        <p:blipFill rotWithShape="1">
          <a:blip r:embed="rId3"/>
          <a:srcRect b="2616"/>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75A871FD-DBEF-5A40-88AE-8E46D3BF5F6F}"/>
              </a:ext>
            </a:extLst>
          </p:cNvPr>
          <p:cNvSpPr txBox="1"/>
          <p:nvPr/>
        </p:nvSpPr>
        <p:spPr>
          <a:xfrm>
            <a:off x="1072430" y="810047"/>
            <a:ext cx="8274770" cy="1200329"/>
          </a:xfrm>
          <a:prstGeom prst="rect">
            <a:avLst/>
          </a:prstGeom>
          <a:noFill/>
        </p:spPr>
        <p:txBody>
          <a:bodyPr wrap="square">
            <a:spAutoFit/>
          </a:bodyPr>
          <a:lstStyle/>
          <a:p>
            <a:pPr marL="0" marR="0" algn="ctr">
              <a:spcBef>
                <a:spcPts val="0"/>
              </a:spcBef>
              <a:spcAft>
                <a:spcPts val="0"/>
              </a:spcAft>
            </a:pPr>
            <a:r>
              <a:rPr lang="ru-RU" sz="3600" b="1" dirty="0" smtClean="0">
                <a:solidFill>
                  <a:schemeClr val="bg1"/>
                </a:solidFill>
                <a:effectLst/>
                <a:latin typeface="Avenir Next" panose="020B0503020202020204" pitchFamily="34" charset="0"/>
                <a:ea typeface="Times New Roman" panose="02020603050405020304" pitchFamily="18" charset="0"/>
                <a:cs typeface="Arial" panose="020B0604020202020204" pitchFamily="34" charset="0"/>
              </a:rPr>
              <a:t>ЗЛОУПОТРЕБЛЕНИЕ ВЛАСТЬЮ </a:t>
            </a:r>
            <a:r>
              <a:rPr lang="en-US" sz="3600" b="1" dirty="0" smtClean="0">
                <a:solidFill>
                  <a:schemeClr val="bg1"/>
                </a:solidFill>
                <a:effectLst/>
                <a:latin typeface="Avenir Next" panose="020B0503020202020204" pitchFamily="34" charset="0"/>
                <a:ea typeface="Times New Roman" panose="02020603050405020304" pitchFamily="18" charset="0"/>
                <a:cs typeface="Arial" panose="020B0604020202020204" pitchFamily="34" charset="0"/>
              </a:rPr>
              <a:t> </a:t>
            </a:r>
            <a:endParaRPr lang="en-US" sz="3600" b="1" dirty="0">
              <a:solidFill>
                <a:schemeClr val="bg1"/>
              </a:solidFill>
              <a:effectLst/>
              <a:latin typeface="Avenir Next" panose="020B0503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ru-RU" sz="3600" b="1" dirty="0" smtClean="0">
                <a:solidFill>
                  <a:schemeClr val="accent6">
                    <a:lumMod val="60000"/>
                    <a:lumOff val="40000"/>
                  </a:schemeClr>
                </a:solidFill>
                <a:effectLst/>
                <a:latin typeface="Avenir Next" panose="020B0503020202020204" pitchFamily="34" charset="0"/>
                <a:ea typeface="Times New Roman" panose="02020603050405020304" pitchFamily="18" charset="0"/>
                <a:cs typeface="Arial" panose="020B0604020202020204" pitchFamily="34" charset="0"/>
              </a:rPr>
              <a:t>В БИБЛИИ</a:t>
            </a:r>
            <a:endParaRPr lang="en-US" sz="3600" b="1" dirty="0">
              <a:solidFill>
                <a:schemeClr val="accent6">
                  <a:lumMod val="60000"/>
                  <a:lumOff val="40000"/>
                </a:schemeClr>
              </a:solidFill>
              <a:effectLst/>
              <a:latin typeface="Avenir Next" panose="020B0503020202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EB465663-A657-6F40-9535-C85C7D816C3B}"/>
              </a:ext>
            </a:extLst>
          </p:cNvPr>
          <p:cNvSpPr txBox="1"/>
          <p:nvPr/>
        </p:nvSpPr>
        <p:spPr>
          <a:xfrm>
            <a:off x="1839125" y="2577390"/>
            <a:ext cx="6959187" cy="4093428"/>
          </a:xfrm>
          <a:prstGeom prst="rect">
            <a:avLst/>
          </a:prstGeom>
          <a:noFill/>
        </p:spPr>
        <p:txBody>
          <a:bodyPr wrap="square">
            <a:spAutoFit/>
          </a:bodyPr>
          <a:lstStyle/>
          <a:p>
            <a:pPr marL="285750" indent="-285750">
              <a:buFont typeface="Arial" panose="020B0604020202020204" pitchFamily="34" charset="0"/>
              <a:buChar char="•"/>
            </a:pPr>
            <a:r>
              <a:rPr lang="ru-RU" sz="2600" dirty="0">
                <a:ea typeface="Times New Roman" panose="02020603050405020304" pitchFamily="18" charset="0"/>
                <a:cs typeface="Arial" panose="020B0604020202020204" pitchFamily="34" charset="0"/>
              </a:rPr>
              <a:t>Первым и наиболее очевидным </a:t>
            </a:r>
            <a:r>
              <a:rPr lang="ru-RU" sz="2600" dirty="0" smtClean="0">
                <a:ea typeface="Times New Roman" panose="02020603050405020304" pitchFamily="18" charset="0"/>
                <a:cs typeface="Arial" panose="020B0604020202020204" pitchFamily="34" charset="0"/>
              </a:rPr>
              <a:t>примером является </a:t>
            </a:r>
            <a:r>
              <a:rPr lang="ru-RU" sz="2600" dirty="0">
                <a:ea typeface="Times New Roman" panose="02020603050405020304" pitchFamily="18" charset="0"/>
                <a:cs typeface="Arial" panose="020B0604020202020204" pitchFamily="34" charset="0"/>
              </a:rPr>
              <a:t>Люцифер, который стал известен как Сатана.</a:t>
            </a:r>
            <a:r>
              <a:rPr lang="en-US" sz="2600" dirty="0" smtClean="0">
                <a:effectLst/>
              </a:rPr>
              <a:t> </a:t>
            </a:r>
            <a:endParaRPr lang="en-US" sz="2600" dirty="0">
              <a:effectLst/>
            </a:endParaRP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ru-RU" sz="2600" dirty="0"/>
              <a:t>Фараон </a:t>
            </a:r>
            <a:r>
              <a:rPr lang="ru-RU" sz="2600" dirty="0" smtClean="0"/>
              <a:t>злоупотреблял </a:t>
            </a:r>
            <a:r>
              <a:rPr lang="ru-RU" sz="2600" dirty="0"/>
              <a:t>своей властью</a:t>
            </a:r>
            <a:r>
              <a:rPr lang="en-US" sz="2600" dirty="0" smtClean="0"/>
              <a:t>.</a:t>
            </a:r>
            <a:r>
              <a:rPr lang="en-US" sz="2600" dirty="0" smtClean="0">
                <a:effectLst/>
              </a:rPr>
              <a:t> </a:t>
            </a:r>
            <a:endParaRPr lang="ru-RU" sz="2600" dirty="0" smtClean="0">
              <a:effectLst/>
            </a:endParaRPr>
          </a:p>
          <a:p>
            <a:r>
              <a:rPr lang="ru-RU" sz="2600" dirty="0"/>
              <a:t> </a:t>
            </a:r>
            <a:r>
              <a:rPr lang="ru-RU" sz="2600" dirty="0" smtClean="0"/>
              <a:t>   </a:t>
            </a:r>
            <a:r>
              <a:rPr lang="en-US" sz="2600" dirty="0" smtClean="0">
                <a:effectLst/>
              </a:rPr>
              <a:t>(</a:t>
            </a:r>
            <a:r>
              <a:rPr lang="ru-RU" sz="2600" dirty="0" smtClean="0">
                <a:effectLst/>
              </a:rPr>
              <a:t>Исход </a:t>
            </a:r>
            <a:r>
              <a:rPr lang="en-US" sz="2600" dirty="0" smtClean="0">
                <a:effectLst/>
              </a:rPr>
              <a:t>10:28</a:t>
            </a:r>
            <a:r>
              <a:rPr lang="en-US" sz="2600" dirty="0">
                <a:effectLst/>
              </a:rPr>
              <a:t>)</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ru-RU" sz="2600" dirty="0" smtClean="0"/>
              <a:t>Сыновья Илии</a:t>
            </a:r>
            <a:r>
              <a:rPr lang="en-US" sz="2600" dirty="0" smtClean="0"/>
              <a:t>. </a:t>
            </a:r>
            <a:r>
              <a:rPr lang="en-US" sz="2600" dirty="0"/>
              <a:t>(I </a:t>
            </a:r>
            <a:r>
              <a:rPr lang="ru-RU" sz="2600" dirty="0" smtClean="0"/>
              <a:t>Царств</a:t>
            </a:r>
            <a:r>
              <a:rPr lang="en-US" sz="2600" dirty="0" smtClean="0"/>
              <a:t> </a:t>
            </a:r>
            <a:r>
              <a:rPr lang="en-US" sz="2600" dirty="0"/>
              <a:t>2:22-25) </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ru-RU" sz="2600" dirty="0" smtClean="0"/>
              <a:t>Царь Давид</a:t>
            </a:r>
            <a:endParaRPr lang="en-US" sz="2600" dirty="0"/>
          </a:p>
        </p:txBody>
      </p:sp>
    </p:spTree>
    <p:extLst>
      <p:ext uri="{BB962C8B-B14F-4D97-AF65-F5344CB8AC3E}">
        <p14:creationId xmlns:p14="http://schemas.microsoft.com/office/powerpoint/2010/main" val="82960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FA4BCBF-7A41-BC4F-AF6D-47B71E245F7E}"/>
              </a:ext>
            </a:extLst>
          </p:cNvPr>
          <p:cNvPicPr>
            <a:picLocks noGrp="1" noChangeAspect="1"/>
          </p:cNvPicPr>
          <p:nvPr>
            <p:ph idx="1"/>
          </p:nvPr>
        </p:nvPicPr>
        <p:blipFill rotWithShape="1">
          <a:blip r:embed="rId3"/>
          <a:srcRect b="2616"/>
          <a:stretch/>
        </p:blipFill>
        <p:spPr>
          <a:xfrm>
            <a:off x="61374" y="0"/>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511786D0-AE02-B947-AA83-975F17F52FE4}"/>
              </a:ext>
            </a:extLst>
          </p:cNvPr>
          <p:cNvSpPr txBox="1"/>
          <p:nvPr/>
        </p:nvSpPr>
        <p:spPr>
          <a:xfrm>
            <a:off x="2336599" y="2408968"/>
            <a:ext cx="3770664" cy="3416320"/>
          </a:xfrm>
          <a:prstGeom prst="rect">
            <a:avLst/>
          </a:prstGeom>
          <a:noFill/>
        </p:spPr>
        <p:txBody>
          <a:bodyPr wrap="square">
            <a:spAutoFit/>
          </a:bodyPr>
          <a:lstStyle/>
          <a:p>
            <a:pPr marL="285750" marR="0" indent="-285750">
              <a:lnSpc>
                <a:spcPct val="150000"/>
              </a:lnSpc>
              <a:spcBef>
                <a:spcPts val="0"/>
              </a:spcBef>
              <a:spcAft>
                <a:spcPts val="0"/>
              </a:spcAft>
              <a:buFont typeface="Arial" panose="020B0604020202020204" pitchFamily="34" charset="0"/>
              <a:buChar char="•"/>
            </a:pPr>
            <a:r>
              <a:rPr lang="ru-RU" sz="2400" dirty="0" smtClean="0">
                <a:effectLst/>
                <a:ea typeface="Times New Roman" panose="02020603050405020304" pitchFamily="18" charset="0"/>
                <a:cs typeface="Arial" panose="020B0604020202020204" pitchFamily="34" charset="0"/>
              </a:rPr>
              <a:t>Юрист</a:t>
            </a:r>
            <a:endParaRPr lang="en-US" sz="2400" dirty="0">
              <a:effectLst/>
              <a:ea typeface="Times New Roman" panose="02020603050405020304" pitchFamily="18" charset="0"/>
            </a:endParaRPr>
          </a:p>
          <a:p>
            <a:pPr marL="285750" marR="0" indent="-285750">
              <a:lnSpc>
                <a:spcPct val="150000"/>
              </a:lnSpc>
              <a:spcBef>
                <a:spcPts val="0"/>
              </a:spcBef>
              <a:spcAft>
                <a:spcPts val="0"/>
              </a:spcAft>
              <a:buFont typeface="Arial" panose="020B0604020202020204" pitchFamily="34" charset="0"/>
              <a:buChar char="•"/>
            </a:pPr>
            <a:r>
              <a:rPr lang="ru-RU" sz="2400" dirty="0" smtClean="0">
                <a:effectLst/>
                <a:ea typeface="Times New Roman" panose="02020603050405020304" pitchFamily="18" charset="0"/>
                <a:cs typeface="Arial" panose="020B0604020202020204" pitchFamily="34" charset="0"/>
              </a:rPr>
              <a:t>Учитель</a:t>
            </a:r>
            <a:endParaRPr lang="en-US" sz="2400" dirty="0">
              <a:effectLst/>
              <a:ea typeface="Times New Roman" panose="02020603050405020304" pitchFamily="18" charset="0"/>
            </a:endParaRPr>
          </a:p>
          <a:p>
            <a:pPr marL="285750" marR="0" indent="-285750">
              <a:lnSpc>
                <a:spcPct val="150000"/>
              </a:lnSpc>
              <a:spcBef>
                <a:spcPts val="0"/>
              </a:spcBef>
              <a:spcAft>
                <a:spcPts val="0"/>
              </a:spcAft>
              <a:buFont typeface="Arial" panose="020B0604020202020204" pitchFamily="34" charset="0"/>
              <a:buChar char="•"/>
            </a:pPr>
            <a:r>
              <a:rPr lang="ru-RU" sz="2400" dirty="0" smtClean="0">
                <a:effectLst/>
                <a:ea typeface="Times New Roman" panose="02020603050405020304" pitchFamily="18" charset="0"/>
                <a:cs typeface="Arial" panose="020B0604020202020204" pitchFamily="34" charset="0"/>
              </a:rPr>
              <a:t>Тренер</a:t>
            </a:r>
            <a:endParaRPr lang="en-US" sz="2400" dirty="0">
              <a:effectLst/>
              <a:ea typeface="Times New Roman" panose="02020603050405020304" pitchFamily="18" charset="0"/>
            </a:endParaRPr>
          </a:p>
          <a:p>
            <a:pPr marL="285750" marR="0" indent="-285750">
              <a:lnSpc>
                <a:spcPct val="150000"/>
              </a:lnSpc>
              <a:spcBef>
                <a:spcPts val="0"/>
              </a:spcBef>
              <a:spcAft>
                <a:spcPts val="0"/>
              </a:spcAft>
              <a:buFont typeface="Arial" panose="020B0604020202020204" pitchFamily="34" charset="0"/>
              <a:buChar char="•"/>
            </a:pPr>
            <a:r>
              <a:rPr lang="ru-RU" sz="2400" dirty="0" smtClean="0">
                <a:effectLst/>
                <a:ea typeface="Times New Roman" panose="02020603050405020304" pitchFamily="18" charset="0"/>
                <a:cs typeface="Arial" panose="020B0604020202020204" pitchFamily="34" charset="0"/>
              </a:rPr>
              <a:t>Сиделка</a:t>
            </a:r>
            <a:endParaRPr lang="en-US" sz="2400" dirty="0">
              <a:effectLst/>
              <a:ea typeface="Times New Roman" panose="02020603050405020304" pitchFamily="18" charset="0"/>
            </a:endParaRPr>
          </a:p>
          <a:p>
            <a:pPr marL="285750" marR="0" indent="-285750">
              <a:lnSpc>
                <a:spcPct val="150000"/>
              </a:lnSpc>
              <a:spcBef>
                <a:spcPts val="0"/>
              </a:spcBef>
              <a:spcAft>
                <a:spcPts val="0"/>
              </a:spcAft>
              <a:buFont typeface="Arial" panose="020B0604020202020204" pitchFamily="34" charset="0"/>
              <a:buChar char="•"/>
            </a:pPr>
            <a:r>
              <a:rPr lang="ru-RU" sz="2400" dirty="0" smtClean="0">
                <a:effectLst/>
                <a:ea typeface="Times New Roman" panose="02020603050405020304" pitchFamily="18" charset="0"/>
                <a:cs typeface="Arial" panose="020B0604020202020204" pitchFamily="34" charset="0"/>
              </a:rPr>
              <a:t>Врач</a:t>
            </a:r>
            <a:endParaRPr lang="en-US" sz="2400" dirty="0">
              <a:effectLst/>
              <a:ea typeface="Times New Roman" panose="02020603050405020304" pitchFamily="18" charset="0"/>
            </a:endParaRPr>
          </a:p>
          <a:p>
            <a:pPr marL="285750" marR="0" indent="-285750">
              <a:lnSpc>
                <a:spcPct val="150000"/>
              </a:lnSpc>
              <a:spcBef>
                <a:spcPts val="0"/>
              </a:spcBef>
              <a:spcAft>
                <a:spcPts val="0"/>
              </a:spcAft>
              <a:buFont typeface="Arial" panose="020B0604020202020204" pitchFamily="34" charset="0"/>
              <a:buChar char="•"/>
            </a:pPr>
            <a:r>
              <a:rPr lang="ru-RU" sz="2400" dirty="0" smtClean="0">
                <a:effectLst/>
                <a:ea typeface="Times New Roman" panose="02020603050405020304" pitchFamily="18" charset="0"/>
                <a:cs typeface="Arial" panose="020B0604020202020204" pitchFamily="34" charset="0"/>
              </a:rPr>
              <a:t>Терапевт</a:t>
            </a:r>
            <a:endParaRPr lang="en-US" sz="2400" dirty="0">
              <a:effectLst/>
              <a:ea typeface="Times New Roman" panose="02020603050405020304" pitchFamily="18" charset="0"/>
            </a:endParaRPr>
          </a:p>
        </p:txBody>
      </p:sp>
      <p:sp>
        <p:nvSpPr>
          <p:cNvPr id="11" name="TextBox 10">
            <a:extLst>
              <a:ext uri="{FF2B5EF4-FFF2-40B4-BE49-F238E27FC236}">
                <a16:creationId xmlns:a16="http://schemas.microsoft.com/office/drawing/2014/main" id="{EFC0729C-1A73-9141-B687-2EE2FEC327C6}"/>
              </a:ext>
            </a:extLst>
          </p:cNvPr>
          <p:cNvSpPr txBox="1"/>
          <p:nvPr/>
        </p:nvSpPr>
        <p:spPr>
          <a:xfrm>
            <a:off x="854765" y="530107"/>
            <a:ext cx="9621077" cy="707886"/>
          </a:xfrm>
          <a:prstGeom prst="rect">
            <a:avLst/>
          </a:prstGeom>
          <a:noFill/>
        </p:spPr>
        <p:txBody>
          <a:bodyPr wrap="square">
            <a:spAutoFit/>
          </a:bodyPr>
          <a:lstStyle/>
          <a:p>
            <a:pPr algn="ctr"/>
            <a:r>
              <a:rPr lang="ru-RU" sz="4000" b="1" dirty="0" smtClean="0">
                <a:solidFill>
                  <a:schemeClr val="bg1"/>
                </a:solidFill>
                <a:latin typeface="Avenir Next" panose="020B0503020202020204" pitchFamily="34" charset="0"/>
                <a:cs typeface="Arial" panose="020B0604020202020204" pitchFamily="34" charset="0"/>
              </a:rPr>
              <a:t>ВИДЫ </a:t>
            </a:r>
            <a:r>
              <a:rPr lang="ru-RU" sz="4000" b="1" dirty="0" smtClean="0">
                <a:solidFill>
                  <a:schemeClr val="bg1"/>
                </a:solidFill>
                <a:latin typeface="Avenir Next" panose="020B0503020202020204" pitchFamily="34" charset="0"/>
                <a:cs typeface="Arial" panose="020B0604020202020204" pitchFamily="34" charset="0"/>
              </a:rPr>
              <a:t>ЗЛОУПОТРЕБЛЕНИЯ ВЛАСТЬЮ</a:t>
            </a:r>
            <a:endParaRPr lang="en-US" sz="4000" b="1" dirty="0">
              <a:solidFill>
                <a:schemeClr val="bg1"/>
              </a:solidFill>
              <a:latin typeface="Avenir Next" panose="020B0503020202020204" pitchFamily="34" charset="0"/>
            </a:endParaRPr>
          </a:p>
        </p:txBody>
      </p:sp>
      <p:sp>
        <p:nvSpPr>
          <p:cNvPr id="4" name="TextBox 3">
            <a:extLst>
              <a:ext uri="{FF2B5EF4-FFF2-40B4-BE49-F238E27FC236}">
                <a16:creationId xmlns:a16="http://schemas.microsoft.com/office/drawing/2014/main" id="{67F5022B-7F75-3E4C-8E5A-2028083363CF}"/>
              </a:ext>
            </a:extLst>
          </p:cNvPr>
          <p:cNvSpPr txBox="1"/>
          <p:nvPr/>
        </p:nvSpPr>
        <p:spPr>
          <a:xfrm>
            <a:off x="5347467" y="2434283"/>
            <a:ext cx="4695568" cy="4524315"/>
          </a:xfrm>
          <a:prstGeom prst="rect">
            <a:avLst/>
          </a:prstGeom>
          <a:noFill/>
        </p:spPr>
        <p:txBody>
          <a:bodyPr wrap="square" rtlCol="0">
            <a:spAutoFit/>
          </a:bodyPr>
          <a:lstStyle/>
          <a:p>
            <a:pPr marL="285750" marR="0" indent="-285750">
              <a:lnSpc>
                <a:spcPct val="150000"/>
              </a:lnSpc>
              <a:spcBef>
                <a:spcPts val="0"/>
              </a:spcBef>
              <a:spcAft>
                <a:spcPts val="0"/>
              </a:spcAft>
              <a:buFont typeface="Arial" panose="020B0604020202020204" pitchFamily="34" charset="0"/>
              <a:buChar char="•"/>
            </a:pPr>
            <a:r>
              <a:rPr lang="ru-RU" sz="2400" dirty="0" smtClean="0">
                <a:ea typeface="Times New Roman" panose="02020603050405020304" pitchFamily="18" charset="0"/>
                <a:cs typeface="Arial" panose="020B0604020202020204" pitchFamily="34" charset="0"/>
              </a:rPr>
              <a:t>Начальник/Политик/Известный человек</a:t>
            </a:r>
            <a:endParaRPr lang="en-US" sz="2400" dirty="0">
              <a:ea typeface="Times New Roman" panose="02020603050405020304" pitchFamily="18" charset="0"/>
            </a:endParaRPr>
          </a:p>
          <a:p>
            <a:pPr marL="285750" marR="0" indent="-285750">
              <a:lnSpc>
                <a:spcPct val="150000"/>
              </a:lnSpc>
              <a:spcBef>
                <a:spcPts val="0"/>
              </a:spcBef>
              <a:spcAft>
                <a:spcPts val="0"/>
              </a:spcAft>
              <a:buFont typeface="Arial" panose="020B0604020202020204" pitchFamily="34" charset="0"/>
              <a:buChar char="•"/>
            </a:pPr>
            <a:r>
              <a:rPr lang="ru-RU" sz="2400" dirty="0" smtClean="0">
                <a:ea typeface="Times New Roman" panose="02020603050405020304" pitchFamily="18" charset="0"/>
                <a:cs typeface="Arial" panose="020B0604020202020204" pitchFamily="34" charset="0"/>
              </a:rPr>
              <a:t>Мужья/жёны </a:t>
            </a:r>
            <a:endParaRPr lang="en-US" sz="2400" dirty="0">
              <a:ea typeface="Times New Roman" panose="02020603050405020304" pitchFamily="18" charset="0"/>
            </a:endParaRPr>
          </a:p>
          <a:p>
            <a:pPr marL="285750" marR="0" indent="-285750">
              <a:lnSpc>
                <a:spcPct val="150000"/>
              </a:lnSpc>
              <a:spcBef>
                <a:spcPts val="0"/>
              </a:spcBef>
              <a:spcAft>
                <a:spcPts val="0"/>
              </a:spcAft>
              <a:buFont typeface="Arial" panose="020B0604020202020204" pitchFamily="34" charset="0"/>
              <a:buChar char="•"/>
            </a:pPr>
            <a:r>
              <a:rPr lang="ru-RU" sz="2400" dirty="0" smtClean="0">
                <a:ea typeface="Times New Roman" panose="02020603050405020304" pitchFamily="18" charset="0"/>
                <a:cs typeface="Arial" panose="020B0604020202020204" pitchFamily="34" charset="0"/>
              </a:rPr>
              <a:t>Родители</a:t>
            </a:r>
            <a:endParaRPr lang="en-US" sz="2400" dirty="0">
              <a:ea typeface="Times New Roman" panose="02020603050405020304" pitchFamily="18" charset="0"/>
            </a:endParaRPr>
          </a:p>
          <a:p>
            <a:pPr marL="285750" indent="-285750">
              <a:lnSpc>
                <a:spcPct val="150000"/>
              </a:lnSpc>
              <a:buFont typeface="Arial" panose="020B0604020202020204" pitchFamily="34" charset="0"/>
              <a:buChar char="•"/>
            </a:pPr>
            <a:r>
              <a:rPr lang="ru-RU" sz="2400" dirty="0" smtClean="0">
                <a:ea typeface="Times New Roman" panose="02020603050405020304" pitchFamily="18" charset="0"/>
                <a:cs typeface="Arial" panose="020B0604020202020204" pitchFamily="34" charset="0"/>
              </a:rPr>
              <a:t>Лидеры церкви</a:t>
            </a:r>
            <a:r>
              <a:rPr lang="en-US" sz="2400" dirty="0" smtClean="0">
                <a:ea typeface="Times New Roman" panose="02020603050405020304" pitchFamily="18" charset="0"/>
                <a:cs typeface="Arial" panose="020B0604020202020204" pitchFamily="34" charset="0"/>
              </a:rPr>
              <a:t> </a:t>
            </a:r>
            <a:r>
              <a:rPr lang="en-US" sz="2400" dirty="0">
                <a:ea typeface="Times New Roman" panose="02020603050405020304" pitchFamily="18" charset="0"/>
                <a:cs typeface="Arial" panose="020B0604020202020204" pitchFamily="34" charset="0"/>
              </a:rPr>
              <a:t>– </a:t>
            </a:r>
            <a:r>
              <a:rPr lang="ru-RU" sz="2400" dirty="0" smtClean="0"/>
              <a:t>включая пасторов, пресвитеров, руководителей отделов, клубов и </a:t>
            </a:r>
            <a:r>
              <a:rPr lang="ru-RU" sz="2400" dirty="0" err="1" smtClean="0"/>
              <a:t>т.д</a:t>
            </a:r>
            <a:r>
              <a:rPr lang="en-US" sz="2400" dirty="0" smtClean="0"/>
              <a:t>. </a:t>
            </a:r>
            <a:endParaRPr lang="en-US" sz="2400" dirty="0">
              <a:ea typeface="Times New Roman" panose="02020603050405020304" pitchFamily="18" charset="0"/>
            </a:endParaRPr>
          </a:p>
        </p:txBody>
      </p:sp>
    </p:spTree>
    <p:extLst>
      <p:ext uri="{BB962C8B-B14F-4D97-AF65-F5344CB8AC3E}">
        <p14:creationId xmlns:p14="http://schemas.microsoft.com/office/powerpoint/2010/main" val="122462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FA4BCBF-7A41-BC4F-AF6D-47B71E245F7E}"/>
              </a:ext>
            </a:extLst>
          </p:cNvPr>
          <p:cNvPicPr>
            <a:picLocks noGrp="1" noChangeAspect="1"/>
          </p:cNvPicPr>
          <p:nvPr>
            <p:ph idx="1"/>
          </p:nvPr>
        </p:nvPicPr>
        <p:blipFill rotWithShape="1">
          <a:blip r:embed="rId3"/>
          <a:srcRect b="2616"/>
          <a:stretch/>
        </p:blipFill>
        <p:spPr>
          <a:xfrm>
            <a:off x="20" y="1115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E3FF02BE-EBFC-6B45-BD4E-4897F85A18F8}"/>
              </a:ext>
            </a:extLst>
          </p:cNvPr>
          <p:cNvSpPr txBox="1"/>
          <p:nvPr/>
        </p:nvSpPr>
        <p:spPr>
          <a:xfrm>
            <a:off x="1987826" y="2924155"/>
            <a:ext cx="3275550"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ru-RU" sz="2800" dirty="0" smtClean="0"/>
              <a:t>Экономическое</a:t>
            </a:r>
            <a:endParaRPr lang="ru-RU" sz="2800" dirty="0"/>
          </a:p>
          <a:p>
            <a:pPr marL="285750" indent="-285750">
              <a:lnSpc>
                <a:spcPct val="150000"/>
              </a:lnSpc>
              <a:buFont typeface="Arial" panose="020B0604020202020204" pitchFamily="34" charset="0"/>
              <a:buChar char="•"/>
            </a:pPr>
            <a:r>
              <a:rPr lang="ru-RU" sz="2800" dirty="0" smtClean="0"/>
              <a:t>Поведенческое </a:t>
            </a:r>
            <a:endParaRPr lang="ru-RU" sz="2800" dirty="0"/>
          </a:p>
          <a:p>
            <a:pPr marL="285750" indent="-285750">
              <a:lnSpc>
                <a:spcPct val="150000"/>
              </a:lnSpc>
              <a:buFont typeface="Arial" panose="020B0604020202020204" pitchFamily="34" charset="0"/>
              <a:buChar char="•"/>
            </a:pPr>
            <a:r>
              <a:rPr lang="ru-RU" sz="2800" dirty="0" smtClean="0"/>
              <a:t>Физическое</a:t>
            </a:r>
            <a:endParaRPr lang="ru-RU" sz="2800" dirty="0"/>
          </a:p>
          <a:p>
            <a:pPr marL="285750" indent="-285750">
              <a:lnSpc>
                <a:spcPct val="150000"/>
              </a:lnSpc>
              <a:buFont typeface="Arial" panose="020B0604020202020204" pitchFamily="34" charset="0"/>
              <a:buChar char="•"/>
            </a:pPr>
            <a:r>
              <a:rPr lang="ru-RU" sz="2800" dirty="0" smtClean="0"/>
              <a:t>Информационное</a:t>
            </a:r>
            <a:endParaRPr lang="en-US" sz="2800" dirty="0"/>
          </a:p>
        </p:txBody>
      </p:sp>
      <p:sp>
        <p:nvSpPr>
          <p:cNvPr id="3" name="TextBox 2">
            <a:extLst>
              <a:ext uri="{FF2B5EF4-FFF2-40B4-BE49-F238E27FC236}">
                <a16:creationId xmlns:a16="http://schemas.microsoft.com/office/drawing/2014/main" id="{6224911E-DFC8-B341-887E-936400411336}"/>
              </a:ext>
            </a:extLst>
          </p:cNvPr>
          <p:cNvSpPr txBox="1"/>
          <p:nvPr/>
        </p:nvSpPr>
        <p:spPr>
          <a:xfrm>
            <a:off x="880533" y="707167"/>
            <a:ext cx="8500534" cy="1323439"/>
          </a:xfrm>
          <a:prstGeom prst="rect">
            <a:avLst/>
          </a:prstGeom>
          <a:noFill/>
        </p:spPr>
        <p:txBody>
          <a:bodyPr wrap="square" rtlCol="0">
            <a:spAutoFit/>
          </a:bodyPr>
          <a:lstStyle/>
          <a:p>
            <a:pPr algn="ctr"/>
            <a:r>
              <a:rPr lang="ru-RU" sz="4000" b="1" dirty="0" smtClean="0">
                <a:solidFill>
                  <a:schemeClr val="bg1"/>
                </a:solidFill>
              </a:rPr>
              <a:t>ДРУГИЕ ВИДЫ</a:t>
            </a:r>
            <a:endParaRPr lang="en-US" sz="4000" b="1" dirty="0">
              <a:solidFill>
                <a:schemeClr val="bg1"/>
              </a:solidFill>
            </a:endParaRPr>
          </a:p>
          <a:p>
            <a:pPr algn="ctr"/>
            <a:r>
              <a:rPr lang="ru-RU" sz="4000" b="1" dirty="0" smtClean="0">
                <a:solidFill>
                  <a:schemeClr val="accent6">
                    <a:lumMod val="60000"/>
                    <a:lumOff val="40000"/>
                  </a:schemeClr>
                </a:solidFill>
              </a:rPr>
              <a:t>ЗЛОУПОТРЕБЛЕНИЯ ВЛАСТЬЮ</a:t>
            </a:r>
            <a:endParaRPr lang="en-US" sz="4000" b="1" dirty="0">
              <a:solidFill>
                <a:schemeClr val="accent6">
                  <a:lumMod val="60000"/>
                  <a:lumOff val="40000"/>
                </a:schemeClr>
              </a:solidFill>
            </a:endParaRPr>
          </a:p>
        </p:txBody>
      </p:sp>
      <p:sp>
        <p:nvSpPr>
          <p:cNvPr id="4" name="TextBox 3">
            <a:extLst>
              <a:ext uri="{FF2B5EF4-FFF2-40B4-BE49-F238E27FC236}">
                <a16:creationId xmlns:a16="http://schemas.microsoft.com/office/drawing/2014/main" id="{CC6C0039-271D-CB48-9A83-723E64A0D7C5}"/>
              </a:ext>
            </a:extLst>
          </p:cNvPr>
          <p:cNvSpPr txBox="1"/>
          <p:nvPr/>
        </p:nvSpPr>
        <p:spPr>
          <a:xfrm>
            <a:off x="5263376" y="2922874"/>
            <a:ext cx="3443302" cy="2677656"/>
          </a:xfrm>
          <a:prstGeom prst="rect">
            <a:avLst/>
          </a:prstGeom>
          <a:noFill/>
          <a:ln>
            <a:noFill/>
          </a:ln>
        </p:spPr>
        <p:txBody>
          <a:bodyPr wrap="square" rtlCol="0">
            <a:spAutoFit/>
          </a:bodyPr>
          <a:lstStyle/>
          <a:p>
            <a:pPr marL="285750" indent="-285750">
              <a:lnSpc>
                <a:spcPct val="150000"/>
              </a:lnSpc>
              <a:buFont typeface="Arial" panose="020B0604020202020204" pitchFamily="34" charset="0"/>
              <a:buChar char="•"/>
            </a:pPr>
            <a:r>
              <a:rPr lang="ru-RU" sz="2800" dirty="0" smtClean="0"/>
              <a:t>Психологическое</a:t>
            </a:r>
          </a:p>
          <a:p>
            <a:pPr marL="285750" indent="-285750">
              <a:lnSpc>
                <a:spcPct val="150000"/>
              </a:lnSpc>
              <a:buFont typeface="Arial" panose="020B0604020202020204" pitchFamily="34" charset="0"/>
              <a:buChar char="•"/>
            </a:pPr>
            <a:r>
              <a:rPr lang="ru-RU" sz="2800" dirty="0" smtClean="0"/>
              <a:t>Эмоциональное</a:t>
            </a:r>
          </a:p>
          <a:p>
            <a:pPr marL="285750" indent="-285750">
              <a:lnSpc>
                <a:spcPct val="150000"/>
              </a:lnSpc>
              <a:buFont typeface="Arial" panose="020B0604020202020204" pitchFamily="34" charset="0"/>
              <a:buChar char="•"/>
            </a:pPr>
            <a:r>
              <a:rPr lang="ru-RU" sz="2800" dirty="0" smtClean="0"/>
              <a:t>Духовное</a:t>
            </a:r>
            <a:endParaRPr lang="ru-RU" sz="2800" dirty="0"/>
          </a:p>
          <a:p>
            <a:pPr marL="285750" indent="-285750">
              <a:lnSpc>
                <a:spcPct val="150000"/>
              </a:lnSpc>
              <a:buFont typeface="Arial" panose="020B0604020202020204" pitchFamily="34" charset="0"/>
              <a:buChar char="•"/>
            </a:pPr>
            <a:r>
              <a:rPr lang="ru-RU" sz="2800" dirty="0" smtClean="0"/>
              <a:t>Сексуальное</a:t>
            </a:r>
            <a:endParaRPr lang="en-US" sz="2800" dirty="0"/>
          </a:p>
        </p:txBody>
      </p:sp>
    </p:spTree>
    <p:extLst>
      <p:ext uri="{BB962C8B-B14F-4D97-AF65-F5344CB8AC3E}">
        <p14:creationId xmlns:p14="http://schemas.microsoft.com/office/powerpoint/2010/main" val="253287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FA4BCBF-7A41-BC4F-AF6D-47B71E245F7E}"/>
              </a:ext>
            </a:extLst>
          </p:cNvPr>
          <p:cNvPicPr>
            <a:picLocks noGrp="1" noChangeAspect="1"/>
          </p:cNvPicPr>
          <p:nvPr>
            <p:ph idx="1"/>
          </p:nvPr>
        </p:nvPicPr>
        <p:blipFill rotWithShape="1">
          <a:blip r:embed="rId3"/>
          <a:srcRect b="2616"/>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A7C66C14-C424-E04F-B3EE-85CE00FE8DF1}"/>
              </a:ext>
            </a:extLst>
          </p:cNvPr>
          <p:cNvSpPr txBox="1"/>
          <p:nvPr/>
        </p:nvSpPr>
        <p:spPr>
          <a:xfrm>
            <a:off x="308924" y="508541"/>
            <a:ext cx="10058401" cy="1200329"/>
          </a:xfrm>
          <a:prstGeom prst="rect">
            <a:avLst/>
          </a:prstGeom>
          <a:noFill/>
        </p:spPr>
        <p:txBody>
          <a:bodyPr wrap="square">
            <a:spAutoFit/>
          </a:bodyPr>
          <a:lstStyle/>
          <a:p>
            <a:pPr marL="0" marR="0" algn="ctr">
              <a:spcBef>
                <a:spcPts val="0"/>
              </a:spcBef>
              <a:spcAft>
                <a:spcPts val="0"/>
              </a:spcAft>
            </a:pPr>
            <a:r>
              <a:rPr lang="ru-RU" sz="3600" b="1" dirty="0" smtClean="0">
                <a:solidFill>
                  <a:schemeClr val="bg1"/>
                </a:solidFill>
                <a:effectLst/>
                <a:latin typeface="Avenir Next" panose="020B0503020202020204" pitchFamily="34" charset="0"/>
                <a:ea typeface="Times New Roman" panose="02020603050405020304" pitchFamily="18" charset="0"/>
                <a:cs typeface="Arial" panose="020B0604020202020204" pitchFamily="34" charset="0"/>
              </a:rPr>
              <a:t>ЗЛОУПОРЕБЛЕНИЕ ВЛАСТЬЮ</a:t>
            </a:r>
            <a:r>
              <a:rPr lang="en-US" sz="3600" b="1" dirty="0" smtClean="0">
                <a:solidFill>
                  <a:schemeClr val="bg1"/>
                </a:solidFill>
                <a:effectLst/>
                <a:latin typeface="Avenir Next" panose="020B0503020202020204" pitchFamily="34" charset="0"/>
                <a:ea typeface="Times New Roman" panose="02020603050405020304" pitchFamily="18" charset="0"/>
                <a:cs typeface="Arial" panose="020B0604020202020204" pitchFamily="34" charset="0"/>
              </a:rPr>
              <a:t> </a:t>
            </a:r>
            <a:endParaRPr lang="en-US" sz="3600" b="1" dirty="0">
              <a:solidFill>
                <a:schemeClr val="bg1"/>
              </a:solidFill>
              <a:effectLst/>
              <a:latin typeface="Avenir Next" panose="020B0503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ru-RU" sz="3600" b="1" dirty="0" smtClean="0">
                <a:solidFill>
                  <a:schemeClr val="accent6">
                    <a:lumMod val="60000"/>
                    <a:lumOff val="40000"/>
                  </a:schemeClr>
                </a:solidFill>
                <a:effectLst/>
                <a:latin typeface="Avenir Next" panose="020B0503020202020204" pitchFamily="34" charset="0"/>
                <a:ea typeface="Times New Roman" panose="02020603050405020304" pitchFamily="18" charset="0"/>
                <a:cs typeface="Arial" panose="020B0604020202020204" pitchFamily="34" charset="0"/>
              </a:rPr>
              <a:t>В ЦЕРКВИ</a:t>
            </a:r>
            <a:endParaRPr lang="en-US" sz="4000" b="1" dirty="0">
              <a:solidFill>
                <a:schemeClr val="accent6">
                  <a:lumMod val="60000"/>
                  <a:lumOff val="40000"/>
                </a:schemeClr>
              </a:solidFill>
              <a:effectLst/>
              <a:latin typeface="Avenir Next" panose="020B0503020202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E5A4025B-C9B4-8345-A16C-DA46EF3789E4}"/>
              </a:ext>
            </a:extLst>
          </p:cNvPr>
          <p:cNvSpPr txBox="1"/>
          <p:nvPr/>
        </p:nvSpPr>
        <p:spPr>
          <a:xfrm>
            <a:off x="926463" y="2651925"/>
            <a:ext cx="8823325" cy="2893100"/>
          </a:xfrm>
          <a:prstGeom prst="rect">
            <a:avLst/>
          </a:prstGeom>
          <a:noFill/>
        </p:spPr>
        <p:txBody>
          <a:bodyPr wrap="square">
            <a:spAutoFit/>
          </a:bodyPr>
          <a:lstStyle/>
          <a:p>
            <a:r>
              <a:rPr lang="ru-RU" sz="2600" dirty="0">
                <a:ea typeface="Times New Roman" panose="02020603050405020304" pitchFamily="18" charset="0"/>
                <a:cs typeface="Arial" panose="020B0604020202020204" pitchFamily="34" charset="0"/>
              </a:rPr>
              <a:t>Во всем мире появляется все больше </a:t>
            </a:r>
            <a:r>
              <a:rPr lang="ru-RU" sz="2600" dirty="0" smtClean="0">
                <a:ea typeface="Times New Roman" panose="02020603050405020304" pitchFamily="18" charset="0"/>
                <a:cs typeface="Arial" panose="020B0604020202020204" pitchFamily="34" charset="0"/>
              </a:rPr>
              <a:t>историй </a:t>
            </a:r>
            <a:r>
              <a:rPr lang="ru-RU" sz="2600" dirty="0">
                <a:ea typeface="Times New Roman" panose="02020603050405020304" pitchFamily="18" charset="0"/>
                <a:cs typeface="Arial" panose="020B0604020202020204" pitchFamily="34" charset="0"/>
              </a:rPr>
              <a:t>в прессе и </a:t>
            </a:r>
            <a:r>
              <a:rPr lang="ru-RU" sz="2600" dirty="0" smtClean="0">
                <a:ea typeface="Times New Roman" panose="02020603050405020304" pitchFamily="18" charset="0"/>
                <a:cs typeface="Arial" panose="020B0604020202020204" pitchFamily="34" charset="0"/>
              </a:rPr>
              <a:t>среди людей </a:t>
            </a:r>
            <a:r>
              <a:rPr lang="ru-RU" sz="2600" dirty="0">
                <a:ea typeface="Times New Roman" panose="02020603050405020304" pitchFamily="18" charset="0"/>
                <a:cs typeface="Arial" panose="020B0604020202020204" pitchFamily="34" charset="0"/>
              </a:rPr>
              <a:t>о злоупотреблении властью.</a:t>
            </a:r>
            <a:r>
              <a:rPr lang="en-US" sz="2600" dirty="0" smtClean="0">
                <a:effectLst/>
                <a:ea typeface="Times New Roman" panose="02020603050405020304" pitchFamily="18" charset="0"/>
                <a:cs typeface="Arial" panose="020B0604020202020204" pitchFamily="34" charset="0"/>
              </a:rPr>
              <a:t> </a:t>
            </a:r>
            <a:endParaRPr lang="en-US" sz="2600" dirty="0">
              <a:effectLst/>
              <a:ea typeface="Times New Roman" panose="02020603050405020304" pitchFamily="18" charset="0"/>
              <a:cs typeface="Arial" panose="020B0604020202020204" pitchFamily="34" charset="0"/>
            </a:endParaRPr>
          </a:p>
          <a:p>
            <a:endParaRPr lang="en-US" sz="2600" dirty="0">
              <a:cs typeface="Arial" panose="020B0604020202020204" pitchFamily="34" charset="0"/>
            </a:endParaRPr>
          </a:p>
          <a:p>
            <a:r>
              <a:rPr lang="ru-RU" sz="2600" dirty="0">
                <a:solidFill>
                  <a:srgbClr val="C00000"/>
                </a:solidFill>
              </a:rPr>
              <a:t>Когда границы пересекаются, всегда кто-то страдает, и часто это человек, у которого есть власть, а также «жертва». </a:t>
            </a:r>
            <a:endParaRPr lang="ru-RU" sz="2600" dirty="0" smtClean="0">
              <a:solidFill>
                <a:srgbClr val="C00000"/>
              </a:solidFill>
            </a:endParaRPr>
          </a:p>
          <a:p>
            <a:r>
              <a:rPr lang="ru-RU" sz="2600" dirty="0"/>
              <a:t>А когда </a:t>
            </a:r>
            <a:r>
              <a:rPr lang="ru-RU" sz="2600" dirty="0" smtClean="0"/>
              <a:t>властью злоупотребляет лидер </a:t>
            </a:r>
            <a:r>
              <a:rPr lang="ru-RU" sz="2600" dirty="0"/>
              <a:t>церкви, то страдают не только люди, но и церковь и </a:t>
            </a:r>
            <a:r>
              <a:rPr lang="ru-RU" sz="2600" dirty="0" smtClean="0"/>
              <a:t>миссия.</a:t>
            </a:r>
            <a:endParaRPr lang="en-US" sz="2600" dirty="0"/>
          </a:p>
        </p:txBody>
      </p:sp>
    </p:spTree>
    <p:extLst>
      <p:ext uri="{BB962C8B-B14F-4D97-AF65-F5344CB8AC3E}">
        <p14:creationId xmlns:p14="http://schemas.microsoft.com/office/powerpoint/2010/main" val="250620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77D3CF36-68AC-1E47-A91B-5661A5D80D90}"/>
              </a:ext>
            </a:extLst>
          </p:cNvPr>
          <p:cNvPicPr>
            <a:picLocks noGrp="1" noChangeAspect="1"/>
          </p:cNvPicPr>
          <p:nvPr>
            <p:ph idx="1"/>
          </p:nvPr>
        </p:nvPicPr>
        <p:blipFill rotWithShape="1">
          <a:blip r:embed="rId3"/>
          <a:srcRect b="2616"/>
          <a:stretch/>
        </p:blipFill>
        <p:spPr>
          <a:xfrm>
            <a:off x="20" y="0"/>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3B6F6B19-2BE3-DB4B-A7EB-144FFBA27D2F}"/>
              </a:ext>
            </a:extLst>
          </p:cNvPr>
          <p:cNvSpPr txBox="1"/>
          <p:nvPr/>
        </p:nvSpPr>
        <p:spPr>
          <a:xfrm>
            <a:off x="244745" y="2699048"/>
            <a:ext cx="10056918" cy="3231654"/>
          </a:xfrm>
          <a:prstGeom prst="rect">
            <a:avLst/>
          </a:prstGeom>
          <a:noFill/>
        </p:spPr>
        <p:txBody>
          <a:bodyPr wrap="square">
            <a:spAutoFit/>
          </a:bodyPr>
          <a:lstStyle/>
          <a:p>
            <a:pPr algn="ctr"/>
            <a:r>
              <a:rPr lang="ru-RU" sz="2400" b="1" dirty="0" smtClean="0">
                <a:effectLst/>
                <a:latin typeface="Avenir Next" panose="020B0503020202020204" pitchFamily="34" charset="0"/>
                <a:ea typeface="Times New Roman" panose="02020603050405020304" pitchFamily="18" charset="0"/>
                <a:cs typeface="Arial" panose="020B0604020202020204" pitchFamily="34" charset="0"/>
              </a:rPr>
              <a:t>ПРЕЖДЕ ВСЕГО</a:t>
            </a:r>
            <a:r>
              <a:rPr lang="en-US" sz="2400" b="1" dirty="0" smtClean="0">
                <a:effectLst/>
                <a:latin typeface="Avenir Next" panose="020B0503020202020204" pitchFamily="34" charset="0"/>
                <a:ea typeface="Times New Roman" panose="02020603050405020304" pitchFamily="18" charset="0"/>
                <a:cs typeface="Arial" panose="020B0604020202020204" pitchFamily="34" charset="0"/>
              </a:rPr>
              <a:t>, </a:t>
            </a:r>
            <a:r>
              <a:rPr lang="ru-RU" sz="2400" b="1" dirty="0" smtClean="0">
                <a:effectLst/>
                <a:latin typeface="Avenir Next" panose="020B0503020202020204" pitchFamily="34" charset="0"/>
                <a:ea typeface="Times New Roman" panose="02020603050405020304" pitchFamily="18" charset="0"/>
                <a:cs typeface="Arial" panose="020B0604020202020204" pitchFamily="34" charset="0"/>
              </a:rPr>
              <a:t>ПРИЗНАТЬ, ЧТО МЫ МОЖЕМ БЫТЬ ВИНОВНЫ В </a:t>
            </a:r>
            <a:r>
              <a:rPr lang="ru-RU" sz="2400" b="1" dirty="0" smtClean="0">
                <a:solidFill>
                  <a:srgbClr val="C00000"/>
                </a:solidFill>
                <a:effectLst/>
                <a:latin typeface="Avenir Next" panose="020B0503020202020204" pitchFamily="34" charset="0"/>
                <a:ea typeface="Times New Roman" panose="02020603050405020304" pitchFamily="18" charset="0"/>
                <a:cs typeface="Arial" panose="020B0604020202020204" pitchFamily="34" charset="0"/>
              </a:rPr>
              <a:t>ЗЛОУПОТРЕБЛЕНИИ ВЛАСТЬЮ</a:t>
            </a:r>
            <a:endParaRPr lang="en-US" sz="2400" b="1" dirty="0">
              <a:solidFill>
                <a:srgbClr val="C00000"/>
              </a:solidFill>
              <a:effectLst/>
              <a:latin typeface="Avenir Next" panose="020B0503020202020204" pitchFamily="34" charset="0"/>
              <a:ea typeface="Times New Roman" panose="02020603050405020304" pitchFamily="18" charset="0"/>
              <a:cs typeface="Arial" panose="020B0604020202020204" pitchFamily="34" charset="0"/>
            </a:endParaRPr>
          </a:p>
          <a:p>
            <a:endParaRPr lang="en-US" sz="2600" b="1" dirty="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ru-RU" sz="2600" b="1" dirty="0">
                <a:solidFill>
                  <a:srgbClr val="002060"/>
                </a:solidFill>
                <a:ea typeface="Times New Roman" panose="02020603050405020304" pitchFamily="18" charset="0"/>
                <a:cs typeface="Arial" panose="020B0604020202020204" pitchFamily="34" charset="0"/>
              </a:rPr>
              <a:t>Подотчетность</a:t>
            </a:r>
            <a:r>
              <a:rPr lang="en-US" sz="2600" dirty="0" smtClean="0">
                <a:solidFill>
                  <a:srgbClr val="002060"/>
                </a:solidFill>
                <a:effectLst/>
                <a:ea typeface="Times New Roman" panose="02020603050405020304" pitchFamily="18" charset="0"/>
                <a:cs typeface="Arial" panose="020B0604020202020204" pitchFamily="34" charset="0"/>
              </a:rPr>
              <a:t> </a:t>
            </a:r>
            <a:r>
              <a:rPr lang="en-US" sz="2600" dirty="0">
                <a:solidFill>
                  <a:srgbClr val="002060"/>
                </a:solidFill>
                <a:effectLst/>
                <a:ea typeface="Times New Roman" panose="02020603050405020304" pitchFamily="18" charset="0"/>
                <a:cs typeface="Arial" panose="020B0604020202020204" pitchFamily="34" charset="0"/>
              </a:rPr>
              <a:t>- </a:t>
            </a:r>
            <a:r>
              <a:rPr lang="ru-RU" sz="2600" dirty="0"/>
              <a:t>Как пастор или другой духовный лидер или учитель, любое лицо, имеющее власть</a:t>
            </a:r>
            <a:r>
              <a:rPr lang="en-US" sz="2600" dirty="0" smtClean="0"/>
              <a:t>, </a:t>
            </a:r>
            <a:r>
              <a:rPr lang="ru-RU" sz="2600" dirty="0">
                <a:solidFill>
                  <a:srgbClr val="002060"/>
                </a:solidFill>
              </a:rPr>
              <a:t>вы должны признать, что Бог </a:t>
            </a:r>
            <a:r>
              <a:rPr lang="ru-RU" sz="2600" dirty="0" smtClean="0">
                <a:solidFill>
                  <a:srgbClr val="002060"/>
                </a:solidFill>
              </a:rPr>
              <a:t>возложил на вас ответственность больше, чем на других, и спросит больше </a:t>
            </a:r>
            <a:r>
              <a:rPr lang="ru-RU" sz="2600" dirty="0">
                <a:solidFill>
                  <a:srgbClr val="002060"/>
                </a:solidFill>
              </a:rPr>
              <a:t>за соблюдение Его стандартов</a:t>
            </a:r>
            <a:r>
              <a:rPr lang="en-US" sz="2600" dirty="0" smtClean="0">
                <a:solidFill>
                  <a:srgbClr val="002060"/>
                </a:solidFill>
              </a:rPr>
              <a:t>, </a:t>
            </a:r>
            <a:r>
              <a:rPr lang="ru-RU" sz="2600" dirty="0"/>
              <a:t>не только за ваши слова, но и за весь ваш образ жизни.</a:t>
            </a:r>
            <a:endParaRPr lang="en-US" sz="2600" dirty="0">
              <a:effectLst/>
              <a:ea typeface="Times New Roman" panose="02020603050405020304" pitchFamily="18" charset="0"/>
              <a:cs typeface="Arial" panose="020B0604020202020204" pitchFamily="34" charset="0"/>
            </a:endParaRPr>
          </a:p>
        </p:txBody>
      </p:sp>
      <p:sp>
        <p:nvSpPr>
          <p:cNvPr id="12" name="TextBox 11">
            <a:extLst>
              <a:ext uri="{FF2B5EF4-FFF2-40B4-BE49-F238E27FC236}">
                <a16:creationId xmlns:a16="http://schemas.microsoft.com/office/drawing/2014/main" id="{0480837A-513B-5645-AFDC-ADEC2784D402}"/>
              </a:ext>
            </a:extLst>
          </p:cNvPr>
          <p:cNvSpPr txBox="1"/>
          <p:nvPr/>
        </p:nvSpPr>
        <p:spPr>
          <a:xfrm>
            <a:off x="244745" y="1095757"/>
            <a:ext cx="6564419" cy="646331"/>
          </a:xfrm>
          <a:prstGeom prst="rect">
            <a:avLst/>
          </a:prstGeom>
          <a:noFill/>
        </p:spPr>
        <p:txBody>
          <a:bodyPr wrap="square">
            <a:spAutoFit/>
          </a:bodyPr>
          <a:lstStyle/>
          <a:p>
            <a:pPr marL="0" marR="0">
              <a:spcBef>
                <a:spcPts val="0"/>
              </a:spcBef>
              <a:spcAft>
                <a:spcPts val="0"/>
              </a:spcAft>
            </a:pPr>
            <a:r>
              <a:rPr lang="ru-RU" sz="3600" b="1" dirty="0" smtClean="0">
                <a:effectLst/>
                <a:latin typeface="Avenir Next" panose="020B0503020202020204" pitchFamily="34" charset="0"/>
                <a:ea typeface="Times New Roman" panose="02020603050405020304" pitchFamily="18" charset="0"/>
                <a:cs typeface="Arial" panose="020B0604020202020204" pitchFamily="34" charset="0"/>
              </a:rPr>
              <a:t>ЧТО МЫ МОЖЕМ СДЕЛАТЬ</a:t>
            </a:r>
            <a:r>
              <a:rPr lang="en-US" sz="3600" b="1" dirty="0" smtClean="0">
                <a:effectLst/>
                <a:latin typeface="Avenir Next" panose="020B0503020202020204" pitchFamily="34" charset="0"/>
                <a:ea typeface="Times New Roman" panose="02020603050405020304" pitchFamily="18" charset="0"/>
                <a:cs typeface="Arial" panose="020B0604020202020204" pitchFamily="34" charset="0"/>
              </a:rPr>
              <a:t>?</a:t>
            </a:r>
            <a:endParaRPr lang="en-US" sz="3600" b="1" dirty="0">
              <a:effectLst/>
              <a:latin typeface="Avenir Next" panose="020B0503020202020204" pitchFamily="34" charset="0"/>
              <a:ea typeface="Times New Roman" panose="02020603050405020304" pitchFamily="18" charset="0"/>
            </a:endParaRPr>
          </a:p>
        </p:txBody>
      </p:sp>
    </p:spTree>
    <p:extLst>
      <p:ext uri="{BB962C8B-B14F-4D97-AF65-F5344CB8AC3E}">
        <p14:creationId xmlns:p14="http://schemas.microsoft.com/office/powerpoint/2010/main" val="356087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text&#10;&#10;Description automatically generated">
            <a:extLst>
              <a:ext uri="{FF2B5EF4-FFF2-40B4-BE49-F238E27FC236}">
                <a16:creationId xmlns:a16="http://schemas.microsoft.com/office/drawing/2014/main" id="{0CAE2AC7-600D-3549-B710-317D06B61817}"/>
              </a:ext>
            </a:extLst>
          </p:cNvPr>
          <p:cNvPicPr>
            <a:picLocks noChangeAspect="1"/>
          </p:cNvPicPr>
          <p:nvPr/>
        </p:nvPicPr>
        <p:blipFill rotWithShape="1">
          <a:blip r:embed="rId3"/>
          <a:srcRect b="2616"/>
          <a:stretch/>
        </p:blipFill>
        <p:spPr>
          <a:xfrm>
            <a:off x="20" y="1282"/>
            <a:ext cx="12191980" cy="6856718"/>
          </a:xfrm>
          <a:prstGeom prst="rect">
            <a:avLst/>
          </a:prstGeom>
        </p:spPr>
      </p:pic>
      <p:sp>
        <p:nvSpPr>
          <p:cNvPr id="3" name="Content Placeholder 2">
            <a:extLst>
              <a:ext uri="{FF2B5EF4-FFF2-40B4-BE49-F238E27FC236}">
                <a16:creationId xmlns:a16="http://schemas.microsoft.com/office/drawing/2014/main" id="{55C1B97D-4AC5-4942-A810-EF3AF5E72444}"/>
              </a:ext>
            </a:extLst>
          </p:cNvPr>
          <p:cNvSpPr>
            <a:spLocks noGrp="1"/>
          </p:cNvSpPr>
          <p:nvPr>
            <p:ph idx="1"/>
          </p:nvPr>
        </p:nvSpPr>
        <p:spPr>
          <a:xfrm>
            <a:off x="793597" y="3090053"/>
            <a:ext cx="8986024" cy="2530157"/>
          </a:xfrm>
        </p:spPr>
        <p:txBody>
          <a:bodyPr/>
          <a:lstStyle/>
          <a:p>
            <a:r>
              <a:rPr lang="ru-RU" sz="2600" b="1" dirty="0">
                <a:solidFill>
                  <a:srgbClr val="002060"/>
                </a:solidFill>
                <a:ea typeface="Times New Roman" panose="02020603050405020304" pitchFamily="18" charset="0"/>
                <a:cs typeface="Arial" panose="020B0604020202020204" pitchFamily="34" charset="0"/>
              </a:rPr>
              <a:t>Взаимность</a:t>
            </a:r>
            <a:r>
              <a:rPr lang="en-US" sz="2600" dirty="0" smtClean="0">
                <a:solidFill>
                  <a:srgbClr val="002060"/>
                </a:solidFill>
                <a:ea typeface="Times New Roman" panose="02020603050405020304" pitchFamily="18" charset="0"/>
                <a:cs typeface="Arial" panose="020B0604020202020204" pitchFamily="34" charset="0"/>
              </a:rPr>
              <a:t> </a:t>
            </a:r>
            <a:r>
              <a:rPr lang="en-US" sz="2600" dirty="0">
                <a:ea typeface="Times New Roman" panose="02020603050405020304" pitchFamily="18" charset="0"/>
                <a:cs typeface="Arial" panose="020B0604020202020204" pitchFamily="34" charset="0"/>
              </a:rPr>
              <a:t>- </a:t>
            </a:r>
            <a:r>
              <a:rPr lang="ru-RU" sz="2600" dirty="0"/>
              <a:t>к</a:t>
            </a:r>
            <a:r>
              <a:rPr lang="ru-RU" sz="2600" dirty="0" smtClean="0"/>
              <a:t>огда </a:t>
            </a:r>
            <a:r>
              <a:rPr lang="ru-RU" sz="2600" dirty="0"/>
              <a:t>мы встречаемся на общей почве, никто не подавляет другого</a:t>
            </a:r>
            <a:r>
              <a:rPr lang="en-US" sz="2600" b="1" dirty="0" smtClean="0"/>
              <a:t>, </a:t>
            </a:r>
            <a:r>
              <a:rPr lang="ru-RU" sz="2600" b="1" dirty="0">
                <a:solidFill>
                  <a:srgbClr val="002060"/>
                </a:solidFill>
              </a:rPr>
              <a:t>мы можем лучше </a:t>
            </a:r>
            <a:r>
              <a:rPr lang="ru-RU" sz="2600" b="1" dirty="0" smtClean="0">
                <a:solidFill>
                  <a:srgbClr val="002060"/>
                </a:solidFill>
              </a:rPr>
              <a:t>взаимодействовать</a:t>
            </a:r>
            <a:r>
              <a:rPr lang="en-US" sz="2600" b="1" dirty="0" smtClean="0"/>
              <a:t>. </a:t>
            </a:r>
            <a:r>
              <a:rPr lang="ru-RU" sz="2600" dirty="0"/>
              <a:t>Если существует неравенство на любом уровне, кто-то находится в невыгодном положении, и существует гораздо большая вероятность злоупотребления </a:t>
            </a:r>
            <a:r>
              <a:rPr lang="ru-RU" sz="2600" dirty="0" smtClean="0"/>
              <a:t>властью.</a:t>
            </a:r>
            <a:endParaRPr lang="en-US" dirty="0"/>
          </a:p>
        </p:txBody>
      </p:sp>
      <p:sp>
        <p:nvSpPr>
          <p:cNvPr id="2" name="Прямоугольник 1"/>
          <p:cNvSpPr/>
          <p:nvPr/>
        </p:nvSpPr>
        <p:spPr>
          <a:xfrm>
            <a:off x="298174" y="1076619"/>
            <a:ext cx="4662349" cy="523220"/>
          </a:xfrm>
          <a:prstGeom prst="rect">
            <a:avLst/>
          </a:prstGeom>
        </p:spPr>
        <p:txBody>
          <a:bodyPr wrap="square">
            <a:spAutoFit/>
          </a:bodyPr>
          <a:lstStyle/>
          <a:p>
            <a:r>
              <a:rPr lang="ru-RU" sz="2800" b="1" dirty="0">
                <a:latin typeface="Avenir Next" panose="020B0503020202020204" pitchFamily="34" charset="0"/>
                <a:ea typeface="Times New Roman" panose="02020603050405020304" pitchFamily="18" charset="0"/>
                <a:cs typeface="Arial" panose="020B0604020202020204" pitchFamily="34" charset="0"/>
              </a:rPr>
              <a:t>ЧТО МЫ МОЖЕМ СДЕЛАТЬ</a:t>
            </a:r>
            <a:r>
              <a:rPr lang="en-US" sz="2800" b="1" dirty="0">
                <a:latin typeface="Avenir Next" panose="020B0503020202020204" pitchFamily="34" charset="0"/>
                <a:ea typeface="Times New Roman" panose="02020603050405020304" pitchFamily="18" charset="0"/>
                <a:cs typeface="Arial" panose="020B0604020202020204" pitchFamily="34" charset="0"/>
              </a:rPr>
              <a:t>?</a:t>
            </a:r>
            <a:endParaRPr lang="en-US" sz="2800" b="1" dirty="0">
              <a:latin typeface="Avenir Next" panose="020B0503020202020204" pitchFamily="34" charset="0"/>
              <a:ea typeface="Times New Roman" panose="02020603050405020304" pitchFamily="18" charset="0"/>
            </a:endParaRPr>
          </a:p>
        </p:txBody>
      </p:sp>
    </p:spTree>
    <p:extLst>
      <p:ext uri="{BB962C8B-B14F-4D97-AF65-F5344CB8AC3E}">
        <p14:creationId xmlns:p14="http://schemas.microsoft.com/office/powerpoint/2010/main" val="261681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77D3CF36-68AC-1E47-A91B-5661A5D80D90}"/>
              </a:ext>
            </a:extLst>
          </p:cNvPr>
          <p:cNvPicPr>
            <a:picLocks noGrp="1" noChangeAspect="1"/>
          </p:cNvPicPr>
          <p:nvPr>
            <p:ph idx="1"/>
          </p:nvPr>
        </p:nvPicPr>
        <p:blipFill rotWithShape="1">
          <a:blip r:embed="rId3"/>
          <a:srcRect b="2616"/>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29DC212B-20FB-E041-9943-CE18D16538B5}"/>
              </a:ext>
            </a:extLst>
          </p:cNvPr>
          <p:cNvSpPr txBox="1"/>
          <p:nvPr/>
        </p:nvSpPr>
        <p:spPr>
          <a:xfrm>
            <a:off x="289349" y="1140362"/>
            <a:ext cx="6275070" cy="646331"/>
          </a:xfrm>
          <a:prstGeom prst="rect">
            <a:avLst/>
          </a:prstGeom>
          <a:noFill/>
        </p:spPr>
        <p:txBody>
          <a:bodyPr wrap="square">
            <a:spAutoFit/>
          </a:bodyPr>
          <a:lstStyle/>
          <a:p>
            <a:r>
              <a:rPr lang="ru-RU" sz="3600" b="1" dirty="0">
                <a:latin typeface="Avenir Next" panose="020B0503020202020204" pitchFamily="34" charset="0"/>
                <a:ea typeface="Times New Roman" panose="02020603050405020304" pitchFamily="18" charset="0"/>
                <a:cs typeface="Arial" panose="020B0604020202020204" pitchFamily="34" charset="0"/>
              </a:rPr>
              <a:t>ЧТО МЫ МОЖЕМ СДЕЛАТЬ</a:t>
            </a:r>
            <a:r>
              <a:rPr lang="en-US" sz="3600" b="1" dirty="0">
                <a:latin typeface="Avenir Next" panose="020B0503020202020204" pitchFamily="34" charset="0"/>
                <a:ea typeface="Times New Roman" panose="02020603050405020304" pitchFamily="18" charset="0"/>
                <a:cs typeface="Arial" panose="020B0604020202020204" pitchFamily="34" charset="0"/>
              </a:rPr>
              <a:t>?</a:t>
            </a:r>
            <a:endParaRPr lang="en-US" sz="3600" b="1" dirty="0">
              <a:latin typeface="Avenir Next" panose="020B0503020202020204" pitchFamily="34" charset="0"/>
              <a:ea typeface="Times New Roman" panose="02020603050405020304" pitchFamily="18" charset="0"/>
            </a:endParaRPr>
          </a:p>
        </p:txBody>
      </p:sp>
      <p:sp>
        <p:nvSpPr>
          <p:cNvPr id="11" name="TextBox 10">
            <a:extLst>
              <a:ext uri="{FF2B5EF4-FFF2-40B4-BE49-F238E27FC236}">
                <a16:creationId xmlns:a16="http://schemas.microsoft.com/office/drawing/2014/main" id="{3B6F6B19-2BE3-DB4B-A7EB-144FFBA27D2F}"/>
              </a:ext>
            </a:extLst>
          </p:cNvPr>
          <p:cNvSpPr txBox="1"/>
          <p:nvPr/>
        </p:nvSpPr>
        <p:spPr>
          <a:xfrm>
            <a:off x="835929" y="2508968"/>
            <a:ext cx="8686800" cy="4493538"/>
          </a:xfrm>
          <a:prstGeom prst="rect">
            <a:avLst/>
          </a:prstGeom>
          <a:noFill/>
        </p:spPr>
        <p:txBody>
          <a:bodyPr wrap="square">
            <a:spAutoFit/>
          </a:bodyPr>
          <a:lstStyle/>
          <a:p>
            <a:pPr marL="285750" indent="-285750">
              <a:buFont typeface="Arial" panose="020B0604020202020204" pitchFamily="34" charset="0"/>
              <a:buChar char="•"/>
            </a:pPr>
            <a:r>
              <a:rPr lang="ru-RU" sz="2600" b="1" dirty="0" smtClean="0">
                <a:solidFill>
                  <a:srgbClr val="002060"/>
                </a:solidFill>
                <a:effectLst/>
                <a:ea typeface="Times New Roman" panose="02020603050405020304" pitchFamily="18" charset="0"/>
                <a:cs typeface="Arial" panose="020B0604020202020204" pitchFamily="34" charset="0"/>
              </a:rPr>
              <a:t>Уважение</a:t>
            </a:r>
            <a:r>
              <a:rPr lang="en-US" sz="2600" dirty="0" smtClean="0">
                <a:solidFill>
                  <a:srgbClr val="002060"/>
                </a:solidFill>
                <a:effectLst/>
                <a:ea typeface="Times New Roman" panose="02020603050405020304" pitchFamily="18" charset="0"/>
                <a:cs typeface="Arial" panose="020B0604020202020204" pitchFamily="34" charset="0"/>
              </a:rPr>
              <a:t> </a:t>
            </a:r>
            <a:r>
              <a:rPr lang="en-US" sz="2600" dirty="0">
                <a:solidFill>
                  <a:srgbClr val="002060"/>
                </a:solidFill>
                <a:effectLst/>
                <a:ea typeface="Times New Roman" panose="02020603050405020304" pitchFamily="18" charset="0"/>
                <a:cs typeface="Arial" panose="020B0604020202020204" pitchFamily="34" charset="0"/>
              </a:rPr>
              <a:t>-</a:t>
            </a:r>
            <a:r>
              <a:rPr lang="en-US" sz="2600" dirty="0">
                <a:effectLst/>
                <a:ea typeface="Times New Roman" panose="02020603050405020304" pitchFamily="18" charset="0"/>
                <a:cs typeface="Arial" panose="020B0604020202020204" pitchFamily="34" charset="0"/>
              </a:rPr>
              <a:t> </a:t>
            </a:r>
            <a:r>
              <a:rPr lang="ru-RU" sz="2600" dirty="0"/>
              <a:t>Мы должны уважать наши собственные границы, наши собственные тела и нашу собственную </a:t>
            </a:r>
            <a:r>
              <a:rPr lang="ru-RU" sz="2600" dirty="0" smtClean="0"/>
              <a:t>силу</a:t>
            </a:r>
            <a:r>
              <a:rPr lang="en-US" sz="2600" dirty="0" smtClean="0"/>
              <a:t>. </a:t>
            </a:r>
            <a:r>
              <a:rPr lang="ru-RU" sz="2600" b="1" dirty="0">
                <a:solidFill>
                  <a:srgbClr val="002060"/>
                </a:solidFill>
              </a:rPr>
              <a:t>Это означает не использовать их для злоупотреблений и не позволять </a:t>
            </a:r>
            <a:r>
              <a:rPr lang="ru-RU" sz="2600" b="1" dirty="0" smtClean="0">
                <a:solidFill>
                  <a:srgbClr val="002060"/>
                </a:solidFill>
              </a:rPr>
              <a:t>злоупотреблять на нас.</a:t>
            </a:r>
            <a:endParaRPr lang="en-US" sz="2600" b="1" dirty="0">
              <a:solidFill>
                <a:srgbClr val="002060"/>
              </a:solidFill>
              <a:effectLst/>
            </a:endParaRPr>
          </a:p>
          <a:p>
            <a:endParaRPr lang="en-US" sz="2600" dirty="0">
              <a:effectLst/>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ru-RU" sz="2600" b="1" dirty="0">
                <a:solidFill>
                  <a:srgbClr val="002060"/>
                </a:solidFill>
                <a:ea typeface="Times New Roman" panose="02020603050405020304" pitchFamily="18" charset="0"/>
                <a:cs typeface="Arial" panose="020B0604020202020204" pitchFamily="34" charset="0"/>
              </a:rPr>
              <a:t>Сотрудничество</a:t>
            </a:r>
            <a:r>
              <a:rPr lang="en-US" sz="2600" dirty="0" smtClean="0">
                <a:solidFill>
                  <a:srgbClr val="002060"/>
                </a:solidFill>
                <a:ea typeface="Times New Roman" panose="02020603050405020304" pitchFamily="18" charset="0"/>
                <a:cs typeface="Arial" panose="020B0604020202020204" pitchFamily="34" charset="0"/>
              </a:rPr>
              <a:t> </a:t>
            </a:r>
            <a:r>
              <a:rPr lang="en-US" sz="2600" dirty="0">
                <a:ea typeface="Times New Roman" panose="02020603050405020304" pitchFamily="18" charset="0"/>
                <a:cs typeface="Arial" panose="020B0604020202020204" pitchFamily="34" charset="0"/>
              </a:rPr>
              <a:t>- </a:t>
            </a:r>
            <a:r>
              <a:rPr lang="ru-RU" sz="2600" dirty="0"/>
              <a:t>В самом начале </a:t>
            </a:r>
            <a:r>
              <a:rPr lang="ru-RU" sz="2600" dirty="0" smtClean="0"/>
              <a:t>и Адам, </a:t>
            </a:r>
            <a:r>
              <a:rPr lang="ru-RU" sz="2600" dirty="0"/>
              <a:t>и Ева получили </a:t>
            </a:r>
            <a:r>
              <a:rPr lang="ru-RU" sz="2600" dirty="0" smtClean="0"/>
              <a:t>власть. </a:t>
            </a:r>
            <a:r>
              <a:rPr lang="ru-RU" sz="2600" dirty="0"/>
              <a:t>Ни один из них не должен был использовать свою власть над другим. </a:t>
            </a:r>
            <a:r>
              <a:rPr lang="ru-RU" sz="2600" b="1" dirty="0">
                <a:solidFill>
                  <a:srgbClr val="002060"/>
                </a:solidFill>
              </a:rPr>
              <a:t>Когда мы работаем с другими, а не над ними, получается гораздо лучший результат.</a:t>
            </a:r>
            <a:endParaRPr lang="en-US" sz="2600" b="1" dirty="0">
              <a:solidFill>
                <a:srgbClr val="002060"/>
              </a:solidFill>
              <a:effectLst/>
              <a:ea typeface="Times New Roman" panose="02020603050405020304" pitchFamily="18" charset="0"/>
              <a:cs typeface="Arial" panose="020B0604020202020204" pitchFamily="34" charset="0"/>
            </a:endParaRPr>
          </a:p>
          <a:p>
            <a:endParaRPr lang="en-US" sz="2600" dirty="0">
              <a:ea typeface="Times New Roman" panose="02020603050405020304" pitchFamily="18" charset="0"/>
              <a:cs typeface="Arial" panose="020B0604020202020204" pitchFamily="34" charset="0"/>
            </a:endParaRPr>
          </a:p>
          <a:p>
            <a:r>
              <a:rPr lang="en-US" sz="2600" dirty="0">
                <a:effectLst/>
                <a:ea typeface="Times New Roman" panose="02020603050405020304" pitchFamily="18" charset="0"/>
                <a:cs typeface="Arial" panose="020B0604020202020204" pitchFamily="34" charset="0"/>
              </a:rPr>
              <a:t> </a:t>
            </a:r>
            <a:endParaRPr lang="en-US" sz="2600" dirty="0"/>
          </a:p>
        </p:txBody>
      </p:sp>
    </p:spTree>
    <p:extLst>
      <p:ext uri="{BB962C8B-B14F-4D97-AF65-F5344CB8AC3E}">
        <p14:creationId xmlns:p14="http://schemas.microsoft.com/office/powerpoint/2010/main" val="344715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1826</Words>
  <Application>Microsoft Office PowerPoint</Application>
  <PresentationFormat>Широкоэкранный</PresentationFormat>
  <Paragraphs>221</Paragraphs>
  <Slides>17</Slides>
  <Notes>14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17</vt:i4>
      </vt:variant>
    </vt:vector>
  </HeadingPairs>
  <TitlesOfParts>
    <vt:vector size="27" baseType="lpstr">
      <vt:lpstr>Arial</vt:lpstr>
      <vt:lpstr>Avenir Next</vt:lpstr>
      <vt:lpstr>Avenir Next LT Pro Demi</vt:lpstr>
      <vt:lpstr>Calibri</vt:lpstr>
      <vt:lpstr>Calibri Light</vt:lpstr>
      <vt:lpstr>Corbel</vt:lpstr>
      <vt:lpstr>Engravers MT</vt:lpstr>
      <vt:lpstr>Gabriola</vt:lpstr>
      <vt:lpstr>Times New Roman</vt:lpstr>
      <vt:lpstr>Office Theme</vt:lpstr>
      <vt:lpstr>ПОЛОЖИЭТОМУКОНЕЦ® ДЕНЬ ВЛИЯНИЯ 2022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ABUSE OF POWER</dc:title>
  <dc:creator>Small, Heather-Dawn K.</dc:creator>
  <cp:lastModifiedBy>Витя</cp:lastModifiedBy>
  <cp:revision>32</cp:revision>
  <dcterms:created xsi:type="dcterms:W3CDTF">2022-03-29T21:23:05Z</dcterms:created>
  <dcterms:modified xsi:type="dcterms:W3CDTF">2022-07-22T14:08:07Z</dcterms:modified>
</cp:coreProperties>
</file>