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77" r:id="rId2"/>
    <p:sldMasterId id="2147483689" r:id="rId3"/>
    <p:sldMasterId id="2147483701" r:id="rId4"/>
    <p:sldMasterId id="2147483713" r:id="rId5"/>
  </p:sldMasterIdLst>
  <p:notesMasterIdLst>
    <p:notesMasterId r:id="rId38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80" r:id="rId19"/>
    <p:sldId id="282" r:id="rId20"/>
    <p:sldId id="281" r:id="rId21"/>
    <p:sldId id="283" r:id="rId22"/>
    <p:sldId id="271" r:id="rId23"/>
    <p:sldId id="284" r:id="rId24"/>
    <p:sldId id="272" r:id="rId25"/>
    <p:sldId id="274" r:id="rId26"/>
    <p:sldId id="273" r:id="rId27"/>
    <p:sldId id="267" r:id="rId28"/>
    <p:sldId id="285" r:id="rId29"/>
    <p:sldId id="275" r:id="rId30"/>
    <p:sldId id="276" r:id="rId31"/>
    <p:sldId id="277" r:id="rId32"/>
    <p:sldId id="278" r:id="rId33"/>
    <p:sldId id="286" r:id="rId34"/>
    <p:sldId id="288" r:id="rId35"/>
    <p:sldId id="27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66"/>
    <a:srgbClr val="FF7C80"/>
    <a:srgbClr val="8D3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5" autoAdjust="0"/>
    <p:restoredTop sz="64482"/>
  </p:normalViewPr>
  <p:slideViewPr>
    <p:cSldViewPr snapToGrid="0" snapToObjects="1">
      <p:cViewPr varScale="1">
        <p:scale>
          <a:sx n="70" d="100"/>
          <a:sy n="70" d="100"/>
        </p:scale>
        <p:origin x="1920" y="19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77BC9-76D2-014C-BC3F-A98A143488AC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C1A80-FBDD-434F-A0BA-8BBAFE6A7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hopeofsurvivors.org/take-precaution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3pi8hptl0qhh4.cloudfront.net/documents/sbjt/sbjt_2000winter6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buse_of_power.%20Accessed%202/16/202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andworld.luthersem.edu/content/pdfs/19-3_Politics/19-3_Spielman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olenceprevention/pdf/nisvs/NISVS-overview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mediarelations.k-state.edu/WEB/News/Webzine/0202/sexualabuse.html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nner.org/columns/2019/04/abuse-of-powe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spc="600" dirty="0">
                <a:solidFill>
                  <a:schemeClr val="bg1"/>
                </a:solidFill>
                <a:latin typeface="Engravers MT" panose="02090707080505020304" pitchFamily="18" charset="77"/>
              </a:rPr>
              <a:t>Злоупотребление властью</a:t>
            </a:r>
            <a:endParaRPr lang="en-US" sz="1200" spc="600" dirty="0">
              <a:solidFill>
                <a:schemeClr val="bg1"/>
              </a:solidFill>
              <a:latin typeface="Engravers MT" panose="02090707080505020304" pitchFamily="18" charset="77"/>
            </a:endParaRPr>
          </a:p>
          <a:p>
            <a:r>
              <a:rPr lang="ru-RU" sz="1200" dirty="0" err="1">
                <a:solidFill>
                  <a:schemeClr val="bg1"/>
                </a:solidFill>
                <a:latin typeface="Avenir Next LT Pro Demi" panose="020B0504020202020204" pitchFamily="34" charset="77"/>
              </a:rPr>
              <a:t>Ардис</a:t>
            </a:r>
            <a:r>
              <a:rPr lang="ru-RU" sz="1200" dirty="0">
                <a:solidFill>
                  <a:schemeClr val="bg1"/>
                </a:solidFill>
                <a:latin typeface="Avenir Next LT Pro Demi" panose="020B0504020202020204" pitchFamily="34" charset="77"/>
              </a:rPr>
              <a:t> и Дик </a:t>
            </a:r>
            <a:r>
              <a:rPr lang="ru-RU" sz="1200" dirty="0" err="1">
                <a:solidFill>
                  <a:schemeClr val="bg1"/>
                </a:solidFill>
                <a:latin typeface="Avenir Next LT Pro Demi" panose="020B0504020202020204" pitchFamily="34" charset="77"/>
              </a:rPr>
              <a:t>Стэнбакен</a:t>
            </a:r>
            <a:endParaRPr lang="en-US" sz="1200" dirty="0">
              <a:solidFill>
                <a:schemeClr val="bg1"/>
              </a:solidFill>
              <a:latin typeface="Avenir Next LT Pro Demi" panose="020B0504020202020204" pitchFamily="34" charset="77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дня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влияния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Положиэтомуконец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ru-RU" sz="1200" dirty="0">
                <a:latin typeface="Corbel" panose="020B0503020204020204" pitchFamily="34" charset="0"/>
              </a:rPr>
              <a:t>Подготовлено отделом женского служения Генеральной Конференции</a:t>
            </a:r>
          </a:p>
          <a:p>
            <a:pPr algn="l"/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 для докладчика: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предлагаем, чтобы докладчик располагал местной или национальной статистикой, а также знанием местных законов и, возможно, текущими местными делами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[Также важно отметить, что ни проповедь, ни семинар не охватывают всего, что можно сказать по этой теме; например, очень мало говорится о восстановлении или наказании — просто не хватает времени. Было бы хорошо узнать, есть ли в вашем регионе организация и/или комитет по борьбе с сексуальными домогательствами и насилием в церкви или аналогичные структуры — за информацией вы можете обратиться в женское или семейное служение вашего подразделения. Хорошим веб-сайтом для получения дополнительной информации является http://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www.thehopeofsurvivors.com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default.asp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первую очередь речь идет о пасторских проступках, но многое из этого применимо и к другим ситуациям. Хорошая книга о сексуальном злоупотреблении властью — «Секс в запретной зоне» Питера 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Раттера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Фосетт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1991.]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7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«Еще один фактор неверно истолковывает евангельский наказ прощать грешников. Таким образом, сексуальные проступки пастора рассматриваются скорее как моральное упущение, чем как предательство профессионального доверия. Конечно, это игнорирует указание Спасителя о том, что те, кто причиняет вред малым, должны быть сурово и даже непоправимо наказаны. Помните, сексуальные домогательства редко являются потребностью в сексуальных отношениях настолько, насколько это является злоупотреблением властью и положением». — «Организационное неправомерное поведение», Джеймс А. Кресс, сентябрь 2002 г., международный журнал для пасторов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®[1].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можно усугубить неподобающее поведение церковного лидера в собрании? Неправильными ответами. Проблема пастырского проступка затрагивает все конфессии. В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Адвентистской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церкви по управлению рисками есть рекомендации, к которым следует обратиться, а также узнать, какие рекомендации относятся к тому месту, где вы находитесь.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Писательница Наоми Вульф подверглась сексуальным домогательствам, будучи студенткой Йельского университета в 1980-х годах. Она написала о своей многолетней борьбе за то, чтобы определить, что Йельский университет сделал для привлечения своих преподавателей к ответственности. Она приходит к выводу, что злоупотребление властью наносит ущерб институту или более широкой миссии церкви. Она говорит: «Католическая церковь является хорошим примером: общественность понимала, что молчание церковных лидеров о систематических сексуальных преступлениях искажает миссию организации, которая несет большую ответственность перед обществом в целом». Она говорит, что «даже военные начинают понимать, что такого рода сексуальные домогательства к курсантам развращают их социальную миссию». Таким образом, если организация смотрит на то, как ее миссии наносится ущерб, когда один из ее руководителей/сотрудников/представителей злоупотребляет властью, у нее может быть мотивация действовать, когда она осознает свои личные интересы и потенциальные негативные последствия, с которыми она может столкнуться (юридические, финансовые). , общественный имидж и т. д.), что может подорвать его миссию и даже его выживание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</a:t>
            </a:r>
          </a:p>
          <a:p>
            <a:pPr marL="0" lv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Публикуется ежемесячно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Церковью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АСД для служителей всех деноминаций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от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Marie M. Fortune, Founder and Senior Analyst,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FaithTrust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Institute,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рекламном электронном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письме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00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Шаги, которые может использовать тот, кто обладает властью, чтобы не впасть в грех: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являетесь одним из лиц, наделенных властью, вам необходимо принять меры, чтобы убедиться, что вы не стали злоупотреблять ею. К сожалению, многие из тех, кто стал причиной жестокого обращения, чувствовали себя неуязвимыми — им даже не нужно было принимать меры предосторожности. Но любой может попасть в беду, если не принять меры безопасности. Чтобы защитить себя, вот шаги, которые вы должны предпринять.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Имейте партнера или группу по подотчетности и встречайтесь с ними регулярно и честно.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Оставляйте дверь кабинета открытой, а окно пусть будет без занавесок.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Всегда проводите беседы за столом. Пусть он будет физическим барьером.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Избегайте даже случайных физических контактов.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Консультируйте только пары или представителей вашего пола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(мужчины советуются с мужчинами, женщины советуются с женщинами)</a:t>
            </a:r>
            <a:r>
              <a:rPr lang="ru-RU" dirty="0"/>
              <a:t>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Никогда не думайте, что вы непобедимы.</a:t>
            </a:r>
            <a:r>
              <a:rPr lang="ru-RU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неблагоприятных обстоятельствах каждый пастор [или другое лицо, наделенное властью] подвержен искушению, греху и злоупотреблению властью.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если вы имеете дело с одним из этих лиц, находящихся у власти, вам следует проверить, предпринимают ли они шаги для вашей защиты.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http://www.thehopeofsurvivors.org/take-precautions/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Информацию отобрано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2/24/2022.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53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latin typeface="Avenir Next" panose="020B0503020202020204" pitchFamily="34" charset="0"/>
              </a:rPr>
              <a:t>ВАЖНОСТЬ ЦЕРКОВНОЙ </a:t>
            </a:r>
            <a:r>
              <a:rPr lang="ru-RU" sz="1200" b="1" dirty="0">
                <a:solidFill>
                  <a:srgbClr val="C00000"/>
                </a:solidFill>
                <a:latin typeface="Avenir Next" panose="020B0503020202020204" pitchFamily="34" charset="0"/>
              </a:rPr>
              <a:t>ДИСЦИПЛИНЫ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/>
              <a:t>Большинство церквей утверждают, что в их среде никогда не будет случаев жестокого обращения.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/>
              <a:t>И, следовательно, нет никаких планов, как решать такую проблему.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/>
              <a:t>Одним из наиболее распространенных способов решения проблемы злоупотребления властью является полное игнорирование и утаение.</a:t>
            </a:r>
            <a:r>
              <a:rPr lang="en-US" sz="12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Но жизненно важно разобраться с обидчиком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1200" dirty="0"/>
          </a:p>
          <a:p>
            <a:r>
              <a:rPr lang="en-US" sz="1200" b="1" kern="1200" dirty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Квин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пастор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судья, бывший прокурор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сказал: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«Дисциплина не дополнительное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понятие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Писание говорит об обязательности ее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наличия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17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указывает: «Многие места в Писании призывают к наказанию заблудших членов церкви. Эти отрывки приводят к неизбежному выводу, что церковная дисциплина является функцией поместной церкви в такой же степени, как и проповедь «чистого учения Евангелия…»».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Матвея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18:15-20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учит, что грешник должен быть разоблачен, обличен и, если он отказывается покаяться, исключен из церкви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Деяния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5:1-11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иллюстрирует серьезность греха в церкви, чувствительность Святого Духа к греху и быстрый суд Бога над грехом.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Коринфянам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5:1-5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учит, что ответ церкви на стойкий, нераскаявшийся грех состоит в том, чтобы огорчаться, обдумывать, осуждать грех и исключать нераскаявшегося члена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Фессалоникийцам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5:14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повелевает нам обличать непослушных и бесчинствующих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Фессадоникийцам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3:6-15 </a:t>
            </a:r>
            <a:r>
              <a:rPr lang="ru-RU" sz="1200" dirty="0"/>
              <a:t>учит нас обличать недисциплинированного брата и удаляться от него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Тимофею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5:20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 нам публично порицать упорный грех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Титу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1:13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 строго порицать тех, кто учит неправде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Титу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dirty="0"/>
              <a:t>приказывает нам отказаться от общения с человеком, вызывающим разногласия, но только после надлежащего обличения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Откровение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призывает церкви к покаянию и предупреждает о грядущем наказании, если они отвергнут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призыв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Очевидно, что Бог хочет, чтобы церковь относилась к этому серьезно и принимала меры по исправлению положения, если члены церкви продолжают грешить.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http://d3pi8hptl0qhh4.cloudfront.net/documents/sbjt/sbjt_2000winter6.pdf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отобрана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2/25/2022.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81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1" dirty="0">
                <a:latin typeface="Avenir Next" panose="020B0503020202020204" pitchFamily="34" charset="0"/>
              </a:rPr>
              <a:t>Эллен Уайт </a:t>
            </a:r>
            <a:r>
              <a:rPr lang="ru-RU" b="1" dirty="0">
                <a:solidFill>
                  <a:srgbClr val="C00000"/>
                </a:solidFill>
                <a:latin typeface="Avenir Next" panose="020B0503020202020204" pitchFamily="34" charset="0"/>
              </a:rPr>
              <a:t>о злоупотреблении властью </a:t>
            </a:r>
          </a:p>
          <a:p>
            <a:pPr marL="0" indent="0" algn="l">
              <a:buNone/>
            </a:pPr>
            <a:endParaRPr lang="ru-RU" b="1" dirty="0">
              <a:solidFill>
                <a:srgbClr val="C00000"/>
              </a:solidFill>
              <a:latin typeface="Avenir Next" panose="020B0503020202020204" pitchFamily="34" charset="0"/>
            </a:endParaRPr>
          </a:p>
          <a:p>
            <a:pPr marL="0" indent="0" algn="l">
              <a:buNone/>
            </a:pPr>
            <a:r>
              <a:rPr lang="ru-RU" dirty="0"/>
              <a:t>«Многие, называющие себя служителями Христа, подобны сыновьям Илия, которые принимали участие в священном служении и воспользовались своим положением, чтобы совершать преступления и прелюбодеяния, заставляя людей нарушать Закон Божий. Страшный отчет придется давать таким, когда дела всех будут рассмотрены перед Богом и они будут судимы в соответствии с делами, совершенными в теле… Прелюбодеяние — один из ужасных грехов этого века. Этот грех существует среди мнимых христиан любого класса…».</a:t>
            </a:r>
            <a:r>
              <a:rPr lang="en-US" dirty="0"/>
              <a:t> </a:t>
            </a:r>
            <a:r>
              <a:rPr lang="en-US" sz="1000" dirty="0"/>
              <a:t>—</a:t>
            </a:r>
            <a:r>
              <a:rPr lang="ru-RU" sz="1000" dirty="0"/>
              <a:t> </a:t>
            </a:r>
            <a:r>
              <a:rPr lang="ru-RU" sz="1000" i="1" dirty="0"/>
              <a:t>Грех распущенности, свидетельства о сексуальном поведении, прелюбодеянии и разводе</a:t>
            </a:r>
            <a:r>
              <a:rPr lang="en-US" sz="1000" i="1" dirty="0"/>
              <a:t> </a:t>
            </a:r>
            <a:r>
              <a:rPr lang="en-US" sz="1000" dirty="0"/>
              <a:t>(1989), 99.2.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09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1" dirty="0">
                <a:latin typeface="Avenir Next" panose="020B0503020202020204" pitchFamily="34" charset="0"/>
              </a:rPr>
              <a:t>Эллен Уайт </a:t>
            </a:r>
            <a:r>
              <a:rPr lang="ru-RU" b="1" dirty="0">
                <a:solidFill>
                  <a:srgbClr val="C00000"/>
                </a:solidFill>
                <a:latin typeface="Avenir Next" panose="020B0503020202020204" pitchFamily="34" charset="0"/>
              </a:rPr>
              <a:t>о злоупотреблении властью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«Если служитель евангелия не сдерживает свои низменные страсти, если он не следует примеру апостолов и настолько бесчестит свое исповедание и веру, что даже оказывает потакание греху, наши сестры, исповедующие благочестие, ни на мгновение не должны льстит себе, что грех или преступление утрачивают свою греховность хотя бы потому, что их служитель осмеливается в них участвовать».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Свидетельства для церкви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2, 457.1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15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1" dirty="0">
                <a:latin typeface="Avenir Next" panose="020B0503020202020204" pitchFamily="34" charset="0"/>
              </a:rPr>
              <a:t>Эллен Уайт </a:t>
            </a:r>
            <a:r>
              <a:rPr lang="ru-RU" b="1" dirty="0">
                <a:solidFill>
                  <a:srgbClr val="C00000"/>
                </a:solidFill>
                <a:latin typeface="Avenir Next" panose="020B0503020202020204" pitchFamily="34" charset="0"/>
              </a:rPr>
              <a:t>о злоупотреблении властью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algn="l">
              <a:lnSpc>
                <a:spcPct val="110000"/>
              </a:lnSpc>
              <a:buNone/>
            </a:pPr>
            <a:r>
              <a:rPr lang="ru-RU" sz="1200" dirty="0"/>
              <a:t>Тот факт, что люди, занимающие ответственные посты, показывают, что они знакомы с грехом, не должен уменьшать вины и чудовищности греха в чьих-либо умах. Грех должен казаться таким же греховным, таким же отвратительным, каким он считался до сих пор; и умы чистых и возвышенных должны ненавидеть и избегать того, кто потакает греху, как они убегают от змеи, чье жало смертельно»</a:t>
            </a:r>
            <a:r>
              <a:rPr lang="ru-RU" dirty="0"/>
              <a:t>.</a:t>
            </a:r>
            <a:r>
              <a:rPr lang="en-US" sz="1100" dirty="0"/>
              <a:t>—</a:t>
            </a:r>
            <a:r>
              <a:rPr lang="ru-RU" sz="1100" i="1" dirty="0"/>
              <a:t>Свидетельства для церкви</a:t>
            </a:r>
            <a:r>
              <a:rPr lang="en-US" sz="1100" dirty="0"/>
              <a:t>, </a:t>
            </a:r>
            <a:r>
              <a:rPr lang="ru-RU" sz="1100" dirty="0"/>
              <a:t>том</a:t>
            </a:r>
            <a:r>
              <a:rPr lang="en-US" sz="1100" dirty="0"/>
              <a:t> 2, 457.1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63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1" dirty="0">
                <a:latin typeface="Avenir Next" panose="020B0503020202020204" pitchFamily="34" charset="0"/>
              </a:rPr>
              <a:t>Эллен Уайт </a:t>
            </a:r>
            <a:r>
              <a:rPr lang="ru-RU" b="1" dirty="0">
                <a:solidFill>
                  <a:srgbClr val="C00000"/>
                </a:solidFill>
                <a:latin typeface="Avenir Next" panose="020B0503020202020204" pitchFamily="34" charset="0"/>
              </a:rPr>
              <a:t>о злоупотреблении властью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sz="1200" dirty="0"/>
              <a:t>«Когда мужчина, утверждающий, что соблюдает святой закон Божий и служит святыням, пользуется доверием, которое дает ему его положение, и стремится предаваться своим низменным страстям, этого факта самого по себе должно быть достаточно, чтобы женщина, заявляющая о благочестии, могла увидеть, что: хотя его исповедание столь же возвышенно, как небеса, нечистое предложение, исходящее от него, исходит от сатаны, замаскированного под ангела света. Я не могу поверить, что слово Божие пребывает в сердцах тех, кто так легко отдает свою невинность и добродетель на алтарь похотливых страстей…»</a:t>
            </a:r>
            <a:endParaRPr lang="en-US" sz="1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050" dirty="0"/>
              <a:t>—</a:t>
            </a:r>
            <a:r>
              <a:rPr lang="ru-RU" sz="1050" i="1" dirty="0"/>
              <a:t>Свидетельства для церкви</a:t>
            </a:r>
            <a:r>
              <a:rPr lang="en-US" sz="1050" dirty="0"/>
              <a:t>, </a:t>
            </a:r>
            <a:r>
              <a:rPr lang="ru-RU" sz="1050" dirty="0"/>
              <a:t>том</a:t>
            </a:r>
            <a:r>
              <a:rPr lang="en-US" sz="1050" dirty="0"/>
              <a:t> 2, 457.2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0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solidFill>
                  <a:srgbClr val="595959"/>
                </a:solidFill>
                <a:latin typeface="Avenir Next" panose="020B0503020202020204" pitchFamily="34" charset="0"/>
              </a:rPr>
              <a:t>ЗЛОУПОТРЕБЛЕНИЕ ВЛАСТЬЮ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ru-RU" sz="800" b="1" dirty="0">
                <a:solidFill>
                  <a:srgbClr val="595959"/>
                </a:solidFill>
                <a:latin typeface="Avenir Next" panose="020B0503020202020204" pitchFamily="34" charset="0"/>
              </a:rPr>
              <a:t>1 Царств 2-4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много историй о злоупотреблении властью, которые записаны для нашего предупреждения и обучения в Библии. Одна из самых печальных и наиболее полных иллюстраций различных видов злоупотребления властью на разных уровнях содержится в 1 Царств, главы со 2 по 4.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лидер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прочитайте эти главы заранее и отметьте некоторые тексты, которые иллюстрируют многочисленные злоупотребления властью, перечисленные в главах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</a:p>
          <a:p>
            <a:pPr lvl="1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 вы найдете список конкретных текстов и проблемы злоупотреблений, которые они иллюстрируют. Вы можете предложить группе найти, перечислить различные виды жестокого обращения, которые они смогут. Если вы делаете это таким образом, было бы полезно перечислить текст и проблему злоупотребления на доске</a:t>
            </a:r>
            <a:r>
              <a:rPr lang="ru-RU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каким-либо другим способом, чтобы все могли видеть текстовую ссылку и злоупотребление по мере их раскрытия. Это поможет закрепить сюжет в сознании участников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07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Злоупотребление властью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Царств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ru-RU" dirty="0">
                <a:solidFill>
                  <a:srgbClr val="C00000"/>
                </a:solidFill>
              </a:rPr>
              <a:t>Царств</a:t>
            </a:r>
            <a:r>
              <a:rPr lang="en-US" dirty="0">
                <a:solidFill>
                  <a:srgbClr val="C00000"/>
                </a:solidFill>
              </a:rPr>
              <a:t> 2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2:3: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«…ибо Господь есть Бог ведения</a:t>
            </a:r>
            <a:r>
              <a:rPr lang="ru-RU" dirty="0"/>
              <a:t>, и дела у Него взвешены»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ru-RU" i="1" dirty="0"/>
              <a:t>Это готовит почву для предупреждений, которые будут получены из того, что следует</a:t>
            </a:r>
            <a:r>
              <a:rPr lang="en-US" i="1" dirty="0"/>
              <a:t>)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2:9, 10: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«…ибо не силою крепок человек. </a:t>
            </a:r>
            <a:r>
              <a:rPr lang="ru-RU" dirty="0"/>
              <a:t>Господь сотрет препирающихся с Ним…» </a:t>
            </a:r>
            <a:r>
              <a:rPr lang="en-US" i="1" dirty="0"/>
              <a:t>(</a:t>
            </a:r>
            <a:r>
              <a:rPr lang="ru-RU" i="1" dirty="0"/>
              <a:t>Снова здесь идет речь о возмездии за непослушание</a:t>
            </a:r>
            <a:r>
              <a:rPr lang="en-US" i="1" dirty="0"/>
              <a:t>)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2:12: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dirty="0"/>
              <a:t>Сыновья же Илия были люди негодные</a:t>
            </a:r>
            <a:r>
              <a:rPr lang="ru-RU" dirty="0"/>
              <a:t>; они не знали Господа».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/>
              <a:t>(</a:t>
            </a:r>
            <a:r>
              <a:rPr lang="ru-RU" i="1" dirty="0"/>
              <a:t>Другими словами, они были обманщиками, подделками, которые притворялись религиозными лидерами, а сами вершили религиозное насилие</a:t>
            </a:r>
            <a:r>
              <a:rPr lang="en-US" i="1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2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 злоупотребления властью — обширная тема, имеющая множество разветвлений. В проповеди о злоупотреблении властью, также подготовленной к этому дню, мы особо рассмотрели библейскую историю греха Давида и Вирсавии. Но есть много других историй и много аспектов этой проблемы.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сама проблема, что означает злоупотребление властью, как решить проблему, чтобы проблема не стала больше, что делать с проблемой и как повлиять на восстановление сторон. И жертва, и обидчик нуждаются в помощи.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если злоупотребление происходит в церкви, то часто находятся люди, которые не верят, что это произошло, и становятся на чью-то сторону, и в результате страдает сама церковь.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13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Злоупотребление властью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Царств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ru-RU" dirty="0">
                <a:solidFill>
                  <a:srgbClr val="C00000"/>
                </a:solidFill>
              </a:rPr>
              <a:t>Царств</a:t>
            </a:r>
            <a:r>
              <a:rPr lang="en-US" dirty="0">
                <a:solidFill>
                  <a:srgbClr val="C00000"/>
                </a:solidFill>
              </a:rPr>
              <a:t> 2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2:12-16: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Они запугивали людей </a:t>
            </a:r>
            <a:r>
              <a:rPr lang="ru-RU" dirty="0"/>
              <a:t>и фактически грабили их. Они не считались с людьми. </a:t>
            </a:r>
            <a:r>
              <a:rPr lang="ru-RU" i="1" dirty="0"/>
              <a:t>(поведенческое и религиозное оскорбление)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2:17: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Такое поведение породило грех.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2:22-25: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Они не считались с женщинами, служившими в храме. </a:t>
            </a:r>
            <a:r>
              <a:rPr lang="ru-RU" dirty="0"/>
              <a:t>Они использовали свое положение для сексуального и религиозного насилия. </a:t>
            </a:r>
            <a:r>
              <a:rPr lang="en-US" i="1" dirty="0"/>
              <a:t>(</a:t>
            </a:r>
            <a:r>
              <a:rPr lang="ru-RU" i="1" dirty="0"/>
              <a:t>поведенческое, сексуальное и религиозное насилие</a:t>
            </a:r>
            <a:r>
              <a:rPr lang="en-US" i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75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Злоупотребление властью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Царств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Царств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3:1: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Оскорбительная атмосфера и поведение были напрямую связаны с духовным упадком и отсутствием связи с Богом. </a:t>
            </a:r>
            <a:r>
              <a:rPr lang="ru-RU" dirty="0"/>
              <a:t>«… слово Господне было редко в те дни, видения </a:t>
            </a:r>
            <a:r>
              <a:rPr lang="ru-RU" i="1" dirty="0"/>
              <a:t>были</a:t>
            </a:r>
            <a:r>
              <a:rPr lang="ru-RU" dirty="0"/>
              <a:t> не часты.» </a:t>
            </a:r>
            <a:r>
              <a:rPr lang="en-US" i="1" dirty="0"/>
              <a:t>(</a:t>
            </a:r>
            <a:r>
              <a:rPr lang="ru-RU" i="1" dirty="0"/>
              <a:t>Таков результат злоупотребления властью для всего сообщества, а не только для тех, кто непосредственно причастен к этому.</a:t>
            </a:r>
            <a:r>
              <a:rPr lang="en-US" i="1" dirty="0"/>
              <a:t>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52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Злоупотребление властью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Царств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ru-RU" dirty="0">
                <a:solidFill>
                  <a:srgbClr val="C00000"/>
                </a:solidFill>
              </a:rPr>
              <a:t> Царств </a:t>
            </a:r>
            <a:r>
              <a:rPr lang="en-US" dirty="0">
                <a:solidFill>
                  <a:srgbClr val="C00000"/>
                </a:solidFill>
              </a:rPr>
              <a:t>4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4:10: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Потери общества были грандиозными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30000 </a:t>
            </a:r>
            <a:r>
              <a:rPr lang="ru-RU" dirty="0"/>
              <a:t>погибло в битве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Ковчег завета был украден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Оба сына Илии погибли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4:18: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Илья погибает, услышав ужасающие новости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.  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4:21, 22: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Слава Божья отошла от народа и нации в целом </a:t>
            </a:r>
            <a:r>
              <a:rPr lang="ru-RU" dirty="0"/>
              <a:t>из-за многочисленных злоупотреблений властью, описанных в этих главах.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Таковы негативные результаты злоупотребления властью. Сегодня то же самое, что и во дни Илия, его сыновей и Самуила. Бог не изменился. Его ожидания такие же.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7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solidFill>
                  <a:srgbClr val="595959"/>
                </a:solidFill>
                <a:latin typeface="Avenir Next" panose="020B0503020202020204" pitchFamily="34" charset="0"/>
              </a:rPr>
              <a:t>ИЕРЕМИЯ</a:t>
            </a:r>
            <a:r>
              <a:rPr lang="en-US" sz="1200" b="1" dirty="0">
                <a:solidFill>
                  <a:srgbClr val="595959"/>
                </a:solidFill>
                <a:latin typeface="Avenir Next" panose="020B0503020202020204" pitchFamily="34" charset="0"/>
              </a:rPr>
              <a:t> 7:1-7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НАПОМИНАЕТ НАМ</a:t>
            </a:r>
            <a:r>
              <a:rPr lang="en-US" sz="1200" b="1" dirty="0">
                <a:solidFill>
                  <a:srgbClr val="595959"/>
                </a:solidFill>
                <a:latin typeface="Avenir Next" panose="020B0503020202020204" pitchFamily="34" charset="0"/>
              </a:rPr>
              <a:t>. . 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05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МЫ должны измениться/сделать прямыми свои пути</a:t>
            </a:r>
            <a:r>
              <a:rPr lang="en-US" b="1" dirty="0"/>
              <a:t>:</a:t>
            </a:r>
          </a:p>
          <a:p>
            <a:r>
              <a:rPr lang="ru-RU" dirty="0"/>
              <a:t>Изменить наши действия</a:t>
            </a:r>
          </a:p>
          <a:p>
            <a:r>
              <a:rPr lang="ru-RU" dirty="0"/>
              <a:t>Действовать справедливо</a:t>
            </a:r>
          </a:p>
          <a:p>
            <a:r>
              <a:rPr lang="ru-RU" dirty="0"/>
              <a:t>Не угнетать бессильных</a:t>
            </a:r>
          </a:p>
          <a:p>
            <a:r>
              <a:rPr lang="ru-RU" dirty="0"/>
              <a:t>Не проливать невинную кровь (крайняя степень насилия)</a:t>
            </a:r>
          </a:p>
          <a:p>
            <a:r>
              <a:rPr lang="ru-RU" dirty="0"/>
              <a:t>Не поклоняться другим богам (включая алкоголь, злоупотребление властью или насилие)</a:t>
            </a:r>
          </a:p>
          <a:p>
            <a:r>
              <a:rPr lang="ru-RU" dirty="0">
                <a:solidFill>
                  <a:srgbClr val="C00000"/>
                </a:solidFill>
              </a:rPr>
              <a:t>И ПОТОМ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/>
              <a:t>с Божьим народом начнут происходить прекрасные события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343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solidFill>
                  <a:srgbClr val="595959"/>
                </a:solidFill>
                <a:latin typeface="Avenir Next" panose="020B0503020202020204" pitchFamily="34" charset="0"/>
              </a:rPr>
              <a:t>ЕСЛИ</a:t>
            </a:r>
            <a:r>
              <a:rPr lang="en-US" sz="1200" b="1" dirty="0">
                <a:solidFill>
                  <a:srgbClr val="595959"/>
                </a:solidFill>
                <a:latin typeface="Avenir Next" panose="020B0503020202020204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Avenir Next" panose="020B0503020202020204" pitchFamily="34" charset="0"/>
              </a:rPr>
              <a:t>ВЛАСТЬЮ</a:t>
            </a:r>
            <a:r>
              <a:rPr lang="en-US" sz="1200" b="1" dirty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r>
              <a:rPr lang="ru-RU" sz="1200" b="1" dirty="0">
                <a:solidFill>
                  <a:srgbClr val="595959"/>
                </a:solidFill>
                <a:latin typeface="Avenir Next" panose="020B0503020202020204" pitchFamily="34" charset="0"/>
              </a:rPr>
              <a:t>ЗЛОУПОТРЕБЛЯЮТ</a:t>
            </a:r>
            <a:r>
              <a:rPr lang="en-US" sz="1200" b="1" dirty="0">
                <a:solidFill>
                  <a:srgbClr val="595959"/>
                </a:solidFill>
                <a:latin typeface="Avenir Next" panose="020B0503020202020204" pitchFamily="34" charset="0"/>
              </a:rPr>
              <a:t> . . .</a:t>
            </a:r>
            <a:br>
              <a:rPr lang="en-US" sz="1200" b="1" dirty="0">
                <a:solidFill>
                  <a:srgbClr val="595959"/>
                </a:solidFill>
                <a:latin typeface="Avenir Next" panose="020B0503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85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Бог обесчещен, грех свирепствует, и последствия могут быть разрушительными для всего общества, а не только для обидчика и его жертвы.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мы все должны опасаться злоупотребления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властью. Мы должны индивидуально и коллективно привлекать к полной ответственности тех, кто находится у власти, чтобы власть могла быть использована во славу Божью и на благо всех.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b="1" dirty="0"/>
              <a:t>«Не умножайте речей надменных; дерзкие слова да не исходят из уст ваших; ибо Господь есть Бог ведения, и дела у Него взвешены.»</a:t>
            </a:r>
            <a:r>
              <a:rPr lang="en-US" b="1" dirty="0"/>
              <a:t> (1 </a:t>
            </a:r>
            <a:r>
              <a:rPr lang="ru-RU" b="1" dirty="0"/>
              <a:t>Царств</a:t>
            </a:r>
            <a:r>
              <a:rPr lang="en-US" b="1" dirty="0"/>
              <a:t> 2:3).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Нарушение чужих границ – один из первых признаков злоупотребления властью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всем нужны личные границы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когда с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ними не считаются, то автоматически не считаются с нами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b="1" dirty="0"/>
              <a:t>Когда мы нарушаем чьи-то границы, мы унижаем самого человека</a:t>
            </a:r>
            <a:r>
              <a:rPr lang="en-US" b="1" dirty="0"/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5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«Заповедь новую даю вам, да любите друг друга; как Я возлюбил вас, </a:t>
            </a:r>
            <a:r>
              <a:rPr lang="ru-RU" sz="1200" b="1" i="1" dirty="0"/>
              <a:t>так</a:t>
            </a:r>
            <a:r>
              <a:rPr lang="ru-RU" sz="1200" b="1" dirty="0"/>
              <a:t> и вы да </a:t>
            </a:r>
            <a:r>
              <a:rPr lang="ru-RU" sz="1200" b="1" dirty="0">
                <a:solidFill>
                  <a:srgbClr val="C00000"/>
                </a:solidFill>
              </a:rPr>
              <a:t>любите друг друга</a:t>
            </a:r>
            <a:r>
              <a:rPr lang="ru-RU" sz="1200" b="1" dirty="0"/>
              <a:t>. По тому </a:t>
            </a:r>
            <a:r>
              <a:rPr lang="ru-RU" sz="1200" b="1" dirty="0" err="1"/>
              <a:t>узна́ют</a:t>
            </a:r>
            <a:r>
              <a:rPr lang="ru-RU" sz="1200" b="1" dirty="0"/>
              <a:t> все, что вы Мои ученики, если </a:t>
            </a:r>
            <a:r>
              <a:rPr lang="ru-RU" sz="1200" b="1" dirty="0">
                <a:solidFill>
                  <a:srgbClr val="C00000"/>
                </a:solidFill>
              </a:rPr>
              <a:t>будете иметь любовь между собою</a:t>
            </a:r>
            <a:r>
              <a:rPr lang="ru-RU" sz="1200" b="1" dirty="0"/>
              <a:t>.»</a:t>
            </a:r>
            <a:br>
              <a:rPr lang="ru-RU" sz="1200" dirty="0"/>
            </a:br>
            <a:br>
              <a:rPr lang="en-US" sz="1200" b="1" dirty="0">
                <a:solidFill>
                  <a:srgbClr val="8D3168"/>
                </a:solidFill>
              </a:rPr>
            </a:br>
            <a:r>
              <a:rPr lang="en-US" sz="1000" i="1" dirty="0">
                <a:solidFill>
                  <a:srgbClr val="8D3168"/>
                </a:solidFill>
              </a:rPr>
              <a:t>—</a:t>
            </a:r>
            <a:r>
              <a:rPr lang="ru-RU" sz="1000" b="1" dirty="0">
                <a:solidFill>
                  <a:srgbClr val="8D3168"/>
                </a:solidFill>
              </a:rPr>
              <a:t> Иоанна</a:t>
            </a:r>
            <a:r>
              <a:rPr lang="en-US" sz="1000" b="1" dirty="0">
                <a:solidFill>
                  <a:srgbClr val="8D3168"/>
                </a:solidFill>
              </a:rPr>
              <a:t> 13:34, 35</a:t>
            </a:r>
            <a:br>
              <a:rPr lang="en-US" sz="1200" dirty="0">
                <a:solidFill>
                  <a:srgbClr val="8D3168"/>
                </a:solidFill>
              </a:rPr>
            </a:br>
            <a:endParaRPr lang="ru-RU" sz="1200" dirty="0">
              <a:solidFill>
                <a:srgbClr val="8D316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8D316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8D3168"/>
                </a:solidFill>
              </a:rPr>
              <a:t>Все тексты взяты с синодального перевода Библии.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1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ВЛАСТИ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посмотрим на некоторые из многих видов злоупотребления властью.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власть, которую мы назовем ролевой/профессиональной. Это означает, что человек имеет власть благодаря своему положению. Некоторые из этих должностей: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Пастор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Юрист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Тренер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Опекун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Доктор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Терапевт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ea typeface="Times New Roman" panose="02020603050405020304" pitchFamily="18" charset="0"/>
                <a:cs typeface="Arial" panose="020B0604020202020204" pitchFamily="34" charset="0"/>
              </a:rPr>
              <a:t>Начальник/Политик/Известный человек</a:t>
            </a:r>
            <a:endParaRPr lang="en-US" sz="1200" dirty="0"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Муж/жена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Взрослый ребенок престарелых родителей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Церковный лидер: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включая лидеров молодежи и следопытов, пресвитеров и т. д.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7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злоупотребления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властью: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Экономическое —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неправильное использование денег и доверия к управлению средствами; человек обладает властью, потому что у него есть деньги - на него смотрят с уважением, или он контролирует вещи или события с помощью своих денег, либо отдавая, либо удерживая их.</a:t>
            </a:r>
          </a:p>
          <a:p>
            <a:pPr lvl="0"/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Поведенческое —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личного авторитета, потому что они написали книгу, являются членами определенной группы, обладают сильным характером и т. д. Подумайте о людях в спорте, развлечениях, музыке, социальных сетях и других известных людях, которые влияют на последователей. Они обладают силой убеждения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Физическое —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обычно использование физической силы для принуждения к подчинению. Это очевидно: если ты больше или сильнее меня, ты имеешь надо мной власть.</a:t>
            </a:r>
          </a:p>
          <a:p>
            <a:pPr lvl="0"/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Информационное —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информации, которой не хватает или в которой нуждается другой, дает силу тому, кто ее знает. Это особенно верно в отношении церковного руководства и политического руководства. Если вы находитесь на пути информации, вы можете контролировать события и людей.</a:t>
            </a:r>
          </a:p>
          <a:p>
            <a:pPr lvl="0"/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Психологическое и эмоциональное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эмоций для подавления стыда, манипулирования или контроля над другими. В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Ефесянам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6:4 сказано: «Не раздражайте детей ваших».</a:t>
            </a:r>
          </a:p>
          <a:p>
            <a:pPr lvl="0"/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Духовное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духовного влияния или положения, чтобы командовать, требовать, унижать или принуждать кого-либо к определенному убеждению или поведению.</a:t>
            </a:r>
          </a:p>
          <a:p>
            <a:pPr lvl="0"/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Сексуальное —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эксплуатация другого для личного сексуального удовлетворения. Насилие со стороны этих лиц может быть в форме сексуального насилия, инцеста, приставаний, домогательств, словесных и/или эмоциональных оскорблений или использования человека или группы в интересах обидчика. Примечание. Во многих странах существуют строгие правовые нормы в отношении сообщений и потенциально суровые юридические наказания за такого рода насилия, особенно если речь идет о жестоком обращении с несовершеннолетними детьми</a:t>
            </a:r>
            <a:endParaRPr lang="en-US" b="1" dirty="0"/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https://en.wikipedia.org/wiki/Abuse_of_power. Accessed 2/16/2022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2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всех случаях,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</a:t>
            </a:r>
            <a:r>
              <a:rPr lang="ru-RU" dirty="0"/>
              <a:t>еловек, наделенный властью, также должен нести ответственность за ситуацию, а не жертва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Стивен </a:t>
            </a:r>
            <a:r>
              <a:rPr lang="ru-RU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Ковей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своей книге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i="1" dirty="0"/>
              <a:t>7 навыков высокоэффективных людей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изображает то, что он называет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проактивной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моделью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означает, что «как человеческие существа мы несем ответственность за свою собственную жизнь. Наше поведение зависит от наших решений, а не от наших условий».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он продолжает: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b="1" dirty="0"/>
              <a:t>Взгляните на слово «ответственность» — </a:t>
            </a:r>
            <a:r>
              <a:rPr lang="ru-RU" b="1" dirty="0">
                <a:solidFill>
                  <a:schemeClr val="accent1"/>
                </a:solidFill>
              </a:rPr>
              <a:t>ответ</a:t>
            </a:r>
            <a:r>
              <a:rPr lang="ru-RU" b="1" dirty="0"/>
              <a:t> — способность давать ответ</a:t>
            </a:r>
            <a:r>
              <a:rPr lang="en-US" b="1" dirty="0"/>
              <a:t>.</a:t>
            </a:r>
            <a:r>
              <a:rPr lang="ru-RU" b="1" dirty="0"/>
              <a:t>» </a:t>
            </a:r>
            <a:r>
              <a:rPr lang="ru-RU" b="0" dirty="0"/>
              <a:t>[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проясняет, что человек, наделенный властью, несет ответственность и не может сказать: «Ну, она/он соблазнила меня», или, как в случае с Вирсавией и Давидом, мы не можем винить ее. Давид был царем и ответственным человеком. Если бы это было не так, у нас был бы псалом 50, молитва покаяния от Вирсавии, а не от Давида. Но он знал, что был не прав, и пророк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Нафан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тоже. На самом деле во 2 Царств 11:27 говорится: «Но то, что сделал Давид, не понравилось Господу».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Пастор, учитель, терапевт, лидер следопытов — кем бы ни был ответственный — несет ответственность и он подотчетен. Ларри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Спилман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лидер по предотвращению церковных профессиональных проступков, говорит: «Роль лидера создает безоговорочное доверие между лидером и теми, над кем он имеет власть. Лидер не должен использовать это священное доверие для личного удовлетворения.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Разница во власти между королем и подданным или лидером и последователем делает человека с меньшей властью уязвимым для эксплуатации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Страница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https://wordandworld.luthersem.edu/content/pdfs/19-3_Politics/19-3_Spielman.pdf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отобрана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2/22/2022/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venir Next" panose="020B0503020202020204" pitchFamily="34" charset="0"/>
              </a:rPr>
              <a:t>ФАКТЫ</a:t>
            </a:r>
            <a:r>
              <a:rPr lang="en-US" b="1" dirty="0">
                <a:latin typeface="Avenir Next" panose="020B0503020202020204" pitchFamily="34" charset="0"/>
              </a:rPr>
              <a:t> </a:t>
            </a:r>
            <a:r>
              <a:rPr lang="ru-RU" b="1" dirty="0">
                <a:latin typeface="Avenir Next" panose="020B0503020202020204" pitchFamily="34" charset="0"/>
              </a:rPr>
              <a:t>о злоупотреблении властью: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Возможно, самый важный факт, который следует всегда помнить, заключается в том, что тот, кто находится у власти — у власти любого типа — несет ответственность.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нас будут судить не по тому, какие искушения люди ставят перед нами, а по нашей реакции.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Неуместный сексуальный контакт с лицом противоположного или того же пола является грехом даже среди взрослых, вступивших в контакт по обоюдному согласию. Это может включать растление малолетних, прелюбодеяние, гомосексуальность, сексуальные домогательства,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вуайеризм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другие виды неприемлемых сексуальных контактов. Этих грехов не должно быть среди христиан, но они случаются. Когда кто-то из людей обладает властью (пастор, лидер церкви, учитель, врач и т. д.), этот человек всегда несет ответственность и должен нести ответственность.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слышите о случае жестокого обращения, не выражайте недоверие. К сожалению, такие вещи случаются даже в нашей церкви.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venir Next" panose="020B0503020202020204" pitchFamily="34" charset="0"/>
              </a:rPr>
              <a:t>ФАКТЫ</a:t>
            </a:r>
            <a:r>
              <a:rPr lang="en-US" b="1" dirty="0">
                <a:latin typeface="Avenir Next" panose="020B0503020202020204" pitchFamily="34" charset="0"/>
              </a:rPr>
              <a:t> </a:t>
            </a:r>
            <a:r>
              <a:rPr lang="ru-RU" b="1" dirty="0">
                <a:latin typeface="Avenir Next" panose="020B0503020202020204" pitchFamily="34" charset="0"/>
              </a:rPr>
              <a:t>о злоупотреблении властью: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происходит какое-либо насилие, целью с этого момента является восстановление. Сюда входят такие компоненты, как конфронтация, исповедь, покаяние, личное консультирование, консультирование по вопросам брака или семьи, а также группы подотчетности. Процесс восстановления непростой и требует времени. Не во всех случаях восстановление возможно или уместно. Прежде всего, не делайте вид, что этого никогда не было, и не переводите преступника в другое место.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Национального исследования интимных партнеров и сексуального насилия показывают, что миллионы американцев ежегодно подвергаются сексуальному насилию (SV), преследованию и насилию со стороны интимных партнеров (IPV). Помимо непосредственных физических и эмоциональных потерь, с этими формами насилия связан широкий спектр хронических проблем с физическим и психическим здоровьем. Воздействие ощущается далеко за пределами отдельной жертвы, что сопряжено со значительными экономическими издержками на протяжении всей жизни жертвы из-за медицинского обслуживания, потери работы и деятельности уголовного правосудия.[1] Мы должны признать, что эти акты жестокого обращения не могли бы произойти, если бы не было власти со стороны обидчика.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«По словам Роберта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Шупа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эксперта из Канзасского государственного университета, изучавшего сексуальные домогательства и насилие в школах, это насилие не ограничивается только тренерами. Руководители оркестров, учителя музыки или любой другой человек, имеющий доступ к вашему ребенку в частной среде за пределами школы, также может быть хищником…. Но это не значит, что ваши дети в большей безопасности в школьных классах. Сообщения о случаях секса между учителями и учениками становятся все более и более частыми. Р.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Шуп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сказал, что эти случаи, вероятно, являются верхушкой айсберга в отношении количества случаев; однако не существует национальных [США] исследований, в которых обсуждалось бы, насколько распространена эта проблема на самом деле. Тем не менее, он сказал, что был омрачен случаями предполагаемого насилия со стороны священников в католической церкви»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https://www.cdc.gov/violenceprevention/pdf/nisvs/NISVS-overview.pdf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Информацию отобрано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2/24/2022.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http://www.mediarelations.k-state.edu/WEB/News/Webzine/0202/sexualabuse.html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Информацию отобрано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2/24/2008.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 одна церковь не застрахована. «Крупнейшая протестантская конфессия Америки, Южная баптистская конвенция, недавно была потрясена сообщениями о более чем 700 случаях сексуального насилия со стороны почти 400 церковных лидеров за 20 лет. Хуже того, лидеры некоторых конфессий знали о проблемах, но не остановили преступников. Действительно, многие были рецидивистами, которые покидали одно собрание только для того, чтобы охотиться на другое. Это ужасное, греховное и грубое предательство Бога и Божьего народа». [1] Мы слышали много сообщений о злоупотреблениях в католической церкви, но она не одинока в этом.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происходит сексуальное домогательство, церковь должна принять особые процедуры. С одной стороны, указание конкретных действий может быть полезным. Но, с другой стороны, излишняя конкретика может сделать невозможным следование принятой процедуре в каждом конкретном случае. Несоблюдение принятых процедур может привести к судебному разбирательству.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Каждое лицо, имеющее отношение к детям, должно заполнить анкету волонтера и пройти соответствующую проверку биографических данных. [2] У ARM (адвентистского управления рисками) есть рекомендации, помогающие пасторам, знать, как обращаться с персоналом и волонтерами.[3] (Для получения дополнительной информации от ARM перейдите по ссылке: https://women.Adventist.org/protecting-our-children)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стало известно о злоупотреблениях со стороны какого-либо церковного лидера, жизненно важно быстро отреагировать. Свяжитесь с Конференцией,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Adventist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вашим адвокатом.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https://www.thebanner.org/columns/2019/04/abuse-of-power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отобрана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2/24/2022.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https://adventistrisk.org/en-us/safety-resources/solutions-newsletter/2022/january/nadeng-before-they-volunteer.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отобрана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3/30/2022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https://adventistrisk.org/en-us/safety-resources/topics/child-protection.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отобрана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3/30/2022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3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Независимо от обвинения, миссией церкви должна быть защита пострадавших, выслушивание жертв и сотрудничество с властями.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/>
              <a:t>Если вы являетесь церковным лидером, и кто-то приходит к вам за советом, если только то, что они вам говорят, не является незаконным, вы </a:t>
            </a:r>
            <a:r>
              <a:rPr lang="ru-RU" u="sng" dirty="0"/>
              <a:t>должны</a:t>
            </a:r>
            <a:r>
              <a:rPr lang="ru-RU" dirty="0"/>
              <a:t> сохранять тайну. Делиться тем, что вы слышите, с кем-либо еще в церкви, может разрушить ваше служение и их духовное состояние.</a:t>
            </a:r>
            <a:endParaRPr lang="en-US" dirty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1A80-FBDD-434F-A0BA-8BBAFE6A72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04C2-AA09-4E42-B03B-AB040E910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E9249-1501-C947-B257-17A1D22EC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C4251-1D2F-3B45-BDB0-20098FB1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8BBE-3DFA-4649-BDFE-4288C906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DAB22-B97C-7F47-9D20-06BCF89A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826D3-A7B2-D148-86C2-03C63AB0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2321D-EC30-5C44-A9CF-AE4C6C223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34486-B613-6944-B968-7D258036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0FD9A-D468-264B-8336-0106D548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B8215-D70B-5347-8A23-27A21559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0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05628-5D91-1442-83C9-36AE36158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38EAA-FB91-1044-AE00-E3D3CF90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811DD-3588-5342-A05A-03C86C44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C29A5-23AD-E64D-AE45-B64DF6AA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D4C2C-98DF-A44A-9617-FAB54B9E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3C15-ACC2-9B46-9D92-CBD1A1F70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A6CB5-B121-DF44-A2A8-884DF344F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310AF-910B-9E40-AC80-257B7ADD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7D8C-9EE7-E74D-8E4C-3EF17FF5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74966-BAB5-3648-9786-211D07FE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3B5E-490A-C24C-86F8-CB3DE71C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36151-4FEF-1940-8D57-F6332C123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5DFCC-CD0A-6E42-A9F1-8181C14D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C9571-820B-594D-8DC6-DE77607E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E79B2-7F4F-4B4D-BC62-53FF16E8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2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412F-42DB-E246-BFB1-A918CA610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FCF58-F61E-0644-B819-99F20BF33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B033D-0972-1B4C-BFBC-37AA92E4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2B31-FCC5-B84B-8EB8-51A8CCE4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4F942-3BC2-D545-9295-8CBEC99D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5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BD73-9572-D84B-A755-151EB871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F56EE-A168-6947-BC23-D0CD8E86B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73B99-7AC2-8443-8613-0CDBD9BCE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55095-7D5D-5443-8415-7BA7F8C4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C87D1-CE17-4147-9BE1-27AB5758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631E8-13CB-8E48-8963-62BD49D7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8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BF88-7CC2-FE42-BFED-BD1A33D1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65827-202C-5645-AA6B-14F8C18A7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A9D47-0740-3A42-B61D-6ED80AC87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2C852-8F0A-6B47-A0F0-B4963726E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CC0DF-AB28-3641-A681-DF04069BA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B180A-4B82-9B4B-845B-F7F3ABA3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EEB71-6192-7348-AF2C-43EDEC9C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2760A-FC11-1349-9037-F53CE6EE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5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80E2-9B21-CB4F-BF78-0C1BF217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65700-9090-8149-AFD8-8329239F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177B2-4B1C-7547-9E0D-CB8BF840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000C4-CCFE-284B-B2C9-4E0DED59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39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BF1E-2344-274A-A775-5A2620B87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E32C5-6503-5743-90DD-67DC151D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5BC8C-86F7-6F44-A946-63EF884D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3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143B-DFD0-A542-924F-C928CAF7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3A205-8450-2146-A1AC-D5BD4575E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0BF52-CECF-F64D-AD37-C984B9297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637E1-245C-D349-8CDE-C4BC46E88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A3C49-0AAA-EE47-A005-B2A0BD06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32EEF-3979-784B-A81E-F551A5F8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21D9-C4FA-BE48-83F5-E2A81FBC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78F42-667F-C14A-916B-F2AA5B05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D43B8-05A7-DD4E-B24A-4A8E4496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3C6E-0958-A647-B1C0-DEC24E2B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B3122-0FD7-F041-A3AE-4F06CC60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00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423E-38D0-DF4A-9105-7D1DF87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B2C5B0-2441-8C4D-A224-625A49A25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13235-A726-D544-8485-B1136017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43D53-78F0-5B40-B3F8-826DF352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5F98-B92C-8E46-A33E-9AFB89AA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F1C60-75C3-B74B-8B6E-4DCD8042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82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8FC6-F120-5141-AEBC-038C0DB6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F4431-9BCB-5E44-BD99-54A0ED69F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26CC8-50B9-494F-B421-B215C897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D7CD4-3E09-E047-A8DB-2872B7EA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9ED6-7854-F44B-B527-6F67582C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82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4DEDF7-2744-834F-A73C-DF814CBAB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249E9-E965-5546-97F2-1729474E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86DA-5BD0-1347-8615-FBB50809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B2D95-D648-B24D-9377-3D2DE1E0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37491-D1DA-7E4E-914E-D66D03A6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9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840F-DE07-294E-ADA7-232090334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4B0B1-4B48-D64A-9E8C-B3D834F9D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D671C-F321-E240-8EBD-18EF2910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422C3-8A6B-3142-9677-FA985F7B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4052E-81E3-7843-9777-410A1FF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81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1CCD-D93C-0F4C-BF17-66F4E3BD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3DB9-9A8A-E347-9823-C9EFF63D1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24D06-632B-7343-A7F9-F6544AB5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1D958-8FAB-374F-9647-F3214C59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426D2-F66E-CA48-A515-18CC8916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5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AD75-498E-C347-BFB6-B3A64EEE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852B6-42EA-9743-93B2-C01096827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97D4C-01E7-DA45-BA90-D5BD82EE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0F5C5-E887-E844-8332-6765C503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CE66B-5891-2946-B272-D4D39414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25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DF49-1072-F84D-ACCB-A02AF29C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6FCE-B5EB-614D-96E8-F6AC43E91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56ACE-F2F3-8241-853E-8D19033C9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92AD-F082-8E45-85A1-8225156E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58BC-5A15-6E46-B1E4-0DF16821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79AFF-51A2-AC49-9BE1-E1501856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53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0636-E6BD-CE48-BAE7-A17CD1C7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DB8CB-818A-2A47-8DCB-4D33D3A59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68995-0142-414B-93C6-A51CCDCEB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E3BFA-D86F-9648-85FD-5A4BD6765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ABC5A-71EB-6F41-BF2D-18F5E147C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3730E-6F2B-8047-98DA-3D0CA7B2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8A90D-4FD3-9D45-A5C2-F05320E9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F5763-04DA-4648-9E82-3C1E9962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2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FDA2-BB07-4745-996A-3909BD90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BFC47-9E4A-4349-AB54-401E4EC6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B1878-A46D-F14E-9AD4-94A52FAF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1CE1B-E7FA-B14A-8FA1-00E4285B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7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D314B-B12E-7643-BB29-C3DB2156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0A9BEB-C610-E140-A111-07069F8B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194DA-7872-654E-9CD9-6666121E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9236-1504-F14F-8125-FAE97BC2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CC014-E4AF-354A-AB84-7987E089C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C9DA2-CD7E-DF43-99F7-55A9FBC8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AC3A2-69E2-A34C-B8F9-32191F15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53A69-4356-D245-851E-73244F92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3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E4FD-BECC-CE41-BBBE-6A23F709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80D11-9D13-2945-A163-F3F26479C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23F97-F259-4E41-A8CE-DF27D6E57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AFEDD-8BB5-3342-BDF7-99538EBB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BDA74-7E90-4F4F-88F1-5416B7EA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EC7FC-06CF-414E-A262-ECB7F9BA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3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E6A9-E7C8-D743-988A-F503BE74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CD268-52D0-CA4A-84AB-B3DD9600D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84DBE-203F-8A49-915D-A178794BD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1E019-A9E4-BE46-AC56-4A36B4DA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C1497-2268-4C4F-ABAE-572C3D5B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844F-CEF7-A940-8207-0F97F024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93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2FD3-0EE9-2A40-A6FE-C7CDBEEA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2D541-1A4E-1A4F-A757-E35863E68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FC592-EFE1-FB41-96A8-C3D15FFF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3F3DF-881B-084E-948A-9DDD3000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8B982-C4A3-DD4D-933D-9085B36B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4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19E7D6-FBB7-8744-8411-0F5DE4B4B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36619-55AA-1C43-9825-AB12ED32B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6C03C-2497-5A45-884D-C797BD7E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D0EE8-58E7-7643-925C-11A5F72B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D720C-CE3E-E14A-9BF9-E93A9FCD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03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4BBA-CD9F-9D4B-A688-32CDAEBB2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2E43D-7139-AB4B-BE8A-A5CC89F10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5D426-D7E2-094B-83BE-DC1319F1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5037-761D-644D-9EFF-2ACE5861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26F5C-31DD-FF44-83C2-E85A440B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64F5-7D0B-0B4D-95F2-AC073CB5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1EFA-2BD4-7E49-AD63-DFA8362A3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FCAE2-8C9B-7343-B2A6-9E2AADCC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AE037-1270-A241-91A6-58C3FD24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93A14-2FA9-E545-8096-FA1D8C8E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5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594C-CF1B-C84D-AE66-68307049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FEC41-AE52-924B-98B6-78BF5CDEB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D5CC8-9429-014A-99E1-FB422C2F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2EF32-CEE2-974C-8715-09A52B5E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A668D-130E-6242-B817-06C90837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6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3B24-E26B-DF48-99DD-F9CB5A01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FACD7-46CF-DC43-8EA0-E08C0F4CE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5312E-714E-8040-98E5-4FBCE557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6464F-C2DE-D145-B0A5-1AC37BBF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C6C05-E545-134E-BE20-ECD9D8C8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A7FA7-9156-F24F-B8C8-943DC600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56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9B50-3055-A342-9487-84A37441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16C59-A40D-2445-AFD4-B7FA8837D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64275-17D3-3F45-B2C8-A98A6FAA0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2D0A6-0080-4B4D-B266-6BED3E569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D6ACF-09CB-B143-A199-DEDAE4110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7FD06-5974-BE46-94A9-AB0B7D8F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2E18C-846D-4041-891C-D5D9FA71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3E7665-15D1-7340-BEF9-569F1323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2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953A-35E5-0141-88D8-BEC7E5EF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69F34-C0D4-8540-A5E1-1ECC9F1F0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1C5CA-C3F5-A14D-9AD7-07A440DC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8F6CC-B038-DA41-8B4A-F9CA1C83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012B-879A-9247-A80A-6ABB62CE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EA94F-42F8-AC46-8CE6-C6F49D84E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D1548-CCD3-B14B-B46B-2C833D2D8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16447-6856-E74A-8B85-2D5EF02F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C7632-2DFB-154D-AB70-8E4A1EDD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75AC0-8E36-AD4A-94D6-4E776905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7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D9541-8A41-C848-8B86-1286977D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9360E-320C-5940-99B3-36FA1794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DB8C8-D894-E144-9016-5E2B0DB7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26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B7AC-0A3A-044A-BB48-32F275D0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506B-AF75-BF4C-8DF0-18602EDFD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A98DB-2DC5-ED4A-9005-D6AADBED2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A5910-3A57-9A44-94D2-5B378875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73F6D-E189-AB47-918E-87EA13F7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585D1-1F2B-594F-A888-D5A08597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2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0837-2AC0-0846-B8C6-B100961E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5862E-1F4F-F844-B94A-2E1CC8F3E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089E9-0A03-B548-8893-926F3B1EE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F9944-432F-7E46-AA3C-CD2856B2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1C64E-305F-D649-948D-08709FC3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B3B8D-41F8-5647-9C20-C17CF174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25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C2A7-ADEB-8147-B553-0BD19AC9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9098C-E509-9B4B-BB34-09288B82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37AA1-5AF4-1047-B5F7-185E2D44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E07D4-F16E-4648-B9BB-F3650118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1E24B-0E18-B44B-AC3E-2918D1AC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03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18D65-6A97-D547-92DD-5FBEC8BB6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B1630-7178-A24D-BCC2-0FBF74E5D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78554-1599-3042-8BEE-E458248B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6D25F-17D8-8F42-B2F9-BB4A1A0E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F87DD-9198-C240-B20A-63D885EF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09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C78E-C3A6-1F44-9114-57F947982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1776F5-7694-2C49-B272-7AF239134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47D30-6701-7246-B1E7-03A44270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CBCD5-C4D9-634F-A29A-6C930190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7BFAD-572F-9C4E-B94A-5BBBBE1F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78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CBD1-4D14-FC4F-A60A-6ECDC202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EFDDE-39B2-4C41-9795-8BFCFC08D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71C9B-E68F-BF4F-BC70-EE484C11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7D0B-9036-7B4B-8631-DC5C9E82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04B51-CCEE-8A4B-B3F1-E145F1BD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98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E587-C414-F747-B843-58E3C00E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A151B-6C5E-A048-84DC-896ECF2A5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98D4F-D6F4-6046-871F-EEE4EFF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DD7A9-B670-8E49-8C02-75A34FC0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9E6B9-B25D-B842-99C3-E302D563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7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EA512-9594-7041-898A-9F399780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A6A3C-5466-974D-A7CA-011D39EA6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2C534-EDEC-5A47-9627-F703D5F3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344F7-8F2F-3A49-A912-90240DA0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01B4F-C629-3546-9A42-8C962DEE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832ED-7A17-E84B-85B4-73BA92C9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43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A0CD-76D1-654B-AA8D-1198135F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72759-82BD-F942-AF91-E989FB7A1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8C2BE-B2A9-4E4B-9028-398FE87AE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0F4A5-4509-BF43-8A62-81750B72E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3358B-8960-8549-9376-3EF4AFB60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C53670-1DC5-C940-939D-F3B4E8F5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F46ED-3186-4641-8640-D40A8BF0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B561E-0B5A-1C4E-A406-44A55030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8013-A70E-FC4A-A8E1-BA3AE6B3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15640-34AE-304B-9A0C-EAD659596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558DB-5747-CD4A-B10E-C389E061E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21B4-BAF8-1C4D-BC34-F70884EC8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B14CD-F88E-0A4C-85B9-803E57EFF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3D279-6550-E74C-BD0B-9BE58404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158722-A14D-314E-A250-60DC6CE5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630F9E-F75C-564E-9C65-1487D7F7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06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AD95-39F6-3147-AB5E-52BA21AB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66789-F1AF-CC43-8074-1D778475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03959-5233-E44D-871D-6CB67069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DB21E-193D-404A-BD5B-17A03EF3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15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71D7D-EA86-4C41-8E18-75E433B0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8D966-DAA6-EF41-A554-3F8054B5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4E9E2-5602-1E4D-88C0-0F72B28F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9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708E-0197-D14F-9C16-042D5EDC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ADFA3-604C-ED4C-A276-21952911E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902F3-9CA0-8448-96D3-7E3BA4C86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C43FE-FB11-1946-B310-E586DA0E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7B28E-9A73-CE42-A43F-1F9402E6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AB846-AF8C-7C45-AD72-21F023BA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20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3105-9257-3242-A0F5-FFE106FE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EA073-3EED-4443-A673-B5E10744E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85E78-222F-F44B-BC0A-A9133D053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5552F-D227-834E-A630-6C642370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FFA0C-6DBE-7746-8022-455D5AA0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16BDD-A881-5A4E-84DC-5BFCFBA8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8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6F19-C5B9-BE48-86BE-EE425E0A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36F6D-8F48-6B4F-9360-3AD3CE864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9D379-8592-1F4E-BE7A-A49E66A7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35F0E-77D4-B24E-B48A-F47BC40B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ED7F3-D881-6B4C-A86D-0B1EC0CA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68CF2-5E5F-C246-8716-3B4C9E0F8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805D2-83AD-B34D-A0D7-7A6CAD1ED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A048D-5A58-7144-94E4-5AC5A679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E4531-D4F3-8441-8C6A-ABEB0E71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4E6B-E995-9548-90B3-6C6E7D29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6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D5CA-4A0A-FC49-94C9-969D1DD1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846DE-A3BF-024C-941F-C7CD231F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195EC-DBC1-604D-A1B6-7C0C3591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45B4A-A6ED-C845-B757-4180633E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6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C707A-DC3E-F045-A23F-7B7E9AE2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2BD35-0EE7-D94B-902D-216D028A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EF490-7CE3-C941-97B0-FC8062C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BC2C-81B9-854F-8C06-C2E52B1B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9C0BE-5F6B-D247-A799-92971B2BE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239AC-19EE-614A-9D1F-70830BEC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9F44C-171B-EF40-9F54-94518FD6A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13754-7986-4C42-83C6-2AF99DE0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986C6-0A87-C040-BAFC-65A802AC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01150-550E-8F49-ACD6-74D20B08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152CB1-F28C-654E-B2BA-9011C82CA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F3E19-C345-B648-89C7-A4B3F2304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DA88D-3398-EE42-BCA8-983215CF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F356E-0D01-E34D-871B-8E86283D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A59F8-7516-134E-863D-3663FF23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EF981-C062-FB46-9FB2-80C8C5B1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0A2FE-E012-F748-84D2-4902D9A39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AEC05-3B02-3249-A40B-B28E918C5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C8E9-6566-0744-8A78-3EFF594FAD86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B46C2-E818-FF44-8D3D-497C215EC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9241B-D233-0844-89AC-1175469C2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4508-5E57-7E4A-9C1D-78466B51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0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7CA91-2428-7D45-A9AF-FF1B73F2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EE1EE-E42B-F34D-A620-28F1AE0A5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A739B-8FAD-9746-884D-F30C24036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A961-51E7-894E-B095-CD9B8970C847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23D9-0025-AA4E-95A4-70C223175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271F1-E944-1F4D-B510-F41B72484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2993C-B36F-BE4A-8CD4-A8436B1F2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9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8BDD2-6A6B-2547-94BA-CDFC768D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A9E02-520B-1A4E-8FF7-CB4E33303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194C9-A3A6-D74E-9653-5416FB9E18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E6F2F-7749-DE46-B9ED-A53F3119D82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8D78F-38DC-B245-BBE8-58C00439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96E2D-9F67-D945-A6FA-D202D8B5C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57A6-2DE0-8745-BCD1-FDBA55824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5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9118C-4EF5-7442-A4E0-BB997171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B97C9-17E2-E44B-A9CB-98A5DCE80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831EF-B4AA-E541-A1FC-6F0A430BE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05D6-F7E7-E842-974E-2A6BCDB61DD1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73600-6866-2E4F-B255-924CF5CEE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D09C9-9260-D94A-8B81-917B32C66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1054A-9588-0F48-A698-D1CF01E8E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26863-666E-7E42-8D81-BA422C06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61CED-1F04-E040-8CCA-FE820F252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16E12-C075-1942-A321-9AD8F5747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2F45-FEBB-A44F-9BB2-6FABA63D7CC4}" type="datetimeFigureOut">
              <a:rPr lang="en-US" smtClean="0"/>
              <a:t>7/26/22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819DE-A07E-F24A-A440-B94ADB6D3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DB0D5-37EF-7F4D-8558-19BA7EC4D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C82E-1861-0D42-9B37-D5D6E0D1C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7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61C5E8-84D0-DF4B-8227-C24622E1A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57707"/>
            <a:ext cx="6757621" cy="253054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venir Next" panose="020B0503020202020204" pitchFamily="34" charset="0"/>
              </a:rPr>
              <a:t>ЗЛОУПОТРЕБЛЕНИЕ</a:t>
            </a:r>
            <a:r>
              <a:rPr lang="en-US" sz="3600" b="1" dirty="0">
                <a:latin typeface="Avenir Next" panose="020B0503020202020204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Avenir Next" panose="020B0503020202020204" pitchFamily="34" charset="0"/>
              </a:rPr>
              <a:t>ВЛАСТЬЮ</a:t>
            </a:r>
            <a:endParaRPr lang="en-US" sz="3600" b="1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EF0E6A9-D410-0F4B-B8CC-5D2BC3ACC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867" y="5107203"/>
            <a:ext cx="4811691" cy="911347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Avenir Next LT Pro Demi" panose="020B0504020202020204" pitchFamily="34" charset="77"/>
              </a:rPr>
              <a:t>Ардис</a:t>
            </a:r>
            <a:r>
              <a:rPr lang="ru-RU" sz="2000" dirty="0">
                <a:latin typeface="Avenir Next LT Pro Demi" panose="020B0504020202020204" pitchFamily="34" charset="77"/>
              </a:rPr>
              <a:t> и Дик </a:t>
            </a:r>
            <a:r>
              <a:rPr lang="ru-RU" sz="2000" dirty="0" err="1">
                <a:latin typeface="Avenir Next LT Pro Demi" panose="020B0504020202020204" pitchFamily="34" charset="77"/>
              </a:rPr>
              <a:t>Стэнбакен</a:t>
            </a:r>
            <a:endParaRPr lang="en-US" sz="2000" dirty="0">
              <a:latin typeface="Avenir Next LT Pro Demi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89A8A-3072-AC42-BA5A-85CAE63B86E6}"/>
              </a:ext>
            </a:extLst>
          </p:cNvPr>
          <p:cNvSpPr txBox="1"/>
          <p:nvPr/>
        </p:nvSpPr>
        <p:spPr>
          <a:xfrm>
            <a:off x="6272464" y="5585996"/>
            <a:ext cx="4090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venir Next" panose="020B0503020202020204" pitchFamily="34" charset="0"/>
              </a:rPr>
              <a:t>ПОЛОЖИ</a:t>
            </a:r>
            <a:r>
              <a:rPr lang="ru-RU" sz="1400" b="1" dirty="0">
                <a:solidFill>
                  <a:srgbClr val="FF0000"/>
                </a:solidFill>
                <a:latin typeface="Avenir Next" panose="020B0503020202020204" pitchFamily="34" charset="0"/>
              </a:rPr>
              <a:t>ЭТОМУ</a:t>
            </a:r>
            <a:r>
              <a:rPr lang="ru-RU" sz="1400" b="1" dirty="0">
                <a:latin typeface="Avenir Next" panose="020B0503020202020204" pitchFamily="34" charset="0"/>
              </a:rPr>
              <a:t>КОНЕЦ</a:t>
            </a:r>
            <a:r>
              <a:rPr lang="en-US" sz="2800" dirty="0">
                <a:latin typeface="Avenir Next" panose="020B0503020202020204" pitchFamily="34" charset="0"/>
              </a:rPr>
              <a:t>®</a:t>
            </a:r>
            <a:r>
              <a:rPr lang="ru-RU" sz="2800" dirty="0">
                <a:latin typeface="Avenir Next" panose="020B0503020202020204" pitchFamily="34" charset="0"/>
              </a:rPr>
              <a:t> </a:t>
            </a:r>
            <a:r>
              <a:rPr lang="ru-RU" sz="2000" b="1" dirty="0">
                <a:latin typeface="Avenir Next" panose="020B0503020202020204" pitchFamily="34" charset="0"/>
              </a:rPr>
              <a:t>ДЕНЬ ВЛИЯНИЯ</a:t>
            </a:r>
          </a:p>
          <a:p>
            <a:r>
              <a:rPr lang="ru-RU" dirty="0">
                <a:latin typeface="Corbel" panose="020B0503020204020204" pitchFamily="34" charset="0"/>
              </a:rPr>
              <a:t>Подготовлено отделом женского служения Генеральной Конференции</a:t>
            </a:r>
            <a:r>
              <a:rPr lang="en-US" b="1" spc="6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691684"/>
            <a:ext cx="3902299" cy="127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/>
                </a:solidFill>
              </a:rPr>
              <a:t>Положи</a:t>
            </a:r>
            <a:r>
              <a:rPr lang="ru-RU" sz="3200" b="1" dirty="0" err="1">
                <a:solidFill>
                  <a:srgbClr val="FF0000"/>
                </a:solidFill>
              </a:rPr>
              <a:t>этому</a:t>
            </a:r>
            <a:r>
              <a:rPr lang="ru-RU" sz="3200" b="1" dirty="0" err="1">
                <a:solidFill>
                  <a:schemeClr val="tx1"/>
                </a:solidFill>
              </a:rPr>
              <a:t>конец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b="1" dirty="0">
                <a:solidFill>
                  <a:schemeClr val="tx1"/>
                </a:solidFill>
              </a:rPr>
              <a:t>НЕТ </a:t>
            </a:r>
            <a:r>
              <a:rPr lang="ru-RU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791743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E20141-263D-8D47-9A24-77A9A4E25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8" y="1807696"/>
            <a:ext cx="9259957" cy="46546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ru-RU" dirty="0"/>
              <a:t>«Еще один фактор неверно истолковывает евангельский наказ прощать грешников. Таким образом, сексуальные проступки пастора рассматриваются скорее как моральное упущение, чем как предательство профессионального доверия». — </a:t>
            </a:r>
            <a:r>
              <a:rPr lang="ru-RU" sz="2200" i="1" dirty="0"/>
              <a:t>Джеймс А. Кресс</a:t>
            </a:r>
          </a:p>
          <a:p>
            <a:pPr>
              <a:lnSpc>
                <a:spcPct val="100000"/>
              </a:lnSpc>
            </a:pPr>
            <a:r>
              <a:rPr lang="ru-RU" dirty="0"/>
              <a:t>Неправильная реакция усугубляет неподобающее поведение церковного лидера в собрании. Помните руководящие принципы.</a:t>
            </a:r>
          </a:p>
          <a:p>
            <a:pPr>
              <a:lnSpc>
                <a:spcPct val="100000"/>
              </a:lnSpc>
            </a:pPr>
            <a:r>
              <a:rPr lang="ru-RU" dirty="0"/>
              <a:t>Злоупотребление властью наносит ущерб миссии церкви или организации. Понимание негативных последствий может побудить учреждение действовать против лидеров, злоупотребляющих властью.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5184" y="193183"/>
            <a:ext cx="3335628" cy="588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942A229-213F-7441-9990-B0C72D40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38" y="897508"/>
            <a:ext cx="9259957" cy="9489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venir Next" panose="020B0503020202020204" pitchFamily="34" charset="0"/>
              </a:rPr>
              <a:t>ФАКТЫ</a:t>
            </a:r>
            <a:r>
              <a:rPr lang="en-US" sz="3600" b="1" dirty="0">
                <a:latin typeface="Avenir Next" panose="020B0503020202020204" pitchFamily="34" charset="0"/>
              </a:rPr>
              <a:t> </a:t>
            </a:r>
            <a:br>
              <a:rPr lang="ru-RU" sz="3600" b="1" dirty="0">
                <a:latin typeface="Avenir Next" panose="020B0503020202020204" pitchFamily="34" charset="0"/>
              </a:rPr>
            </a:br>
            <a:r>
              <a:rPr lang="ru-RU" sz="3600" b="1" dirty="0">
                <a:latin typeface="Avenir Next" panose="020B0503020202020204" pitchFamily="34" charset="0"/>
              </a:rPr>
              <a:t>о злоупотреблении властью</a:t>
            </a:r>
            <a:endParaRPr lang="en-US" sz="3600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1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D21F-2893-E044-A4DC-95713823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049"/>
            <a:ext cx="9317736" cy="101257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venir Next" panose="020B0503020202020204" pitchFamily="34" charset="0"/>
              </a:rPr>
              <a:t>ШАГИ</a:t>
            </a:r>
            <a:r>
              <a:rPr lang="en-US" b="1" dirty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r>
              <a:rPr lang="ru-RU" b="1" dirty="0">
                <a:latin typeface="Avenir Next" panose="020B0503020202020204" pitchFamily="34" charset="0"/>
              </a:rPr>
              <a:t>ИЗБЕЖАНИЯ ГРЕХОПАДЕНИЯ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AC59-DB3B-B14D-B6F7-2679C554A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768" y="2040776"/>
            <a:ext cx="7574280" cy="474550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Иметь ответственного партнера.</a:t>
            </a:r>
          </a:p>
          <a:p>
            <a:pPr>
              <a:lnSpc>
                <a:spcPct val="100000"/>
              </a:lnSpc>
            </a:pPr>
            <a:r>
              <a:rPr lang="ru-RU" dirty="0"/>
              <a:t>Оставляйте дверь кабинета открытой, а окно пусть будет без занавесок.</a:t>
            </a:r>
          </a:p>
          <a:p>
            <a:pPr>
              <a:lnSpc>
                <a:spcPct val="100000"/>
              </a:lnSpc>
            </a:pPr>
            <a:r>
              <a:rPr lang="ru-RU" dirty="0"/>
              <a:t>Всегда проводите беседы за столом. Пусть он будет физическим барьером.</a:t>
            </a:r>
          </a:p>
          <a:p>
            <a:pPr>
              <a:lnSpc>
                <a:spcPct val="100000"/>
              </a:lnSpc>
            </a:pPr>
            <a:r>
              <a:rPr lang="ru-RU" dirty="0"/>
              <a:t>Избегайте даже случайных физических контактов.</a:t>
            </a:r>
          </a:p>
          <a:p>
            <a:pPr>
              <a:lnSpc>
                <a:spcPct val="100000"/>
              </a:lnSpc>
            </a:pPr>
            <a:r>
              <a:rPr lang="ru-RU" dirty="0"/>
              <a:t>Консультируйте только пары или представителей вашего пола.</a:t>
            </a:r>
          </a:p>
          <a:p>
            <a:pPr>
              <a:lnSpc>
                <a:spcPct val="100000"/>
              </a:lnSpc>
            </a:pPr>
            <a:r>
              <a:rPr lang="ru-RU" dirty="0"/>
              <a:t>Никогда не думайте, что вы непобедимы.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56042-486A-A245-9878-2CEC6972D7BD}"/>
              </a:ext>
            </a:extLst>
          </p:cNvPr>
          <p:cNvSpPr txBox="1"/>
          <p:nvPr/>
        </p:nvSpPr>
        <p:spPr>
          <a:xfrm>
            <a:off x="838200" y="1370024"/>
            <a:ext cx="651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venir Next" panose="020B0503020202020204" pitchFamily="34" charset="0"/>
              </a:rPr>
              <a:t>ЕСЛИ ВЫ ЧЕЛОВЕК, ИМЕЮЩИЙ ВЛАСТЬ</a:t>
            </a:r>
            <a:r>
              <a:rPr lang="en-US" sz="2400" dirty="0">
                <a:solidFill>
                  <a:schemeClr val="bg1"/>
                </a:solidFill>
                <a:latin typeface="Avenir Next" panose="020B0503020202020204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78840" y="1174554"/>
            <a:ext cx="2583544" cy="588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Положи</a:t>
            </a:r>
            <a:r>
              <a:rPr lang="ru-RU" sz="2000" b="1" dirty="0" err="1">
                <a:solidFill>
                  <a:srgbClr val="FF0000"/>
                </a:solidFill>
              </a:rPr>
              <a:t>этому</a:t>
            </a:r>
            <a:r>
              <a:rPr lang="ru-RU" sz="2000" b="1" dirty="0" err="1">
                <a:solidFill>
                  <a:schemeClr val="tx1"/>
                </a:solidFill>
              </a:rPr>
              <a:t>конец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200" b="1" dirty="0">
                <a:solidFill>
                  <a:schemeClr val="tx1"/>
                </a:solidFill>
              </a:rPr>
              <a:t>НЕТ </a:t>
            </a:r>
            <a:r>
              <a:rPr lang="ru-RU" sz="12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257229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36F4-48F9-9741-9E8C-60790011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50" y="681396"/>
            <a:ext cx="9378696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venir Next" panose="020B0503020202020204" pitchFamily="34" charset="0"/>
              </a:rPr>
              <a:t>ВАЖНОСТЬ ЦЕРКОВНОЙ </a:t>
            </a:r>
            <a:br>
              <a:rPr lang="ru-RU" sz="3200" b="1" dirty="0">
                <a:latin typeface="Avenir Next" panose="020B0503020202020204" pitchFamily="34" charset="0"/>
              </a:rPr>
            </a:br>
            <a:r>
              <a:rPr lang="ru-RU" sz="3200" b="1" dirty="0">
                <a:solidFill>
                  <a:srgbClr val="C00000"/>
                </a:solidFill>
                <a:latin typeface="Avenir Next" panose="020B0503020202020204" pitchFamily="34" charset="0"/>
              </a:rPr>
              <a:t>ДИСЦИПЛИНЫ</a:t>
            </a:r>
            <a:endParaRPr lang="en-US" sz="3200" b="1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38900-4BCB-504A-88DD-1D324961F3D7}"/>
              </a:ext>
            </a:extLst>
          </p:cNvPr>
          <p:cNvSpPr txBox="1"/>
          <p:nvPr/>
        </p:nvSpPr>
        <p:spPr>
          <a:xfrm>
            <a:off x="514220" y="2378161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Большинство церквей утверждают, что в их среде никогда не будет случаев жестокого обращения.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И, следовательно, нет никаких планов, как решать такую проблему.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Одним из наиболее распространенных способов решения проблемы злоупотребления властью является полное игнорирование и утаение.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Но жизненно важно разобраться с обидчиком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25792" y="-25757"/>
            <a:ext cx="2975020" cy="70715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291163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B4BE060-56C5-1945-A929-B2EFD4502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-1" b="10096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106FB-128D-B345-BDDA-59982F7AF602}"/>
              </a:ext>
            </a:extLst>
          </p:cNvPr>
          <p:cNvSpPr txBox="1">
            <a:spLocks/>
          </p:cNvSpPr>
          <p:nvPr/>
        </p:nvSpPr>
        <p:spPr>
          <a:xfrm>
            <a:off x="6382866" y="10740"/>
            <a:ext cx="5775960" cy="4506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ru-RU" sz="4100" b="1" dirty="0">
                <a:latin typeface="Avenir Next" panose="020B0503020202020204" pitchFamily="34" charset="0"/>
              </a:rPr>
              <a:t>ПИСАНИЕ ПРИЗЫВАЕТ</a:t>
            </a:r>
            <a:r>
              <a:rPr lang="en-US" sz="4100" b="1" dirty="0">
                <a:latin typeface="Avenir Next" panose="020B050302020202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к наказанию за проступки</a:t>
            </a:r>
            <a:r>
              <a:rPr lang="en-US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sz="4100" b="1" dirty="0">
                <a:latin typeface="Avenir Next" panose="020B0503020202020204" pitchFamily="34" charset="0"/>
              </a:rPr>
              <a:t>членов церкви</a:t>
            </a:r>
            <a:endParaRPr lang="en-US" sz="4100" b="1" dirty="0">
              <a:latin typeface="Avenir Next" panose="020B0503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E56526B-EE0F-9448-9589-CC2646F5E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0" r="9778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DCA7A8-0D9F-F441-B17E-C1222361478D}"/>
              </a:ext>
            </a:extLst>
          </p:cNvPr>
          <p:cNvSpPr/>
          <p:nvPr/>
        </p:nvSpPr>
        <p:spPr>
          <a:xfrm>
            <a:off x="6513788" y="609602"/>
            <a:ext cx="5498918" cy="612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C00000"/>
                </a:solidFill>
              </a:rPr>
              <a:t>Матфея</a:t>
            </a:r>
            <a:r>
              <a:rPr lang="en-US" sz="3200" b="1" dirty="0">
                <a:solidFill>
                  <a:srgbClr val="C00000"/>
                </a:solidFill>
              </a:rPr>
              <a:t> 18:15-20 </a:t>
            </a:r>
            <a:r>
              <a:rPr lang="ru-RU" sz="3200" dirty="0"/>
              <a:t>учит, что грешник должен быть разоблачен, обличен и, если он отказывается покаяться, исключен из церкви</a:t>
            </a:r>
            <a:r>
              <a:rPr lang="en-US" sz="3200" dirty="0"/>
              <a:t>.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C00000"/>
                </a:solidFill>
              </a:rPr>
              <a:t>Деяния</a:t>
            </a:r>
            <a:r>
              <a:rPr lang="en-US" sz="3200" b="1" dirty="0">
                <a:solidFill>
                  <a:srgbClr val="C00000"/>
                </a:solidFill>
              </a:rPr>
              <a:t> 5:1-11</a:t>
            </a:r>
            <a:r>
              <a:rPr lang="en-US" sz="3200" dirty="0"/>
              <a:t> </a:t>
            </a:r>
            <a:r>
              <a:rPr lang="ru-RU" sz="3200" dirty="0"/>
              <a:t>иллюстрирует серьезность греха в церкви, чувствительность Святого Духа к греху и быстрый суд Бога над грехом</a:t>
            </a:r>
            <a:r>
              <a:rPr lang="en-US" sz="3200" dirty="0"/>
              <a:t>.</a:t>
            </a:r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277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book with glasses and a flower on top of it&#10;&#10;Description automatically generated with low confidence">
            <a:extLst>
              <a:ext uri="{FF2B5EF4-FFF2-40B4-BE49-F238E27FC236}">
                <a16:creationId xmlns:a16="http://schemas.microsoft.com/office/drawing/2014/main" id="{5E492BC3-B23D-C94D-9436-95AA8667D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1" r="9778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CE363A-41F9-B242-8F64-4C093166E1C8}"/>
              </a:ext>
            </a:extLst>
          </p:cNvPr>
          <p:cNvSpPr/>
          <p:nvPr/>
        </p:nvSpPr>
        <p:spPr>
          <a:xfrm>
            <a:off x="6513787" y="1972235"/>
            <a:ext cx="5158259" cy="428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</a:rPr>
              <a:t>1 </a:t>
            </a:r>
            <a:r>
              <a:rPr lang="ru-RU" sz="3200" b="1" dirty="0">
                <a:solidFill>
                  <a:srgbClr val="C00000"/>
                </a:solidFill>
              </a:rPr>
              <a:t>Коринфянам</a:t>
            </a:r>
            <a:r>
              <a:rPr lang="en-US" sz="3200" b="1" dirty="0">
                <a:solidFill>
                  <a:srgbClr val="C00000"/>
                </a:solidFill>
              </a:rPr>
              <a:t> 5:1-5 </a:t>
            </a:r>
            <a:r>
              <a:rPr lang="ru-RU" sz="3200" dirty="0"/>
              <a:t>учит, что ответ церкви на стойкий, нераскаявшийся грех состоит в том, чтобы огорчаться, обдумывать, осуждать грех и исключать нераскаявшегося члена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86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949C761-FD5A-894C-8A25-F203581CC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251BEA-E3DA-4443-824F-0575DAC58694}"/>
              </a:ext>
            </a:extLst>
          </p:cNvPr>
          <p:cNvSpPr/>
          <p:nvPr/>
        </p:nvSpPr>
        <p:spPr>
          <a:xfrm>
            <a:off x="7818478" y="968188"/>
            <a:ext cx="4230084" cy="5611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1 </a:t>
            </a:r>
            <a:r>
              <a:rPr lang="ru-RU" sz="2800" b="1" dirty="0" err="1">
                <a:solidFill>
                  <a:srgbClr val="C00000"/>
                </a:solidFill>
              </a:rPr>
              <a:t>Фессалоникийцам</a:t>
            </a:r>
            <a:r>
              <a:rPr lang="en-US" sz="2800" b="1" dirty="0">
                <a:solidFill>
                  <a:srgbClr val="C00000"/>
                </a:solidFill>
              </a:rPr>
              <a:t> 5:14 </a:t>
            </a:r>
            <a:r>
              <a:rPr lang="ru-RU" sz="2800" dirty="0"/>
              <a:t>повелевает нам обличать непослушных и бесчинствующих</a:t>
            </a:r>
            <a:r>
              <a:rPr lang="en-US" sz="2800" dirty="0"/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2 </a:t>
            </a:r>
            <a:r>
              <a:rPr lang="ru-RU" sz="2800" b="1" dirty="0" err="1">
                <a:solidFill>
                  <a:srgbClr val="C00000"/>
                </a:solidFill>
              </a:rPr>
              <a:t>Фессалоникийцам</a:t>
            </a:r>
            <a:r>
              <a:rPr lang="en-US" sz="2800" b="1" dirty="0">
                <a:solidFill>
                  <a:srgbClr val="C00000"/>
                </a:solidFill>
              </a:rPr>
              <a:t> 3:6-15 </a:t>
            </a:r>
            <a:r>
              <a:rPr lang="ru-RU" sz="2800" dirty="0"/>
              <a:t>учит нас обличать недисциплинированного брата и удаляться от него</a:t>
            </a:r>
            <a:r>
              <a:rPr lang="en-US" sz="2800" dirty="0"/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1 </a:t>
            </a:r>
            <a:r>
              <a:rPr lang="ru-RU" sz="2800" b="1" dirty="0">
                <a:solidFill>
                  <a:srgbClr val="C00000"/>
                </a:solidFill>
              </a:rPr>
              <a:t>Тимофею</a:t>
            </a:r>
            <a:r>
              <a:rPr lang="en-US" sz="2800" b="1" dirty="0">
                <a:solidFill>
                  <a:srgbClr val="C00000"/>
                </a:solidFill>
              </a:rPr>
              <a:t> 5:20 </a:t>
            </a:r>
            <a:r>
              <a:rPr lang="ru-RU" sz="2800" dirty="0"/>
              <a:t>говорит нам публично порицать упорный грех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450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9B9681-9F0E-A746-84D9-2AEA637A1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6542" b="-1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932551-30C4-0849-9F19-81FEB9DA8A19}"/>
              </a:ext>
            </a:extLst>
          </p:cNvPr>
          <p:cNvSpPr/>
          <p:nvPr/>
        </p:nvSpPr>
        <p:spPr>
          <a:xfrm>
            <a:off x="7320465" y="806822"/>
            <a:ext cx="4530876" cy="566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Титу</a:t>
            </a:r>
            <a:r>
              <a:rPr lang="en-US" sz="2800" b="1" dirty="0">
                <a:solidFill>
                  <a:srgbClr val="C00000"/>
                </a:solidFill>
              </a:rPr>
              <a:t> 1:13 </a:t>
            </a:r>
            <a:r>
              <a:rPr lang="ru-RU" sz="2800" dirty="0"/>
              <a:t>говорит строго порицать тех, кто учит неправде</a:t>
            </a:r>
            <a:r>
              <a:rPr lang="en-US" sz="2800" dirty="0"/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Титу</a:t>
            </a:r>
            <a:r>
              <a:rPr lang="en-US" sz="2800" b="1" dirty="0">
                <a:solidFill>
                  <a:srgbClr val="C00000"/>
                </a:solidFill>
              </a:rPr>
              <a:t> 3:10</a:t>
            </a:r>
            <a:r>
              <a:rPr lang="en-US" sz="2800" dirty="0"/>
              <a:t> </a:t>
            </a:r>
            <a:r>
              <a:rPr lang="ru-RU" sz="2800" dirty="0"/>
              <a:t>приказывает нам отказаться от общения с человеком, вызывающим разногласия, но только после надлежащего обличения</a:t>
            </a:r>
            <a:r>
              <a:rPr lang="en-US" sz="2800" dirty="0"/>
              <a:t>.</a:t>
            </a:r>
          </a:p>
          <a:p>
            <a:pPr>
              <a:spcAft>
                <a:spcPts val="600"/>
              </a:spcAft>
            </a:pPr>
            <a:endParaRPr lang="en-US" sz="1200" dirty="0"/>
          </a:p>
          <a:p>
            <a:r>
              <a:rPr lang="ru-RU" sz="2800" b="1" dirty="0">
                <a:solidFill>
                  <a:srgbClr val="C00000"/>
                </a:solidFill>
              </a:rPr>
              <a:t>Откровение</a:t>
            </a:r>
            <a:r>
              <a:rPr lang="en-US" sz="2800" b="1" dirty="0">
                <a:solidFill>
                  <a:srgbClr val="C00000"/>
                </a:solidFill>
              </a:rPr>
              <a:t> 2-3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призывает церкви к покаянию и предупреждает о грядущем наказании, если они отвергнут призыв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51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6BD56-3F08-724D-9C19-C9DBDFF6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378"/>
            <a:ext cx="5310177" cy="3936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latin typeface="Avenir Next" panose="020B0503020202020204" pitchFamily="34" charset="0"/>
              </a:rPr>
              <a:t>Эллен Уайт </a:t>
            </a:r>
            <a:br>
              <a:rPr lang="ru-RU" b="1" dirty="0">
                <a:latin typeface="Avenir Next" panose="020B0503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venir Next" panose="020B0503020202020204" pitchFamily="34" charset="0"/>
              </a:rPr>
              <a:t>о злоупотреблении властью</a:t>
            </a:r>
            <a:endParaRPr lang="en-US" b="1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llen White's Great-Great-Grandson Talks Better Food, Sex and Sleep |  Adventist Today">
            <a:extLst>
              <a:ext uri="{FF2B5EF4-FFF2-40B4-BE49-F238E27FC236}">
                <a16:creationId xmlns:a16="http://schemas.microsoft.com/office/drawing/2014/main" id="{4381C55A-11FF-DF45-9C65-B52635A49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r="463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383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869A-A84A-BD48-8D99-AF547DBF9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694" y="2184213"/>
            <a:ext cx="9184341" cy="435133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«Многие, называющие себя служителями Христа, подобны сыновьям Илия, которые принимали участие в священном служении и воспользовались своим положением, чтобы совершать преступления и прелюбодеяния, заставляя людей нарушать Закон Божий. Страшный отчет придется давать таким, когда дела всех будут рассмотрены перед Богом и они будут судимы в соответствии с делами, совершенными в теле… Прелюбодеяние — один из ужасных грехов этого века. Этот грех существует среди мнимых христиан любого класса…»</a:t>
            </a:r>
            <a:r>
              <a:rPr lang="en-US" dirty="0"/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/>
              <a:t>—</a:t>
            </a:r>
            <a:r>
              <a:rPr lang="pl-PL" sz="1800" dirty="0"/>
              <a:t> </a:t>
            </a:r>
            <a:r>
              <a:rPr lang="ru-RU" sz="1800" i="1" dirty="0"/>
              <a:t>Грех распущенности, свидетельства о сексуальном поведении, прелюбодеянии и разводе</a:t>
            </a:r>
            <a:r>
              <a:rPr lang="en-US" sz="1800" dirty="0"/>
              <a:t> (1989), 99.2.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08384" y="1107584"/>
            <a:ext cx="2975020" cy="70715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311922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A48D1A-5758-714D-9AC3-BB36395B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45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venir Next" panose="020B0503020202020204" pitchFamily="34" charset="0"/>
              </a:rPr>
              <a:t>ЗЛОУПОТРЕБЛЕНИЕ </a:t>
            </a:r>
            <a:r>
              <a:rPr lang="ru-RU" sz="3600" b="1" dirty="0">
                <a:solidFill>
                  <a:schemeClr val="accent1"/>
                </a:solidFill>
                <a:latin typeface="Avenir Next" panose="020B0503020202020204" pitchFamily="34" charset="0"/>
              </a:rPr>
              <a:t>ВЛАСТЬЮ</a:t>
            </a:r>
            <a:endParaRPr lang="en-US" sz="3600" b="1" dirty="0">
              <a:solidFill>
                <a:schemeClr val="accent1"/>
              </a:solidFill>
              <a:latin typeface="Avenir Next" panose="020B0503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377EA6-793F-E844-85DA-2AB69AEB9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6" y="1700119"/>
            <a:ext cx="843130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Это проблема, но:</a:t>
            </a:r>
          </a:p>
          <a:p>
            <a:pPr>
              <a:lnSpc>
                <a:spcPct val="100000"/>
              </a:lnSpc>
            </a:pPr>
            <a:r>
              <a:rPr lang="ru-RU" dirty="0"/>
              <a:t>что она означает,</a:t>
            </a:r>
          </a:p>
          <a:p>
            <a:pPr>
              <a:lnSpc>
                <a:spcPct val="100000"/>
              </a:lnSpc>
            </a:pPr>
            <a:r>
              <a:rPr lang="ru-RU" dirty="0"/>
              <a:t>как ее решить, чтобы она не стала больше,</a:t>
            </a:r>
          </a:p>
          <a:p>
            <a:pPr>
              <a:lnSpc>
                <a:spcPct val="100000"/>
              </a:lnSpc>
            </a:pPr>
            <a:r>
              <a:rPr lang="ru-RU" dirty="0"/>
              <a:t>что с ней делать,</a:t>
            </a:r>
          </a:p>
          <a:p>
            <a:pPr>
              <a:lnSpc>
                <a:spcPct val="100000"/>
              </a:lnSpc>
            </a:pPr>
            <a:r>
              <a:rPr lang="ru-RU" dirty="0"/>
              <a:t>и как повлиять на восстановление сторон. Ведь и жертва, и обидчик нуждаются в помощи.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5184" y="-25758"/>
            <a:ext cx="3335628" cy="807247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354801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D6E81-A723-FE47-B7AA-204D80A0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0255"/>
            <a:ext cx="9183624" cy="46589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«Если служитель евангелия не сдерживает свои низменные страсти, если он не следует примеру апостолов и настолько бесчестит свое исповедание и веру, что даже оказывает потакание греху, наши сестры, исповедующие благочестие, ни на мгновение не должны льстит себе, что грех или преступление утрачивают свою греховность хотя бы потому, что их служитель осмеливается в них участвовать.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(</a:t>
            </a:r>
            <a:r>
              <a:rPr lang="ru-RU" sz="2000" dirty="0"/>
              <a:t>продолжение дальше…</a:t>
            </a:r>
            <a:r>
              <a:rPr lang="en-US" sz="2000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08384" y="1107584"/>
            <a:ext cx="2975020" cy="70715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1239904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llen White — Adventist Peace Fellowship">
            <a:extLst>
              <a:ext uri="{FF2B5EF4-FFF2-40B4-BE49-F238E27FC236}">
                <a16:creationId xmlns:a16="http://schemas.microsoft.com/office/drawing/2014/main" id="{857E57E2-29AA-D44F-B2F7-C077FA8C9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D6E81-A723-FE47-B7AA-204D80A0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8910" y="0"/>
            <a:ext cx="5538477" cy="7521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700" dirty="0"/>
              <a:t>Тот факт, что люди, занимающие ответственные посты, показывают, что они знакомы с грехом, не должен уменьшать вины и чудовищности греха в чьих-либо умах. Грех должен казаться таким же греховным, таким же отвратительным, каким он считался до сих пор; и умы чистых и возвышенных должны ненавидеть и избегать того, кто потакает греху, как они убегают от змеи, чье жало смертельно»</a:t>
            </a:r>
            <a:r>
              <a:rPr lang="ru-RU" dirty="0"/>
              <a:t>.</a:t>
            </a:r>
            <a:r>
              <a:rPr lang="en-US" sz="2400" dirty="0"/>
              <a:t>—</a:t>
            </a:r>
            <a:r>
              <a:rPr lang="ru-RU" sz="2400" i="1" dirty="0"/>
              <a:t>Свидетельства для церкви</a:t>
            </a:r>
            <a:r>
              <a:rPr lang="en-US" sz="2400" dirty="0"/>
              <a:t>, </a:t>
            </a:r>
            <a:r>
              <a:rPr lang="ru-RU" sz="2400" dirty="0"/>
              <a:t>том</a:t>
            </a:r>
            <a:r>
              <a:rPr lang="en-US" sz="2400" dirty="0"/>
              <a:t> 2, 457.1</a:t>
            </a:r>
          </a:p>
        </p:txBody>
      </p:sp>
    </p:spTree>
    <p:extLst>
      <p:ext uri="{BB962C8B-B14F-4D97-AF65-F5344CB8AC3E}">
        <p14:creationId xmlns:p14="http://schemas.microsoft.com/office/powerpoint/2010/main" val="2064283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D6E81-A723-FE47-B7AA-204D80A0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176" y="1914598"/>
            <a:ext cx="9208008" cy="46172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600" dirty="0"/>
              <a:t>«Когда мужчина, утверждающий, что соблюдает святой закон Божий и служит святыням, пользуется доверием, которое дает ему его положение, и стремится предаваться своим низменным страстям, этого факта самого по себе должно быть достаточно, чтобы женщина, заявляющая о благочестии, могла увидеть, что: хотя его исповедание столь же возвышенно, как небеса, нечистое предложение, исходящее от него, исходит от сатаны, замаскированного под ангела света. Я не могу поверить, что слово Божие пребывает в сердцах тех, кто так легко отдает свою невинность и добродетель на алтарь похотливых страстей…»</a:t>
            </a:r>
            <a:endParaRPr lang="en-US" sz="2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—</a:t>
            </a:r>
            <a:r>
              <a:rPr lang="ru-RU" sz="2000" i="1" dirty="0"/>
              <a:t>Свидетельства для церкви</a:t>
            </a:r>
            <a:r>
              <a:rPr lang="en-US" sz="2000" dirty="0"/>
              <a:t>, </a:t>
            </a:r>
            <a:r>
              <a:rPr lang="ru-RU" sz="2000" dirty="0"/>
              <a:t>том</a:t>
            </a:r>
            <a:r>
              <a:rPr lang="en-US" sz="2000" dirty="0"/>
              <a:t> 2, 457.2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08384" y="1107584"/>
            <a:ext cx="2975020" cy="70715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3625941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id="{2CAD20A5-B9BF-4C29-B1C0-882CF36B4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red flower in green plant">
            <a:extLst>
              <a:ext uri="{FF2B5EF4-FFF2-40B4-BE49-F238E27FC236}">
                <a16:creationId xmlns:a16="http://schemas.microsoft.com/office/drawing/2014/main" id="{FA9AE531-5013-7644-B764-29E63E00C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405"/>
          <a:stretch/>
        </p:blipFill>
        <p:spPr bwMode="auto">
          <a:xfrm>
            <a:off x="20" y="1"/>
            <a:ext cx="4752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72">
            <a:extLst>
              <a:ext uri="{FF2B5EF4-FFF2-40B4-BE49-F238E27FC236}">
                <a16:creationId xmlns:a16="http://schemas.microsoft.com/office/drawing/2014/main" id="{7283847B-B7B4-4D47-875A-C45ADEF4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C84263-149A-8644-951A-81A968E1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300" y="685799"/>
            <a:ext cx="6057900" cy="33924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595959"/>
                </a:solidFill>
                <a:latin typeface="Avenir Next" panose="020B0503020202020204" pitchFamily="34" charset="0"/>
              </a:rPr>
              <a:t>ЗЛОУПОТРЕБЛЕНИЕ ВЛАСТЬЮ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</a:br>
            <a:r>
              <a:rPr lang="ru-RU" sz="3600" b="1" dirty="0">
                <a:solidFill>
                  <a:srgbClr val="595959"/>
                </a:solidFill>
                <a:latin typeface="Avenir Next" panose="020B0503020202020204" pitchFamily="34" charset="0"/>
              </a:rPr>
              <a:t>1 Царств 2-4</a:t>
            </a:r>
            <a:endParaRPr lang="en-US" sz="3600" b="1" dirty="0">
              <a:solidFill>
                <a:srgbClr val="595959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63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4EC18-7C56-7E47-9E38-F309BFB88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681" y="1825625"/>
            <a:ext cx="9047673" cy="49053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ru-RU" dirty="0">
                <a:solidFill>
                  <a:srgbClr val="C00000"/>
                </a:solidFill>
              </a:rPr>
              <a:t>Царств</a:t>
            </a:r>
            <a:r>
              <a:rPr lang="en-US" dirty="0">
                <a:solidFill>
                  <a:srgbClr val="C00000"/>
                </a:solidFill>
              </a:rPr>
              <a:t> 2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2:3: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«…ибо Господь есть Бог ведения</a:t>
            </a:r>
            <a:r>
              <a:rPr lang="ru-RU" dirty="0"/>
              <a:t>, и дела у Него взвешены»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ru-RU" i="1" dirty="0"/>
              <a:t>Это готовит почву для предупреждений, которые будут получены из того, что следует</a:t>
            </a:r>
            <a:r>
              <a:rPr lang="en-US" i="1" dirty="0"/>
              <a:t>)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2:9, 10: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«…ибо не силою крепок человек. </a:t>
            </a:r>
            <a:r>
              <a:rPr lang="ru-RU" dirty="0"/>
              <a:t>Господь сотрет препирающихся с Ним…» </a:t>
            </a:r>
            <a:r>
              <a:rPr lang="en-US" i="1" dirty="0"/>
              <a:t>(</a:t>
            </a:r>
            <a:r>
              <a:rPr lang="ru-RU" i="1" dirty="0"/>
              <a:t>Снова здесь идет речь о возмездии за непослушание</a:t>
            </a:r>
            <a:r>
              <a:rPr lang="en-US" i="1" dirty="0"/>
              <a:t>)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2:12: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«Сыновья же Илия были люди негодные; </a:t>
            </a:r>
            <a:r>
              <a:rPr lang="ru-RU" dirty="0"/>
              <a:t>они не знали Господа».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/>
              <a:t>(</a:t>
            </a:r>
            <a:r>
              <a:rPr lang="ru-RU" i="1" dirty="0"/>
              <a:t>Другими словами, они были обманщиками, подделками, которые притворялись религиозными лидерами, а сами вершили религиозное насилие</a:t>
            </a:r>
            <a:r>
              <a:rPr lang="en-US" i="1" dirty="0"/>
              <a:t>)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8517" y="0"/>
            <a:ext cx="2975020" cy="70715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349400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981533-DAC5-244F-AD44-754C79671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362"/>
            <a:ext cx="9334500" cy="48466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ru-RU" dirty="0">
                <a:solidFill>
                  <a:srgbClr val="C00000"/>
                </a:solidFill>
              </a:rPr>
              <a:t>Царств</a:t>
            </a:r>
            <a:r>
              <a:rPr lang="en-US" dirty="0">
                <a:solidFill>
                  <a:srgbClr val="C00000"/>
                </a:solidFill>
              </a:rPr>
              <a:t> 2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2:12-16: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Они запугивали людей </a:t>
            </a:r>
            <a:r>
              <a:rPr lang="ru-RU" dirty="0"/>
              <a:t>и фактически грабили их. Они не считались с людьми. </a:t>
            </a:r>
            <a:r>
              <a:rPr lang="ru-RU" i="1" dirty="0"/>
              <a:t>(поведенческое и религиозное оскорбление)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2:17: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Такое поведение породило грех.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2:22-25: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Они не считались с женщинами, служившими в храме. </a:t>
            </a:r>
            <a:r>
              <a:rPr lang="ru-RU" dirty="0"/>
              <a:t>Они использовали свое положение для сексуального и религиозного насилия. </a:t>
            </a:r>
            <a:r>
              <a:rPr lang="en-US" i="1" dirty="0"/>
              <a:t>(</a:t>
            </a:r>
            <a:r>
              <a:rPr lang="ru-RU" i="1" dirty="0"/>
              <a:t>поведенческое, сексуальное и религиозное насилие</a:t>
            </a:r>
            <a:r>
              <a:rPr lang="en-US" i="1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58517" y="0"/>
            <a:ext cx="2975020" cy="70715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4276680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981533-DAC5-244F-AD44-754C79671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188" y="2351658"/>
            <a:ext cx="9334500" cy="36178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ru-RU" dirty="0">
                <a:solidFill>
                  <a:srgbClr val="C00000"/>
                </a:solidFill>
              </a:rPr>
              <a:t>Царств</a:t>
            </a:r>
            <a:r>
              <a:rPr lang="en-US" dirty="0">
                <a:solidFill>
                  <a:srgbClr val="C00000"/>
                </a:solidFill>
              </a:rPr>
              <a:t> 3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3:1: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Оскорбительная атмосфера и поведение были напрямую связаны с духовным упадком и отсутствием связи с Богом. </a:t>
            </a:r>
            <a:r>
              <a:rPr lang="ru-RU" dirty="0"/>
              <a:t>«… слово Господне было редко в те дни, видения </a:t>
            </a:r>
            <a:r>
              <a:rPr lang="ru-RU" i="1" dirty="0"/>
              <a:t>были</a:t>
            </a:r>
            <a:r>
              <a:rPr lang="ru-RU" dirty="0"/>
              <a:t> не часты.» </a:t>
            </a:r>
            <a:r>
              <a:rPr lang="en-US" i="1" dirty="0"/>
              <a:t>(</a:t>
            </a:r>
            <a:r>
              <a:rPr lang="ru-RU" i="1" dirty="0"/>
              <a:t>Таков результат злоупотребления властью для всего сообщества, а не только для тех, кто непосредственно причастен к этому.</a:t>
            </a:r>
            <a:r>
              <a:rPr lang="en-US" i="1" dirty="0"/>
              <a:t>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58517" y="0"/>
            <a:ext cx="2975020" cy="70715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3238544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981533-DAC5-244F-AD44-754C79671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05" y="1898948"/>
            <a:ext cx="9334500" cy="48037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ru-RU" dirty="0">
                <a:solidFill>
                  <a:srgbClr val="C00000"/>
                </a:solidFill>
              </a:rPr>
              <a:t> Царств </a:t>
            </a:r>
            <a:r>
              <a:rPr lang="en-US" dirty="0">
                <a:solidFill>
                  <a:srgbClr val="C00000"/>
                </a:solidFill>
              </a:rPr>
              <a:t>4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4:10: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Потери общества были грандиозными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30000 </a:t>
            </a:r>
            <a:r>
              <a:rPr lang="ru-RU" dirty="0"/>
              <a:t>погибло в битве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Ковчег завета был украден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Оба сына Илии погибли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4:18: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Илия погибает, услышав ужасающие новости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.  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4:21, 22: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Слава Божья отошла от народа и нации в целом </a:t>
            </a:r>
            <a:r>
              <a:rPr lang="ru-RU" dirty="0"/>
              <a:t>из-за многочисленных злоупотреблений властью, описанных в этих главах.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DD65CB-3512-9E42-9E8F-5CDF9FB20187}"/>
              </a:ext>
            </a:extLst>
          </p:cNvPr>
          <p:cNvSpPr txBox="1"/>
          <p:nvPr/>
        </p:nvSpPr>
        <p:spPr>
          <a:xfrm>
            <a:off x="1785938" y="2600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8517" y="0"/>
            <a:ext cx="2975020" cy="70715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3641065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AD20A5-B9BF-4C29-B1C0-882CF36B4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selective focus photo of red flower">
            <a:extLst>
              <a:ext uri="{FF2B5EF4-FFF2-40B4-BE49-F238E27FC236}">
                <a16:creationId xmlns:a16="http://schemas.microsoft.com/office/drawing/2014/main" id="{F0782FE3-3F48-854E-8B93-5C8A253EB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4" r="22050"/>
          <a:stretch/>
        </p:blipFill>
        <p:spPr bwMode="auto">
          <a:xfrm>
            <a:off x="20" y="1"/>
            <a:ext cx="4752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283847B-B7B4-4D47-875A-C45ADEF4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328AC-4953-DA46-9D9B-D3015757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84908"/>
            <a:ext cx="5151120" cy="246614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rgbClr val="595959"/>
                </a:solidFill>
                <a:latin typeface="Avenir Next" panose="020B0503020202020204" pitchFamily="34" charset="0"/>
              </a:rPr>
              <a:t>ИЕРЕМИЯ</a:t>
            </a:r>
            <a:r>
              <a:rPr lang="en-US" sz="4800" b="1" dirty="0">
                <a:solidFill>
                  <a:srgbClr val="595959"/>
                </a:solidFill>
                <a:latin typeface="Avenir Next" panose="020B0503020202020204" pitchFamily="34" charset="0"/>
              </a:rPr>
              <a:t> 7:1-7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НАПОМИНАЕТ НАМ</a:t>
            </a:r>
            <a:r>
              <a:rPr lang="en-US" sz="4800" b="1" dirty="0">
                <a:solidFill>
                  <a:srgbClr val="595959"/>
                </a:solidFill>
                <a:latin typeface="Avenir Next" panose="020B0503020202020204" pitchFamily="34" charset="0"/>
              </a:rPr>
              <a:t>. . . </a:t>
            </a:r>
          </a:p>
        </p:txBody>
      </p:sp>
    </p:spTree>
    <p:extLst>
      <p:ext uri="{BB962C8B-B14F-4D97-AF65-F5344CB8AC3E}">
        <p14:creationId xmlns:p14="http://schemas.microsoft.com/office/powerpoint/2010/main" val="1337461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0AC27-6E25-274C-8A59-4577AC547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53429"/>
            <a:ext cx="95480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МЫ должны измениться/сделать прямыми свои пути</a:t>
            </a:r>
            <a:r>
              <a:rPr lang="en-US" b="1" dirty="0"/>
              <a:t>:</a:t>
            </a:r>
          </a:p>
          <a:p>
            <a:r>
              <a:rPr lang="ru-RU" dirty="0"/>
              <a:t>Изменить наши действия</a:t>
            </a:r>
          </a:p>
          <a:p>
            <a:r>
              <a:rPr lang="ru-RU" dirty="0"/>
              <a:t>Действовать справедливо</a:t>
            </a:r>
          </a:p>
          <a:p>
            <a:r>
              <a:rPr lang="ru-RU" dirty="0"/>
              <a:t>Не угнетать бессильных</a:t>
            </a:r>
          </a:p>
          <a:p>
            <a:r>
              <a:rPr lang="ru-RU" dirty="0"/>
              <a:t>Не проливать невинную кровь (крайняя степень насилия)</a:t>
            </a:r>
          </a:p>
          <a:p>
            <a:r>
              <a:rPr lang="ru-RU" dirty="0"/>
              <a:t>Не поклоняться другим богам (включая алкоголь, злоупотребление властью или насилие)</a:t>
            </a:r>
          </a:p>
          <a:p>
            <a:r>
              <a:rPr lang="ru-RU" dirty="0">
                <a:solidFill>
                  <a:srgbClr val="C00000"/>
                </a:solidFill>
              </a:rPr>
              <a:t>И ПОТОМ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/>
              <a:t>с Божьим народом начнут происходить прекрасные события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8517" y="0"/>
            <a:ext cx="2975020" cy="707154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95735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4180-360C-CF46-BDBD-62D9F987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72" y="609569"/>
            <a:ext cx="9234488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" panose="020B0503020202020204" pitchFamily="34" charset="0"/>
                <a:cs typeface="Arial" panose="020B0604020202020204" pitchFamily="34" charset="0"/>
              </a:rPr>
              <a:t>ВИДЫ ЗЛОУПОТРЕБЛЕНИЯ ВЛАСТЬЮ</a:t>
            </a:r>
            <a:endParaRPr lang="en-US" sz="3200" b="1" dirty="0">
              <a:solidFill>
                <a:schemeClr val="accent1"/>
              </a:solidFill>
              <a:latin typeface="Avenir Next" panose="020B0503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51909F-D770-184B-85F1-776AAE264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422616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ДОЛЖНОСТНОЕ</a:t>
            </a:r>
            <a:endParaRPr lang="en-US" b="1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Юрист</a:t>
            </a:r>
            <a:endParaRPr lang="en-US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Учитель</a:t>
            </a:r>
            <a:endParaRPr lang="en-US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Тренер</a:t>
            </a:r>
            <a:endParaRPr lang="en-US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Сиделка</a:t>
            </a:r>
            <a:endParaRPr lang="en-US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Врач</a:t>
            </a:r>
            <a:endParaRPr lang="en-US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Терапевт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63C1A-AB19-9E4C-89B5-F13E90A28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3732" y="2141537"/>
            <a:ext cx="5181600" cy="435133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Начальник/Политик/Известный человек</a:t>
            </a:r>
            <a:endParaRPr lang="en-US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Мужья/жёны </a:t>
            </a:r>
            <a:endParaRPr lang="en-US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Родители</a:t>
            </a:r>
            <a:endParaRPr lang="en-US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Лидеры церкви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dirty="0"/>
              <a:t>включая пасторов, пресвитеров, руководителей отделов, клубов и </a:t>
            </a:r>
            <a:r>
              <a:rPr lang="ru-RU" dirty="0" err="1"/>
              <a:t>т.д</a:t>
            </a:r>
            <a:r>
              <a:rPr lang="en-US" dirty="0"/>
              <a:t>. 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5184" y="-25758"/>
            <a:ext cx="3335628" cy="807247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2019517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AD20A5-B9BF-4C29-B1C0-882CF36B4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selective focus photo of red flower">
            <a:extLst>
              <a:ext uri="{FF2B5EF4-FFF2-40B4-BE49-F238E27FC236}">
                <a16:creationId xmlns:a16="http://schemas.microsoft.com/office/drawing/2014/main" id="{23AC82C9-C7A5-1F44-90C2-D5D1F48D4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4" r="22050"/>
          <a:stretch/>
        </p:blipFill>
        <p:spPr bwMode="auto">
          <a:xfrm>
            <a:off x="20" y="1"/>
            <a:ext cx="4752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83847B-B7B4-4D47-875A-C45ADEF4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8300" y="685800"/>
            <a:ext cx="60579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1AF55-2B67-B948-B77E-92DC3A55D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300" y="1097280"/>
            <a:ext cx="6057899" cy="3803904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400" b="1" dirty="0">
                <a:solidFill>
                  <a:srgbClr val="595959"/>
                </a:solidFill>
                <a:latin typeface="Avenir Next" panose="020B0503020202020204" pitchFamily="34" charset="0"/>
              </a:rPr>
              <a:t>ЕСЛИ</a:t>
            </a:r>
            <a:r>
              <a:rPr lang="en-US" sz="4400" b="1" dirty="0">
                <a:solidFill>
                  <a:srgbClr val="595959"/>
                </a:solidFill>
                <a:latin typeface="Avenir Next" panose="020B0503020202020204" pitchFamily="34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Avenir Next" panose="020B0503020202020204" pitchFamily="34" charset="0"/>
              </a:rPr>
              <a:t>ВЛАСТЬЮ</a:t>
            </a:r>
            <a:r>
              <a:rPr lang="en-US" sz="4400" b="1" dirty="0">
                <a:solidFill>
                  <a:srgbClr val="C00000"/>
                </a:solidFill>
                <a:latin typeface="Avenir Next" panose="020B0503020202020204" pitchFamily="34" charset="0"/>
              </a:rPr>
              <a:t> </a:t>
            </a:r>
            <a:r>
              <a:rPr lang="ru-RU" sz="4400" b="1" dirty="0">
                <a:solidFill>
                  <a:srgbClr val="595959"/>
                </a:solidFill>
                <a:latin typeface="Avenir Next" panose="020B0503020202020204" pitchFamily="34" charset="0"/>
              </a:rPr>
              <a:t>ЗЛОУПОТРЕБЛЯЮТ</a:t>
            </a:r>
            <a:r>
              <a:rPr lang="en-US" sz="4400" b="1" dirty="0">
                <a:solidFill>
                  <a:srgbClr val="595959"/>
                </a:solidFill>
                <a:latin typeface="Avenir Next" panose="020B0503020202020204" pitchFamily="34" charset="0"/>
              </a:rPr>
              <a:t> . . .</a:t>
            </a:r>
            <a:br>
              <a:rPr lang="en-US" sz="4400" b="1" dirty="0">
                <a:solidFill>
                  <a:srgbClr val="595959"/>
                </a:solidFill>
                <a:latin typeface="Avenir Next" panose="020B0503020202020204" pitchFamily="34" charset="0"/>
              </a:rPr>
            </a:br>
            <a:endParaRPr lang="en-US" sz="4400" b="1" dirty="0">
              <a:solidFill>
                <a:srgbClr val="595959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62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27FF2-6951-9C4D-87F4-5C4DB8FD2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396" y="2112125"/>
            <a:ext cx="7648575" cy="438626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Бог обесчещен, грех свирепствует, и последствия могут быть разрушительными для всего общества, а не только для обидчика и его жертвы.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buNone/>
            </a:pPr>
            <a:r>
              <a:rPr lang="ru-RU" dirty="0"/>
              <a:t>«Не умножайте речей надменных; дерзкие слова да не исходят из уст ваших; ибо Господь есть Бог ведения, и дела у Него взвешены.»</a:t>
            </a:r>
            <a:r>
              <a:rPr lang="en-US" dirty="0"/>
              <a:t> (1 </a:t>
            </a:r>
            <a:r>
              <a:rPr lang="ru-RU" dirty="0"/>
              <a:t>Царств</a:t>
            </a:r>
            <a:r>
              <a:rPr lang="en-US" dirty="0"/>
              <a:t> 2:3).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Когда мы нарушаем чьи-то границы, мы унижаем самого человека</a:t>
            </a:r>
            <a:r>
              <a:rPr lang="en-US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50201" y="1120462"/>
            <a:ext cx="2520322" cy="707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Положи</a:t>
            </a:r>
            <a:r>
              <a:rPr lang="ru-RU" sz="2000" b="1" dirty="0" err="1">
                <a:solidFill>
                  <a:srgbClr val="FF0000"/>
                </a:solidFill>
              </a:rPr>
              <a:t>этому</a:t>
            </a:r>
            <a:r>
              <a:rPr lang="ru-RU" sz="2000" b="1" dirty="0" err="1">
                <a:solidFill>
                  <a:schemeClr val="tx1"/>
                </a:solidFill>
              </a:rPr>
              <a:t>конец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200" b="1" dirty="0">
                <a:solidFill>
                  <a:schemeClr val="tx1"/>
                </a:solidFill>
              </a:rPr>
              <a:t>НЕТ </a:t>
            </a:r>
            <a:r>
              <a:rPr lang="ru-RU" sz="12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1735556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F2D83-6691-5148-8779-BEB6D77B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315662"/>
            <a:ext cx="5279365" cy="6050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200" b="1" dirty="0"/>
              <a:t>«Заповедь новую даю вам, да любите друг друга; как Я возлюбил вас, </a:t>
            </a:r>
            <a:r>
              <a:rPr lang="ru-RU" sz="3200" b="1" i="1" dirty="0"/>
              <a:t>так</a:t>
            </a:r>
            <a:r>
              <a:rPr lang="ru-RU" sz="3200" b="1" dirty="0"/>
              <a:t> и вы да </a:t>
            </a:r>
            <a:r>
              <a:rPr lang="ru-RU" sz="3200" b="1" dirty="0">
                <a:solidFill>
                  <a:srgbClr val="C00000"/>
                </a:solidFill>
              </a:rPr>
              <a:t>любите друг друга</a:t>
            </a:r>
            <a:r>
              <a:rPr lang="ru-RU" sz="3200" b="1" dirty="0"/>
              <a:t>. По тому </a:t>
            </a:r>
            <a:r>
              <a:rPr lang="ru-RU" sz="3200" b="1" dirty="0" err="1"/>
              <a:t>узна́ют</a:t>
            </a:r>
            <a:r>
              <a:rPr lang="ru-RU" sz="3200" b="1" dirty="0"/>
              <a:t> все, что вы Мои ученики, если </a:t>
            </a:r>
            <a:r>
              <a:rPr lang="ru-RU" sz="3200" b="1" dirty="0">
                <a:solidFill>
                  <a:srgbClr val="C00000"/>
                </a:solidFill>
              </a:rPr>
              <a:t>будете иметь любовь между собою</a:t>
            </a:r>
            <a:r>
              <a:rPr lang="ru-RU" sz="3200" b="1" dirty="0"/>
              <a:t>.»</a:t>
            </a:r>
            <a:br>
              <a:rPr lang="ru-RU" sz="3200" dirty="0"/>
            </a:br>
            <a:br>
              <a:rPr lang="en-US" sz="3200" b="1" dirty="0">
                <a:solidFill>
                  <a:srgbClr val="8D3168"/>
                </a:solidFill>
              </a:rPr>
            </a:br>
            <a:r>
              <a:rPr lang="en-US" sz="2000" i="1" dirty="0">
                <a:solidFill>
                  <a:srgbClr val="8D3168"/>
                </a:solidFill>
              </a:rPr>
              <a:t>—</a:t>
            </a:r>
            <a:r>
              <a:rPr lang="ru-RU" sz="2000" b="1" dirty="0">
                <a:solidFill>
                  <a:srgbClr val="8D3168"/>
                </a:solidFill>
              </a:rPr>
              <a:t> Иоанна</a:t>
            </a:r>
            <a:r>
              <a:rPr lang="en-US" sz="2000" b="1" dirty="0">
                <a:solidFill>
                  <a:srgbClr val="8D3168"/>
                </a:solidFill>
              </a:rPr>
              <a:t> 13:34, 35</a:t>
            </a:r>
            <a:br>
              <a:rPr lang="en-US" sz="3200" dirty="0">
                <a:solidFill>
                  <a:srgbClr val="8D3168"/>
                </a:solidFill>
              </a:rPr>
            </a:br>
            <a:endParaRPr lang="en-US" sz="3200" dirty="0">
              <a:solidFill>
                <a:srgbClr val="8D3168"/>
              </a:solidFill>
            </a:endParaRPr>
          </a:p>
        </p:txBody>
      </p:sp>
      <p:pic>
        <p:nvPicPr>
          <p:cNvPr id="4" name="Picture 2" descr="person holding heart shaped red balloon">
            <a:extLst>
              <a:ext uri="{FF2B5EF4-FFF2-40B4-BE49-F238E27FC236}">
                <a16:creationId xmlns:a16="http://schemas.microsoft.com/office/drawing/2014/main" id="{BB0D95CB-4C30-8B4C-9649-5B31CB954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r="19839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1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9C28-1028-5C4E-A751-0E68A46A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05" y="669660"/>
            <a:ext cx="9134475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ВИДЫ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accent1"/>
                </a:solidFill>
              </a:rPr>
              <a:t>ЗЛОУПОТРЕБЛЕНИЯ ВЛАСТЬЮ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65494-26F0-D24D-BF6D-BF5A0CF22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8810"/>
            <a:ext cx="8915400" cy="4351338"/>
          </a:xfrm>
        </p:spPr>
        <p:txBody>
          <a:bodyPr/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Экономическое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Поведенческое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Физическое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Информационное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Психическое или эмоциональное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Духовное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Сексуальное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5184" y="-25758"/>
            <a:ext cx="3335628" cy="807247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121641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13D9-01C0-084C-9029-C0A7DAA2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5" y="687852"/>
            <a:ext cx="9299713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venir Next" panose="020B0503020202020204" pitchFamily="34" charset="0"/>
              </a:rPr>
              <a:t>ОТВЕТСТВЕННОСТЬ</a:t>
            </a: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ИМЕЮЩЕГО ВЛАСТЬ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FD20C-36B3-3342-A980-08CFEC51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4" y="1825624"/>
            <a:ext cx="9299713" cy="49064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ru-RU" dirty="0"/>
              <a:t>Человек, наделенный властью, также должен нести ответственность за ситуацию, а не жертва.</a:t>
            </a:r>
          </a:p>
          <a:p>
            <a:pPr>
              <a:lnSpc>
                <a:spcPct val="100000"/>
              </a:lnSpc>
            </a:pPr>
            <a:r>
              <a:rPr lang="ru-RU" dirty="0"/>
              <a:t>Взгляните на слово «ответственность» — </a:t>
            </a:r>
            <a:r>
              <a:rPr lang="ru-RU" dirty="0">
                <a:solidFill>
                  <a:schemeClr val="accent1"/>
                </a:solidFill>
              </a:rPr>
              <a:t>ответ</a:t>
            </a:r>
            <a:r>
              <a:rPr lang="ru-RU" dirty="0"/>
              <a:t> — способность давать ответ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ru-RU" dirty="0"/>
              <a:t>Разница во власти между лидером и его последователем делает человека с меньшей властью уязвимым для эксплуатации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—</a:t>
            </a:r>
            <a:r>
              <a:rPr lang="ru-RU" sz="2000" dirty="0"/>
              <a:t> Стивен </a:t>
            </a:r>
            <a:r>
              <a:rPr lang="ru-RU" sz="2000" dirty="0" err="1"/>
              <a:t>Ковей</a:t>
            </a:r>
            <a:r>
              <a:rPr lang="en-US" sz="2000" dirty="0"/>
              <a:t>, </a:t>
            </a:r>
            <a:r>
              <a:rPr lang="ru-RU" sz="2000" i="1" dirty="0"/>
              <a:t>7 навыков высокоэффективных людей</a:t>
            </a:r>
            <a:endParaRPr lang="en-US" sz="2000" i="1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36991" y="1005498"/>
            <a:ext cx="3163825" cy="807247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114926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42A229-213F-7441-9990-B0C72D40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01" y="876444"/>
            <a:ext cx="9259957" cy="9489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venir Next" panose="020B0503020202020204" pitchFamily="34" charset="0"/>
              </a:rPr>
              <a:t>ФАКТЫ</a:t>
            </a:r>
            <a:r>
              <a:rPr lang="en-US" sz="3600" b="1" dirty="0">
                <a:latin typeface="Avenir Next" panose="020B0503020202020204" pitchFamily="34" charset="0"/>
              </a:rPr>
              <a:t> </a:t>
            </a:r>
            <a:br>
              <a:rPr lang="ru-RU" sz="3600" b="1" dirty="0">
                <a:latin typeface="Avenir Next" panose="020B0503020202020204" pitchFamily="34" charset="0"/>
              </a:rPr>
            </a:br>
            <a:r>
              <a:rPr lang="ru-RU" sz="3600" b="1" dirty="0">
                <a:latin typeface="Avenir Next" panose="020B0503020202020204" pitchFamily="34" charset="0"/>
              </a:rPr>
              <a:t>о злоупотреблении властью</a:t>
            </a:r>
            <a:endParaRPr lang="en-US" sz="3600" b="1" dirty="0">
              <a:latin typeface="Avenir Next" panose="020B0503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E20141-263D-8D47-9A24-77A9A4E25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7" y="1506069"/>
            <a:ext cx="9040906" cy="49577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ru-RU" dirty="0"/>
              <a:t>Всегда помните, что тот, кто находится у власти — власти любого типа — несет ответственность.</a:t>
            </a:r>
          </a:p>
          <a:p>
            <a:pPr>
              <a:lnSpc>
                <a:spcPct val="110000"/>
              </a:lnSpc>
            </a:pPr>
            <a:r>
              <a:rPr lang="ru-RU" dirty="0"/>
              <a:t>Нас будут судить не по искушениям, а по нашей реакции на них.</a:t>
            </a:r>
          </a:p>
          <a:p>
            <a:pPr>
              <a:lnSpc>
                <a:spcPct val="110000"/>
              </a:lnSpc>
            </a:pPr>
            <a:r>
              <a:rPr lang="ru-RU" dirty="0"/>
              <a:t>Неуместный сексуальный контакт с лицом противоположного или того же пола является грехом даже среди взрослых, вступивших в контакт по обоюдному согласию.</a:t>
            </a:r>
          </a:p>
          <a:p>
            <a:pPr>
              <a:lnSpc>
                <a:spcPct val="110000"/>
              </a:lnSpc>
            </a:pPr>
            <a:r>
              <a:rPr lang="ru-RU" dirty="0"/>
              <a:t>Если вы слышите о случае жестокого обращения, не выражайте недоверие к услышанному. Насилие случается даже в нашей церкви.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5184" y="193183"/>
            <a:ext cx="3335628" cy="588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198688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42A229-213F-7441-9990-B0C72D40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38" y="897508"/>
            <a:ext cx="9259957" cy="9489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venir Next" panose="020B0503020202020204" pitchFamily="34" charset="0"/>
              </a:rPr>
              <a:t>ФАКТЫ</a:t>
            </a:r>
            <a:r>
              <a:rPr lang="en-US" sz="3600" b="1" dirty="0">
                <a:latin typeface="Avenir Next" panose="020B0503020202020204" pitchFamily="34" charset="0"/>
              </a:rPr>
              <a:t> </a:t>
            </a:r>
            <a:br>
              <a:rPr lang="ru-RU" sz="3600" b="1" dirty="0">
                <a:latin typeface="Avenir Next" panose="020B0503020202020204" pitchFamily="34" charset="0"/>
              </a:rPr>
            </a:br>
            <a:r>
              <a:rPr lang="ru-RU" sz="3600" b="1" dirty="0">
                <a:latin typeface="Avenir Next" panose="020B0503020202020204" pitchFamily="34" charset="0"/>
              </a:rPr>
              <a:t>о злоупотреблении властью</a:t>
            </a:r>
            <a:endParaRPr lang="en-US" sz="3600" b="1" dirty="0">
              <a:latin typeface="Avenir Next" panose="020B0503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E20141-263D-8D47-9A24-77A9A4E25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20" y="1962507"/>
            <a:ext cx="9259957" cy="48620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Когда происходит какое-либо насилие, целью с этого момента является восстановление психологического состояния человека.</a:t>
            </a:r>
          </a:p>
          <a:p>
            <a:pPr>
              <a:lnSpc>
                <a:spcPct val="110000"/>
              </a:lnSpc>
            </a:pPr>
            <a:r>
              <a:rPr lang="ru-RU" dirty="0"/>
              <a:t>Сексуальное насилие включает в себя немедленные физические и эмоциональные потери, широкий спектр хронических проблем физического и психического характера и значительные экономические затраты (медицинское обслуживание, потеря работы, уголовное правосудие).</a:t>
            </a:r>
          </a:p>
          <a:p>
            <a:pPr>
              <a:lnSpc>
                <a:spcPct val="110000"/>
              </a:lnSpc>
            </a:pPr>
            <a:r>
              <a:rPr lang="ru-RU" dirty="0"/>
              <a:t>Сексуальные домогательства и насилие в школах со стороны тренеров и учителей затмеваются предполагаемыми злоупотреблениями со стороны священников в католической церкви, но сопоставимы по масштабам.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5184" y="193183"/>
            <a:ext cx="3335628" cy="588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</p:spTree>
    <p:extLst>
      <p:ext uri="{BB962C8B-B14F-4D97-AF65-F5344CB8AC3E}">
        <p14:creationId xmlns:p14="http://schemas.microsoft.com/office/powerpoint/2010/main" val="332712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E20141-263D-8D47-9A24-77A9A4E25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42" y="1753908"/>
            <a:ext cx="9259957" cy="468275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ru-RU" dirty="0"/>
              <a:t>Ни одна церковь не застрахована.</a:t>
            </a:r>
          </a:p>
          <a:p>
            <a:pPr>
              <a:lnSpc>
                <a:spcPct val="100000"/>
              </a:lnSpc>
            </a:pPr>
            <a:r>
              <a:rPr lang="ru-RU" dirty="0"/>
              <a:t>Когда случается сексуальное домогательство, церковь должна принять особые процедуры.</a:t>
            </a:r>
          </a:p>
          <a:p>
            <a:pPr>
              <a:lnSpc>
                <a:spcPct val="100000"/>
              </a:lnSpc>
            </a:pPr>
            <a:r>
              <a:rPr lang="ru-RU" dirty="0"/>
              <a:t>Каждое лицо, имеющее отношение к детям, должно заполнить анкету волонтера и пройти соответствующую проверку биографических данных.</a:t>
            </a:r>
          </a:p>
          <a:p>
            <a:pPr>
              <a:lnSpc>
                <a:spcPct val="100000"/>
              </a:lnSpc>
            </a:pPr>
            <a:r>
              <a:rPr lang="ru-RU" dirty="0"/>
              <a:t>Если вам стало известно о злоупотреблениях со стороны какого-либо церковного лидера, жизненно важно быстро отреагировать.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5184" y="193183"/>
            <a:ext cx="3335628" cy="588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942A229-213F-7441-9990-B0C72D404149}"/>
              </a:ext>
            </a:extLst>
          </p:cNvPr>
          <p:cNvSpPr txBox="1">
            <a:spLocks/>
          </p:cNvSpPr>
          <p:nvPr/>
        </p:nvSpPr>
        <p:spPr>
          <a:xfrm>
            <a:off x="387438" y="897508"/>
            <a:ext cx="9259957" cy="948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>
                <a:solidFill>
                  <a:srgbClr val="C00000"/>
                </a:solidFill>
                <a:latin typeface="Avenir Next" panose="020B0503020202020204" pitchFamily="34" charset="0"/>
              </a:rPr>
              <a:t>ФАКТЫ</a:t>
            </a:r>
            <a:r>
              <a:rPr lang="en-US" sz="3600" b="1">
                <a:latin typeface="Avenir Next" panose="020B0503020202020204" pitchFamily="34" charset="0"/>
              </a:rPr>
              <a:t> </a:t>
            </a:r>
            <a:br>
              <a:rPr lang="ru-RU" sz="3600" b="1">
                <a:latin typeface="Avenir Next" panose="020B0503020202020204" pitchFamily="34" charset="0"/>
              </a:rPr>
            </a:br>
            <a:r>
              <a:rPr lang="ru-RU" sz="3600" b="1">
                <a:latin typeface="Avenir Next" panose="020B0503020202020204" pitchFamily="34" charset="0"/>
              </a:rPr>
              <a:t>о злоупотреблении властью</a:t>
            </a:r>
            <a:endParaRPr lang="en-US" sz="3600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8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E20141-263D-8D47-9A24-77A9A4E25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42" y="1825625"/>
            <a:ext cx="9259957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ru-RU" dirty="0"/>
              <a:t>Независимо от обвинения, миссией церкви должна быть защита пострадавших, выслушивание жертв и сотрудничество с властями.</a:t>
            </a:r>
          </a:p>
          <a:p>
            <a:pPr>
              <a:lnSpc>
                <a:spcPct val="100000"/>
              </a:lnSpc>
            </a:pPr>
            <a:r>
              <a:rPr lang="ru-RU" dirty="0"/>
              <a:t>Если вы являетесь церковным лидером, и кто-то приходит к вам за советом, если только то, что они вам говорят, не является незаконным, вы </a:t>
            </a:r>
            <a:r>
              <a:rPr lang="ru-RU" u="sng" dirty="0"/>
              <a:t>должны</a:t>
            </a:r>
            <a:r>
              <a:rPr lang="ru-RU" dirty="0"/>
              <a:t> сохранять тайну. Делиться тем, что вы слышите, с кем-либо еще в церкви, может разрушить ваше служение и их духовное состояние.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5184" y="193183"/>
            <a:ext cx="3335628" cy="588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Положи</a:t>
            </a:r>
            <a:r>
              <a:rPr lang="ru-RU" sz="2400" b="1" dirty="0" err="1">
                <a:solidFill>
                  <a:srgbClr val="FF0000"/>
                </a:solidFill>
              </a:rPr>
              <a:t>этому</a:t>
            </a:r>
            <a:r>
              <a:rPr lang="ru-RU" sz="2400" b="1" dirty="0" err="1">
                <a:solidFill>
                  <a:schemeClr val="tx1"/>
                </a:solidFill>
              </a:rPr>
              <a:t>конец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Адвентисты говорят </a:t>
            </a:r>
            <a:r>
              <a:rPr lang="ru-RU" sz="1400" b="1" dirty="0">
                <a:solidFill>
                  <a:schemeClr val="tx1"/>
                </a:solidFill>
              </a:rPr>
              <a:t>НЕТ </a:t>
            </a:r>
            <a:r>
              <a:rPr lang="ru-RU" sz="1400" b="1" dirty="0">
                <a:solidFill>
                  <a:srgbClr val="FF0000"/>
                </a:solidFill>
              </a:rPr>
              <a:t>насилию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942A229-213F-7441-9990-B0C72D40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38" y="897508"/>
            <a:ext cx="9259957" cy="9489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venir Next" panose="020B0503020202020204" pitchFamily="34" charset="0"/>
              </a:rPr>
              <a:t>ФАКТЫ</a:t>
            </a:r>
            <a:r>
              <a:rPr lang="en-US" sz="3600" b="1" dirty="0">
                <a:latin typeface="Avenir Next" panose="020B0503020202020204" pitchFamily="34" charset="0"/>
              </a:rPr>
              <a:t> </a:t>
            </a:r>
            <a:br>
              <a:rPr lang="ru-RU" sz="3600" b="1" dirty="0">
                <a:latin typeface="Avenir Next" panose="020B0503020202020204" pitchFamily="34" charset="0"/>
              </a:rPr>
            </a:br>
            <a:r>
              <a:rPr lang="ru-RU" sz="3600" b="1" dirty="0">
                <a:latin typeface="Avenir Next" panose="020B0503020202020204" pitchFamily="34" charset="0"/>
              </a:rPr>
              <a:t>о злоупотреблении властью</a:t>
            </a:r>
            <a:endParaRPr lang="en-US" sz="3600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396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5771</Words>
  <Application>Microsoft Macintosh PowerPoint</Application>
  <PresentationFormat>Широкоэкранный</PresentationFormat>
  <Paragraphs>412</Paragraphs>
  <Slides>32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Arial</vt:lpstr>
      <vt:lpstr>Avenir Next</vt:lpstr>
      <vt:lpstr>Avenir Next LT Pro Demi</vt:lpstr>
      <vt:lpstr>Book Antiqua</vt:lpstr>
      <vt:lpstr>Calibri</vt:lpstr>
      <vt:lpstr>Calibri Light</vt:lpstr>
      <vt:lpstr>Corbel</vt:lpstr>
      <vt:lpstr>Engravers MT</vt:lpstr>
      <vt:lpstr>Custom Design</vt:lpstr>
      <vt:lpstr>1_Custom Design</vt:lpstr>
      <vt:lpstr>2_Custom Design</vt:lpstr>
      <vt:lpstr>3_Custom Design</vt:lpstr>
      <vt:lpstr>4_Custom Design</vt:lpstr>
      <vt:lpstr>ЗЛОУПОТРЕБЛЕНИЕ ВЛАСТЬЮ</vt:lpstr>
      <vt:lpstr>ЗЛОУПОТРЕБЛЕНИЕ ВЛАСТЬЮ</vt:lpstr>
      <vt:lpstr>ВИДЫ ЗЛОУПОТРЕБЛЕНИЯ ВЛАСТЬЮ</vt:lpstr>
      <vt:lpstr>ВИДЫ ЗЛОУПОТРЕБЛЕНИЯ ВЛАСТЬЮ</vt:lpstr>
      <vt:lpstr>ОТВЕТСТВЕННОСТЬ ИМЕЮЩЕГО ВЛАСТЬ</vt:lpstr>
      <vt:lpstr>ФАКТЫ  о злоупотреблении властью</vt:lpstr>
      <vt:lpstr>ФАКТЫ  о злоупотреблении властью</vt:lpstr>
      <vt:lpstr>Презентация PowerPoint</vt:lpstr>
      <vt:lpstr>ФАКТЫ  о злоупотреблении властью</vt:lpstr>
      <vt:lpstr>ФАКТЫ  о злоупотреблении властью</vt:lpstr>
      <vt:lpstr>ШАГИ ИЗБЕЖАНИЯ ГРЕХОПАДЕНИЯ</vt:lpstr>
      <vt:lpstr>ВАЖНОСТЬ ЦЕРКОВНОЙ  ДИСЦИПЛИНЫ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Эллен Уайт  о злоупотреблении властью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ЗЛОУПОТРЕБЛЕНИЕ ВЛАСТЬЮ 1 Царств 2-4</vt:lpstr>
      <vt:lpstr>Презентация PowerPoint</vt:lpstr>
      <vt:lpstr>Презентация PowerPoint</vt:lpstr>
      <vt:lpstr>Презентация PowerPoint</vt:lpstr>
      <vt:lpstr>Презентация PowerPoint</vt:lpstr>
      <vt:lpstr>ИЕРЕМИЯ 7:1-7 НАПОМИНАЕТ НАМ. . . </vt:lpstr>
      <vt:lpstr>Презентация PowerPoint</vt:lpstr>
      <vt:lpstr>ЕСЛИ ВЛАСТЬЮ ЗЛОУПОТРЕБЛЯЮТ . . . </vt:lpstr>
      <vt:lpstr>Презентация PowerPoint</vt:lpstr>
      <vt:lpstr>«Заповедь новую даю вам, да любите друг друга; как Я возлюбил вас, так и вы да любите друг друга. По тому узна́ют все, что вы Мои ученики, если будете иметь любовь между собою.»  — Иоанна 13:34, 35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Abuse</dc:title>
  <dc:creator>Turner, Rebecca</dc:creator>
  <cp:lastModifiedBy>Оксана Кулага</cp:lastModifiedBy>
  <cp:revision>49</cp:revision>
  <dcterms:created xsi:type="dcterms:W3CDTF">2022-03-29T18:40:44Z</dcterms:created>
  <dcterms:modified xsi:type="dcterms:W3CDTF">2022-07-26T10:36:29Z</dcterms:modified>
</cp:coreProperties>
</file>