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7"/>
  </p:notesMasterIdLst>
  <p:sldIdLst>
    <p:sldId id="256" r:id="rId2"/>
    <p:sldId id="259" r:id="rId3"/>
    <p:sldId id="279" r:id="rId4"/>
    <p:sldId id="274" r:id="rId5"/>
    <p:sldId id="257" r:id="rId6"/>
    <p:sldId id="260" r:id="rId7"/>
    <p:sldId id="265" r:id="rId8"/>
    <p:sldId id="263" r:id="rId9"/>
    <p:sldId id="261" r:id="rId10"/>
    <p:sldId id="262" r:id="rId11"/>
    <p:sldId id="269" r:id="rId12"/>
    <p:sldId id="271" r:id="rId13"/>
    <p:sldId id="268" r:id="rId14"/>
    <p:sldId id="280" r:id="rId15"/>
    <p:sldId id="270" r:id="rId16"/>
    <p:sldId id="272" r:id="rId17"/>
    <p:sldId id="275" r:id="rId18"/>
    <p:sldId id="277" r:id="rId19"/>
    <p:sldId id="276" r:id="rId20"/>
    <p:sldId id="281" r:id="rId21"/>
    <p:sldId id="278" r:id="rId22"/>
    <p:sldId id="285" r:id="rId23"/>
    <p:sldId id="283" r:id="rId24"/>
    <p:sldId id="258" r:id="rId25"/>
    <p:sldId id="284"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A3F79"/>
    <a:srgbClr val="97546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1B4B4AA-695F-3C4F-82E2-0D98661655AC}" v="254" dt="2023-03-01T19:26:18.93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81905"/>
  </p:normalViewPr>
  <p:slideViewPr>
    <p:cSldViewPr snapToGrid="0">
      <p:cViewPr varScale="1">
        <p:scale>
          <a:sx n="64" d="100"/>
          <a:sy n="64" d="100"/>
        </p:scale>
        <p:origin x="738"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Itin, Nilde" userId="4a5681fe-fcae-4d84-8342-8bf611bd7e79" providerId="ADAL" clId="{44032DE4-8FF9-1046-B516-21905405F69D}"/>
    <pc:docChg chg="undo custSel modSld">
      <pc:chgData name="Itin, Nilde" userId="4a5681fe-fcae-4d84-8342-8bf611bd7e79" providerId="ADAL" clId="{44032DE4-8FF9-1046-B516-21905405F69D}" dt="2023-03-01T21:20:22.939" v="18" actId="1076"/>
      <pc:docMkLst>
        <pc:docMk/>
      </pc:docMkLst>
      <pc:sldChg chg="modSp mod">
        <pc:chgData name="Itin, Nilde" userId="4a5681fe-fcae-4d84-8342-8bf611bd7e79" providerId="ADAL" clId="{44032DE4-8FF9-1046-B516-21905405F69D}" dt="2023-03-01T21:20:22.939" v="18" actId="1076"/>
        <pc:sldMkLst>
          <pc:docMk/>
          <pc:sldMk cId="196049871" sldId="256"/>
        </pc:sldMkLst>
        <pc:spChg chg="mod">
          <ac:chgData name="Itin, Nilde" userId="4a5681fe-fcae-4d84-8342-8bf611bd7e79" providerId="ADAL" clId="{44032DE4-8FF9-1046-B516-21905405F69D}" dt="2023-03-01T21:20:22.939" v="18" actId="1076"/>
          <ac:spMkLst>
            <pc:docMk/>
            <pc:sldMk cId="196049871" sldId="256"/>
            <ac:spMk id="2" creationId="{5A95B3CE-17C4-5A50-30FC-68CFB1C9632F}"/>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C826590-4DFC-C74A-BAD5-EAF89819C5A2}" type="datetimeFigureOut">
              <a:rPr lang="en-US" smtClean="0"/>
              <a:t>5/11/2023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C4F94D6-2918-5746-B085-8FA6D9F8628E}" type="slidenum">
              <a:rPr lang="en-US" smtClean="0"/>
              <a:t>‹#›</a:t>
            </a:fld>
            <a:endParaRPr lang="en-US"/>
          </a:p>
        </p:txBody>
      </p:sp>
    </p:spTree>
    <p:extLst>
      <p:ext uri="{BB962C8B-B14F-4D97-AF65-F5344CB8AC3E}">
        <p14:creationId xmlns:p14="http://schemas.microsoft.com/office/powerpoint/2010/main" val="19442771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C4F94D6-2918-5746-B085-8FA6D9F8628E}" type="slidenum">
              <a:rPr lang="en-US" smtClean="0"/>
              <a:t>2</a:t>
            </a:fld>
            <a:endParaRPr lang="en-US"/>
          </a:p>
        </p:txBody>
      </p:sp>
    </p:spTree>
    <p:extLst>
      <p:ext uri="{BB962C8B-B14F-4D97-AF65-F5344CB8AC3E}">
        <p14:creationId xmlns:p14="http://schemas.microsoft.com/office/powerpoint/2010/main" val="15099732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ru-RU" sz="1800" b="1" dirty="0" smtClean="0">
                <a:effectLst/>
                <a:latin typeface="Avenir Next" panose="020B0503020202020204" pitchFamily="34" charset="0"/>
                <a:ea typeface="Calibri" panose="020F0502020204030204" pitchFamily="34" charset="0"/>
                <a:cs typeface="Calibri" panose="020F0502020204030204" pitchFamily="34" charset="0"/>
              </a:rPr>
              <a:t>Христос – наш пример любви</a:t>
            </a:r>
          </a:p>
          <a:p>
            <a:pPr marL="0" marR="0">
              <a:spcBef>
                <a:spcPts val="0"/>
              </a:spcBef>
              <a:spcAft>
                <a:spcPts val="0"/>
              </a:spcAft>
            </a:pPr>
            <a:r>
              <a:rPr lang="ru-RU" sz="1800" b="0" dirty="0" smtClean="0">
                <a:effectLst/>
                <a:latin typeface="Avenir Next" panose="020B0503020202020204" pitchFamily="34" charset="0"/>
                <a:ea typeface="Calibri" panose="020F0502020204030204" pitchFamily="34" charset="0"/>
                <a:cs typeface="Calibri" panose="020F0502020204030204" pitchFamily="34" charset="0"/>
              </a:rPr>
              <a:t>Иисус пришел к бедным, нуждающимся, вдовам, больным и исцелял их, служил им несмотря на выбор, который они сделали в своей жизни. Иисус заступился за женщину, которую обвинили в прелюбодеянии, несмотря на ее грешность и образ жизни. Он видит нас такими, какими мы можем стать, а не такими, какими мы являемся на данный момент. В Свою очередь, Он призывает нас дарить любовь, которая предшествует делам и реакции других людей. Любовь, не знающую границ. Любовь, которая осмеливается идти даже туда, где ее не ждут.</a:t>
            </a:r>
          </a:p>
          <a:p>
            <a:pPr marL="0" marR="0">
              <a:spcBef>
                <a:spcPts val="0"/>
              </a:spcBef>
              <a:spcAft>
                <a:spcPts val="0"/>
              </a:spcAft>
            </a:pPr>
            <a:endParaRPr lang="ru-RU" sz="1800" b="0" dirty="0" smtClean="0">
              <a:effectLst/>
              <a:latin typeface="Avenir Next" panose="020B0503020202020204" pitchFamily="34" charset="0"/>
              <a:ea typeface="Calibri" panose="020F0502020204030204" pitchFamily="34" charset="0"/>
              <a:cs typeface="Calibri" panose="020F0502020204030204" pitchFamily="34" charset="0"/>
            </a:endParaRPr>
          </a:p>
          <a:p>
            <a:pPr marL="0" marR="0">
              <a:spcBef>
                <a:spcPts val="0"/>
              </a:spcBef>
              <a:spcAft>
                <a:spcPts val="0"/>
              </a:spcAft>
            </a:pPr>
            <a:r>
              <a:rPr lang="ru-RU" sz="1800" b="0" dirty="0" smtClean="0">
                <a:effectLst/>
                <a:latin typeface="Avenir Next" panose="020B0503020202020204" pitchFamily="34" charset="0"/>
                <a:ea typeface="Calibri" panose="020F0502020204030204" pitchFamily="34" charset="0"/>
                <a:cs typeface="Calibri" panose="020F0502020204030204" pitchFamily="34" charset="0"/>
              </a:rPr>
              <a:t>В примере любви Христа, мы также видим раскаяние.  Павел спрашивает: «⁴ Или пренебрегаешь богатство благости, кротости и долготерпения Божия, не разумея, что благость Божия ведет тебя к покаянию?» (Римлянам 2:4). </a:t>
            </a:r>
          </a:p>
          <a:p>
            <a:pPr marL="0" marR="0">
              <a:spcBef>
                <a:spcPts val="0"/>
              </a:spcBef>
              <a:spcAft>
                <a:spcPts val="0"/>
              </a:spcAft>
            </a:pPr>
            <a:endParaRPr lang="ru-RU" sz="1800" b="0" dirty="0" smtClean="0">
              <a:effectLst/>
              <a:latin typeface="Avenir Next" panose="020B0503020202020204" pitchFamily="34" charset="0"/>
              <a:ea typeface="Calibri" panose="020F0502020204030204" pitchFamily="34" charset="0"/>
              <a:cs typeface="Calibri" panose="020F0502020204030204" pitchFamily="34" charset="0"/>
            </a:endParaRPr>
          </a:p>
          <a:p>
            <a:pPr marL="0" marR="0">
              <a:spcBef>
                <a:spcPts val="0"/>
              </a:spcBef>
              <a:spcAft>
                <a:spcPts val="0"/>
              </a:spcAft>
            </a:pPr>
            <a:r>
              <a:rPr lang="ru-RU" sz="1800" b="0" dirty="0" smtClean="0">
                <a:effectLst/>
                <a:latin typeface="Avenir Next" panose="020B0503020202020204" pitchFamily="34" charset="0"/>
                <a:ea typeface="Calibri" panose="020F0502020204030204" pitchFamily="34" charset="0"/>
                <a:cs typeface="Calibri" panose="020F0502020204030204" pitchFamily="34" charset="0"/>
              </a:rPr>
              <a:t>Божья любовь и доброта приводят нас к раскаянию, и облекшись Силой Святого Духа, мы приобретаем его качества: доброту, терпение, воздержание, а также мы можем приводить и других раскаивающихся грешников к Иисусу.</a:t>
            </a:r>
          </a:p>
        </p:txBody>
      </p:sp>
      <p:sp>
        <p:nvSpPr>
          <p:cNvPr id="4" name="Slide Number Placeholder 3"/>
          <p:cNvSpPr>
            <a:spLocks noGrp="1"/>
          </p:cNvSpPr>
          <p:nvPr>
            <p:ph type="sldNum" sz="quarter" idx="5"/>
          </p:nvPr>
        </p:nvSpPr>
        <p:spPr/>
        <p:txBody>
          <a:bodyPr/>
          <a:lstStyle/>
          <a:p>
            <a:fld id="{6C4F94D6-2918-5746-B085-8FA6D9F8628E}" type="slidenum">
              <a:rPr lang="en-US" smtClean="0"/>
              <a:t>11</a:t>
            </a:fld>
            <a:endParaRPr lang="en-US"/>
          </a:p>
        </p:txBody>
      </p:sp>
    </p:spTree>
    <p:extLst>
      <p:ext uri="{BB962C8B-B14F-4D97-AF65-F5344CB8AC3E}">
        <p14:creationId xmlns:p14="http://schemas.microsoft.com/office/powerpoint/2010/main" val="7937123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800" dirty="0" smtClean="0">
                <a:effectLst/>
                <a:latin typeface="Avenir Next" panose="020B0503020202020204" pitchFamily="34" charset="0"/>
                <a:ea typeface="Calibri" panose="020F0502020204030204" pitchFamily="34" charset="0"/>
                <a:cs typeface="Calibri" panose="020F0502020204030204" pitchFamily="34" charset="0"/>
              </a:rPr>
              <a:t>Возникает вопрос, почему нам намного легче осуждать людей, чем любить их несмотря на их образ жизни? Будучи христианами, которые верят, что истина у них, мы можем быть ослеплены своей греховной природой. Временами мы можем даже себя чувствовать более духовными по сравнению с теми людьми, кто не разделяет нашего вероисповедания, но мы должны помнить о том, что «Кто говорит, что пребывает в Нем, тот должен поступать так, как Он поступал» (1Ин.2:6).</a:t>
            </a:r>
            <a:endParaRPr lang="ru-RU" sz="1800" dirty="0">
              <a:effectLst/>
              <a:latin typeface="Avenir Next" panose="020B0503020202020204" pitchFamily="34" charset="0"/>
              <a:ea typeface="Calibri" panose="020F0502020204030204" pitchFamily="34" charset="0"/>
              <a:cs typeface="Calibri" panose="020F0502020204030204" pitchFamily="34" charset="0"/>
            </a:endParaRPr>
          </a:p>
        </p:txBody>
      </p:sp>
      <p:sp>
        <p:nvSpPr>
          <p:cNvPr id="4" name="Slide Number Placeholder 3"/>
          <p:cNvSpPr>
            <a:spLocks noGrp="1"/>
          </p:cNvSpPr>
          <p:nvPr>
            <p:ph type="sldNum" sz="quarter" idx="5"/>
          </p:nvPr>
        </p:nvSpPr>
        <p:spPr/>
        <p:txBody>
          <a:bodyPr/>
          <a:lstStyle/>
          <a:p>
            <a:fld id="{6C4F94D6-2918-5746-B085-8FA6D9F8628E}" type="slidenum">
              <a:rPr lang="en-US" smtClean="0"/>
              <a:t>12</a:t>
            </a:fld>
            <a:endParaRPr lang="en-US"/>
          </a:p>
        </p:txBody>
      </p:sp>
    </p:spTree>
    <p:extLst>
      <p:ext uri="{BB962C8B-B14F-4D97-AF65-F5344CB8AC3E}">
        <p14:creationId xmlns:p14="http://schemas.microsoft.com/office/powerpoint/2010/main" val="52819818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ru-RU" sz="1800" b="1" dirty="0" smtClean="0">
                <a:effectLst/>
                <a:latin typeface="Avenir Next" panose="020B0503020202020204" pitchFamily="34" charset="0"/>
                <a:ea typeface="Calibri" panose="020F0502020204030204" pitchFamily="34" charset="0"/>
                <a:cs typeface="Calibri" panose="020F0502020204030204" pitchFamily="34" charset="0"/>
              </a:rPr>
              <a:t>Новое определение термина «грешник»</a:t>
            </a:r>
          </a:p>
          <a:p>
            <a:pPr marL="0" marR="0">
              <a:spcBef>
                <a:spcPts val="0"/>
              </a:spcBef>
              <a:spcAft>
                <a:spcPts val="0"/>
              </a:spcAft>
            </a:pPr>
            <a:r>
              <a:rPr lang="ru-RU" sz="1800" b="0" dirty="0" smtClean="0">
                <a:effectLst/>
                <a:latin typeface="Avenir Next" panose="020B0503020202020204" pitchFamily="34" charset="0"/>
                <a:ea typeface="Calibri" panose="020F0502020204030204" pitchFamily="34" charset="0"/>
                <a:cs typeface="Calibri" panose="020F0502020204030204" pitchFamily="34" charset="0"/>
              </a:rPr>
              <a:t>Социологи считают, что люди осуждают, потому что это дает ощущение безопасности и комфорта в их жизни. Если кто-то считает себя лучше другого в той или иной ситуации, то он получает признание, при этом его чувство неполноценности и недостойности уменьшается. Осуждая —, мы хотим быть лучше других, чувствовать, что мы более ценны и совершенны, нежели другие.</a:t>
            </a:r>
          </a:p>
          <a:p>
            <a:pPr marL="0" marR="0">
              <a:spcBef>
                <a:spcPts val="0"/>
              </a:spcBef>
              <a:spcAft>
                <a:spcPts val="0"/>
              </a:spcAft>
            </a:pPr>
            <a:endParaRPr lang="ru-RU" sz="1800" b="0" dirty="0" smtClean="0">
              <a:effectLst/>
              <a:latin typeface="Avenir Next" panose="020B0503020202020204" pitchFamily="34" charset="0"/>
              <a:ea typeface="Calibri" panose="020F0502020204030204" pitchFamily="34" charset="0"/>
              <a:cs typeface="Calibri" panose="020F0502020204030204" pitchFamily="34" charset="0"/>
            </a:endParaRPr>
          </a:p>
          <a:p>
            <a:pPr marL="0" marR="0">
              <a:spcBef>
                <a:spcPts val="0"/>
              </a:spcBef>
              <a:spcAft>
                <a:spcPts val="0"/>
              </a:spcAft>
            </a:pPr>
            <a:r>
              <a:rPr lang="ru-RU" sz="1800" b="0" dirty="0" smtClean="0">
                <a:effectLst/>
                <a:latin typeface="Avenir Next" panose="020B0503020202020204" pitchFamily="34" charset="0"/>
                <a:ea typeface="Calibri" panose="020F0502020204030204" pitchFamily="34" charset="0"/>
                <a:cs typeface="Calibri" panose="020F0502020204030204" pitchFamily="34" charset="0"/>
              </a:rPr>
              <a:t>Согласно Священному Писанию, осуждение других является следствием нашей греховной природы.</a:t>
            </a:r>
          </a:p>
          <a:p>
            <a:pPr marL="0" marR="0">
              <a:spcBef>
                <a:spcPts val="0"/>
              </a:spcBef>
              <a:spcAft>
                <a:spcPts val="0"/>
              </a:spcAft>
            </a:pPr>
            <a:endParaRPr lang="ru-RU" sz="1800" b="1" dirty="0" smtClean="0">
              <a:effectLst/>
              <a:latin typeface="Avenir Next" panose="020B0503020202020204" pitchFamily="34" charset="0"/>
              <a:ea typeface="Calibri" panose="020F0502020204030204" pitchFamily="34" charset="0"/>
              <a:cs typeface="Calibri" panose="020F0502020204030204" pitchFamily="34" charset="0"/>
            </a:endParaRPr>
          </a:p>
          <a:p>
            <a:pPr marL="0" marR="0">
              <a:spcBef>
                <a:spcPts val="0"/>
              </a:spcBef>
              <a:spcAft>
                <a:spcPts val="0"/>
              </a:spcAft>
            </a:pPr>
            <a:r>
              <a:rPr lang="en-ZA" sz="1800" dirty="0">
                <a:effectLst/>
                <a:latin typeface="Avenir Next" panose="020B0503020202020204" pitchFamily="34" charset="0"/>
                <a:ea typeface="Calibri" panose="020F0502020204030204" pitchFamily="34" charset="0"/>
                <a:cs typeface="Calibri" panose="020F0502020204030204" pitchFamily="34" charset="0"/>
              </a:rPr>
              <a:t> </a:t>
            </a:r>
            <a:endParaRPr lang="en-US" sz="1800" dirty="0">
              <a:effectLst/>
              <a:latin typeface="Calibri" panose="020F0502020204030204" pitchFamily="34" charset="0"/>
              <a:ea typeface="Calibri" panose="020F0502020204030204" pitchFamily="34" charset="0"/>
            </a:endParaRPr>
          </a:p>
          <a:p>
            <a:endParaRPr lang="en-US" dirty="0"/>
          </a:p>
        </p:txBody>
      </p:sp>
      <p:sp>
        <p:nvSpPr>
          <p:cNvPr id="4" name="Slide Number Placeholder 3"/>
          <p:cNvSpPr>
            <a:spLocks noGrp="1"/>
          </p:cNvSpPr>
          <p:nvPr>
            <p:ph type="sldNum" sz="quarter" idx="5"/>
          </p:nvPr>
        </p:nvSpPr>
        <p:spPr/>
        <p:txBody>
          <a:bodyPr/>
          <a:lstStyle/>
          <a:p>
            <a:fld id="{6C4F94D6-2918-5746-B085-8FA6D9F8628E}" type="slidenum">
              <a:rPr lang="en-US" smtClean="0"/>
              <a:t>13</a:t>
            </a:fld>
            <a:endParaRPr lang="en-US"/>
          </a:p>
        </p:txBody>
      </p:sp>
    </p:spTree>
    <p:extLst>
      <p:ext uri="{BB962C8B-B14F-4D97-AF65-F5344CB8AC3E}">
        <p14:creationId xmlns:p14="http://schemas.microsoft.com/office/powerpoint/2010/main" val="119566488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ru-RU" sz="1800" noProof="0" dirty="0" smtClean="0">
                <a:effectLst/>
                <a:latin typeface="Avenir Next" panose="020B0503020202020204" pitchFamily="34" charset="0"/>
                <a:ea typeface="Calibri" panose="020F0502020204030204" pitchFamily="34" charset="0"/>
                <a:cs typeface="Calibri" panose="020F0502020204030204" pitchFamily="34" charset="0"/>
              </a:rPr>
              <a:t>Наше общество устроено таким образом, что в нем поощряется конкуренция, и мы оцениваем людей либо как успешных, либо как неудачников. Если один человек в чем-то лучше другого, общество ставит его выше других и поощряет такое поведение. Иаков пишет об этой проблеме следующее: «⁴ то не пересуживаете ли вы в себе и не становитесь ли судьями с худыми мыслями?» (Иакова 2:4). Он продолжает свое обличение, раскрывая их склонность к несправедливости, лицеприятию и предвзятому отношению к другим. Возможно, они этого не осознавали, но они судили о других по внешнему виду и другим факторам.</a:t>
            </a:r>
          </a:p>
          <a:p>
            <a:pPr marL="0" marR="0">
              <a:spcBef>
                <a:spcPts val="0"/>
              </a:spcBef>
              <a:spcAft>
                <a:spcPts val="0"/>
              </a:spcAft>
            </a:pPr>
            <a:endParaRPr lang="ru-RU" sz="1800" noProof="0" dirty="0" smtClean="0">
              <a:effectLst/>
              <a:latin typeface="Avenir Next" panose="020B0503020202020204" pitchFamily="34" charset="0"/>
              <a:ea typeface="Calibri" panose="020F0502020204030204" pitchFamily="34" charset="0"/>
              <a:cs typeface="Calibri" panose="020F0502020204030204" pitchFamily="34" charset="0"/>
            </a:endParaRPr>
          </a:p>
          <a:p>
            <a:pPr marL="0" marR="0">
              <a:spcBef>
                <a:spcPts val="0"/>
              </a:spcBef>
              <a:spcAft>
                <a:spcPts val="0"/>
              </a:spcAft>
            </a:pPr>
            <a:r>
              <a:rPr lang="ru-RU" sz="1800" noProof="0" dirty="0" smtClean="0">
                <a:effectLst/>
                <a:latin typeface="Avenir Next" panose="020B0503020202020204" pitchFamily="34" charset="0"/>
                <a:ea typeface="Calibri" panose="020F0502020204030204" pitchFamily="34" charset="0"/>
                <a:cs typeface="Calibri" panose="020F0502020204030204" pitchFamily="34" charset="0"/>
              </a:rPr>
              <a:t>Нам может это не нравится, но стоит признать, что предвзятое отношение или лицеприятие продолжают существовать и в наше время, даже в церковных стенах. Разве нам не приходилось предполагать или осуждать кого-то, основываясь исключительно на нашем восприятии цвета чьей-либо кожи, этнической принадлежности, классу или просто внешнего вида? Если они похожи на нас и ведут себя так, как мы того ожидаем - то добро пожаловать, мы принимаем их с распростертыми объятиями. Если они отличаются от нас, и немного ниже по статусу, мы их тоже принимаем (потому что мы все-таки христиане), но держим на расстоянии.</a:t>
            </a:r>
          </a:p>
        </p:txBody>
      </p:sp>
      <p:sp>
        <p:nvSpPr>
          <p:cNvPr id="4" name="Slide Number Placeholder 3"/>
          <p:cNvSpPr>
            <a:spLocks noGrp="1"/>
          </p:cNvSpPr>
          <p:nvPr>
            <p:ph type="sldNum" sz="quarter" idx="5"/>
          </p:nvPr>
        </p:nvSpPr>
        <p:spPr/>
        <p:txBody>
          <a:bodyPr/>
          <a:lstStyle/>
          <a:p>
            <a:fld id="{6C4F94D6-2918-5746-B085-8FA6D9F8628E}" type="slidenum">
              <a:rPr lang="en-US" smtClean="0"/>
              <a:t>14</a:t>
            </a:fld>
            <a:endParaRPr lang="en-US"/>
          </a:p>
        </p:txBody>
      </p:sp>
    </p:spTree>
    <p:extLst>
      <p:ext uri="{BB962C8B-B14F-4D97-AF65-F5344CB8AC3E}">
        <p14:creationId xmlns:p14="http://schemas.microsoft.com/office/powerpoint/2010/main" val="90935721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ru-RU" sz="1800" dirty="0" smtClean="0">
                <a:effectLst/>
                <a:latin typeface="Avenir Next" panose="020B0503020202020204" pitchFamily="34" charset="0"/>
                <a:ea typeface="Calibri" panose="020F0502020204030204" pitchFamily="34" charset="0"/>
                <a:cs typeface="Calibri" panose="020F0502020204030204" pitchFamily="34" charset="0"/>
              </a:rPr>
              <a:t>Как же нам определить грешника?</a:t>
            </a:r>
          </a:p>
          <a:p>
            <a:pPr marL="0" marR="0">
              <a:spcBef>
                <a:spcPts val="0"/>
              </a:spcBef>
              <a:spcAft>
                <a:spcPts val="0"/>
              </a:spcAft>
            </a:pPr>
            <a:r>
              <a:rPr lang="ru-RU" sz="1800" dirty="0" smtClean="0">
                <a:effectLst/>
                <a:latin typeface="Avenir Next" panose="020B0503020202020204" pitchFamily="34" charset="0"/>
                <a:ea typeface="Calibri" panose="020F0502020204030204" pitchFamily="34" charset="0"/>
                <a:cs typeface="Calibri" panose="020F0502020204030204" pitchFamily="34" charset="0"/>
              </a:rPr>
              <a:t>На этот вопрос будут разные ответы в зависимости от того, как человек понимает учение о спасении. Если мы верим, что люди — падшие существа, то мы осознаем, что все грешники, даже мы сами. «Все согрешили и лишены славы Божией» (Римлянам 3:23). «Нет праведного, нет ни одного» (Римлянам 3:10, KJV). Да, все мы грешники и нуждаемся в спасительной благодати Божией.</a:t>
            </a:r>
          </a:p>
          <a:p>
            <a:pPr marL="0" marR="0">
              <a:spcBef>
                <a:spcPts val="0"/>
              </a:spcBef>
              <a:spcAft>
                <a:spcPts val="0"/>
              </a:spcAft>
            </a:pPr>
            <a:endParaRPr lang="ru-RU" sz="1800" dirty="0" smtClean="0">
              <a:effectLst/>
              <a:latin typeface="Avenir Next" panose="020B0503020202020204" pitchFamily="34" charset="0"/>
              <a:ea typeface="Calibri" panose="020F0502020204030204" pitchFamily="34" charset="0"/>
              <a:cs typeface="Calibri" panose="020F0502020204030204" pitchFamily="34" charset="0"/>
            </a:endParaRPr>
          </a:p>
          <a:p>
            <a:endParaRPr lang="en-US" dirty="0"/>
          </a:p>
        </p:txBody>
      </p:sp>
      <p:sp>
        <p:nvSpPr>
          <p:cNvPr id="4" name="Slide Number Placeholder 3"/>
          <p:cNvSpPr>
            <a:spLocks noGrp="1"/>
          </p:cNvSpPr>
          <p:nvPr>
            <p:ph type="sldNum" sz="quarter" idx="5"/>
          </p:nvPr>
        </p:nvSpPr>
        <p:spPr/>
        <p:txBody>
          <a:bodyPr/>
          <a:lstStyle/>
          <a:p>
            <a:fld id="{6C4F94D6-2918-5746-B085-8FA6D9F8628E}" type="slidenum">
              <a:rPr lang="en-US" smtClean="0"/>
              <a:t>15</a:t>
            </a:fld>
            <a:endParaRPr lang="en-US"/>
          </a:p>
        </p:txBody>
      </p:sp>
    </p:spTree>
    <p:extLst>
      <p:ext uri="{BB962C8B-B14F-4D97-AF65-F5344CB8AC3E}">
        <p14:creationId xmlns:p14="http://schemas.microsoft.com/office/powerpoint/2010/main" val="7973646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ru-RU" sz="1800" dirty="0" smtClean="0">
                <a:effectLst/>
                <a:latin typeface="Avenir Next" panose="020B0503020202020204" pitchFamily="34" charset="0"/>
                <a:ea typeface="Calibri" panose="020F0502020204030204" pitchFamily="34" charset="0"/>
                <a:cs typeface="Calibri" panose="020F0502020204030204" pitchFamily="34" charset="0"/>
              </a:rPr>
              <a:t>Эллен Уайт напоминает нам: «Чем ближе вы подходите к Иисусу, тем более несовершенными вы будете казаться в собственных глазах; ибо ваше видение станет более ясным, и ваши несовершенства будут видны в широком и отчетливом контрасте с Его совершенной природой».</a:t>
            </a:r>
          </a:p>
          <a:p>
            <a:pPr marL="0" marR="0">
              <a:spcBef>
                <a:spcPts val="0"/>
              </a:spcBef>
              <a:spcAft>
                <a:spcPts val="0"/>
              </a:spcAft>
            </a:pPr>
            <a:endParaRPr lang="ru-RU" sz="1800" dirty="0" smtClean="0">
              <a:effectLst/>
              <a:latin typeface="Avenir Next" panose="020B0503020202020204" pitchFamily="34" charset="0"/>
              <a:ea typeface="Calibri" panose="020F0502020204030204" pitchFamily="34" charset="0"/>
              <a:cs typeface="Calibri" panose="020F0502020204030204" pitchFamily="34" charset="0"/>
            </a:endParaRPr>
          </a:p>
          <a:p>
            <a:pPr marL="0" marR="0">
              <a:spcBef>
                <a:spcPts val="0"/>
              </a:spcBef>
              <a:spcAft>
                <a:spcPts val="0"/>
              </a:spcAft>
            </a:pPr>
            <a:r>
              <a:rPr lang="ru-RU" sz="1800" dirty="0" smtClean="0">
                <a:effectLst/>
                <a:latin typeface="Avenir Next" panose="020B0503020202020204" pitchFamily="34" charset="0"/>
                <a:ea typeface="Calibri" panose="020F0502020204030204" pitchFamily="34" charset="0"/>
                <a:cs typeface="Calibri" panose="020F0502020204030204" pitchFamily="34" charset="0"/>
              </a:rPr>
              <a:t> Мы все отчаянно нуждаемся в Божьей благодати и милости. Мы будем спасены не благодаря нашим добрым делам, правильному питанию или регулярному посещению церкви, а только потому и только благодаря благодати и крови Христа.</a:t>
            </a:r>
          </a:p>
          <a:p>
            <a:pPr marL="0" marR="0">
              <a:spcBef>
                <a:spcPts val="0"/>
              </a:spcBef>
              <a:spcAft>
                <a:spcPts val="0"/>
              </a:spcAft>
            </a:pPr>
            <a:endParaRPr lang="ru-RU" sz="1800" dirty="0" smtClean="0">
              <a:effectLst/>
              <a:latin typeface="Avenir Next" panose="020B0503020202020204" pitchFamily="34" charset="0"/>
              <a:ea typeface="Calibri" panose="020F0502020204030204" pitchFamily="34" charset="0"/>
              <a:cs typeface="Calibri" panose="020F0502020204030204" pitchFamily="34" charset="0"/>
            </a:endParaRPr>
          </a:p>
          <a:p>
            <a:pPr marL="0" marR="0">
              <a:spcBef>
                <a:spcPts val="0"/>
              </a:spcBef>
              <a:spcAft>
                <a:spcPts val="0"/>
              </a:spcAft>
            </a:pPr>
            <a:r>
              <a:rPr lang="ru-RU" sz="1800" dirty="0" smtClean="0">
                <a:effectLst/>
                <a:latin typeface="Avenir Next" panose="020B0503020202020204" pitchFamily="34" charset="0"/>
                <a:ea typeface="Calibri" panose="020F0502020204030204" pitchFamily="34" charset="0"/>
                <a:cs typeface="Calibri" panose="020F0502020204030204" pitchFamily="34" charset="0"/>
              </a:rPr>
              <a:t>Необходимо в смирении сердца делиться любовью Христа с теми, кто живет по-другому, не так как мы. Мы не должны осуждать выбор людей и их непонимание наших убеждений. Нам следует смотреть на всех людей через призму искупления, чтобы видеть их таким, какими их видит Христос, и отражать любовь Христа.</a:t>
            </a:r>
          </a:p>
          <a:p>
            <a:pPr marL="0" marR="0">
              <a:spcBef>
                <a:spcPts val="0"/>
              </a:spcBef>
              <a:spcAft>
                <a:spcPts val="0"/>
              </a:spcAft>
            </a:pPr>
            <a:endParaRPr lang="en-US" sz="1800" dirty="0">
              <a:effectLst/>
              <a:latin typeface="Calibri" panose="020F0502020204030204" pitchFamily="34" charset="0"/>
              <a:ea typeface="Calibri" panose="020F0502020204030204" pitchFamily="34" charset="0"/>
            </a:endParaRPr>
          </a:p>
          <a:p>
            <a:endParaRPr lang="en-US" dirty="0"/>
          </a:p>
        </p:txBody>
      </p:sp>
      <p:sp>
        <p:nvSpPr>
          <p:cNvPr id="4" name="Slide Number Placeholder 3"/>
          <p:cNvSpPr>
            <a:spLocks noGrp="1"/>
          </p:cNvSpPr>
          <p:nvPr>
            <p:ph type="sldNum" sz="quarter" idx="5"/>
          </p:nvPr>
        </p:nvSpPr>
        <p:spPr/>
        <p:txBody>
          <a:bodyPr/>
          <a:lstStyle/>
          <a:p>
            <a:fld id="{6C4F94D6-2918-5746-B085-8FA6D9F8628E}" type="slidenum">
              <a:rPr lang="en-US" smtClean="0"/>
              <a:t>16</a:t>
            </a:fld>
            <a:endParaRPr lang="en-US"/>
          </a:p>
        </p:txBody>
      </p:sp>
    </p:spTree>
    <p:extLst>
      <p:ext uri="{BB962C8B-B14F-4D97-AF65-F5344CB8AC3E}">
        <p14:creationId xmlns:p14="http://schemas.microsoft.com/office/powerpoint/2010/main" val="401213066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ru-RU" sz="1800" dirty="0" smtClean="0">
                <a:effectLst/>
                <a:latin typeface="Avenir Next" panose="020B0503020202020204" pitchFamily="34" charset="0"/>
                <a:ea typeface="Calibri" panose="020F0502020204030204" pitchFamily="34" charset="0"/>
                <a:cs typeface="Calibri" panose="020F0502020204030204" pitchFamily="34" charset="0"/>
              </a:rPr>
              <a:t>Эллен Уайт в своей книге «Евангелизм» пишет: «Любовь должна быть господствующим элементом всей нашей работы. Говоря о людях, которые не верят так, как верим мы, каждый проповедник обязан остерегаться суровых и осуждающих высказываний. Необходимо лишь являть людям истину, и пусть сама истина и Святой Дух Божий обличают и судят; но не позволяйте вашим словам ранить души других людей…». стр. 303.2</a:t>
            </a:r>
            <a:endParaRPr lang="en-US" dirty="0"/>
          </a:p>
        </p:txBody>
      </p:sp>
      <p:sp>
        <p:nvSpPr>
          <p:cNvPr id="4" name="Slide Number Placeholder 3"/>
          <p:cNvSpPr>
            <a:spLocks noGrp="1"/>
          </p:cNvSpPr>
          <p:nvPr>
            <p:ph type="sldNum" sz="quarter" idx="5"/>
          </p:nvPr>
        </p:nvSpPr>
        <p:spPr/>
        <p:txBody>
          <a:bodyPr/>
          <a:lstStyle/>
          <a:p>
            <a:fld id="{6C4F94D6-2918-5746-B085-8FA6D9F8628E}" type="slidenum">
              <a:rPr lang="en-US" smtClean="0"/>
              <a:t>17</a:t>
            </a:fld>
            <a:endParaRPr lang="en-US"/>
          </a:p>
        </p:txBody>
      </p:sp>
    </p:spTree>
    <p:extLst>
      <p:ext uri="{BB962C8B-B14F-4D97-AF65-F5344CB8AC3E}">
        <p14:creationId xmlns:p14="http://schemas.microsoft.com/office/powerpoint/2010/main" val="172742413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ru-RU" sz="1800" b="1" dirty="0" smtClean="0">
                <a:effectLst/>
                <a:latin typeface="Avenir Next" panose="020B0503020202020204" pitchFamily="34" charset="0"/>
                <a:ea typeface="Calibri" panose="020F0502020204030204" pitchFamily="34" charset="0"/>
                <a:cs typeface="Calibri" panose="020F0502020204030204" pitchFamily="34" charset="0"/>
              </a:rPr>
              <a:t>Иисус Христос прежде возлюбил тебя, чтобы ты мог любить</a:t>
            </a:r>
          </a:p>
          <a:p>
            <a:pPr marL="0" marR="0">
              <a:spcBef>
                <a:spcPts val="0"/>
              </a:spcBef>
              <a:spcAft>
                <a:spcPts val="0"/>
              </a:spcAft>
            </a:pPr>
            <a:r>
              <a:rPr lang="ru-RU" sz="1800" b="0" dirty="0" smtClean="0">
                <a:effectLst/>
                <a:latin typeface="Avenir Next" panose="020B0503020202020204" pitchFamily="34" charset="0"/>
                <a:ea typeface="Calibri" panose="020F0502020204030204" pitchFamily="34" charset="0"/>
                <a:cs typeface="Calibri" panose="020F0502020204030204" pitchFamily="34" charset="0"/>
              </a:rPr>
              <a:t>Откройте ваши Библии, 1 Иоанна 4:10, 11 и следите со мной, когда я буду читать стих 10. «¹⁰ В том любовь, что не мы возлюбили Бога, но Он возлюбил нас и послал Сына Своего в умилостивление за грехи».</a:t>
            </a:r>
          </a:p>
          <a:p>
            <a:pPr marL="0" marR="0">
              <a:spcBef>
                <a:spcPts val="0"/>
              </a:spcBef>
              <a:spcAft>
                <a:spcPts val="0"/>
              </a:spcAft>
            </a:pPr>
            <a:r>
              <a:rPr lang="ru-RU" sz="1800" b="0" dirty="0" smtClean="0">
                <a:effectLst/>
                <a:latin typeface="Avenir Next" panose="020B0503020202020204" pitchFamily="34" charset="0"/>
                <a:ea typeface="Calibri" panose="020F0502020204030204" pitchFamily="34" charset="0"/>
                <a:cs typeface="Calibri" panose="020F0502020204030204" pitchFamily="34" charset="0"/>
              </a:rPr>
              <a:t>” Мы видим в 10-м стихе, что Бог сначала возлюбил нас. Он продолжает нас любить даже когда мы этого недостойны.</a:t>
            </a:r>
          </a:p>
          <a:p>
            <a:pPr marL="0" marR="0">
              <a:spcBef>
                <a:spcPts val="0"/>
              </a:spcBef>
              <a:spcAft>
                <a:spcPts val="0"/>
              </a:spcAft>
            </a:pPr>
            <a:r>
              <a:rPr lang="ru-RU" sz="1800" b="0" dirty="0" smtClean="0">
                <a:effectLst/>
                <a:latin typeface="Avenir Next" panose="020B0503020202020204" pitchFamily="34" charset="0"/>
                <a:ea typeface="Calibri" panose="020F0502020204030204" pitchFamily="34" charset="0"/>
                <a:cs typeface="Calibri" panose="020F0502020204030204" pitchFamily="34" charset="0"/>
              </a:rPr>
              <a:t>  </a:t>
            </a:r>
          </a:p>
          <a:p>
            <a:pPr marL="0" marR="0">
              <a:spcBef>
                <a:spcPts val="0"/>
              </a:spcBef>
              <a:spcAft>
                <a:spcPts val="0"/>
              </a:spcAft>
            </a:pPr>
            <a:r>
              <a:rPr lang="ru-RU" sz="1800" b="0" dirty="0" smtClean="0">
                <a:effectLst/>
                <a:latin typeface="Avenir Next" panose="020B0503020202020204" pitchFamily="34" charset="0"/>
                <a:ea typeface="Calibri" panose="020F0502020204030204" pitchFamily="34" charset="0"/>
                <a:cs typeface="Calibri" panose="020F0502020204030204" pitchFamily="34" charset="0"/>
              </a:rPr>
              <a:t>Теперь давайте перейдем к 11 –му стиху. «¹¹ Возлюбленные! если так возлюбил нас Бог, то и мы должны любить друг друга». Здесь важно отметить, что слово «Так» может быть переведено еще и «таким образом». Поскольку Бог так возлюбил нас, «мы также должны любить [таким образом] друг друга». Здесь, в 11 стихе, нам заповедано любить других так же, как Бог любит нас.</a:t>
            </a:r>
          </a:p>
        </p:txBody>
      </p:sp>
      <p:sp>
        <p:nvSpPr>
          <p:cNvPr id="4" name="Slide Number Placeholder 3"/>
          <p:cNvSpPr>
            <a:spLocks noGrp="1"/>
          </p:cNvSpPr>
          <p:nvPr>
            <p:ph type="sldNum" sz="quarter" idx="5"/>
          </p:nvPr>
        </p:nvSpPr>
        <p:spPr/>
        <p:txBody>
          <a:bodyPr/>
          <a:lstStyle/>
          <a:p>
            <a:fld id="{6C4F94D6-2918-5746-B085-8FA6D9F8628E}" type="slidenum">
              <a:rPr lang="en-US" smtClean="0"/>
              <a:t>18</a:t>
            </a:fld>
            <a:endParaRPr lang="en-US"/>
          </a:p>
        </p:txBody>
      </p:sp>
    </p:spTree>
    <p:extLst>
      <p:ext uri="{BB962C8B-B14F-4D97-AF65-F5344CB8AC3E}">
        <p14:creationId xmlns:p14="http://schemas.microsoft.com/office/powerpoint/2010/main" val="200430816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ru-RU" sz="1800" dirty="0" smtClean="0">
                <a:effectLst/>
                <a:latin typeface="Avenir Next" panose="020B0503020202020204" pitchFamily="34" charset="0"/>
                <a:ea typeface="Calibri" panose="020F0502020204030204" pitchFamily="34" charset="0"/>
                <a:cs typeface="Calibri" panose="020F0502020204030204" pitchFamily="34" charset="0"/>
              </a:rPr>
              <a:t>Но, как это можно применить на практике? Давайте представим на минуту, что легко любить тех, кого мы хотим любить. Легко любить людей, которых просто любить. Иисус знал это и говорил, что даже язычники любят тех, кто любит их (Матфея 5:47). Но любить так, как любит Иисус, гораздо сложнее: «⁴⁴ А Я говорю вам: любите врагов ваших, благословляйте проклинающих вас, благотворите ненавидящим вас и молитесь за обижающих вас и гонящих вас, ⁴⁵ да будете сынами Отца вашего Небесного, ибо Он повелевает солнцу Своему восходить над злыми и добрыми и посылает дождь на праведных и неправедных». (Матфея 5:44, 45)</a:t>
            </a:r>
          </a:p>
          <a:p>
            <a:pPr marL="0" marR="0">
              <a:spcBef>
                <a:spcPts val="0"/>
              </a:spcBef>
              <a:spcAft>
                <a:spcPts val="0"/>
              </a:spcAft>
            </a:pPr>
            <a:endParaRPr lang="ru-RU" sz="1800" dirty="0" smtClean="0">
              <a:effectLst/>
              <a:latin typeface="Avenir Next" panose="020B0503020202020204" pitchFamily="34" charset="0"/>
              <a:ea typeface="Calibri" panose="020F0502020204030204" pitchFamily="34" charset="0"/>
              <a:cs typeface="Calibri" panose="020F0502020204030204" pitchFamily="34" charset="0"/>
            </a:endParaRPr>
          </a:p>
          <a:p>
            <a:pPr marL="0" marR="0">
              <a:spcBef>
                <a:spcPts val="0"/>
              </a:spcBef>
              <a:spcAft>
                <a:spcPts val="0"/>
              </a:spcAft>
            </a:pPr>
            <a:r>
              <a:rPr lang="ru-RU" sz="1800" dirty="0" smtClean="0">
                <a:effectLst/>
                <a:latin typeface="Avenir Next" panose="020B0503020202020204" pitchFamily="34" charset="0"/>
                <a:ea typeface="Calibri" panose="020F0502020204030204" pitchFamily="34" charset="0"/>
                <a:cs typeface="Calibri" panose="020F0502020204030204" pitchFamily="34" charset="0"/>
              </a:rPr>
              <a:t>Любить как Бог, значит любить тех, (кого не легко любить) кто не позволяет нам любить их. Он просит нас любить людей, которые отличаются от нас, людей, которые думают и ведут себя не так как мы. Мы не говорим, что нельзя иметь границы, когда имеешь дело с трудными или токсичными людьми, потому что наличие границ создает здоровые взаимоотношения. Но мы имеем в виду христиан, которые слишком легко сдаются из-за каких-либо разногласий. Если бы Бог также легко отказался от нас, мы бы не были теми, кем мы являемся сейчас. Любить тех, кто отличается от нас, непросто. И мы не можем этого сделать своими собственными усилиями. Только по благодати Божией мы можем любить так, как любит Бог. И мы нуждаемся в этом освящении ежедневно на протяжении всей жизни.</a:t>
            </a:r>
          </a:p>
        </p:txBody>
      </p:sp>
      <p:sp>
        <p:nvSpPr>
          <p:cNvPr id="4" name="Slide Number Placeholder 3"/>
          <p:cNvSpPr>
            <a:spLocks noGrp="1"/>
          </p:cNvSpPr>
          <p:nvPr>
            <p:ph type="sldNum" sz="quarter" idx="5"/>
          </p:nvPr>
        </p:nvSpPr>
        <p:spPr/>
        <p:txBody>
          <a:bodyPr/>
          <a:lstStyle/>
          <a:p>
            <a:fld id="{6C4F94D6-2918-5746-B085-8FA6D9F8628E}" type="slidenum">
              <a:rPr lang="en-US" smtClean="0"/>
              <a:t>19</a:t>
            </a:fld>
            <a:endParaRPr lang="en-US"/>
          </a:p>
        </p:txBody>
      </p:sp>
    </p:spTree>
    <p:extLst>
      <p:ext uri="{BB962C8B-B14F-4D97-AF65-F5344CB8AC3E}">
        <p14:creationId xmlns:p14="http://schemas.microsoft.com/office/powerpoint/2010/main" val="396764042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800" dirty="0" smtClean="0">
                <a:effectLst/>
                <a:latin typeface="Avenir Next" panose="020B0503020202020204" pitchFamily="34" charset="0"/>
                <a:ea typeface="Calibri" panose="020F0502020204030204" pitchFamily="34" charset="0"/>
                <a:cs typeface="Calibri" panose="020F0502020204030204" pitchFamily="34" charset="0"/>
              </a:rPr>
              <a:t>Святой Дух помогает нам избавиться от гордости, заменив ее созидающими качествами, такими как прощение, доброта и кроткое сердце. Святой Дух исцеляет наши прошлые раны, чтобы мы могли любить других так, как нас любит Бог. Раав, получив спасение от Бога, не упустила возможности спасти свою семью. Ее доверие и любовь к Богу означали, что она любила и заботилась о спасении других.</a:t>
            </a:r>
            <a:endParaRPr lang="en-US" dirty="0"/>
          </a:p>
        </p:txBody>
      </p:sp>
      <p:sp>
        <p:nvSpPr>
          <p:cNvPr id="4" name="Slide Number Placeholder 3"/>
          <p:cNvSpPr>
            <a:spLocks noGrp="1"/>
          </p:cNvSpPr>
          <p:nvPr>
            <p:ph type="sldNum" sz="quarter" idx="5"/>
          </p:nvPr>
        </p:nvSpPr>
        <p:spPr/>
        <p:txBody>
          <a:bodyPr/>
          <a:lstStyle/>
          <a:p>
            <a:fld id="{6C4F94D6-2918-5746-B085-8FA6D9F8628E}" type="slidenum">
              <a:rPr lang="en-US" smtClean="0"/>
              <a:t>20</a:t>
            </a:fld>
            <a:endParaRPr lang="en-US"/>
          </a:p>
        </p:txBody>
      </p:sp>
    </p:spTree>
    <p:extLst>
      <p:ext uri="{BB962C8B-B14F-4D97-AF65-F5344CB8AC3E}">
        <p14:creationId xmlns:p14="http://schemas.microsoft.com/office/powerpoint/2010/main" val="1330821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ru-RU" sz="1800" b="1" dirty="0" smtClean="0">
                <a:effectLst/>
                <a:latin typeface="Avenir Next" panose="020B0503020202020204" pitchFamily="34" charset="0"/>
                <a:ea typeface="Calibri" panose="020F0502020204030204" pitchFamily="34" charset="0"/>
                <a:cs typeface="Calibri" panose="020F0502020204030204" pitchFamily="34" charset="0"/>
              </a:rPr>
              <a:t>Введение</a:t>
            </a:r>
          </a:p>
          <a:p>
            <a:pPr marL="0" marR="0">
              <a:spcBef>
                <a:spcPts val="0"/>
              </a:spcBef>
              <a:spcAft>
                <a:spcPts val="0"/>
              </a:spcAft>
            </a:pPr>
            <a:r>
              <a:rPr lang="ru-RU" sz="1800" b="0" dirty="0" smtClean="0">
                <a:effectLst/>
                <a:latin typeface="Avenir Next" panose="020B0503020202020204" pitchFamily="34" charset="0"/>
                <a:ea typeface="Calibri" panose="020F0502020204030204" pitchFamily="34" charset="0"/>
                <a:cs typeface="Calibri" panose="020F0502020204030204" pitchFamily="34" charset="0"/>
              </a:rPr>
              <a:t>Разговор двух членов церкви. Один поделился переживанием о члене своей семьи, который был накануне госпитализирован из-за ведения нездорового образа жизни. Несмотря на предупреждение врачей, он игнорирует серьезность своего состояния и ничего не сделал, чтоб изменить свое питание и образ жизни. И эта женщина решила, что она не может больше молиться за здоровье своего родственника, который намерено делает то, что разрушает его здоровье.</a:t>
            </a:r>
          </a:p>
          <a:p>
            <a:pPr marL="0" marR="0">
              <a:spcBef>
                <a:spcPts val="0"/>
              </a:spcBef>
              <a:spcAft>
                <a:spcPts val="0"/>
              </a:spcAft>
            </a:pPr>
            <a:endParaRPr lang="ru-RU" sz="1800" b="0" dirty="0" smtClean="0">
              <a:effectLst/>
              <a:latin typeface="Avenir Next" panose="020B0503020202020204" pitchFamily="34" charset="0"/>
              <a:ea typeface="Calibri" panose="020F0502020204030204" pitchFamily="34" charset="0"/>
              <a:cs typeface="Calibri" panose="020F0502020204030204" pitchFamily="34" charset="0"/>
            </a:endParaRPr>
          </a:p>
          <a:p>
            <a:pPr marL="0" marR="0">
              <a:spcBef>
                <a:spcPts val="0"/>
              </a:spcBef>
              <a:spcAft>
                <a:spcPts val="0"/>
              </a:spcAft>
            </a:pPr>
            <a:r>
              <a:rPr lang="ru-RU" sz="1800" b="0" dirty="0" smtClean="0">
                <a:effectLst/>
                <a:latin typeface="Avenir Next" panose="020B0503020202020204" pitchFamily="34" charset="0"/>
                <a:ea typeface="Calibri" panose="020F0502020204030204" pitchFamily="34" charset="0"/>
                <a:cs typeface="Calibri" panose="020F0502020204030204" pitchFamily="34" charset="0"/>
              </a:rPr>
              <a:t>Второй член церкви подчеркнул, что важно молится по Божьим обетованиям о других людях.</a:t>
            </a:r>
          </a:p>
          <a:p>
            <a:pPr marL="0" marR="0">
              <a:spcBef>
                <a:spcPts val="0"/>
              </a:spcBef>
              <a:spcAft>
                <a:spcPts val="0"/>
              </a:spcAft>
            </a:pPr>
            <a:endParaRPr lang="ru-RU" sz="1800" b="0" dirty="0" smtClean="0">
              <a:effectLst/>
              <a:latin typeface="Avenir Next" panose="020B0503020202020204" pitchFamily="34" charset="0"/>
              <a:ea typeface="Calibri" panose="020F0502020204030204" pitchFamily="34" charset="0"/>
              <a:cs typeface="Calibri" panose="020F0502020204030204" pitchFamily="34" charset="0"/>
            </a:endParaRPr>
          </a:p>
          <a:p>
            <a:pPr marL="0" marR="0">
              <a:spcBef>
                <a:spcPts val="0"/>
              </a:spcBef>
              <a:spcAft>
                <a:spcPts val="0"/>
              </a:spcAft>
            </a:pPr>
            <a:r>
              <a:rPr lang="ru-RU" sz="1800" b="0" dirty="0" smtClean="0">
                <a:effectLst/>
                <a:latin typeface="Avenir Next" panose="020B0503020202020204" pitchFamily="34" charset="0"/>
                <a:ea typeface="Calibri" panose="020F0502020204030204" pitchFamily="34" charset="0"/>
                <a:cs typeface="Calibri" panose="020F0502020204030204" pitchFamily="34" charset="0"/>
              </a:rPr>
              <a:t>Почему нам легче осудить человека, чем любить и молиться о нем, не зависимо от его поведения? Какой совет вы бы дали этим двум членам церкви?</a:t>
            </a:r>
          </a:p>
          <a:p>
            <a:pPr marL="0" marR="0">
              <a:spcBef>
                <a:spcPts val="0"/>
              </a:spcBef>
              <a:spcAft>
                <a:spcPts val="0"/>
              </a:spcAft>
            </a:pPr>
            <a:endParaRPr lang="ru-RU" sz="1800" b="0" dirty="0" smtClean="0">
              <a:effectLst/>
              <a:latin typeface="Avenir Next" panose="020B0503020202020204" pitchFamily="34" charset="0"/>
              <a:ea typeface="Calibri" panose="020F0502020204030204" pitchFamily="34" charset="0"/>
              <a:cs typeface="Calibri" panose="020F0502020204030204" pitchFamily="34" charset="0"/>
            </a:endParaRPr>
          </a:p>
          <a:p>
            <a:pPr marL="0" marR="0">
              <a:spcBef>
                <a:spcPts val="0"/>
              </a:spcBef>
              <a:spcAft>
                <a:spcPts val="0"/>
              </a:spcAft>
            </a:pPr>
            <a:r>
              <a:rPr lang="ru-RU" sz="1800" b="1" dirty="0" smtClean="0">
                <a:effectLst/>
                <a:latin typeface="Avenir Next" panose="020B0503020202020204" pitchFamily="34" charset="0"/>
                <a:ea typeface="Calibri" panose="020F0502020204030204" pitchFamily="34" charset="0"/>
                <a:cs typeface="Calibri" panose="020F0502020204030204" pitchFamily="34" charset="0"/>
              </a:rPr>
              <a:t>Ранний Христианский конфликт</a:t>
            </a:r>
          </a:p>
          <a:p>
            <a:pPr marL="0" marR="0">
              <a:spcBef>
                <a:spcPts val="0"/>
              </a:spcBef>
              <a:spcAft>
                <a:spcPts val="0"/>
              </a:spcAft>
            </a:pPr>
            <a:r>
              <a:rPr lang="ru-RU" sz="1800" b="0" dirty="0" smtClean="0">
                <a:effectLst/>
                <a:latin typeface="Avenir Next" panose="020B0503020202020204" pitchFamily="34" charset="0"/>
                <a:ea typeface="Calibri" panose="020F0502020204030204" pitchFamily="34" charset="0"/>
                <a:cs typeface="Calibri" panose="020F0502020204030204" pitchFamily="34" charset="0"/>
              </a:rPr>
              <a:t>Некоторые богословы раннего христианства верили в то, что спасение нужно заслужить делами. Они считали, что человечество не рождается грешным, а делает выбор в пользу греха.  Другие же, верили наоборот. Они полагали, что человечество рождается грешным, следовательно, они наследуют греховную природу и необходимость в Божьем спасении.  Более того, некоторые уверены в том, что Бог сам избирает тех, кого он желает спасти – и как правило это относится к теории предопределения. </a:t>
            </a:r>
          </a:p>
          <a:p>
            <a:pPr marL="0" marR="0">
              <a:spcBef>
                <a:spcPts val="0"/>
              </a:spcBef>
              <a:spcAft>
                <a:spcPts val="0"/>
              </a:spcAft>
            </a:pPr>
            <a:endParaRPr lang="ru-RU" sz="1800" b="0" dirty="0" smtClean="0">
              <a:effectLst/>
              <a:latin typeface="Avenir Next" panose="020B0503020202020204" pitchFamily="34" charset="0"/>
              <a:ea typeface="Calibri" panose="020F0502020204030204" pitchFamily="34" charset="0"/>
              <a:cs typeface="Calibri" panose="020F0502020204030204" pitchFamily="34" charset="0"/>
            </a:endParaRPr>
          </a:p>
          <a:p>
            <a:pPr marL="0" marR="0">
              <a:spcBef>
                <a:spcPts val="0"/>
              </a:spcBef>
              <a:spcAft>
                <a:spcPts val="0"/>
              </a:spcAft>
            </a:pPr>
            <a:r>
              <a:rPr lang="ru-RU" sz="1800" b="0" dirty="0" smtClean="0">
                <a:effectLst/>
                <a:latin typeface="Avenir Next" panose="020B0503020202020204" pitchFamily="34" charset="0"/>
                <a:ea typeface="Calibri" panose="020F0502020204030204" pitchFamily="34" charset="0"/>
                <a:cs typeface="Calibri" panose="020F0502020204030204" pitchFamily="34" charset="0"/>
              </a:rPr>
              <a:t>Вы можете себе представить смятение и разочарование, которые эти противоречивые идеи распространили среди христиан. Многие усердно трудились, чтобы заслужить спасение, в то время как другие этого не делали, потому что они верили в то, что Бог предопределяет тех, кого Он хочет спасти.</a:t>
            </a:r>
          </a:p>
          <a:p>
            <a:pPr marL="0" marR="0">
              <a:spcBef>
                <a:spcPts val="0"/>
              </a:spcBef>
              <a:spcAft>
                <a:spcPts val="0"/>
              </a:spcAft>
            </a:pPr>
            <a:endParaRPr lang="ru-RU" sz="1800" b="0" dirty="0" smtClean="0">
              <a:effectLst/>
              <a:latin typeface="Avenir Next" panose="020B0503020202020204" pitchFamily="34" charset="0"/>
              <a:ea typeface="Calibri" panose="020F0502020204030204" pitchFamily="34" charset="0"/>
              <a:cs typeface="Calibri" panose="020F0502020204030204" pitchFamily="34" charset="0"/>
            </a:endParaRPr>
          </a:p>
        </p:txBody>
      </p:sp>
      <p:sp>
        <p:nvSpPr>
          <p:cNvPr id="4" name="Slide Number Placeholder 3"/>
          <p:cNvSpPr>
            <a:spLocks noGrp="1"/>
          </p:cNvSpPr>
          <p:nvPr>
            <p:ph type="sldNum" sz="quarter" idx="5"/>
          </p:nvPr>
        </p:nvSpPr>
        <p:spPr/>
        <p:txBody>
          <a:bodyPr/>
          <a:lstStyle/>
          <a:p>
            <a:fld id="{6C4F94D6-2918-5746-B085-8FA6D9F8628E}" type="slidenum">
              <a:rPr lang="en-US" smtClean="0"/>
              <a:t>3</a:t>
            </a:fld>
            <a:endParaRPr lang="en-US"/>
          </a:p>
        </p:txBody>
      </p:sp>
    </p:spTree>
    <p:extLst>
      <p:ext uri="{BB962C8B-B14F-4D97-AF65-F5344CB8AC3E}">
        <p14:creationId xmlns:p14="http://schemas.microsoft.com/office/powerpoint/2010/main" val="87303776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ru-RU" sz="1800" dirty="0" smtClean="0">
                <a:effectLst/>
                <a:latin typeface="Avenir Next" panose="020B0503020202020204" pitchFamily="34" charset="0"/>
                <a:ea typeface="Calibri" panose="020F0502020204030204" pitchFamily="34" charset="0"/>
                <a:cs typeface="Calibri" panose="020F0502020204030204" pitchFamily="34" charset="0"/>
              </a:rPr>
              <a:t>Как мы, будучи христианами, можем радоваться своему спасению, и ничего не делать для спасения других? Так как Раав умоляла о спасении своих близких, так же и последователи Христа должны заботиться о спасении других. Один богослов пишет: «Если бы Раав согласилась получить спасение только для себя, можно было бы сказать о том, что у нее нет здоровых человеческих ценностей, но она заручается обещанием на спасение всей своей семьи и таким образом сохраняет жизнь тем, от кого она ее сама получила». </a:t>
            </a:r>
            <a:endParaRPr lang="en-US" sz="1800" dirty="0">
              <a:effectLst/>
              <a:latin typeface="Calibri" panose="020F0502020204030204" pitchFamily="34" charset="0"/>
              <a:ea typeface="Calibri" panose="020F0502020204030204" pitchFamily="34" charset="0"/>
            </a:endParaRPr>
          </a:p>
        </p:txBody>
      </p:sp>
      <p:sp>
        <p:nvSpPr>
          <p:cNvPr id="4" name="Slide Number Placeholder 3"/>
          <p:cNvSpPr>
            <a:spLocks noGrp="1"/>
          </p:cNvSpPr>
          <p:nvPr>
            <p:ph type="sldNum" sz="quarter" idx="5"/>
          </p:nvPr>
        </p:nvSpPr>
        <p:spPr/>
        <p:txBody>
          <a:bodyPr/>
          <a:lstStyle/>
          <a:p>
            <a:fld id="{6C4F94D6-2918-5746-B085-8FA6D9F8628E}" type="slidenum">
              <a:rPr lang="en-US" smtClean="0"/>
              <a:t>21</a:t>
            </a:fld>
            <a:endParaRPr lang="en-US"/>
          </a:p>
        </p:txBody>
      </p:sp>
    </p:spTree>
    <p:extLst>
      <p:ext uri="{BB962C8B-B14F-4D97-AF65-F5344CB8AC3E}">
        <p14:creationId xmlns:p14="http://schemas.microsoft.com/office/powerpoint/2010/main" val="56303028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ru-RU" sz="1800" b="1" dirty="0" smtClean="0">
                <a:solidFill>
                  <a:srgbClr val="000000"/>
                </a:solidFill>
                <a:effectLst/>
                <a:latin typeface="Avenir Next" panose="020B0503020202020204" pitchFamily="34" charset="0"/>
                <a:ea typeface="Times New Roman" panose="02020603050405020304" pitchFamily="18" charset="0"/>
                <a:cs typeface="Calibri" panose="020F0502020204030204" pitchFamily="34" charset="0"/>
              </a:rPr>
              <a:t>Любить трудных людей</a:t>
            </a:r>
          </a:p>
          <a:p>
            <a:pPr marL="0" marR="0">
              <a:spcBef>
                <a:spcPts val="0"/>
              </a:spcBef>
              <a:spcAft>
                <a:spcPts val="0"/>
              </a:spcAft>
            </a:pPr>
            <a:r>
              <a:rPr lang="ru-RU" sz="1800" b="0" dirty="0" smtClean="0">
                <a:solidFill>
                  <a:srgbClr val="000000"/>
                </a:solidFill>
                <a:effectLst/>
                <a:latin typeface="Avenir Next" panose="020B0503020202020204" pitchFamily="34" charset="0"/>
                <a:ea typeface="Times New Roman" panose="02020603050405020304" pitchFamily="18" charset="0"/>
                <a:cs typeface="Calibri" panose="020F0502020204030204" pitchFamily="34" charset="0"/>
              </a:rPr>
              <a:t>Всем нам приходилось переживать, насколько бывает трудно любить людей при определенных обстоятельствах. У одной молодой женщины, Шерил, была одноклассница Вики, которую было трудно любить и с которой было очень сложно общаться. Вики всегда могла сказать что-то негативное о Шерил. Она наговаривала и часто манипулировала, чтобы другие ученики тоже не любили Шерил. Шерил, староста класса и она ею была уже много лет. Однажды она пришла в класс с небольшим опозданием. Ее учитель сказал ей явиться в полицейский участок по соседству со школой, так как сама учительница подала на нее жалобу. Шерил была в шоке, но сразу пошла туда. Поскольку она была сильным человеком, то она научилась держать себя в руках, она не плакала, не показывала своего страха, но от шока, у нее внутри все замерло!</a:t>
            </a:r>
          </a:p>
          <a:p>
            <a:pPr marL="0" marR="0">
              <a:spcBef>
                <a:spcPts val="0"/>
              </a:spcBef>
              <a:spcAft>
                <a:spcPts val="0"/>
              </a:spcAft>
            </a:pPr>
            <a:r>
              <a:rPr lang="ru-RU" sz="1800" b="0" dirty="0" smtClean="0">
                <a:solidFill>
                  <a:srgbClr val="000000"/>
                </a:solidFill>
                <a:effectLst/>
                <a:latin typeface="Avenir Next" panose="020B0503020202020204" pitchFamily="34" charset="0"/>
                <a:ea typeface="Times New Roman" panose="02020603050405020304" pitchFamily="18" charset="0"/>
                <a:cs typeface="Calibri" panose="020F0502020204030204" pitchFamily="34" charset="0"/>
              </a:rPr>
              <a:t> </a:t>
            </a:r>
          </a:p>
          <a:p>
            <a:pPr marL="0" marR="0">
              <a:spcBef>
                <a:spcPts val="0"/>
              </a:spcBef>
              <a:spcAft>
                <a:spcPts val="0"/>
              </a:spcAft>
            </a:pPr>
            <a:r>
              <a:rPr lang="ru-RU" sz="1800" b="0" dirty="0" smtClean="0">
                <a:solidFill>
                  <a:srgbClr val="000000"/>
                </a:solidFill>
                <a:effectLst/>
                <a:latin typeface="Avenir Next" panose="020B0503020202020204" pitchFamily="34" charset="0"/>
                <a:ea typeface="Times New Roman" panose="02020603050405020304" pitchFamily="18" charset="0"/>
                <a:cs typeface="Calibri" panose="020F0502020204030204" pitchFamily="34" charset="0"/>
              </a:rPr>
              <a:t>Когда Шерил прибыла в полицейский участок и спросила, зачем ее вызвали, все казалось, смутились и сказали ей, что не отправляли в школу никаких повесток. Вернувшись в класс, она объяснила учителю, что все в порядке. В этот же день она узнала, что Вики наврала всем и в это поверил даже учитель.</a:t>
            </a:r>
          </a:p>
          <a:p>
            <a:pPr marL="0" marR="0">
              <a:spcBef>
                <a:spcPts val="0"/>
              </a:spcBef>
              <a:spcAft>
                <a:spcPts val="0"/>
              </a:spcAft>
            </a:pPr>
            <a:endParaRPr lang="ru-RU" sz="1800" b="0" dirty="0" smtClean="0">
              <a:solidFill>
                <a:srgbClr val="000000"/>
              </a:solidFill>
              <a:effectLst/>
              <a:latin typeface="Avenir Next" panose="020B0503020202020204" pitchFamily="34" charset="0"/>
              <a:ea typeface="Times New Roman" panose="02020603050405020304" pitchFamily="18" charset="0"/>
              <a:cs typeface="Calibri" panose="020F0502020204030204" pitchFamily="34" charset="0"/>
            </a:endParaRPr>
          </a:p>
          <a:p>
            <a:pPr marL="0" marR="0">
              <a:spcBef>
                <a:spcPts val="0"/>
              </a:spcBef>
              <a:spcAft>
                <a:spcPts val="0"/>
              </a:spcAft>
            </a:pPr>
            <a:r>
              <a:rPr lang="ru-RU" sz="1800" b="0" dirty="0" smtClean="0">
                <a:solidFill>
                  <a:srgbClr val="000000"/>
                </a:solidFill>
                <a:effectLst/>
                <a:latin typeface="Avenir Next" panose="020B0503020202020204" pitchFamily="34" charset="0"/>
                <a:ea typeface="Times New Roman" panose="02020603050405020304" pitchFamily="18" charset="0"/>
                <a:cs typeface="Calibri" panose="020F0502020204030204" pitchFamily="34" charset="0"/>
              </a:rPr>
              <a:t>Как можно любить такого человека, который намеренно строит козни другим? Мы должны молиться, чтобы Божья любовь наполняла наши сердца, независимо, от отношения других людей к нам.</a:t>
            </a:r>
          </a:p>
          <a:p>
            <a:pPr marL="0" marR="0">
              <a:spcBef>
                <a:spcPts val="0"/>
              </a:spcBef>
              <a:spcAft>
                <a:spcPts val="0"/>
              </a:spcAft>
            </a:pPr>
            <a:endParaRPr lang="ru-RU" sz="1800" b="0" dirty="0" smtClean="0">
              <a:solidFill>
                <a:srgbClr val="000000"/>
              </a:solidFill>
              <a:effectLst/>
              <a:latin typeface="Avenir Next" panose="020B0503020202020204" pitchFamily="34" charset="0"/>
              <a:ea typeface="Times New Roman" panose="02020603050405020304" pitchFamily="18" charset="0"/>
              <a:cs typeface="Calibri" panose="020F0502020204030204" pitchFamily="34" charset="0"/>
            </a:endParaRPr>
          </a:p>
          <a:p>
            <a:pPr marL="0" marR="0">
              <a:spcBef>
                <a:spcPts val="0"/>
              </a:spcBef>
              <a:spcAft>
                <a:spcPts val="0"/>
              </a:spcAft>
            </a:pPr>
            <a:r>
              <a:rPr lang="ru-RU" sz="1800" b="0" dirty="0" smtClean="0">
                <a:solidFill>
                  <a:srgbClr val="000000"/>
                </a:solidFill>
                <a:effectLst/>
                <a:latin typeface="Avenir Next" panose="020B0503020202020204" pitchFamily="34" charset="0"/>
                <a:ea typeface="Times New Roman" panose="02020603050405020304" pitchFamily="18" charset="0"/>
                <a:cs typeface="Calibri" panose="020F0502020204030204" pitchFamily="34" charset="0"/>
              </a:rPr>
              <a:t>Шерил пришла домой, ей было очень грустно и в то же время она злилась, и она начала молиться об этом. Принеся свои чувства в молитве к Господу, она ясно услышала, как Он прошептал ей: «Представь, что она думает и чувствует то же, что и ты».</a:t>
            </a:r>
          </a:p>
          <a:p>
            <a:pPr marL="0" marR="0">
              <a:spcBef>
                <a:spcPts val="0"/>
              </a:spcBef>
              <a:spcAft>
                <a:spcPts val="0"/>
              </a:spcAft>
            </a:pPr>
            <a:endParaRPr lang="ru-RU" sz="1800" b="0" dirty="0" smtClean="0">
              <a:solidFill>
                <a:srgbClr val="000000"/>
              </a:solidFill>
              <a:effectLst/>
              <a:latin typeface="Avenir Next" panose="020B0503020202020204" pitchFamily="34" charset="0"/>
              <a:ea typeface="Times New Roman" panose="02020603050405020304" pitchFamily="18" charset="0"/>
              <a:cs typeface="Calibri" panose="020F0502020204030204" pitchFamily="34" charset="0"/>
            </a:endParaRPr>
          </a:p>
          <a:p>
            <a:pPr marL="0" marR="0">
              <a:spcBef>
                <a:spcPts val="0"/>
              </a:spcBef>
              <a:spcAft>
                <a:spcPts val="0"/>
              </a:spcAft>
            </a:pPr>
            <a:r>
              <a:rPr lang="ru-RU" sz="1800" b="0" dirty="0" smtClean="0">
                <a:solidFill>
                  <a:srgbClr val="000000"/>
                </a:solidFill>
                <a:effectLst/>
                <a:latin typeface="Avenir Next" panose="020B0503020202020204" pitchFamily="34" charset="0"/>
                <a:ea typeface="Times New Roman" panose="02020603050405020304" pitchFamily="18" charset="0"/>
                <a:cs typeface="Calibri" panose="020F0502020204030204" pitchFamily="34" charset="0"/>
              </a:rPr>
              <a:t>Шерил задумалась о своем характере и смогла было признать, что у нее тоже есть непростые качества. Она была замечательной, умной и хорошо организованной, но также могла быть властной, решительной и иногда даже подавлять других. </a:t>
            </a:r>
            <a:r>
              <a:rPr lang="ru-RU" sz="1800" b="0" smtClean="0">
                <a:solidFill>
                  <a:srgbClr val="000000"/>
                </a:solidFill>
                <a:effectLst/>
                <a:latin typeface="Avenir Next" panose="020B0503020202020204" pitchFamily="34" charset="0"/>
                <a:ea typeface="Times New Roman" panose="02020603050405020304" pitchFamily="18" charset="0"/>
                <a:cs typeface="Calibri" panose="020F0502020204030204" pitchFamily="34" charset="0"/>
              </a:rPr>
              <a:t>Возможно, </a:t>
            </a:r>
            <a:r>
              <a:rPr lang="ru-RU" sz="1800" b="0" dirty="0" smtClean="0">
                <a:solidFill>
                  <a:srgbClr val="000000"/>
                </a:solidFill>
                <a:effectLst/>
                <a:latin typeface="Avenir Next" panose="020B0503020202020204" pitchFamily="34" charset="0"/>
                <a:ea typeface="Times New Roman" panose="02020603050405020304" pitchFamily="18" charset="0"/>
                <a:cs typeface="Calibri" panose="020F0502020204030204" pitchFamily="34" charset="0"/>
              </a:rPr>
              <a:t>она когда-то причинила боль или обидела Вики и других, даже не осознавая этого. Бог коснулся сердца Шерил, и помог ей увидеть свое «я», несмотря на ее юный возраст. С тех пор Шерил приняла решение любить Вики и быть доброй по отношению к ней. Поначалу было очень трудно, но, в конце концов, ее доброта и всепрощение покорили Вики, и они стали хорошими подругами. Эта история нам показывает, что иногда любовь — это не просто чувство, это решение, которое мы осознанно принимаем.</a:t>
            </a:r>
          </a:p>
          <a:p>
            <a:endParaRPr lang="en-US" dirty="0"/>
          </a:p>
        </p:txBody>
      </p:sp>
      <p:sp>
        <p:nvSpPr>
          <p:cNvPr id="4" name="Slide Number Placeholder 3"/>
          <p:cNvSpPr>
            <a:spLocks noGrp="1"/>
          </p:cNvSpPr>
          <p:nvPr>
            <p:ph type="sldNum" sz="quarter" idx="5"/>
          </p:nvPr>
        </p:nvSpPr>
        <p:spPr/>
        <p:txBody>
          <a:bodyPr/>
          <a:lstStyle/>
          <a:p>
            <a:fld id="{6C4F94D6-2918-5746-B085-8FA6D9F8628E}" type="slidenum">
              <a:rPr lang="en-US" smtClean="0"/>
              <a:t>22</a:t>
            </a:fld>
            <a:endParaRPr lang="en-US"/>
          </a:p>
        </p:txBody>
      </p:sp>
    </p:spTree>
    <p:extLst>
      <p:ext uri="{BB962C8B-B14F-4D97-AF65-F5344CB8AC3E}">
        <p14:creationId xmlns:p14="http://schemas.microsoft.com/office/powerpoint/2010/main" val="353314723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ru-RU" sz="1800" b="1" dirty="0" smtClean="0">
                <a:effectLst/>
                <a:latin typeface="Avenir Next" panose="020B0503020202020204" pitchFamily="34" charset="0"/>
                <a:ea typeface="Calibri" panose="020F0502020204030204" pitchFamily="34" charset="0"/>
                <a:cs typeface="Calibri" panose="020F0502020204030204" pitchFamily="34" charset="0"/>
              </a:rPr>
              <a:t>Заключение</a:t>
            </a:r>
          </a:p>
          <a:p>
            <a:pPr marL="0" marR="0">
              <a:spcBef>
                <a:spcPts val="0"/>
              </a:spcBef>
              <a:spcAft>
                <a:spcPts val="0"/>
              </a:spcAft>
            </a:pPr>
            <a:r>
              <a:rPr lang="ru-RU" sz="1800" b="0" dirty="0" smtClean="0">
                <a:effectLst/>
                <a:latin typeface="Avenir Next" panose="020B0503020202020204" pitchFamily="34" charset="0"/>
                <a:ea typeface="Calibri" panose="020F0502020204030204" pitchFamily="34" charset="0"/>
                <a:cs typeface="Calibri" panose="020F0502020204030204" pitchFamily="34" charset="0"/>
              </a:rPr>
              <a:t>Помните разговор двух членов церкви? Где один из них сказал, что не может больше молиться о спасении близкого человека, сознательно выбравшего нездоровый образ жизни и как следствие многочисленные госпитализации. Второй же ответил, что важно молиться о других по обетованию. Если бы вы были участником этого разговора, что бы вы сказали? </a:t>
            </a:r>
          </a:p>
          <a:p>
            <a:pPr marL="0" marR="0">
              <a:spcBef>
                <a:spcPts val="0"/>
              </a:spcBef>
              <a:spcAft>
                <a:spcPts val="0"/>
              </a:spcAft>
            </a:pPr>
            <a:endParaRPr lang="ru-RU" sz="1800" b="0" dirty="0" smtClean="0">
              <a:effectLst/>
              <a:latin typeface="Avenir Next" panose="020B0503020202020204" pitchFamily="34" charset="0"/>
              <a:ea typeface="Calibri" panose="020F0502020204030204" pitchFamily="34" charset="0"/>
              <a:cs typeface="Calibri" panose="020F0502020204030204" pitchFamily="34" charset="0"/>
            </a:endParaRPr>
          </a:p>
          <a:p>
            <a:pPr marL="0" marR="0">
              <a:spcBef>
                <a:spcPts val="0"/>
              </a:spcBef>
              <a:spcAft>
                <a:spcPts val="0"/>
              </a:spcAft>
            </a:pPr>
            <a:r>
              <a:rPr lang="ru-RU" sz="1800" b="0" dirty="0" smtClean="0">
                <a:effectLst/>
                <a:latin typeface="Avenir Next" panose="020B0503020202020204" pitchFamily="34" charset="0"/>
                <a:ea typeface="Calibri" panose="020F0502020204030204" pitchFamily="34" charset="0"/>
                <a:cs typeface="Calibri" panose="020F0502020204030204" pitchFamily="34" charset="0"/>
              </a:rPr>
              <a:t>Поскольку Иисус призывает нас прощать 7 раз по 70 (Матфея 18:22) и также Он нас прощает, то и мы со своей стороны должны прощать других. Иногда только молитвы недостаточно. Порой нам нужно наладить контакт и примириться с людьми. Чтобы быть подобными Иисусу, мы должны все делать с любовью, кротостью, добротой и с терпением, пока они не сделают правильный выбор.</a:t>
            </a:r>
          </a:p>
          <a:p>
            <a:pPr marL="0" marR="0">
              <a:spcBef>
                <a:spcPts val="0"/>
              </a:spcBef>
              <a:spcAft>
                <a:spcPts val="0"/>
              </a:spcAft>
            </a:pPr>
            <a:endParaRPr lang="ru-RU" sz="1800" b="1" dirty="0">
              <a:effectLst/>
              <a:latin typeface="Avenir Next" panose="020B0503020202020204" pitchFamily="34" charset="0"/>
              <a:ea typeface="Calibri" panose="020F0502020204030204" pitchFamily="34" charset="0"/>
              <a:cs typeface="Calibri" panose="020F0502020204030204" pitchFamily="34" charset="0"/>
            </a:endParaRPr>
          </a:p>
        </p:txBody>
      </p:sp>
      <p:sp>
        <p:nvSpPr>
          <p:cNvPr id="4" name="Slide Number Placeholder 3"/>
          <p:cNvSpPr>
            <a:spLocks noGrp="1"/>
          </p:cNvSpPr>
          <p:nvPr>
            <p:ph type="sldNum" sz="quarter" idx="5"/>
          </p:nvPr>
        </p:nvSpPr>
        <p:spPr/>
        <p:txBody>
          <a:bodyPr/>
          <a:lstStyle/>
          <a:p>
            <a:fld id="{6C4F94D6-2918-5746-B085-8FA6D9F8628E}" type="slidenum">
              <a:rPr lang="en-US" smtClean="0"/>
              <a:t>23</a:t>
            </a:fld>
            <a:endParaRPr lang="en-US"/>
          </a:p>
        </p:txBody>
      </p:sp>
    </p:spTree>
    <p:extLst>
      <p:ext uri="{BB962C8B-B14F-4D97-AF65-F5344CB8AC3E}">
        <p14:creationId xmlns:p14="http://schemas.microsoft.com/office/powerpoint/2010/main" val="190860866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800" dirty="0" smtClean="0">
                <a:effectLst/>
                <a:latin typeface="Avenir Next" panose="020B0503020202020204" pitchFamily="34" charset="0"/>
                <a:ea typeface="Calibri" panose="020F0502020204030204" pitchFamily="34" charset="0"/>
                <a:cs typeface="Calibri" panose="020F0502020204030204" pitchFamily="34" charset="0"/>
              </a:rPr>
              <a:t>Бог призывает нас проявлять любовь, которая гораздо глубже человеческих чувств или эмоций. Любовь — это посвящение, обдуманный выбор служить Богу и ближним. Такая любовь побуждает нас трудиться на благо всех людей — тех, кого нам легко любить, и тех, кого нам трудно любить.</a:t>
            </a:r>
          </a:p>
        </p:txBody>
      </p:sp>
      <p:sp>
        <p:nvSpPr>
          <p:cNvPr id="4" name="Slide Number Placeholder 3"/>
          <p:cNvSpPr>
            <a:spLocks noGrp="1"/>
          </p:cNvSpPr>
          <p:nvPr>
            <p:ph type="sldNum" sz="quarter" idx="5"/>
          </p:nvPr>
        </p:nvSpPr>
        <p:spPr/>
        <p:txBody>
          <a:bodyPr/>
          <a:lstStyle/>
          <a:p>
            <a:fld id="{6C4F94D6-2918-5746-B085-8FA6D9F8628E}" type="slidenum">
              <a:rPr lang="en-US" smtClean="0"/>
              <a:t>24</a:t>
            </a:fld>
            <a:endParaRPr lang="en-US"/>
          </a:p>
        </p:txBody>
      </p:sp>
    </p:spTree>
    <p:extLst>
      <p:ext uri="{BB962C8B-B14F-4D97-AF65-F5344CB8AC3E}">
        <p14:creationId xmlns:p14="http://schemas.microsoft.com/office/powerpoint/2010/main" val="269162219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ru-RU" sz="1800" b="1" dirty="0" smtClean="0">
                <a:effectLst/>
                <a:latin typeface="Avenir Next" panose="020B0503020202020204" pitchFamily="34" charset="0"/>
                <a:ea typeface="Calibri" panose="020F0502020204030204" pitchFamily="34" charset="0"/>
                <a:cs typeface="Calibri" panose="020F0502020204030204" pitchFamily="34" charset="0"/>
              </a:rPr>
              <a:t>Призыв</a:t>
            </a:r>
          </a:p>
          <a:p>
            <a:pPr marL="0" marR="0">
              <a:spcBef>
                <a:spcPts val="0"/>
              </a:spcBef>
              <a:spcAft>
                <a:spcPts val="0"/>
              </a:spcAft>
            </a:pPr>
            <a:r>
              <a:rPr lang="ru-RU" sz="1800" b="0" dirty="0" smtClean="0">
                <a:effectLst/>
                <a:latin typeface="Avenir Next" panose="020B0503020202020204" pitchFamily="34" charset="0"/>
                <a:ea typeface="Calibri" panose="020F0502020204030204" pitchFamily="34" charset="0"/>
                <a:cs typeface="Calibri" panose="020F0502020204030204" pitchFamily="34" charset="0"/>
              </a:rPr>
              <a:t>Какие перемены Божья любовь может сотворить в нас? Если неисцеленные раны мешают вашим взаимоотношениям, Иисус призывает вас взыскать Его, чтобы обрести исцеление. Если неразрешенные конфликты угрожают вашим взаимоотношениям, Иисус призывает вас работать над ними, чтобы восстановить их. Если вам трудно общаться или работать с кем-то из коллег на работе, Иисус призывает вас проявить инициативу и сделать все возможное с вашей стороны, чтобы наладить взаимоотношения. Если вы затаили обиду на кого-то, Иисус призывает вас покаяться и принимать других такими, какие они есть, оставив прошлое позади. Если вы легко осуждаете людей и думаете, что вы лучше, Иисус призывает вас смирить себя и взглянуть на них по-другому, увидеть их такими, какими их видит Он благодаря Своей благодати и милости.</a:t>
            </a:r>
          </a:p>
          <a:p>
            <a:pPr marL="0" marR="0">
              <a:spcBef>
                <a:spcPts val="0"/>
              </a:spcBef>
              <a:spcAft>
                <a:spcPts val="0"/>
              </a:spcAft>
            </a:pPr>
            <a:endParaRPr lang="ru-RU" sz="1800" b="0" dirty="0" smtClean="0">
              <a:effectLst/>
              <a:latin typeface="Avenir Next" panose="020B0503020202020204" pitchFamily="34" charset="0"/>
              <a:ea typeface="Calibri" panose="020F0502020204030204" pitchFamily="34" charset="0"/>
              <a:cs typeface="Calibri" panose="020F0502020204030204" pitchFamily="34" charset="0"/>
            </a:endParaRPr>
          </a:p>
          <a:p>
            <a:pPr marL="0" marR="0">
              <a:spcBef>
                <a:spcPts val="0"/>
              </a:spcBef>
              <a:spcAft>
                <a:spcPts val="0"/>
              </a:spcAft>
            </a:pPr>
            <a:r>
              <a:rPr lang="ru-RU" sz="1800" b="0" dirty="0" smtClean="0">
                <a:effectLst/>
                <a:latin typeface="Avenir Next" panose="020B0503020202020204" pitchFamily="34" charset="0"/>
                <a:ea typeface="Calibri" panose="020F0502020204030204" pitchFamily="34" charset="0"/>
                <a:cs typeface="Calibri" panose="020F0502020204030204" pitchFamily="34" charset="0"/>
              </a:rPr>
              <a:t>Если вы уже сегодня с Божьей помощью готовы измениться, призываю вас, будьте тверды во Христе. Пусть Бог благословит всех нас, когда мы просим Его наполнить нас благодатью и силой, чтобы любить других. Тот, Кто призывает нас любить друг друга, также поможет нам сделать это. Аминь!</a:t>
            </a:r>
          </a:p>
          <a:p>
            <a:pPr marL="0" marR="0">
              <a:spcBef>
                <a:spcPts val="0"/>
              </a:spcBef>
              <a:spcAft>
                <a:spcPts val="0"/>
              </a:spcAft>
            </a:pPr>
            <a:endParaRPr lang="ru-RU" sz="1800" b="1" dirty="0" smtClean="0">
              <a:effectLst/>
              <a:latin typeface="Avenir Next" panose="020B0503020202020204" pitchFamily="34" charset="0"/>
              <a:ea typeface="Calibri" panose="020F0502020204030204" pitchFamily="34" charset="0"/>
              <a:cs typeface="Calibri" panose="020F0502020204030204" pitchFamily="34" charset="0"/>
            </a:endParaRPr>
          </a:p>
        </p:txBody>
      </p:sp>
      <p:sp>
        <p:nvSpPr>
          <p:cNvPr id="4" name="Slide Number Placeholder 3"/>
          <p:cNvSpPr>
            <a:spLocks noGrp="1"/>
          </p:cNvSpPr>
          <p:nvPr>
            <p:ph type="sldNum" sz="quarter" idx="5"/>
          </p:nvPr>
        </p:nvSpPr>
        <p:spPr/>
        <p:txBody>
          <a:bodyPr/>
          <a:lstStyle/>
          <a:p>
            <a:fld id="{6C4F94D6-2918-5746-B085-8FA6D9F8628E}" type="slidenum">
              <a:rPr lang="en-US" smtClean="0"/>
              <a:t>25</a:t>
            </a:fld>
            <a:endParaRPr lang="en-US"/>
          </a:p>
        </p:txBody>
      </p:sp>
    </p:spTree>
    <p:extLst>
      <p:ext uri="{BB962C8B-B14F-4D97-AF65-F5344CB8AC3E}">
        <p14:creationId xmlns:p14="http://schemas.microsoft.com/office/powerpoint/2010/main" val="12371855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ru-RU" sz="1800" b="1" dirty="0" smtClean="0">
                <a:effectLst/>
                <a:latin typeface="Avenir Next" panose="020B0503020202020204" pitchFamily="34" charset="0"/>
                <a:ea typeface="Calibri" panose="020F0502020204030204" pitchFamily="34" charset="0"/>
                <a:cs typeface="Calibri" panose="020F0502020204030204" pitchFamily="34" charset="0"/>
              </a:rPr>
              <a:t>Предотвращающая благодать</a:t>
            </a:r>
          </a:p>
          <a:p>
            <a:pPr marL="0" marR="0">
              <a:spcBef>
                <a:spcPts val="0"/>
              </a:spcBef>
              <a:spcAft>
                <a:spcPts val="0"/>
              </a:spcAft>
            </a:pPr>
            <a:r>
              <a:rPr lang="ru-RU" sz="1800" b="0" dirty="0" smtClean="0">
                <a:effectLst/>
                <a:latin typeface="Avenir Next" panose="020B0503020202020204" pitchFamily="34" charset="0"/>
                <a:ea typeface="Calibri" panose="020F0502020204030204" pitchFamily="34" charset="0"/>
                <a:cs typeface="Calibri" panose="020F0502020204030204" pitchFamily="34" charset="0"/>
              </a:rPr>
              <a:t>Слышали ли вы раньше о таком термине, как «предотвращающая благодать»? Предотвращающая, значит предшествующая. Этот термин придумал Джон Уэсли, основатель методистского движения в 18 веке, из-за нескончаемых споров христианских богословов на тему доктрины о спасении. Идея этой доктрины заключается в том, что Божья благодать предшествует человеческим решениям. Другими словами, Бог запускает этот процесс, Он дарит благодать, проявляя любовь к каждому человеку лично, несмотря на выбор, который они делают - правильный или неправильный.</a:t>
            </a:r>
          </a:p>
          <a:p>
            <a:pPr marL="0" marR="0">
              <a:spcBef>
                <a:spcPts val="0"/>
              </a:spcBef>
              <a:spcAft>
                <a:spcPts val="0"/>
              </a:spcAft>
            </a:pPr>
            <a:r>
              <a:rPr lang="ru-RU" sz="1800" b="0" dirty="0" smtClean="0">
                <a:effectLst/>
                <a:latin typeface="Avenir Next" panose="020B0503020202020204" pitchFamily="34" charset="0"/>
                <a:ea typeface="Calibri" panose="020F0502020204030204" pitchFamily="34" charset="0"/>
                <a:cs typeface="Calibri" panose="020F0502020204030204" pitchFamily="34" charset="0"/>
              </a:rPr>
              <a:t>  </a:t>
            </a:r>
          </a:p>
          <a:p>
            <a:pPr marL="0" marR="0">
              <a:spcBef>
                <a:spcPts val="0"/>
              </a:spcBef>
              <a:spcAft>
                <a:spcPts val="0"/>
              </a:spcAft>
            </a:pPr>
            <a:r>
              <a:rPr lang="ru-RU" sz="1800" b="0" dirty="0" smtClean="0">
                <a:effectLst/>
                <a:latin typeface="Avenir Next" panose="020B0503020202020204" pitchFamily="34" charset="0"/>
                <a:ea typeface="Calibri" panose="020F0502020204030204" pitchFamily="34" charset="0"/>
                <a:cs typeface="Calibri" panose="020F0502020204030204" pitchFamily="34" charset="0"/>
              </a:rPr>
              <a:t>Какая прекрасная и глубокая мысль о предотвращающей благодати.  Эта предваряющая благодать запускает в нас процесс восстановления и наполняет любовью. Это работа Святого Духа в нашем сердце, Он обличает нас, изменяет и помогает нам покаяться.</a:t>
            </a:r>
          </a:p>
          <a:p>
            <a:pPr marL="0" marR="0">
              <a:spcBef>
                <a:spcPts val="0"/>
              </a:spcBef>
              <a:spcAft>
                <a:spcPts val="0"/>
              </a:spcAft>
            </a:pPr>
            <a:endParaRPr lang="ru-RU" sz="1800" b="0" dirty="0" smtClean="0">
              <a:effectLst/>
              <a:latin typeface="Avenir Next" panose="020B0503020202020204" pitchFamily="34" charset="0"/>
              <a:ea typeface="Calibri" panose="020F0502020204030204" pitchFamily="34" charset="0"/>
              <a:cs typeface="Calibri" panose="020F0502020204030204" pitchFamily="34" charset="0"/>
            </a:endParaRPr>
          </a:p>
          <a:p>
            <a:pPr marL="0" marR="0">
              <a:spcBef>
                <a:spcPts val="0"/>
              </a:spcBef>
              <a:spcAft>
                <a:spcPts val="0"/>
              </a:spcAft>
            </a:pPr>
            <a:r>
              <a:rPr lang="ru-RU" sz="1800" b="0" dirty="0" smtClean="0">
                <a:effectLst/>
                <a:latin typeface="Avenir Next" panose="020B0503020202020204" pitchFamily="34" charset="0"/>
                <a:ea typeface="Calibri" panose="020F0502020204030204" pitchFamily="34" charset="0"/>
                <a:cs typeface="Calibri" panose="020F0502020204030204" pitchFamily="34" charset="0"/>
              </a:rPr>
              <a:t>Многие пионеры Адвентисты Седьмого Дня, такие как Джеймс Уайт, Джозеф Бэйт, и Эллен Уайт строго придерживались этой богословской идеи.  Они верили, что, будучи падшими существами, мы рождаемся уже во грехе или с греховными наклонностями. Только благодаря предваряющей благодати Божьей мы можем видеть разницу между добром и злом. Нами движет Божья благодать, она побуждает нас позволить Богу изменять наше сердце и жизнь. Именно Божья благодать дает человеку силы делать каждый шаг навстречу к Нему.</a:t>
            </a:r>
          </a:p>
          <a:p>
            <a:pPr marL="0" marR="0">
              <a:spcBef>
                <a:spcPts val="0"/>
              </a:spcBef>
              <a:spcAft>
                <a:spcPts val="0"/>
              </a:spcAft>
            </a:pPr>
            <a:endParaRPr lang="ru-RU" sz="1800" b="0" dirty="0" smtClean="0">
              <a:effectLst/>
              <a:latin typeface="Avenir Next" panose="020B0503020202020204" pitchFamily="34" charset="0"/>
              <a:ea typeface="Calibri" panose="020F0502020204030204" pitchFamily="34" charset="0"/>
              <a:cs typeface="Calibri" panose="020F0502020204030204" pitchFamily="34" charset="0"/>
            </a:endParaRPr>
          </a:p>
          <a:p>
            <a:pPr marL="0" marR="0">
              <a:spcBef>
                <a:spcPts val="0"/>
              </a:spcBef>
              <a:spcAft>
                <a:spcPts val="0"/>
              </a:spcAft>
            </a:pPr>
            <a:r>
              <a:rPr lang="ru-RU" sz="1800" b="0" dirty="0" smtClean="0">
                <a:effectLst/>
                <a:latin typeface="Avenir Next" panose="020B0503020202020204" pitchFamily="34" charset="0"/>
                <a:ea typeface="Calibri" panose="020F0502020204030204" pitchFamily="34" charset="0"/>
                <a:cs typeface="Calibri" panose="020F0502020204030204" pitchFamily="34" charset="0"/>
              </a:rPr>
              <a:t>Божья благодать и любовь предшествуют нашему выбору, решениям и образу жизни.</a:t>
            </a:r>
          </a:p>
          <a:p>
            <a:pPr marL="0" marR="0">
              <a:spcBef>
                <a:spcPts val="0"/>
              </a:spcBef>
              <a:spcAft>
                <a:spcPts val="0"/>
              </a:spcAft>
            </a:pPr>
            <a:endParaRPr lang="ru-RU" sz="1800" b="1" dirty="0" smtClean="0">
              <a:effectLst/>
              <a:latin typeface="Avenir Next" panose="020B0503020202020204" pitchFamily="34" charset="0"/>
              <a:ea typeface="Calibri" panose="020F0502020204030204" pitchFamily="34" charset="0"/>
              <a:cs typeface="Calibri" panose="020F0502020204030204" pitchFamily="34" charset="0"/>
            </a:endParaRPr>
          </a:p>
        </p:txBody>
      </p:sp>
      <p:sp>
        <p:nvSpPr>
          <p:cNvPr id="4" name="Slide Number Placeholder 3"/>
          <p:cNvSpPr>
            <a:spLocks noGrp="1"/>
          </p:cNvSpPr>
          <p:nvPr>
            <p:ph type="sldNum" sz="quarter" idx="5"/>
          </p:nvPr>
        </p:nvSpPr>
        <p:spPr/>
        <p:txBody>
          <a:bodyPr/>
          <a:lstStyle/>
          <a:p>
            <a:fld id="{6C4F94D6-2918-5746-B085-8FA6D9F8628E}" type="slidenum">
              <a:rPr lang="en-US" smtClean="0"/>
              <a:t>4</a:t>
            </a:fld>
            <a:endParaRPr lang="en-US"/>
          </a:p>
        </p:txBody>
      </p:sp>
    </p:spTree>
    <p:extLst>
      <p:ext uri="{BB962C8B-B14F-4D97-AF65-F5344CB8AC3E}">
        <p14:creationId xmlns:p14="http://schemas.microsoft.com/office/powerpoint/2010/main" val="30107379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ru-RU" sz="1800" b="1" dirty="0" smtClean="0">
                <a:effectLst/>
                <a:latin typeface="Avenir Next" panose="020B0503020202020204" pitchFamily="34" charset="0"/>
                <a:ea typeface="Calibri" panose="020F0502020204030204" pitchFamily="34" charset="0"/>
                <a:cs typeface="Calibri" panose="020F0502020204030204" pitchFamily="34" charset="0"/>
              </a:rPr>
              <a:t>Любовь, предшествующая выбору Раав</a:t>
            </a:r>
          </a:p>
          <a:p>
            <a:pPr marL="0" marR="0">
              <a:spcBef>
                <a:spcPts val="0"/>
              </a:spcBef>
              <a:spcAft>
                <a:spcPts val="0"/>
              </a:spcAft>
            </a:pPr>
            <a:r>
              <a:rPr lang="ru-RU" sz="1800" b="0" dirty="0" smtClean="0">
                <a:effectLst/>
                <a:latin typeface="Avenir Next" panose="020B0503020202020204" pitchFamily="34" charset="0"/>
                <a:ea typeface="Calibri" panose="020F0502020204030204" pitchFamily="34" charset="0"/>
                <a:cs typeface="Calibri" panose="020F0502020204030204" pitchFamily="34" charset="0"/>
              </a:rPr>
              <a:t>История Раав - это прекрасный пример Божьей благодати и любви, который является инициатором взаимоотношений с человечеством. Несмотря на то, что богословы спорят по поводу того, была ли Раав женщиной с низкой социальной ответственностью или хозяйкой гостиницы, но все же, все они полностью соглашаются с тем, что она была язычницей и жила среди людей, поклоняющихся идолам. Но Бог не смотрел на ее прошлое, на ее вероисповедание и на ее выбор профессии. Он любил ее, потому что она Его творение, и Он желал ее спасти.</a:t>
            </a:r>
          </a:p>
          <a:p>
            <a:pPr marL="0" marR="0">
              <a:spcBef>
                <a:spcPts val="0"/>
              </a:spcBef>
              <a:spcAft>
                <a:spcPts val="0"/>
              </a:spcAft>
            </a:pPr>
            <a:r>
              <a:rPr lang="ru-RU" sz="1800" b="0" dirty="0" smtClean="0">
                <a:effectLst/>
                <a:latin typeface="Avenir Next" panose="020B0503020202020204" pitchFamily="34" charset="0"/>
                <a:ea typeface="Calibri" panose="020F0502020204030204" pitchFamily="34" charset="0"/>
                <a:cs typeface="Calibri" panose="020F0502020204030204" pitchFamily="34" charset="0"/>
              </a:rPr>
              <a:t>Послание к Ефессянам 2:8-10 – «⁸ Ибо благодатью вы спасены через веру, и сие не от вас, Божий дар: ⁹ не от дел, чтобы никто не хвалился. ¹⁰ Ибо мы — Его творение, созданы во Христе Иисусе на добрые дела, которые Бог предназначил нам исполнять».</a:t>
            </a:r>
          </a:p>
        </p:txBody>
      </p:sp>
      <p:sp>
        <p:nvSpPr>
          <p:cNvPr id="4" name="Slide Number Placeholder 3"/>
          <p:cNvSpPr>
            <a:spLocks noGrp="1"/>
          </p:cNvSpPr>
          <p:nvPr>
            <p:ph type="sldNum" sz="quarter" idx="5"/>
          </p:nvPr>
        </p:nvSpPr>
        <p:spPr/>
        <p:txBody>
          <a:bodyPr/>
          <a:lstStyle/>
          <a:p>
            <a:fld id="{6C4F94D6-2918-5746-B085-8FA6D9F8628E}" type="slidenum">
              <a:rPr lang="en-US" smtClean="0"/>
              <a:t>5</a:t>
            </a:fld>
            <a:endParaRPr lang="en-US"/>
          </a:p>
        </p:txBody>
      </p:sp>
    </p:spTree>
    <p:extLst>
      <p:ext uri="{BB962C8B-B14F-4D97-AF65-F5344CB8AC3E}">
        <p14:creationId xmlns:p14="http://schemas.microsoft.com/office/powerpoint/2010/main" val="41675187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800" dirty="0" smtClean="0">
                <a:effectLst/>
                <a:latin typeface="Avenir Next" panose="020B0503020202020204" pitchFamily="34" charset="0"/>
                <a:ea typeface="Calibri" panose="020F0502020204030204" pitchFamily="34" charset="0"/>
                <a:cs typeface="Calibri" panose="020F0502020204030204" pitchFamily="34" charset="0"/>
              </a:rPr>
              <a:t>Друзья, это истина о характере Бога: «¹⁶ Не вы Меня избрали, а Я вас…» (Ин.15:16). Он является инициатором общения с нами. Он первым, начинает диалог с нами. Бог поддерживает отношения с нами, и Он будет делать все возможное, чтобы восстановить разрушенные взаимоотношения с падшим человечеством.  Его любовь предшествует нашему выбору, принятию решений и образу жизни.</a:t>
            </a:r>
            <a:endParaRPr lang="en-US" dirty="0"/>
          </a:p>
        </p:txBody>
      </p:sp>
      <p:sp>
        <p:nvSpPr>
          <p:cNvPr id="4" name="Slide Number Placeholder 3"/>
          <p:cNvSpPr>
            <a:spLocks noGrp="1"/>
          </p:cNvSpPr>
          <p:nvPr>
            <p:ph type="sldNum" sz="quarter" idx="5"/>
          </p:nvPr>
        </p:nvSpPr>
        <p:spPr/>
        <p:txBody>
          <a:bodyPr/>
          <a:lstStyle/>
          <a:p>
            <a:fld id="{6C4F94D6-2918-5746-B085-8FA6D9F8628E}" type="slidenum">
              <a:rPr lang="en-US" smtClean="0"/>
              <a:t>6</a:t>
            </a:fld>
            <a:endParaRPr lang="en-US"/>
          </a:p>
        </p:txBody>
      </p:sp>
    </p:spTree>
    <p:extLst>
      <p:ext uri="{BB962C8B-B14F-4D97-AF65-F5344CB8AC3E}">
        <p14:creationId xmlns:p14="http://schemas.microsoft.com/office/powerpoint/2010/main" val="2455560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ru-RU" sz="1800" dirty="0" smtClean="0">
                <a:effectLst/>
                <a:latin typeface="Avenir Next" panose="020B0503020202020204" pitchFamily="34" charset="0"/>
                <a:ea typeface="Calibri" panose="020F0502020204030204" pitchFamily="34" charset="0"/>
                <a:cs typeface="Calibri" panose="020F0502020204030204" pitchFamily="34" charset="0"/>
              </a:rPr>
              <a:t>История Раав демонстрирует предотвращающую благодать.</a:t>
            </a:r>
          </a:p>
          <a:p>
            <a:pPr marL="0" marR="0">
              <a:spcBef>
                <a:spcPts val="0"/>
              </a:spcBef>
              <a:spcAft>
                <a:spcPts val="0"/>
              </a:spcAft>
            </a:pPr>
            <a:r>
              <a:rPr lang="ru-RU" sz="1800" dirty="0" smtClean="0">
                <a:effectLst/>
                <a:latin typeface="Avenir Next" panose="020B0503020202020204" pitchFamily="34" charset="0"/>
                <a:ea typeface="Calibri" panose="020F0502020204030204" pitchFamily="34" charset="0"/>
                <a:cs typeface="Calibri" panose="020F0502020204030204" pitchFamily="34" charset="0"/>
              </a:rPr>
              <a:t>Давайте прочитаем: Иисуса Навина 2:10-11 </a:t>
            </a:r>
          </a:p>
          <a:p>
            <a:pPr marL="0" marR="0">
              <a:spcBef>
                <a:spcPts val="0"/>
              </a:spcBef>
              <a:spcAft>
                <a:spcPts val="0"/>
              </a:spcAft>
            </a:pPr>
            <a:r>
              <a:rPr lang="ru-RU" sz="1800" dirty="0" smtClean="0">
                <a:effectLst/>
                <a:latin typeface="Avenir Next" panose="020B0503020202020204" pitchFamily="34" charset="0"/>
                <a:ea typeface="Calibri" panose="020F0502020204030204" pitchFamily="34" charset="0"/>
                <a:cs typeface="Calibri" panose="020F0502020204030204" pitchFamily="34" charset="0"/>
              </a:rPr>
              <a:t>	«¹⁰ ибо мы слышали, как Господь иссушил пред вами воду Чермного моря, когда вы шли из Египта, и как поступили вы с двумя царями Аморрейскими за Иорданом, с Сигоном и Огом, которых вы истребили; ¹¹ когда мы услышали об этом, ослабело сердце наше, и ни в ком из нас не стало духа против вас; ибо Господь, Бог ваш, есть Бог на небе вверху и на земле внизу».</a:t>
            </a:r>
          </a:p>
          <a:p>
            <a:pPr marL="0" marR="0">
              <a:spcBef>
                <a:spcPts val="0"/>
              </a:spcBef>
              <a:spcAft>
                <a:spcPts val="0"/>
              </a:spcAft>
            </a:pPr>
            <a:r>
              <a:rPr lang="ru-RU" sz="1800" dirty="0" smtClean="0">
                <a:effectLst/>
                <a:latin typeface="Avenir Next" panose="020B0503020202020204" pitchFamily="34" charset="0"/>
                <a:ea typeface="Calibri" panose="020F0502020204030204" pitchFamily="34" charset="0"/>
                <a:cs typeface="Calibri" panose="020F0502020204030204" pitchFamily="34" charset="0"/>
              </a:rPr>
              <a:t>Раав поделилась тем, что она услышала о Силе Бога и Его чудесах при двух различных обстоятельствах. По причине рода ее деятельности, Раав встречала людей, которые приезжали и уезжали из города, и они рассказывали множество историй. А что же повлияло на то, что она поверила одним историям и не поверила другим.  Дух Святой уже начал действовать в ее сердце еще до того, как она услышала эти свидетельства.</a:t>
            </a:r>
          </a:p>
        </p:txBody>
      </p:sp>
      <p:sp>
        <p:nvSpPr>
          <p:cNvPr id="4" name="Slide Number Placeholder 3"/>
          <p:cNvSpPr>
            <a:spLocks noGrp="1"/>
          </p:cNvSpPr>
          <p:nvPr>
            <p:ph type="sldNum" sz="quarter" idx="5"/>
          </p:nvPr>
        </p:nvSpPr>
        <p:spPr/>
        <p:txBody>
          <a:bodyPr/>
          <a:lstStyle/>
          <a:p>
            <a:fld id="{6C4F94D6-2918-5746-B085-8FA6D9F8628E}" type="slidenum">
              <a:rPr lang="en-US" smtClean="0"/>
              <a:t>7</a:t>
            </a:fld>
            <a:endParaRPr lang="en-US"/>
          </a:p>
        </p:txBody>
      </p:sp>
    </p:spTree>
    <p:extLst>
      <p:ext uri="{BB962C8B-B14F-4D97-AF65-F5344CB8AC3E}">
        <p14:creationId xmlns:p14="http://schemas.microsoft.com/office/powerpoint/2010/main" val="4769906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ru-RU" sz="1800" dirty="0" smtClean="0">
                <a:effectLst/>
                <a:latin typeface="Avenir Next" panose="020B0503020202020204" pitchFamily="34" charset="0"/>
                <a:ea typeface="Calibri" panose="020F0502020204030204" pitchFamily="34" charset="0"/>
                <a:cs typeface="Calibri" panose="020F0502020204030204" pitchFamily="34" charset="0"/>
              </a:rPr>
              <a:t>В Послании к Титу 3:5 мы читаем: «⁵ Он спас нас не по делам праведности, которые бы мы сотворили, а по Своей милости, банею возрождения и обновления Святым Духом». </a:t>
            </a:r>
          </a:p>
          <a:p>
            <a:pPr marL="0" marR="0">
              <a:spcBef>
                <a:spcPts val="0"/>
              </a:spcBef>
              <a:spcAft>
                <a:spcPts val="0"/>
              </a:spcAft>
            </a:pPr>
            <a:r>
              <a:rPr lang="ru-RU" sz="1800" dirty="0" smtClean="0">
                <a:effectLst/>
                <a:latin typeface="Avenir Next" panose="020B0503020202020204" pitchFamily="34" charset="0"/>
                <a:ea typeface="Calibri" panose="020F0502020204030204" pitchFamily="34" charset="0"/>
                <a:cs typeface="Calibri" panose="020F0502020204030204" pitchFamily="34" charset="0"/>
              </a:rPr>
              <a:t>Дух Святой уже готовил сердце Раав к тому, чтобы когда она услышит эти удивительные истории, она уверовала. Чтобы она смогла сделать осознанный выбор принять Яхве как Истинного Бога.</a:t>
            </a:r>
          </a:p>
          <a:p>
            <a:pPr marL="0" marR="0">
              <a:spcBef>
                <a:spcPts val="0"/>
              </a:spcBef>
              <a:spcAft>
                <a:spcPts val="0"/>
              </a:spcAft>
            </a:pPr>
            <a:r>
              <a:rPr lang="ru-RU" sz="1800" dirty="0" smtClean="0">
                <a:effectLst/>
                <a:latin typeface="Avenir Next" panose="020B0503020202020204" pitchFamily="34" charset="0"/>
                <a:ea typeface="Calibri" panose="020F0502020204030204" pitchFamily="34" charset="0"/>
                <a:cs typeface="Calibri" panose="020F0502020204030204" pitchFamily="34" charset="0"/>
              </a:rPr>
              <a:t>Этот отрывок также демонстрирует свидетельство удивительного избавления Израильтян, которые услышали даже язычники. Но удивительный аспект этого повествования в том, что он демонстрирует как Божья любовь предшествует выбору, сделанному язычниками – Раав и членами ее семьи, которые находились в ее доме в течение семи дней, ожидая, чтобы Бог Израиля проявил такую же силу и для их избавления.</a:t>
            </a:r>
          </a:p>
          <a:p>
            <a:pPr marL="0" marR="0">
              <a:spcBef>
                <a:spcPts val="0"/>
              </a:spcBef>
              <a:spcAft>
                <a:spcPts val="0"/>
              </a:spcAft>
            </a:pPr>
            <a:r>
              <a:rPr lang="ru-RU" sz="1800" dirty="0" smtClean="0">
                <a:effectLst/>
                <a:latin typeface="Avenir Next" panose="020B0503020202020204" pitchFamily="34" charset="0"/>
                <a:ea typeface="Calibri" panose="020F0502020204030204" pitchFamily="34" charset="0"/>
                <a:cs typeface="Calibri" panose="020F0502020204030204" pitchFamily="34" charset="0"/>
              </a:rPr>
              <a:t>Многие критики, которые спорят, что на красном море не было чуда, не могут опровергнуть подлинное свидетельство Раав. Богословы пишут: «Нет никаких буквальных доказательств, что этого не было. Это истина самого Бога. Ничего кроме буквальной правды о чуде на Красном море, не могло так вдохновить Раав на такой воодушевляющий рассказ. Женщина с низкой социальной ответственностью, язычница, первая, кто рассказывает историю спасения в этой книге (комментарии к Библии, Джона Бартона Коффмана, Иисус Навин 2:10).</a:t>
            </a:r>
          </a:p>
        </p:txBody>
      </p:sp>
      <p:sp>
        <p:nvSpPr>
          <p:cNvPr id="4" name="Slide Number Placeholder 3"/>
          <p:cNvSpPr>
            <a:spLocks noGrp="1"/>
          </p:cNvSpPr>
          <p:nvPr>
            <p:ph type="sldNum" sz="quarter" idx="5"/>
          </p:nvPr>
        </p:nvSpPr>
        <p:spPr/>
        <p:txBody>
          <a:bodyPr/>
          <a:lstStyle/>
          <a:p>
            <a:fld id="{6C4F94D6-2918-5746-B085-8FA6D9F8628E}" type="slidenum">
              <a:rPr lang="en-US" smtClean="0"/>
              <a:t>8</a:t>
            </a:fld>
            <a:endParaRPr lang="en-US"/>
          </a:p>
        </p:txBody>
      </p:sp>
    </p:spTree>
    <p:extLst>
      <p:ext uri="{BB962C8B-B14F-4D97-AF65-F5344CB8AC3E}">
        <p14:creationId xmlns:p14="http://schemas.microsoft.com/office/powerpoint/2010/main" val="39884615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b="1" dirty="0" smtClean="0"/>
              <a:t>Божья благодать</a:t>
            </a:r>
          </a:p>
          <a:p>
            <a:r>
              <a:rPr lang="ru-RU" b="0" dirty="0" smtClean="0"/>
              <a:t>Божья Благодать силой Святого Духа предшествует всем решениям человека. Дух Святой подготавливает наши сердца, усмиряя нашу грешную природу, и тем самым помогая нам глубже познать Бога. Его цель - ослабить влияние греха в нашей жизни, чтобы мы могли сделать выбор в пользу Бога. Это именно та любовь, которая позволяет нам обрести примирение с Богом.</a:t>
            </a:r>
          </a:p>
        </p:txBody>
      </p:sp>
      <p:sp>
        <p:nvSpPr>
          <p:cNvPr id="4" name="Slide Number Placeholder 3"/>
          <p:cNvSpPr>
            <a:spLocks noGrp="1"/>
          </p:cNvSpPr>
          <p:nvPr>
            <p:ph type="sldNum" sz="quarter" idx="5"/>
          </p:nvPr>
        </p:nvSpPr>
        <p:spPr/>
        <p:txBody>
          <a:bodyPr/>
          <a:lstStyle/>
          <a:p>
            <a:fld id="{6C4F94D6-2918-5746-B085-8FA6D9F8628E}" type="slidenum">
              <a:rPr lang="en-US" smtClean="0"/>
              <a:t>9</a:t>
            </a:fld>
            <a:endParaRPr lang="en-US"/>
          </a:p>
        </p:txBody>
      </p:sp>
    </p:spTree>
    <p:extLst>
      <p:ext uri="{BB962C8B-B14F-4D97-AF65-F5344CB8AC3E}">
        <p14:creationId xmlns:p14="http://schemas.microsoft.com/office/powerpoint/2010/main" val="11136503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dirty="0" smtClean="0"/>
              <a:t>Итак, под влиянием Святого Духа, Раав воскликнула, «…ибо Господь, Бог ваш, есть Бог на небе вверху и на земле внизу;» ( Иисус Навин 2:11).</a:t>
            </a:r>
          </a:p>
          <a:p>
            <a:r>
              <a:rPr lang="ru-RU" dirty="0" smtClean="0"/>
              <a:t>Мы должны быть благодарны, за пример любви Бога к Раав – потому что Его любовь такая же и по отношению к нам. Не оправдывая ее грехов, Он нашел путь для грешной женщины, чтобы избавить ее от наказания смертью. Раав была переведена из дома позора в зал славы, благодаря Божьей предваряющей благодати.</a:t>
            </a:r>
          </a:p>
        </p:txBody>
      </p:sp>
      <p:sp>
        <p:nvSpPr>
          <p:cNvPr id="4" name="Slide Number Placeholder 3"/>
          <p:cNvSpPr>
            <a:spLocks noGrp="1"/>
          </p:cNvSpPr>
          <p:nvPr>
            <p:ph type="sldNum" sz="quarter" idx="5"/>
          </p:nvPr>
        </p:nvSpPr>
        <p:spPr/>
        <p:txBody>
          <a:bodyPr/>
          <a:lstStyle/>
          <a:p>
            <a:fld id="{6C4F94D6-2918-5746-B085-8FA6D9F8628E}" type="slidenum">
              <a:rPr lang="en-US" smtClean="0"/>
              <a:t>10</a:t>
            </a:fld>
            <a:endParaRPr lang="en-US"/>
          </a:p>
        </p:txBody>
      </p:sp>
    </p:spTree>
    <p:extLst>
      <p:ext uri="{BB962C8B-B14F-4D97-AF65-F5344CB8AC3E}">
        <p14:creationId xmlns:p14="http://schemas.microsoft.com/office/powerpoint/2010/main" val="5846880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768557-9D87-F530-14E4-314CA8D1FFB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6F71E4C-B566-F7FA-1CAE-24376917DFF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954A5C7-0CDE-C124-305E-622502C88FBD}"/>
              </a:ext>
            </a:extLst>
          </p:cNvPr>
          <p:cNvSpPr>
            <a:spLocks noGrp="1"/>
          </p:cNvSpPr>
          <p:nvPr>
            <p:ph type="dt" sz="half" idx="10"/>
          </p:nvPr>
        </p:nvSpPr>
        <p:spPr/>
        <p:txBody>
          <a:bodyPr/>
          <a:lstStyle/>
          <a:p>
            <a:fld id="{29F1ABF5-3ED5-2649-830C-32373C37F4B5}" type="datetimeFigureOut">
              <a:rPr lang="en-US" smtClean="0"/>
              <a:t>5/11/2023</a:t>
            </a:fld>
            <a:endParaRPr lang="en-US"/>
          </a:p>
        </p:txBody>
      </p:sp>
      <p:sp>
        <p:nvSpPr>
          <p:cNvPr id="5" name="Footer Placeholder 4">
            <a:extLst>
              <a:ext uri="{FF2B5EF4-FFF2-40B4-BE49-F238E27FC236}">
                <a16:creationId xmlns:a16="http://schemas.microsoft.com/office/drawing/2014/main" id="{E95F1F7D-1545-8A64-AB5F-363CF321721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C98D7D-911A-6B3B-797A-3B1FBCAE5C6D}"/>
              </a:ext>
            </a:extLst>
          </p:cNvPr>
          <p:cNvSpPr>
            <a:spLocks noGrp="1"/>
          </p:cNvSpPr>
          <p:nvPr>
            <p:ph type="sldNum" sz="quarter" idx="12"/>
          </p:nvPr>
        </p:nvSpPr>
        <p:spPr/>
        <p:txBody>
          <a:bodyPr/>
          <a:lstStyle/>
          <a:p>
            <a:fld id="{9E64BB83-A623-7842-A8CC-3821825B507E}" type="slidenum">
              <a:rPr lang="en-US" smtClean="0"/>
              <a:t>‹#›</a:t>
            </a:fld>
            <a:endParaRPr lang="en-US"/>
          </a:p>
        </p:txBody>
      </p:sp>
    </p:spTree>
    <p:extLst>
      <p:ext uri="{BB962C8B-B14F-4D97-AF65-F5344CB8AC3E}">
        <p14:creationId xmlns:p14="http://schemas.microsoft.com/office/powerpoint/2010/main" val="34803404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25D1EC-286C-2612-72B5-6E77A4CC285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001B33A-870E-AA4E-BC33-80E7F614CB5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98B283-83B3-CD26-5E19-15D5083AEC8F}"/>
              </a:ext>
            </a:extLst>
          </p:cNvPr>
          <p:cNvSpPr>
            <a:spLocks noGrp="1"/>
          </p:cNvSpPr>
          <p:nvPr>
            <p:ph type="dt" sz="half" idx="10"/>
          </p:nvPr>
        </p:nvSpPr>
        <p:spPr/>
        <p:txBody>
          <a:bodyPr/>
          <a:lstStyle/>
          <a:p>
            <a:fld id="{29F1ABF5-3ED5-2649-830C-32373C37F4B5}" type="datetimeFigureOut">
              <a:rPr lang="en-US" smtClean="0"/>
              <a:t>5/11/2023</a:t>
            </a:fld>
            <a:endParaRPr lang="en-US"/>
          </a:p>
        </p:txBody>
      </p:sp>
      <p:sp>
        <p:nvSpPr>
          <p:cNvPr id="5" name="Footer Placeholder 4">
            <a:extLst>
              <a:ext uri="{FF2B5EF4-FFF2-40B4-BE49-F238E27FC236}">
                <a16:creationId xmlns:a16="http://schemas.microsoft.com/office/drawing/2014/main" id="{161929EB-5E63-19C4-59DF-F9F7D1D7251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B714194-04DC-349D-8DCF-CE612BE4EAA2}"/>
              </a:ext>
            </a:extLst>
          </p:cNvPr>
          <p:cNvSpPr>
            <a:spLocks noGrp="1"/>
          </p:cNvSpPr>
          <p:nvPr>
            <p:ph type="sldNum" sz="quarter" idx="12"/>
          </p:nvPr>
        </p:nvSpPr>
        <p:spPr/>
        <p:txBody>
          <a:bodyPr/>
          <a:lstStyle/>
          <a:p>
            <a:fld id="{9E64BB83-A623-7842-A8CC-3821825B507E}" type="slidenum">
              <a:rPr lang="en-US" smtClean="0"/>
              <a:t>‹#›</a:t>
            </a:fld>
            <a:endParaRPr lang="en-US"/>
          </a:p>
        </p:txBody>
      </p:sp>
    </p:spTree>
    <p:extLst>
      <p:ext uri="{BB962C8B-B14F-4D97-AF65-F5344CB8AC3E}">
        <p14:creationId xmlns:p14="http://schemas.microsoft.com/office/powerpoint/2010/main" val="4227203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8B33694-DCFB-856F-3BEE-717C9EC4AC3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82874B4-C9CE-23A3-57EE-C0D82DE869C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6C3C02-A544-F5A1-755A-11364D589808}"/>
              </a:ext>
            </a:extLst>
          </p:cNvPr>
          <p:cNvSpPr>
            <a:spLocks noGrp="1"/>
          </p:cNvSpPr>
          <p:nvPr>
            <p:ph type="dt" sz="half" idx="10"/>
          </p:nvPr>
        </p:nvSpPr>
        <p:spPr/>
        <p:txBody>
          <a:bodyPr/>
          <a:lstStyle/>
          <a:p>
            <a:fld id="{29F1ABF5-3ED5-2649-830C-32373C37F4B5}" type="datetimeFigureOut">
              <a:rPr lang="en-US" smtClean="0"/>
              <a:t>5/11/2023</a:t>
            </a:fld>
            <a:endParaRPr lang="en-US"/>
          </a:p>
        </p:txBody>
      </p:sp>
      <p:sp>
        <p:nvSpPr>
          <p:cNvPr id="5" name="Footer Placeholder 4">
            <a:extLst>
              <a:ext uri="{FF2B5EF4-FFF2-40B4-BE49-F238E27FC236}">
                <a16:creationId xmlns:a16="http://schemas.microsoft.com/office/drawing/2014/main" id="{F907CFB8-6201-A3A8-C993-5ADF1EB9C3B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B1543B0-29A8-A0B6-B2AB-E42DA9A3025C}"/>
              </a:ext>
            </a:extLst>
          </p:cNvPr>
          <p:cNvSpPr>
            <a:spLocks noGrp="1"/>
          </p:cNvSpPr>
          <p:nvPr>
            <p:ph type="sldNum" sz="quarter" idx="12"/>
          </p:nvPr>
        </p:nvSpPr>
        <p:spPr/>
        <p:txBody>
          <a:bodyPr/>
          <a:lstStyle/>
          <a:p>
            <a:fld id="{9E64BB83-A623-7842-A8CC-3821825B507E}" type="slidenum">
              <a:rPr lang="en-US" smtClean="0"/>
              <a:t>‹#›</a:t>
            </a:fld>
            <a:endParaRPr lang="en-US"/>
          </a:p>
        </p:txBody>
      </p:sp>
    </p:spTree>
    <p:extLst>
      <p:ext uri="{BB962C8B-B14F-4D97-AF65-F5344CB8AC3E}">
        <p14:creationId xmlns:p14="http://schemas.microsoft.com/office/powerpoint/2010/main" val="42787385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85322-7DC9-020C-6157-85B7884C2D2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E2D965E-67E9-F721-87E3-B9DF00EFA25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8D958D2-9279-5291-884F-010E5ED1C7E0}"/>
              </a:ext>
            </a:extLst>
          </p:cNvPr>
          <p:cNvSpPr>
            <a:spLocks noGrp="1"/>
          </p:cNvSpPr>
          <p:nvPr>
            <p:ph type="dt" sz="half" idx="10"/>
          </p:nvPr>
        </p:nvSpPr>
        <p:spPr/>
        <p:txBody>
          <a:bodyPr/>
          <a:lstStyle/>
          <a:p>
            <a:fld id="{29F1ABF5-3ED5-2649-830C-32373C37F4B5}" type="datetimeFigureOut">
              <a:rPr lang="en-US" smtClean="0"/>
              <a:t>5/11/2023</a:t>
            </a:fld>
            <a:endParaRPr lang="en-US"/>
          </a:p>
        </p:txBody>
      </p:sp>
      <p:sp>
        <p:nvSpPr>
          <p:cNvPr id="5" name="Footer Placeholder 4">
            <a:extLst>
              <a:ext uri="{FF2B5EF4-FFF2-40B4-BE49-F238E27FC236}">
                <a16:creationId xmlns:a16="http://schemas.microsoft.com/office/drawing/2014/main" id="{66C5B2E6-C26C-BDA2-6922-4186A7D4B3C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358FFB6-0B65-8F8F-7CC5-9CD43DAC168C}"/>
              </a:ext>
            </a:extLst>
          </p:cNvPr>
          <p:cNvSpPr>
            <a:spLocks noGrp="1"/>
          </p:cNvSpPr>
          <p:nvPr>
            <p:ph type="sldNum" sz="quarter" idx="12"/>
          </p:nvPr>
        </p:nvSpPr>
        <p:spPr/>
        <p:txBody>
          <a:bodyPr/>
          <a:lstStyle/>
          <a:p>
            <a:fld id="{9E64BB83-A623-7842-A8CC-3821825B507E}" type="slidenum">
              <a:rPr lang="en-US" smtClean="0"/>
              <a:t>‹#›</a:t>
            </a:fld>
            <a:endParaRPr lang="en-US"/>
          </a:p>
        </p:txBody>
      </p:sp>
    </p:spTree>
    <p:extLst>
      <p:ext uri="{BB962C8B-B14F-4D97-AF65-F5344CB8AC3E}">
        <p14:creationId xmlns:p14="http://schemas.microsoft.com/office/powerpoint/2010/main" val="8220311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8808CB-F196-1794-0A06-9E79B094A9D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7CA3CAF-DC23-74C5-4752-B2FEA10B8F1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2285AFD-A965-EE8D-1585-3CE768952F02}"/>
              </a:ext>
            </a:extLst>
          </p:cNvPr>
          <p:cNvSpPr>
            <a:spLocks noGrp="1"/>
          </p:cNvSpPr>
          <p:nvPr>
            <p:ph type="dt" sz="half" idx="10"/>
          </p:nvPr>
        </p:nvSpPr>
        <p:spPr/>
        <p:txBody>
          <a:bodyPr/>
          <a:lstStyle/>
          <a:p>
            <a:fld id="{29F1ABF5-3ED5-2649-830C-32373C37F4B5}" type="datetimeFigureOut">
              <a:rPr lang="en-US" smtClean="0"/>
              <a:t>5/11/2023</a:t>
            </a:fld>
            <a:endParaRPr lang="en-US"/>
          </a:p>
        </p:txBody>
      </p:sp>
      <p:sp>
        <p:nvSpPr>
          <p:cNvPr id="5" name="Footer Placeholder 4">
            <a:extLst>
              <a:ext uri="{FF2B5EF4-FFF2-40B4-BE49-F238E27FC236}">
                <a16:creationId xmlns:a16="http://schemas.microsoft.com/office/drawing/2014/main" id="{1D2205A2-52D7-FABB-AA71-3AB801DA61E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E2D0E86-5609-8AA0-4250-4CFFCE07A909}"/>
              </a:ext>
            </a:extLst>
          </p:cNvPr>
          <p:cNvSpPr>
            <a:spLocks noGrp="1"/>
          </p:cNvSpPr>
          <p:nvPr>
            <p:ph type="sldNum" sz="quarter" idx="12"/>
          </p:nvPr>
        </p:nvSpPr>
        <p:spPr/>
        <p:txBody>
          <a:bodyPr/>
          <a:lstStyle/>
          <a:p>
            <a:fld id="{9E64BB83-A623-7842-A8CC-3821825B507E}" type="slidenum">
              <a:rPr lang="en-US" smtClean="0"/>
              <a:t>‹#›</a:t>
            </a:fld>
            <a:endParaRPr lang="en-US"/>
          </a:p>
        </p:txBody>
      </p:sp>
    </p:spTree>
    <p:extLst>
      <p:ext uri="{BB962C8B-B14F-4D97-AF65-F5344CB8AC3E}">
        <p14:creationId xmlns:p14="http://schemas.microsoft.com/office/powerpoint/2010/main" val="38871522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8399BA-237B-0B0F-C629-9ECE141FFA9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94562A1-5EEF-7DE5-335E-9BF1768EEA8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9804414-73BD-E3A6-61E2-8A90F8BD76F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74CC2B8-ECBA-6825-5EA1-3F8A8D065734}"/>
              </a:ext>
            </a:extLst>
          </p:cNvPr>
          <p:cNvSpPr>
            <a:spLocks noGrp="1"/>
          </p:cNvSpPr>
          <p:nvPr>
            <p:ph type="dt" sz="half" idx="10"/>
          </p:nvPr>
        </p:nvSpPr>
        <p:spPr/>
        <p:txBody>
          <a:bodyPr/>
          <a:lstStyle/>
          <a:p>
            <a:fld id="{29F1ABF5-3ED5-2649-830C-32373C37F4B5}" type="datetimeFigureOut">
              <a:rPr lang="en-US" smtClean="0"/>
              <a:t>5/11/2023</a:t>
            </a:fld>
            <a:endParaRPr lang="en-US"/>
          </a:p>
        </p:txBody>
      </p:sp>
      <p:sp>
        <p:nvSpPr>
          <p:cNvPr id="6" name="Footer Placeholder 5">
            <a:extLst>
              <a:ext uri="{FF2B5EF4-FFF2-40B4-BE49-F238E27FC236}">
                <a16:creationId xmlns:a16="http://schemas.microsoft.com/office/drawing/2014/main" id="{83B5B84F-3C27-20F2-E70A-CCD95B43871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8B61536-8FB3-2C28-3976-59FC2CA90D85}"/>
              </a:ext>
            </a:extLst>
          </p:cNvPr>
          <p:cNvSpPr>
            <a:spLocks noGrp="1"/>
          </p:cNvSpPr>
          <p:nvPr>
            <p:ph type="sldNum" sz="quarter" idx="12"/>
          </p:nvPr>
        </p:nvSpPr>
        <p:spPr/>
        <p:txBody>
          <a:bodyPr/>
          <a:lstStyle/>
          <a:p>
            <a:fld id="{9E64BB83-A623-7842-A8CC-3821825B507E}" type="slidenum">
              <a:rPr lang="en-US" smtClean="0"/>
              <a:t>‹#›</a:t>
            </a:fld>
            <a:endParaRPr lang="en-US"/>
          </a:p>
        </p:txBody>
      </p:sp>
    </p:spTree>
    <p:extLst>
      <p:ext uri="{BB962C8B-B14F-4D97-AF65-F5344CB8AC3E}">
        <p14:creationId xmlns:p14="http://schemas.microsoft.com/office/powerpoint/2010/main" val="39357527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C6718E-C1AA-D99F-159C-637B7785411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1CC0667-97B5-CE7E-7108-9613287D58E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E1798BE-E021-7AAB-6E88-65C98657CB4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D88DB59-7E75-E63A-9F14-05309B91BF8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2FEF098-B922-A683-CAED-FF68FC54310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31EB9C7-7309-1674-2660-82024CC2A944}"/>
              </a:ext>
            </a:extLst>
          </p:cNvPr>
          <p:cNvSpPr>
            <a:spLocks noGrp="1"/>
          </p:cNvSpPr>
          <p:nvPr>
            <p:ph type="dt" sz="half" idx="10"/>
          </p:nvPr>
        </p:nvSpPr>
        <p:spPr/>
        <p:txBody>
          <a:bodyPr/>
          <a:lstStyle/>
          <a:p>
            <a:fld id="{29F1ABF5-3ED5-2649-830C-32373C37F4B5}" type="datetimeFigureOut">
              <a:rPr lang="en-US" smtClean="0"/>
              <a:t>5/11/2023</a:t>
            </a:fld>
            <a:endParaRPr lang="en-US"/>
          </a:p>
        </p:txBody>
      </p:sp>
      <p:sp>
        <p:nvSpPr>
          <p:cNvPr id="8" name="Footer Placeholder 7">
            <a:extLst>
              <a:ext uri="{FF2B5EF4-FFF2-40B4-BE49-F238E27FC236}">
                <a16:creationId xmlns:a16="http://schemas.microsoft.com/office/drawing/2014/main" id="{F40894F0-6A04-D1A7-A8CE-7508BFED955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FF538A6-82C5-2F0D-4D50-00A1916B4BB8}"/>
              </a:ext>
            </a:extLst>
          </p:cNvPr>
          <p:cNvSpPr>
            <a:spLocks noGrp="1"/>
          </p:cNvSpPr>
          <p:nvPr>
            <p:ph type="sldNum" sz="quarter" idx="12"/>
          </p:nvPr>
        </p:nvSpPr>
        <p:spPr/>
        <p:txBody>
          <a:bodyPr/>
          <a:lstStyle/>
          <a:p>
            <a:fld id="{9E64BB83-A623-7842-A8CC-3821825B507E}" type="slidenum">
              <a:rPr lang="en-US" smtClean="0"/>
              <a:t>‹#›</a:t>
            </a:fld>
            <a:endParaRPr lang="en-US"/>
          </a:p>
        </p:txBody>
      </p:sp>
    </p:spTree>
    <p:extLst>
      <p:ext uri="{BB962C8B-B14F-4D97-AF65-F5344CB8AC3E}">
        <p14:creationId xmlns:p14="http://schemas.microsoft.com/office/powerpoint/2010/main" val="10153826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42E643-CD05-B137-F5B0-D737C8E755C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D5E8474-4DD5-A68F-6174-E7C3BC72AEB4}"/>
              </a:ext>
            </a:extLst>
          </p:cNvPr>
          <p:cNvSpPr>
            <a:spLocks noGrp="1"/>
          </p:cNvSpPr>
          <p:nvPr>
            <p:ph type="dt" sz="half" idx="10"/>
          </p:nvPr>
        </p:nvSpPr>
        <p:spPr/>
        <p:txBody>
          <a:bodyPr/>
          <a:lstStyle/>
          <a:p>
            <a:fld id="{29F1ABF5-3ED5-2649-830C-32373C37F4B5}" type="datetimeFigureOut">
              <a:rPr lang="en-US" smtClean="0"/>
              <a:t>5/11/2023</a:t>
            </a:fld>
            <a:endParaRPr lang="en-US"/>
          </a:p>
        </p:txBody>
      </p:sp>
      <p:sp>
        <p:nvSpPr>
          <p:cNvPr id="4" name="Footer Placeholder 3">
            <a:extLst>
              <a:ext uri="{FF2B5EF4-FFF2-40B4-BE49-F238E27FC236}">
                <a16:creationId xmlns:a16="http://schemas.microsoft.com/office/drawing/2014/main" id="{AE0F176A-FECB-5397-6ED0-E9FFC9CBBD0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9177EE5-BBE5-C616-6764-AD7CF494B4CC}"/>
              </a:ext>
            </a:extLst>
          </p:cNvPr>
          <p:cNvSpPr>
            <a:spLocks noGrp="1"/>
          </p:cNvSpPr>
          <p:nvPr>
            <p:ph type="sldNum" sz="quarter" idx="12"/>
          </p:nvPr>
        </p:nvSpPr>
        <p:spPr/>
        <p:txBody>
          <a:bodyPr/>
          <a:lstStyle/>
          <a:p>
            <a:fld id="{9E64BB83-A623-7842-A8CC-3821825B507E}" type="slidenum">
              <a:rPr lang="en-US" smtClean="0"/>
              <a:t>‹#›</a:t>
            </a:fld>
            <a:endParaRPr lang="en-US"/>
          </a:p>
        </p:txBody>
      </p:sp>
    </p:spTree>
    <p:extLst>
      <p:ext uri="{BB962C8B-B14F-4D97-AF65-F5344CB8AC3E}">
        <p14:creationId xmlns:p14="http://schemas.microsoft.com/office/powerpoint/2010/main" val="3570552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EA2336B-5A17-4A81-F768-CD1D2E7DD733}"/>
              </a:ext>
            </a:extLst>
          </p:cNvPr>
          <p:cNvSpPr>
            <a:spLocks noGrp="1"/>
          </p:cNvSpPr>
          <p:nvPr>
            <p:ph type="dt" sz="half" idx="10"/>
          </p:nvPr>
        </p:nvSpPr>
        <p:spPr/>
        <p:txBody>
          <a:bodyPr/>
          <a:lstStyle/>
          <a:p>
            <a:fld id="{29F1ABF5-3ED5-2649-830C-32373C37F4B5}" type="datetimeFigureOut">
              <a:rPr lang="en-US" smtClean="0"/>
              <a:t>5/11/2023</a:t>
            </a:fld>
            <a:endParaRPr lang="en-US"/>
          </a:p>
        </p:txBody>
      </p:sp>
      <p:sp>
        <p:nvSpPr>
          <p:cNvPr id="3" name="Footer Placeholder 2">
            <a:extLst>
              <a:ext uri="{FF2B5EF4-FFF2-40B4-BE49-F238E27FC236}">
                <a16:creationId xmlns:a16="http://schemas.microsoft.com/office/drawing/2014/main" id="{9D87F973-8072-EE95-34E5-EE0E4F67DFB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55B090B-4D4E-C4F9-3E95-5BF6342AECE1}"/>
              </a:ext>
            </a:extLst>
          </p:cNvPr>
          <p:cNvSpPr>
            <a:spLocks noGrp="1"/>
          </p:cNvSpPr>
          <p:nvPr>
            <p:ph type="sldNum" sz="quarter" idx="12"/>
          </p:nvPr>
        </p:nvSpPr>
        <p:spPr/>
        <p:txBody>
          <a:bodyPr/>
          <a:lstStyle/>
          <a:p>
            <a:fld id="{9E64BB83-A623-7842-A8CC-3821825B507E}" type="slidenum">
              <a:rPr lang="en-US" smtClean="0"/>
              <a:t>‹#›</a:t>
            </a:fld>
            <a:endParaRPr lang="en-US"/>
          </a:p>
        </p:txBody>
      </p:sp>
    </p:spTree>
    <p:extLst>
      <p:ext uri="{BB962C8B-B14F-4D97-AF65-F5344CB8AC3E}">
        <p14:creationId xmlns:p14="http://schemas.microsoft.com/office/powerpoint/2010/main" val="4309472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EFEB26-036E-B15B-1DEE-05CAC06B8DC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D8CCF2F-756E-28D7-ACDD-258B33EF011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3DB2FC6-6E88-BC0E-4BB8-E87191979B5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C65577D-5CD6-76F6-D8C6-B49C4E6889CC}"/>
              </a:ext>
            </a:extLst>
          </p:cNvPr>
          <p:cNvSpPr>
            <a:spLocks noGrp="1"/>
          </p:cNvSpPr>
          <p:nvPr>
            <p:ph type="dt" sz="half" idx="10"/>
          </p:nvPr>
        </p:nvSpPr>
        <p:spPr/>
        <p:txBody>
          <a:bodyPr/>
          <a:lstStyle/>
          <a:p>
            <a:fld id="{29F1ABF5-3ED5-2649-830C-32373C37F4B5}" type="datetimeFigureOut">
              <a:rPr lang="en-US" smtClean="0"/>
              <a:t>5/11/2023</a:t>
            </a:fld>
            <a:endParaRPr lang="en-US"/>
          </a:p>
        </p:txBody>
      </p:sp>
      <p:sp>
        <p:nvSpPr>
          <p:cNvPr id="6" name="Footer Placeholder 5">
            <a:extLst>
              <a:ext uri="{FF2B5EF4-FFF2-40B4-BE49-F238E27FC236}">
                <a16:creationId xmlns:a16="http://schemas.microsoft.com/office/drawing/2014/main" id="{9A6C1DFF-552A-209E-2929-52BC864A673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820DDDD-B243-479C-6E5B-F57A749E5CBF}"/>
              </a:ext>
            </a:extLst>
          </p:cNvPr>
          <p:cNvSpPr>
            <a:spLocks noGrp="1"/>
          </p:cNvSpPr>
          <p:nvPr>
            <p:ph type="sldNum" sz="quarter" idx="12"/>
          </p:nvPr>
        </p:nvSpPr>
        <p:spPr/>
        <p:txBody>
          <a:bodyPr/>
          <a:lstStyle/>
          <a:p>
            <a:fld id="{9E64BB83-A623-7842-A8CC-3821825B507E}" type="slidenum">
              <a:rPr lang="en-US" smtClean="0"/>
              <a:t>‹#›</a:t>
            </a:fld>
            <a:endParaRPr lang="en-US"/>
          </a:p>
        </p:txBody>
      </p:sp>
    </p:spTree>
    <p:extLst>
      <p:ext uri="{BB962C8B-B14F-4D97-AF65-F5344CB8AC3E}">
        <p14:creationId xmlns:p14="http://schemas.microsoft.com/office/powerpoint/2010/main" val="26550230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919622-9093-B6E9-6A33-5116E3FC516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30E9333-A5F3-46E7-A726-970F16B278B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5A25A9F-FF61-F386-692F-F92B2D2396C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0875FE7-F2B7-D47C-40E1-342DC3611AB6}"/>
              </a:ext>
            </a:extLst>
          </p:cNvPr>
          <p:cNvSpPr>
            <a:spLocks noGrp="1"/>
          </p:cNvSpPr>
          <p:nvPr>
            <p:ph type="dt" sz="half" idx="10"/>
          </p:nvPr>
        </p:nvSpPr>
        <p:spPr/>
        <p:txBody>
          <a:bodyPr/>
          <a:lstStyle/>
          <a:p>
            <a:fld id="{29F1ABF5-3ED5-2649-830C-32373C37F4B5}" type="datetimeFigureOut">
              <a:rPr lang="en-US" smtClean="0"/>
              <a:t>5/11/2023</a:t>
            </a:fld>
            <a:endParaRPr lang="en-US"/>
          </a:p>
        </p:txBody>
      </p:sp>
      <p:sp>
        <p:nvSpPr>
          <p:cNvPr id="6" name="Footer Placeholder 5">
            <a:extLst>
              <a:ext uri="{FF2B5EF4-FFF2-40B4-BE49-F238E27FC236}">
                <a16:creationId xmlns:a16="http://schemas.microsoft.com/office/drawing/2014/main" id="{995C8B3E-42A5-3FD1-0073-3F47E9397CA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F33BA36-39F9-4479-06BE-C92EBDBD4B06}"/>
              </a:ext>
            </a:extLst>
          </p:cNvPr>
          <p:cNvSpPr>
            <a:spLocks noGrp="1"/>
          </p:cNvSpPr>
          <p:nvPr>
            <p:ph type="sldNum" sz="quarter" idx="12"/>
          </p:nvPr>
        </p:nvSpPr>
        <p:spPr/>
        <p:txBody>
          <a:bodyPr/>
          <a:lstStyle/>
          <a:p>
            <a:fld id="{9E64BB83-A623-7842-A8CC-3821825B507E}" type="slidenum">
              <a:rPr lang="en-US" smtClean="0"/>
              <a:t>‹#›</a:t>
            </a:fld>
            <a:endParaRPr lang="en-US"/>
          </a:p>
        </p:txBody>
      </p:sp>
    </p:spTree>
    <p:extLst>
      <p:ext uri="{BB962C8B-B14F-4D97-AF65-F5344CB8AC3E}">
        <p14:creationId xmlns:p14="http://schemas.microsoft.com/office/powerpoint/2010/main" val="39029812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648FAA1-32FD-0948-AF3D-088B07C3553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A8112A3-D785-D1C7-F365-6DC5DBC2349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3258DA5-9B16-D2B7-91F2-2E3A45AD75F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9F1ABF5-3ED5-2649-830C-32373C37F4B5}" type="datetimeFigureOut">
              <a:rPr lang="en-US" smtClean="0"/>
              <a:t>5/11/2023</a:t>
            </a:fld>
            <a:endParaRPr lang="en-US"/>
          </a:p>
        </p:txBody>
      </p:sp>
      <p:sp>
        <p:nvSpPr>
          <p:cNvPr id="5" name="Footer Placeholder 4">
            <a:extLst>
              <a:ext uri="{FF2B5EF4-FFF2-40B4-BE49-F238E27FC236}">
                <a16:creationId xmlns:a16="http://schemas.microsoft.com/office/drawing/2014/main" id="{264718E0-2D2A-543A-17EA-3A49604E80D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586CF5F-BEE3-F4C3-6459-163ED9C14E8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64BB83-A623-7842-A8CC-3821825B507E}" type="slidenum">
              <a:rPr lang="en-US" smtClean="0"/>
              <a:t>‹#›</a:t>
            </a:fld>
            <a:endParaRPr lang="en-US"/>
          </a:p>
        </p:txBody>
      </p:sp>
    </p:spTree>
    <p:extLst>
      <p:ext uri="{BB962C8B-B14F-4D97-AF65-F5344CB8AC3E}">
        <p14:creationId xmlns:p14="http://schemas.microsoft.com/office/powerpoint/2010/main" val="11272056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000" b="-1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95B3CE-17C4-5A50-30FC-68CFB1C9632F}"/>
              </a:ext>
            </a:extLst>
          </p:cNvPr>
          <p:cNvSpPr>
            <a:spLocks noGrp="1"/>
          </p:cNvSpPr>
          <p:nvPr>
            <p:ph type="ctrTitle"/>
          </p:nvPr>
        </p:nvSpPr>
        <p:spPr>
          <a:xfrm>
            <a:off x="1237695" y="796873"/>
            <a:ext cx="7924800" cy="2387600"/>
          </a:xfrm>
        </p:spPr>
        <p:txBody>
          <a:bodyPr>
            <a:normAutofit/>
          </a:bodyPr>
          <a:lstStyle/>
          <a:p>
            <a:pPr algn="l"/>
            <a:r>
              <a:rPr lang="ru-RU" sz="11500" b="1" dirty="0" smtClean="0">
                <a:solidFill>
                  <a:srgbClr val="7A3F79"/>
                </a:solidFill>
                <a:latin typeface="Sinthya" panose="02000500000000000000" pitchFamily="2" charset="0"/>
              </a:rPr>
              <a:t>Любовь, </a:t>
            </a:r>
            <a:endParaRPr lang="en-US" sz="11500" b="1" dirty="0">
              <a:solidFill>
                <a:srgbClr val="7A3F79"/>
              </a:solidFill>
              <a:latin typeface="Sinthya" panose="02000500000000000000" pitchFamily="2" charset="0"/>
            </a:endParaRPr>
          </a:p>
        </p:txBody>
      </p:sp>
      <p:sp>
        <p:nvSpPr>
          <p:cNvPr id="3" name="Subtitle 2">
            <a:extLst>
              <a:ext uri="{FF2B5EF4-FFF2-40B4-BE49-F238E27FC236}">
                <a16:creationId xmlns:a16="http://schemas.microsoft.com/office/drawing/2014/main" id="{E0D01FEB-E68B-B277-316B-3BADB7F54328}"/>
              </a:ext>
            </a:extLst>
          </p:cNvPr>
          <p:cNvSpPr>
            <a:spLocks noGrp="1"/>
          </p:cNvSpPr>
          <p:nvPr>
            <p:ph type="subTitle" idx="1"/>
          </p:nvPr>
        </p:nvSpPr>
        <p:spPr>
          <a:xfrm>
            <a:off x="1040339" y="3184473"/>
            <a:ext cx="7924800" cy="753307"/>
          </a:xfrm>
        </p:spPr>
        <p:txBody>
          <a:bodyPr>
            <a:normAutofit/>
          </a:bodyPr>
          <a:lstStyle/>
          <a:p>
            <a:pPr algn="l"/>
            <a:r>
              <a:rPr lang="ru-RU" sz="3600" dirty="0" smtClean="0">
                <a:solidFill>
                  <a:srgbClr val="7A3F79"/>
                </a:solidFill>
                <a:latin typeface="Avenir Next" panose="020B0503020202020204" pitchFamily="34" charset="0"/>
              </a:rPr>
              <a:t>Предшествует выбору</a:t>
            </a:r>
            <a:endParaRPr lang="en-US" sz="3600" dirty="0">
              <a:solidFill>
                <a:srgbClr val="7A3F79"/>
              </a:solidFill>
              <a:latin typeface="Avenir Next" panose="020B0503020202020204" pitchFamily="34" charset="0"/>
            </a:endParaRPr>
          </a:p>
        </p:txBody>
      </p:sp>
      <p:grpSp>
        <p:nvGrpSpPr>
          <p:cNvPr id="11" name="Group 10">
            <a:extLst>
              <a:ext uri="{FF2B5EF4-FFF2-40B4-BE49-F238E27FC236}">
                <a16:creationId xmlns:a16="http://schemas.microsoft.com/office/drawing/2014/main" id="{5B7DE95C-BC41-5B68-33B2-E14DA79E3485}"/>
              </a:ext>
            </a:extLst>
          </p:cNvPr>
          <p:cNvGrpSpPr/>
          <p:nvPr/>
        </p:nvGrpSpPr>
        <p:grpSpPr>
          <a:xfrm>
            <a:off x="5694452" y="145223"/>
            <a:ext cx="4638232" cy="584775"/>
            <a:chOff x="5694452" y="145223"/>
            <a:chExt cx="4638232" cy="584775"/>
          </a:xfrm>
        </p:grpSpPr>
        <p:sp>
          <p:nvSpPr>
            <p:cNvPr id="5" name="TextBox 4">
              <a:extLst>
                <a:ext uri="{FF2B5EF4-FFF2-40B4-BE49-F238E27FC236}">
                  <a16:creationId xmlns:a16="http://schemas.microsoft.com/office/drawing/2014/main" id="{D4CAE06C-7F0E-A829-465B-F29FB6E98FAE}"/>
                </a:ext>
              </a:extLst>
            </p:cNvPr>
            <p:cNvSpPr txBox="1"/>
            <p:nvPr/>
          </p:nvSpPr>
          <p:spPr>
            <a:xfrm>
              <a:off x="5694452" y="145223"/>
              <a:ext cx="3821688" cy="584775"/>
            </a:xfrm>
            <a:prstGeom prst="rect">
              <a:avLst/>
            </a:prstGeom>
            <a:noFill/>
          </p:spPr>
          <p:txBody>
            <a:bodyPr wrap="square" rtlCol="0">
              <a:spAutoFit/>
            </a:bodyPr>
            <a:lstStyle/>
            <a:p>
              <a:pPr algn="r"/>
              <a:r>
                <a:rPr lang="en-US" sz="1600" dirty="0">
                  <a:solidFill>
                    <a:srgbClr val="7A3F79"/>
                  </a:solidFill>
                  <a:latin typeface="Avenir Next" panose="020B0503020202020204" pitchFamily="34" charset="0"/>
                </a:rPr>
                <a:t>Women’s Ministries Emphasis Day </a:t>
              </a:r>
            </a:p>
            <a:p>
              <a:pPr algn="r"/>
              <a:r>
                <a:rPr lang="en-US" sz="1600" dirty="0">
                  <a:solidFill>
                    <a:srgbClr val="7A3F79"/>
                  </a:solidFill>
                  <a:latin typeface="Avenir Next" panose="020B0503020202020204" pitchFamily="34" charset="0"/>
                </a:rPr>
                <a:t> JUNE 10, 2023</a:t>
              </a:r>
            </a:p>
          </p:txBody>
        </p:sp>
        <p:pic>
          <p:nvPicPr>
            <p:cNvPr id="9" name="Picture 8">
              <a:extLst>
                <a:ext uri="{FF2B5EF4-FFF2-40B4-BE49-F238E27FC236}">
                  <a16:creationId xmlns:a16="http://schemas.microsoft.com/office/drawing/2014/main" id="{BA435412-8F81-2EBC-64F6-1565A3656251}"/>
                </a:ext>
              </a:extLst>
            </p:cNvPr>
            <p:cNvPicPr>
              <a:picLocks noChangeAspect="1"/>
            </p:cNvPicPr>
            <p:nvPr/>
          </p:nvPicPr>
          <p:blipFill>
            <a:blip r:embed="rId3"/>
            <a:stretch>
              <a:fillRect/>
            </a:stretch>
          </p:blipFill>
          <p:spPr>
            <a:xfrm>
              <a:off x="9450044" y="145223"/>
              <a:ext cx="882640" cy="525170"/>
            </a:xfrm>
            <a:prstGeom prst="rect">
              <a:avLst/>
            </a:prstGeom>
          </p:spPr>
        </p:pic>
      </p:grpSp>
      <p:sp>
        <p:nvSpPr>
          <p:cNvPr id="10" name="TextBox 9">
            <a:extLst>
              <a:ext uri="{FF2B5EF4-FFF2-40B4-BE49-F238E27FC236}">
                <a16:creationId xmlns:a16="http://schemas.microsoft.com/office/drawing/2014/main" id="{ED865626-6B92-CC2E-7B0B-FEF2FFED1116}"/>
              </a:ext>
            </a:extLst>
          </p:cNvPr>
          <p:cNvSpPr txBox="1"/>
          <p:nvPr/>
        </p:nvSpPr>
        <p:spPr>
          <a:xfrm>
            <a:off x="98854" y="6374223"/>
            <a:ext cx="10233830" cy="338554"/>
          </a:xfrm>
          <a:prstGeom prst="rect">
            <a:avLst/>
          </a:prstGeom>
          <a:noFill/>
        </p:spPr>
        <p:txBody>
          <a:bodyPr wrap="square" rtlCol="0">
            <a:spAutoFit/>
          </a:bodyPr>
          <a:lstStyle/>
          <a:p>
            <a:r>
              <a:rPr lang="ru-RU" sz="1600" dirty="0" smtClean="0">
                <a:solidFill>
                  <a:srgbClr val="7A3F79"/>
                </a:solidFill>
                <a:latin typeface="Avenir Next" panose="020B0503020202020204" pitchFamily="34" charset="0"/>
              </a:rPr>
              <a:t> Марджери Херинирина,</a:t>
            </a:r>
            <a:r>
              <a:rPr lang="en-US" sz="1600" dirty="0" smtClean="0">
                <a:solidFill>
                  <a:srgbClr val="7A3F79"/>
                </a:solidFill>
                <a:latin typeface="Avenir Next" panose="020B0503020202020204" pitchFamily="34" charset="0"/>
              </a:rPr>
              <a:t>  </a:t>
            </a:r>
            <a:r>
              <a:rPr lang="ru-RU" sz="1600" dirty="0" smtClean="0">
                <a:solidFill>
                  <a:srgbClr val="7A3F79"/>
                </a:solidFill>
                <a:latin typeface="Avenir Next" panose="020B0503020202020204" pitchFamily="34" charset="0"/>
              </a:rPr>
              <a:t>Директор Отдела Женского Служения Южного Африканско-Индоокеанского Дивизиона</a:t>
            </a:r>
            <a:endParaRPr lang="en-US" sz="1600" dirty="0">
              <a:solidFill>
                <a:srgbClr val="7A3F79"/>
              </a:solidFill>
              <a:latin typeface="Avenir Next" panose="020B0503020202020204" pitchFamily="34" charset="0"/>
            </a:endParaRPr>
          </a:p>
        </p:txBody>
      </p:sp>
    </p:spTree>
    <p:extLst>
      <p:ext uri="{BB962C8B-B14F-4D97-AF65-F5344CB8AC3E}">
        <p14:creationId xmlns:p14="http://schemas.microsoft.com/office/powerpoint/2010/main" val="1960498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000" b="-1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3F253E-0981-6192-7FEA-3AC89E252E2B}"/>
              </a:ext>
            </a:extLst>
          </p:cNvPr>
          <p:cNvSpPr>
            <a:spLocks noGrp="1"/>
          </p:cNvSpPr>
          <p:nvPr>
            <p:ph type="title"/>
          </p:nvPr>
        </p:nvSpPr>
        <p:spPr>
          <a:xfrm>
            <a:off x="838200" y="365125"/>
            <a:ext cx="8911856" cy="1325563"/>
          </a:xfrm>
        </p:spPr>
        <p:txBody>
          <a:bodyPr/>
          <a:lstStyle/>
          <a:p>
            <a:r>
              <a:rPr lang="ru-RU" b="1" dirty="0" smtClean="0">
                <a:solidFill>
                  <a:srgbClr val="7A3F79"/>
                </a:solidFill>
                <a:effectLst/>
                <a:latin typeface="Avenir Next" panose="020B0503020202020204" pitchFamily="34" charset="0"/>
                <a:ea typeface="Calibri" panose="020F0502020204030204" pitchFamily="34" charset="0"/>
                <a:cs typeface="Calibri" panose="020F0502020204030204" pitchFamily="34" charset="0"/>
              </a:rPr>
              <a:t>Иисус Навин </a:t>
            </a:r>
            <a:r>
              <a:rPr lang="en-ZA" b="1" dirty="0" smtClean="0">
                <a:solidFill>
                  <a:srgbClr val="7A3F79"/>
                </a:solidFill>
                <a:effectLst/>
                <a:latin typeface="Avenir Next" panose="020B0503020202020204" pitchFamily="34" charset="0"/>
                <a:ea typeface="Calibri" panose="020F0502020204030204" pitchFamily="34" charset="0"/>
                <a:cs typeface="Calibri" panose="020F0502020204030204" pitchFamily="34" charset="0"/>
              </a:rPr>
              <a:t>2:1</a:t>
            </a:r>
            <a:r>
              <a:rPr lang="ru-RU" b="1" dirty="0" smtClean="0">
                <a:solidFill>
                  <a:srgbClr val="7A3F79"/>
                </a:solidFill>
                <a:effectLst/>
                <a:latin typeface="Avenir Next" panose="020B0503020202020204" pitchFamily="34" charset="0"/>
                <a:ea typeface="Calibri" panose="020F0502020204030204" pitchFamily="34" charset="0"/>
                <a:cs typeface="Calibri" panose="020F0502020204030204" pitchFamily="34" charset="0"/>
              </a:rPr>
              <a:t>1</a:t>
            </a:r>
            <a:endParaRPr lang="en-US" dirty="0"/>
          </a:p>
        </p:txBody>
      </p:sp>
      <p:sp>
        <p:nvSpPr>
          <p:cNvPr id="3" name="Content Placeholder 2">
            <a:extLst>
              <a:ext uri="{FF2B5EF4-FFF2-40B4-BE49-F238E27FC236}">
                <a16:creationId xmlns:a16="http://schemas.microsoft.com/office/drawing/2014/main" id="{1A921A70-C9BA-3E86-49D5-3E3799149D55}"/>
              </a:ext>
            </a:extLst>
          </p:cNvPr>
          <p:cNvSpPr>
            <a:spLocks noGrp="1"/>
          </p:cNvSpPr>
          <p:nvPr>
            <p:ph idx="1"/>
          </p:nvPr>
        </p:nvSpPr>
        <p:spPr>
          <a:xfrm>
            <a:off x="838200" y="1825625"/>
            <a:ext cx="8911856" cy="4351338"/>
          </a:xfrm>
        </p:spPr>
        <p:txBody>
          <a:bodyPr anchor="ctr">
            <a:normAutofit/>
          </a:bodyPr>
          <a:lstStyle/>
          <a:p>
            <a:pPr marL="0" indent="0">
              <a:buNone/>
            </a:pPr>
            <a:r>
              <a:rPr lang="ru-RU" sz="3600" dirty="0">
                <a:solidFill>
                  <a:srgbClr val="7A3F79"/>
                </a:solidFill>
                <a:latin typeface="Avenir Next" panose="020B0503020202020204" pitchFamily="34" charset="0"/>
                <a:ea typeface="Calibri" panose="020F0502020204030204" pitchFamily="34" charset="0"/>
                <a:cs typeface="Calibri" panose="020F0502020204030204" pitchFamily="34" charset="0"/>
              </a:rPr>
              <a:t>«…ибо Господь, Бог ваш, есть Бог на небе вверху и на земле </a:t>
            </a:r>
            <a:r>
              <a:rPr lang="ru-RU" sz="3600" dirty="0" smtClean="0">
                <a:solidFill>
                  <a:srgbClr val="7A3F79"/>
                </a:solidFill>
                <a:latin typeface="Avenir Next" panose="020B0503020202020204" pitchFamily="34" charset="0"/>
                <a:ea typeface="Calibri" panose="020F0502020204030204" pitchFamily="34" charset="0"/>
                <a:cs typeface="Calibri" panose="020F0502020204030204" pitchFamily="34" charset="0"/>
              </a:rPr>
              <a:t>внизу».</a:t>
            </a:r>
            <a:endParaRPr lang="en-US" sz="3600" dirty="0">
              <a:solidFill>
                <a:srgbClr val="7A3F79"/>
              </a:solidFill>
            </a:endParaRPr>
          </a:p>
        </p:txBody>
      </p:sp>
    </p:spTree>
    <p:extLst>
      <p:ext uri="{BB962C8B-B14F-4D97-AF65-F5344CB8AC3E}">
        <p14:creationId xmlns:p14="http://schemas.microsoft.com/office/powerpoint/2010/main" val="30558630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000" b="-1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3F253E-0981-6192-7FEA-3AC89E252E2B}"/>
              </a:ext>
            </a:extLst>
          </p:cNvPr>
          <p:cNvSpPr>
            <a:spLocks noGrp="1"/>
          </p:cNvSpPr>
          <p:nvPr>
            <p:ph type="title"/>
          </p:nvPr>
        </p:nvSpPr>
        <p:spPr>
          <a:xfrm>
            <a:off x="838200" y="365125"/>
            <a:ext cx="8933121" cy="1325563"/>
          </a:xfrm>
        </p:spPr>
        <p:txBody>
          <a:bodyPr/>
          <a:lstStyle/>
          <a:p>
            <a:r>
              <a:rPr lang="ru-RU" sz="4400" b="1" dirty="0" smtClean="0">
                <a:solidFill>
                  <a:srgbClr val="7A3F79"/>
                </a:solidFill>
                <a:effectLst/>
                <a:latin typeface="Avenir Next" panose="020B0503020202020204" pitchFamily="34" charset="0"/>
                <a:ea typeface="Calibri" panose="020F0502020204030204" pitchFamily="34" charset="0"/>
                <a:cs typeface="Calibri" panose="020F0502020204030204" pitchFamily="34" charset="0"/>
              </a:rPr>
              <a:t>Послание к Римлянам </a:t>
            </a:r>
            <a:r>
              <a:rPr lang="en-ZA" sz="4400" b="1" dirty="0" smtClean="0">
                <a:solidFill>
                  <a:srgbClr val="7A3F79"/>
                </a:solidFill>
                <a:effectLst/>
                <a:latin typeface="Avenir Next" panose="020B0503020202020204" pitchFamily="34" charset="0"/>
                <a:ea typeface="Calibri" panose="020F0502020204030204" pitchFamily="34" charset="0"/>
                <a:cs typeface="Calibri" panose="020F0502020204030204" pitchFamily="34" charset="0"/>
              </a:rPr>
              <a:t>2:4</a:t>
            </a:r>
            <a:endParaRPr lang="en-US" b="1" dirty="0">
              <a:solidFill>
                <a:srgbClr val="7A3F79"/>
              </a:solidFill>
            </a:endParaRPr>
          </a:p>
        </p:txBody>
      </p:sp>
      <p:sp>
        <p:nvSpPr>
          <p:cNvPr id="3" name="Content Placeholder 2">
            <a:extLst>
              <a:ext uri="{FF2B5EF4-FFF2-40B4-BE49-F238E27FC236}">
                <a16:creationId xmlns:a16="http://schemas.microsoft.com/office/drawing/2014/main" id="{1A921A70-C9BA-3E86-49D5-3E3799149D55}"/>
              </a:ext>
            </a:extLst>
          </p:cNvPr>
          <p:cNvSpPr>
            <a:spLocks noGrp="1"/>
          </p:cNvSpPr>
          <p:nvPr>
            <p:ph idx="1"/>
          </p:nvPr>
        </p:nvSpPr>
        <p:spPr>
          <a:xfrm>
            <a:off x="838200" y="1825625"/>
            <a:ext cx="8933121" cy="4351338"/>
          </a:xfrm>
        </p:spPr>
        <p:txBody>
          <a:bodyPr anchor="ctr"/>
          <a:lstStyle/>
          <a:p>
            <a:pPr marL="0" indent="0">
              <a:buNone/>
            </a:pPr>
            <a:r>
              <a:rPr lang="ru-RU" sz="3200" dirty="0" smtClean="0">
                <a:solidFill>
                  <a:srgbClr val="7A3F79"/>
                </a:solidFill>
                <a:latin typeface="Avenir Next" panose="020B0503020202020204" pitchFamily="34" charset="0"/>
                <a:ea typeface="Calibri" panose="020F0502020204030204" pitchFamily="34" charset="0"/>
                <a:cs typeface="Calibri" panose="020F0502020204030204" pitchFamily="34" charset="0"/>
              </a:rPr>
              <a:t>«Или </a:t>
            </a:r>
            <a:r>
              <a:rPr lang="ru-RU" sz="3200" dirty="0">
                <a:solidFill>
                  <a:srgbClr val="7A3F79"/>
                </a:solidFill>
                <a:latin typeface="Avenir Next" panose="020B0503020202020204" pitchFamily="34" charset="0"/>
                <a:ea typeface="Calibri" panose="020F0502020204030204" pitchFamily="34" charset="0"/>
                <a:cs typeface="Calibri" panose="020F0502020204030204" pitchFamily="34" charset="0"/>
              </a:rPr>
              <a:t>пренебрегаешь богатство благости, кротости и долготерпения Божия, не разумея, что благость Божия ведет тебя к покаянию?» </a:t>
            </a:r>
            <a:endParaRPr lang="en-US" dirty="0"/>
          </a:p>
        </p:txBody>
      </p:sp>
    </p:spTree>
    <p:extLst>
      <p:ext uri="{BB962C8B-B14F-4D97-AF65-F5344CB8AC3E}">
        <p14:creationId xmlns:p14="http://schemas.microsoft.com/office/powerpoint/2010/main" val="20210272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000" b="-1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3F253E-0981-6192-7FEA-3AC89E252E2B}"/>
              </a:ext>
            </a:extLst>
          </p:cNvPr>
          <p:cNvSpPr>
            <a:spLocks noGrp="1"/>
          </p:cNvSpPr>
          <p:nvPr>
            <p:ph type="title"/>
          </p:nvPr>
        </p:nvSpPr>
        <p:spPr>
          <a:xfrm>
            <a:off x="838200" y="365125"/>
            <a:ext cx="8901223" cy="1325563"/>
          </a:xfrm>
        </p:spPr>
        <p:txBody>
          <a:bodyPr/>
          <a:lstStyle/>
          <a:p>
            <a:r>
              <a:rPr lang="en-ZA" sz="4400" b="1" dirty="0">
                <a:solidFill>
                  <a:srgbClr val="7A3F79"/>
                </a:solidFill>
                <a:effectLst/>
                <a:latin typeface="Avenir Next" panose="020B0503020202020204" pitchFamily="34" charset="0"/>
                <a:ea typeface="Calibri" panose="020F0502020204030204" pitchFamily="34" charset="0"/>
                <a:cs typeface="Calibri" panose="020F0502020204030204" pitchFamily="34" charset="0"/>
              </a:rPr>
              <a:t>1 </a:t>
            </a:r>
            <a:r>
              <a:rPr lang="ru-RU" sz="4400" b="1" dirty="0" smtClean="0">
                <a:solidFill>
                  <a:srgbClr val="7A3F79"/>
                </a:solidFill>
                <a:effectLst/>
                <a:latin typeface="Avenir Next" panose="020B0503020202020204" pitchFamily="34" charset="0"/>
                <a:ea typeface="Calibri" panose="020F0502020204030204" pitchFamily="34" charset="0"/>
                <a:cs typeface="Calibri" panose="020F0502020204030204" pitchFamily="34" charset="0"/>
              </a:rPr>
              <a:t>Иоана </a:t>
            </a:r>
            <a:r>
              <a:rPr lang="en-ZA" sz="4400" b="1" dirty="0" smtClean="0">
                <a:solidFill>
                  <a:srgbClr val="7A3F79"/>
                </a:solidFill>
                <a:effectLst/>
                <a:latin typeface="Avenir Next" panose="020B0503020202020204" pitchFamily="34" charset="0"/>
                <a:ea typeface="Calibri" panose="020F0502020204030204" pitchFamily="34" charset="0"/>
                <a:cs typeface="Calibri" panose="020F0502020204030204" pitchFamily="34" charset="0"/>
              </a:rPr>
              <a:t>2:6</a:t>
            </a:r>
            <a:endParaRPr lang="en-US" b="1" dirty="0">
              <a:solidFill>
                <a:srgbClr val="7A3F79"/>
              </a:solidFill>
            </a:endParaRPr>
          </a:p>
        </p:txBody>
      </p:sp>
      <p:sp>
        <p:nvSpPr>
          <p:cNvPr id="3" name="Content Placeholder 2">
            <a:extLst>
              <a:ext uri="{FF2B5EF4-FFF2-40B4-BE49-F238E27FC236}">
                <a16:creationId xmlns:a16="http://schemas.microsoft.com/office/drawing/2014/main" id="{1A921A70-C9BA-3E86-49D5-3E3799149D55}"/>
              </a:ext>
            </a:extLst>
          </p:cNvPr>
          <p:cNvSpPr>
            <a:spLocks noGrp="1"/>
          </p:cNvSpPr>
          <p:nvPr>
            <p:ph idx="1"/>
          </p:nvPr>
        </p:nvSpPr>
        <p:spPr>
          <a:xfrm>
            <a:off x="838200" y="1825625"/>
            <a:ext cx="8901223" cy="4351338"/>
          </a:xfrm>
        </p:spPr>
        <p:txBody>
          <a:bodyPr anchor="ctr">
            <a:normAutofit/>
          </a:bodyPr>
          <a:lstStyle/>
          <a:p>
            <a:pPr marL="0" indent="0">
              <a:buNone/>
            </a:pPr>
            <a:r>
              <a:rPr lang="ru-RU" sz="3200" dirty="0">
                <a:solidFill>
                  <a:srgbClr val="7A3F79"/>
                </a:solidFill>
                <a:latin typeface="Avenir Next" panose="020B0503020202020204" pitchFamily="34" charset="0"/>
                <a:ea typeface="Calibri" panose="020F0502020204030204" pitchFamily="34" charset="0"/>
                <a:cs typeface="Calibri" panose="020F0502020204030204" pitchFamily="34" charset="0"/>
              </a:rPr>
              <a:t>«Кто говорит, что пребывает в Нем, тот должен поступать так, как Он поступал</a:t>
            </a:r>
            <a:r>
              <a:rPr lang="ru-RU" sz="3200" dirty="0" smtClean="0">
                <a:solidFill>
                  <a:srgbClr val="7A3F79"/>
                </a:solidFill>
                <a:latin typeface="Avenir Next" panose="020B0503020202020204" pitchFamily="34" charset="0"/>
                <a:ea typeface="Calibri" panose="020F0502020204030204" pitchFamily="34" charset="0"/>
                <a:cs typeface="Calibri" panose="020F0502020204030204" pitchFamily="34" charset="0"/>
              </a:rPr>
              <a:t>».</a:t>
            </a:r>
            <a:endParaRPr lang="en-US" sz="3200" dirty="0">
              <a:solidFill>
                <a:srgbClr val="7A3F79"/>
              </a:solidFill>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35773328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000" b="-1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FDE12C-2AD2-6973-F5A9-943B0C7BC09C}"/>
              </a:ext>
            </a:extLst>
          </p:cNvPr>
          <p:cNvSpPr>
            <a:spLocks noGrp="1"/>
          </p:cNvSpPr>
          <p:nvPr>
            <p:ph type="title"/>
          </p:nvPr>
        </p:nvSpPr>
        <p:spPr>
          <a:xfrm>
            <a:off x="778687" y="901663"/>
            <a:ext cx="8810914" cy="2852737"/>
          </a:xfrm>
        </p:spPr>
        <p:txBody>
          <a:bodyPr anchor="b"/>
          <a:lstStyle/>
          <a:p>
            <a:pPr algn="ctr"/>
            <a:r>
              <a:rPr lang="ru-RU" dirty="0" smtClean="0">
                <a:solidFill>
                  <a:srgbClr val="7A3F79"/>
                </a:solidFill>
                <a:latin typeface="Avenir Next" panose="020B0503020202020204" pitchFamily="34" charset="0"/>
              </a:rPr>
              <a:t>Новое определение термина</a:t>
            </a:r>
            <a:r>
              <a:rPr lang="en-US" dirty="0">
                <a:solidFill>
                  <a:srgbClr val="7A3F79"/>
                </a:solidFill>
                <a:latin typeface="Avenir Next" panose="020B0503020202020204" pitchFamily="34" charset="0"/>
              </a:rPr>
              <a:t/>
            </a:r>
            <a:br>
              <a:rPr lang="en-US" dirty="0">
                <a:solidFill>
                  <a:srgbClr val="7A3F79"/>
                </a:solidFill>
                <a:latin typeface="Avenir Next" panose="020B0503020202020204" pitchFamily="34" charset="0"/>
              </a:rPr>
            </a:br>
            <a:r>
              <a:rPr lang="en-US" dirty="0" smtClean="0">
                <a:solidFill>
                  <a:srgbClr val="7A3F79"/>
                </a:solidFill>
                <a:latin typeface="Avenir Next" panose="020B0503020202020204" pitchFamily="34" charset="0"/>
              </a:rPr>
              <a:t>“</a:t>
            </a:r>
            <a:r>
              <a:rPr lang="ru-RU" b="1" dirty="0" smtClean="0">
                <a:solidFill>
                  <a:srgbClr val="7A3F79"/>
                </a:solidFill>
                <a:latin typeface="Avenir Next" panose="020B0503020202020204" pitchFamily="34" charset="0"/>
              </a:rPr>
              <a:t>ГРЕШНИК</a:t>
            </a:r>
            <a:r>
              <a:rPr lang="en-US" dirty="0" smtClean="0">
                <a:solidFill>
                  <a:srgbClr val="7A3F79"/>
                </a:solidFill>
                <a:latin typeface="Avenir Next" panose="020B0503020202020204" pitchFamily="34" charset="0"/>
              </a:rPr>
              <a:t>”</a:t>
            </a:r>
            <a:endParaRPr lang="en-US" dirty="0">
              <a:solidFill>
                <a:srgbClr val="7A3F79"/>
              </a:solidFill>
              <a:latin typeface="Avenir Next" panose="020B0503020202020204" pitchFamily="34" charset="0"/>
            </a:endParaRPr>
          </a:p>
        </p:txBody>
      </p:sp>
    </p:spTree>
    <p:extLst>
      <p:ext uri="{BB962C8B-B14F-4D97-AF65-F5344CB8AC3E}">
        <p14:creationId xmlns:p14="http://schemas.microsoft.com/office/powerpoint/2010/main" val="12972031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000" b="-1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3F253E-0981-6192-7FEA-3AC89E252E2B}"/>
              </a:ext>
            </a:extLst>
          </p:cNvPr>
          <p:cNvSpPr>
            <a:spLocks noGrp="1"/>
          </p:cNvSpPr>
          <p:nvPr>
            <p:ph type="title"/>
          </p:nvPr>
        </p:nvSpPr>
        <p:spPr>
          <a:xfrm>
            <a:off x="838200" y="365125"/>
            <a:ext cx="8954386" cy="1325563"/>
          </a:xfrm>
        </p:spPr>
        <p:txBody>
          <a:bodyPr/>
          <a:lstStyle/>
          <a:p>
            <a:r>
              <a:rPr lang="ru-RU" b="1" dirty="0" smtClean="0">
                <a:solidFill>
                  <a:srgbClr val="7A3F79"/>
                </a:solidFill>
                <a:latin typeface="Avenir Next" panose="020B0503020202020204" pitchFamily="34" charset="0"/>
                <a:ea typeface="Calibri" panose="020F0502020204030204" pitchFamily="34" charset="0"/>
                <a:cs typeface="Calibri" panose="020F0502020204030204" pitchFamily="34" charset="0"/>
              </a:rPr>
              <a:t>Иакова </a:t>
            </a:r>
            <a:r>
              <a:rPr lang="en-ZA" b="1" dirty="0" smtClean="0">
                <a:solidFill>
                  <a:srgbClr val="7A3F79"/>
                </a:solidFill>
                <a:latin typeface="Avenir Next" panose="020B0503020202020204" pitchFamily="34" charset="0"/>
                <a:ea typeface="Calibri" panose="020F0502020204030204" pitchFamily="34" charset="0"/>
                <a:cs typeface="Calibri" panose="020F0502020204030204" pitchFamily="34" charset="0"/>
              </a:rPr>
              <a:t>2:4</a:t>
            </a:r>
            <a:endParaRPr lang="en-US" b="1" dirty="0">
              <a:solidFill>
                <a:srgbClr val="7A3F79"/>
              </a:solidFill>
            </a:endParaRPr>
          </a:p>
        </p:txBody>
      </p:sp>
      <p:sp>
        <p:nvSpPr>
          <p:cNvPr id="3" name="Content Placeholder 2">
            <a:extLst>
              <a:ext uri="{FF2B5EF4-FFF2-40B4-BE49-F238E27FC236}">
                <a16:creationId xmlns:a16="http://schemas.microsoft.com/office/drawing/2014/main" id="{1A921A70-C9BA-3E86-49D5-3E3799149D55}"/>
              </a:ext>
            </a:extLst>
          </p:cNvPr>
          <p:cNvSpPr>
            <a:spLocks noGrp="1"/>
          </p:cNvSpPr>
          <p:nvPr>
            <p:ph idx="1"/>
          </p:nvPr>
        </p:nvSpPr>
        <p:spPr>
          <a:xfrm>
            <a:off x="838200" y="1825625"/>
            <a:ext cx="8954386" cy="4667250"/>
          </a:xfrm>
        </p:spPr>
        <p:txBody>
          <a:bodyPr anchor="ctr">
            <a:normAutofit/>
          </a:bodyPr>
          <a:lstStyle/>
          <a:p>
            <a:pPr marL="0" indent="0">
              <a:buNone/>
            </a:pPr>
            <a:r>
              <a:rPr lang="ru-RU" sz="3200" dirty="0" smtClean="0">
                <a:solidFill>
                  <a:srgbClr val="7A3F79"/>
                </a:solidFill>
                <a:latin typeface="Avenir Next" panose="020B0503020202020204" pitchFamily="34" charset="0"/>
                <a:ea typeface="Calibri" panose="020F0502020204030204" pitchFamily="34" charset="0"/>
                <a:cs typeface="Calibri" panose="020F0502020204030204" pitchFamily="34" charset="0"/>
              </a:rPr>
              <a:t>«то </a:t>
            </a:r>
            <a:r>
              <a:rPr lang="ru-RU" sz="3200" dirty="0">
                <a:solidFill>
                  <a:srgbClr val="7A3F79"/>
                </a:solidFill>
                <a:latin typeface="Avenir Next" panose="020B0503020202020204" pitchFamily="34" charset="0"/>
                <a:ea typeface="Calibri" panose="020F0502020204030204" pitchFamily="34" charset="0"/>
                <a:cs typeface="Calibri" panose="020F0502020204030204" pitchFamily="34" charset="0"/>
              </a:rPr>
              <a:t>не пересуживаете ли вы в себе и не становитесь ли судьями с худыми мыслями?» </a:t>
            </a:r>
            <a:endParaRPr lang="en-ZA" sz="3200" dirty="0">
              <a:solidFill>
                <a:srgbClr val="7A3F79"/>
              </a:solidFill>
              <a:effectLst/>
              <a:latin typeface="Avenir Next" panose="020B050302020202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4601792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000" b="-1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3F253E-0981-6192-7FEA-3AC89E252E2B}"/>
              </a:ext>
            </a:extLst>
          </p:cNvPr>
          <p:cNvSpPr>
            <a:spLocks noGrp="1"/>
          </p:cNvSpPr>
          <p:nvPr>
            <p:ph type="title"/>
          </p:nvPr>
        </p:nvSpPr>
        <p:spPr>
          <a:xfrm>
            <a:off x="673309" y="679918"/>
            <a:ext cx="8954386" cy="1325563"/>
          </a:xfrm>
        </p:spPr>
        <p:txBody>
          <a:bodyPr>
            <a:normAutofit/>
          </a:bodyPr>
          <a:lstStyle/>
          <a:p>
            <a:r>
              <a:rPr lang="ru-RU" sz="3600" b="1" dirty="0" smtClean="0">
                <a:solidFill>
                  <a:srgbClr val="7A3F79"/>
                </a:solidFill>
                <a:effectLst/>
                <a:latin typeface="Avenir Next" panose="020B0503020202020204" pitchFamily="34" charset="0"/>
                <a:ea typeface="Calibri" panose="020F0502020204030204" pitchFamily="34" charset="0"/>
                <a:cs typeface="Calibri" panose="020F0502020204030204" pitchFamily="34" charset="0"/>
              </a:rPr>
              <a:t>Как же нам определить грешника</a:t>
            </a:r>
            <a:r>
              <a:rPr lang="en-ZA" sz="3600" b="1" dirty="0" smtClean="0">
                <a:solidFill>
                  <a:srgbClr val="7A3F79"/>
                </a:solidFill>
                <a:effectLst/>
                <a:latin typeface="Avenir Next" panose="020B0503020202020204" pitchFamily="34" charset="0"/>
                <a:ea typeface="Calibri" panose="020F0502020204030204" pitchFamily="34" charset="0"/>
                <a:cs typeface="Calibri" panose="020F0502020204030204" pitchFamily="34" charset="0"/>
              </a:rPr>
              <a:t>? </a:t>
            </a:r>
            <a:endParaRPr lang="en-US" sz="7200" b="1" dirty="0">
              <a:solidFill>
                <a:srgbClr val="7A3F79"/>
              </a:solidFill>
            </a:endParaRPr>
          </a:p>
        </p:txBody>
      </p:sp>
      <p:sp>
        <p:nvSpPr>
          <p:cNvPr id="3" name="Content Placeholder 2">
            <a:extLst>
              <a:ext uri="{FF2B5EF4-FFF2-40B4-BE49-F238E27FC236}">
                <a16:creationId xmlns:a16="http://schemas.microsoft.com/office/drawing/2014/main" id="{1A921A70-C9BA-3E86-49D5-3E3799149D55}"/>
              </a:ext>
            </a:extLst>
          </p:cNvPr>
          <p:cNvSpPr>
            <a:spLocks noGrp="1"/>
          </p:cNvSpPr>
          <p:nvPr>
            <p:ph idx="1"/>
          </p:nvPr>
        </p:nvSpPr>
        <p:spPr>
          <a:xfrm>
            <a:off x="838200" y="1825625"/>
            <a:ext cx="8954386" cy="4667250"/>
          </a:xfrm>
        </p:spPr>
        <p:txBody>
          <a:bodyPr anchor="ctr">
            <a:normAutofit/>
          </a:bodyPr>
          <a:lstStyle/>
          <a:p>
            <a:pPr marL="0" indent="0">
              <a:buNone/>
            </a:pPr>
            <a:r>
              <a:rPr lang="ru-RU" sz="3600" b="1" dirty="0" smtClean="0">
                <a:solidFill>
                  <a:srgbClr val="7A3F79"/>
                </a:solidFill>
                <a:latin typeface="Avenir Next" panose="020B0503020202020204" pitchFamily="34" charset="0"/>
                <a:ea typeface="Calibri" panose="020F0502020204030204" pitchFamily="34" charset="0"/>
                <a:cs typeface="Calibri" panose="020F0502020204030204" pitchFamily="34" charset="0"/>
              </a:rPr>
              <a:t>Послание к Римлянам </a:t>
            </a:r>
            <a:r>
              <a:rPr lang="en-ZA" sz="3600" b="1" dirty="0" smtClean="0">
                <a:solidFill>
                  <a:srgbClr val="7A3F79"/>
                </a:solidFill>
                <a:latin typeface="Avenir Next" panose="020B0503020202020204" pitchFamily="34" charset="0"/>
                <a:ea typeface="Calibri" panose="020F0502020204030204" pitchFamily="34" charset="0"/>
                <a:cs typeface="Calibri" panose="020F0502020204030204" pitchFamily="34" charset="0"/>
              </a:rPr>
              <a:t>3:23 </a:t>
            </a:r>
            <a:endParaRPr lang="en-ZA" sz="3600" b="1" dirty="0">
              <a:solidFill>
                <a:srgbClr val="7A3F79"/>
              </a:solidFill>
              <a:latin typeface="Avenir Next" panose="020B0503020202020204" pitchFamily="34" charset="0"/>
              <a:ea typeface="Calibri" panose="020F0502020204030204" pitchFamily="34" charset="0"/>
              <a:cs typeface="Calibri" panose="020F0502020204030204" pitchFamily="34" charset="0"/>
            </a:endParaRPr>
          </a:p>
          <a:p>
            <a:pPr marL="0" indent="0">
              <a:buNone/>
            </a:pPr>
            <a:r>
              <a:rPr lang="ru-RU" sz="3200" dirty="0">
                <a:solidFill>
                  <a:srgbClr val="7A3F79"/>
                </a:solidFill>
                <a:latin typeface="Avenir Next" panose="020B0503020202020204" pitchFamily="34" charset="0"/>
                <a:ea typeface="Calibri" panose="020F0502020204030204" pitchFamily="34" charset="0"/>
                <a:cs typeface="Calibri" panose="020F0502020204030204" pitchFamily="34" charset="0"/>
              </a:rPr>
              <a:t>«Все согрешили и лишены славы </a:t>
            </a:r>
            <a:r>
              <a:rPr lang="ru-RU" sz="3200" dirty="0" smtClean="0">
                <a:solidFill>
                  <a:srgbClr val="7A3F79"/>
                </a:solidFill>
                <a:latin typeface="Avenir Next" panose="020B0503020202020204" pitchFamily="34" charset="0"/>
                <a:ea typeface="Calibri" panose="020F0502020204030204" pitchFamily="34" charset="0"/>
                <a:cs typeface="Calibri" panose="020F0502020204030204" pitchFamily="34" charset="0"/>
              </a:rPr>
              <a:t>Божией»</a:t>
            </a:r>
          </a:p>
          <a:p>
            <a:pPr marL="0" indent="0">
              <a:buNone/>
            </a:pPr>
            <a:r>
              <a:rPr lang="ru-RU" sz="3600" b="1" dirty="0" smtClean="0">
                <a:solidFill>
                  <a:srgbClr val="7A3F79"/>
                </a:solidFill>
                <a:effectLst/>
                <a:latin typeface="Avenir Next" panose="020B0503020202020204" pitchFamily="34" charset="0"/>
                <a:ea typeface="Calibri" panose="020F0502020204030204" pitchFamily="34" charset="0"/>
                <a:cs typeface="Calibri" panose="020F0502020204030204" pitchFamily="34" charset="0"/>
              </a:rPr>
              <a:t>Послание к Римлянам </a:t>
            </a:r>
            <a:r>
              <a:rPr lang="en-ZA" sz="3600" b="1" dirty="0" smtClean="0">
                <a:solidFill>
                  <a:srgbClr val="7A3F79"/>
                </a:solidFill>
                <a:effectLst/>
                <a:latin typeface="Avenir Next" panose="020B0503020202020204" pitchFamily="34" charset="0"/>
                <a:ea typeface="Calibri" panose="020F0502020204030204" pitchFamily="34" charset="0"/>
                <a:cs typeface="Calibri" panose="020F0502020204030204" pitchFamily="34" charset="0"/>
              </a:rPr>
              <a:t>3:10 </a:t>
            </a:r>
            <a:endParaRPr lang="en-ZA" sz="3600" b="1" dirty="0">
              <a:solidFill>
                <a:srgbClr val="7A3F79"/>
              </a:solidFill>
              <a:effectLst/>
              <a:latin typeface="Avenir Next" panose="020B0503020202020204" pitchFamily="34" charset="0"/>
              <a:ea typeface="Calibri" panose="020F0502020204030204" pitchFamily="34" charset="0"/>
              <a:cs typeface="Calibri" panose="020F0502020204030204" pitchFamily="34" charset="0"/>
            </a:endParaRPr>
          </a:p>
          <a:p>
            <a:pPr marL="0" indent="0">
              <a:buNone/>
            </a:pPr>
            <a:r>
              <a:rPr lang="ru-RU" sz="3200" dirty="0">
                <a:solidFill>
                  <a:srgbClr val="7A3F79"/>
                </a:solidFill>
                <a:latin typeface="Avenir Next" panose="020B0503020202020204" pitchFamily="34" charset="0"/>
                <a:ea typeface="Calibri" panose="020F0502020204030204" pitchFamily="34" charset="0"/>
                <a:cs typeface="Calibri" panose="020F0502020204030204" pitchFamily="34" charset="0"/>
              </a:rPr>
              <a:t>«Нет праведного, нет ни одного» </a:t>
            </a:r>
            <a:endParaRPr lang="en-ZA" sz="3200" dirty="0">
              <a:solidFill>
                <a:srgbClr val="7A3F79"/>
              </a:solidFill>
              <a:effectLst/>
              <a:latin typeface="Avenir Next" panose="020B050302020202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9396790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000" b="-1000"/>
          </a:stretch>
        </a:blip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A921A70-C9BA-3E86-49D5-3E3799149D55}"/>
              </a:ext>
            </a:extLst>
          </p:cNvPr>
          <p:cNvSpPr>
            <a:spLocks noGrp="1"/>
          </p:cNvSpPr>
          <p:nvPr>
            <p:ph idx="1"/>
          </p:nvPr>
        </p:nvSpPr>
        <p:spPr>
          <a:xfrm>
            <a:off x="360218" y="1857523"/>
            <a:ext cx="9795165" cy="4834222"/>
          </a:xfrm>
        </p:spPr>
        <p:txBody>
          <a:bodyPr anchor="ctr">
            <a:normAutofit/>
          </a:bodyPr>
          <a:lstStyle/>
          <a:p>
            <a:pPr marL="0" indent="0" algn="ctr">
              <a:buNone/>
            </a:pPr>
            <a:r>
              <a:rPr lang="ru-RU" sz="3200" dirty="0" smtClean="0">
                <a:solidFill>
                  <a:srgbClr val="7A3F79"/>
                </a:solidFill>
                <a:latin typeface="Avenir Next" panose="020B0503020202020204" pitchFamily="34" charset="0"/>
                <a:ea typeface="Calibri" panose="020F0502020204030204" pitchFamily="34" charset="0"/>
                <a:cs typeface="Calibri" panose="020F0502020204030204" pitchFamily="34" charset="0"/>
              </a:rPr>
              <a:t>«</a:t>
            </a:r>
            <a:r>
              <a:rPr lang="ru-RU" sz="3200" b="1" dirty="0">
                <a:solidFill>
                  <a:srgbClr val="7A3F79"/>
                </a:solidFill>
                <a:latin typeface="Avenir Next" panose="020B0503020202020204" pitchFamily="34" charset="0"/>
                <a:ea typeface="Calibri" panose="020F0502020204030204" pitchFamily="34" charset="0"/>
                <a:cs typeface="Calibri" panose="020F0502020204030204" pitchFamily="34" charset="0"/>
              </a:rPr>
              <a:t>Чем ближе вы подходите к Иисусу</a:t>
            </a:r>
            <a:r>
              <a:rPr lang="ru-RU" sz="3200" dirty="0">
                <a:solidFill>
                  <a:srgbClr val="7A3F79"/>
                </a:solidFill>
                <a:latin typeface="Avenir Next" panose="020B0503020202020204" pitchFamily="34" charset="0"/>
                <a:ea typeface="Calibri" panose="020F0502020204030204" pitchFamily="34" charset="0"/>
                <a:cs typeface="Calibri" panose="020F0502020204030204" pitchFamily="34" charset="0"/>
              </a:rPr>
              <a:t>, тем более несовершенными вы будете казаться в собственных глазах; ибо ваше видение станет более ясным, и ваши несовершенства будут видны в широком и отчетливом контрасте с Его совершенной природой». </a:t>
            </a:r>
            <a:endParaRPr lang="ru-RU" sz="3200" dirty="0" smtClean="0">
              <a:solidFill>
                <a:srgbClr val="7A3F79"/>
              </a:solidFill>
              <a:latin typeface="Avenir Next" panose="020B0503020202020204" pitchFamily="34" charset="0"/>
              <a:ea typeface="Calibri" panose="020F0502020204030204" pitchFamily="34" charset="0"/>
              <a:cs typeface="Calibri" panose="020F0502020204030204" pitchFamily="34" charset="0"/>
            </a:endParaRPr>
          </a:p>
          <a:p>
            <a:pPr marL="0" indent="0" algn="ctr">
              <a:buNone/>
            </a:pPr>
            <a:r>
              <a:rPr lang="ru-RU" sz="2400" dirty="0" smtClean="0">
                <a:solidFill>
                  <a:srgbClr val="7A3F79"/>
                </a:solidFill>
                <a:effectLst/>
                <a:latin typeface="Avenir Next" panose="020B0503020202020204" pitchFamily="34" charset="0"/>
                <a:ea typeface="Calibri" panose="020F0502020204030204" pitchFamily="34" charset="0"/>
              </a:rPr>
              <a:t>Элен Уайт</a:t>
            </a:r>
            <a:r>
              <a:rPr lang="en-US" sz="2400" dirty="0" smtClean="0">
                <a:solidFill>
                  <a:srgbClr val="7A3F79"/>
                </a:solidFill>
                <a:effectLst/>
                <a:latin typeface="Avenir Next" panose="020B0503020202020204" pitchFamily="34" charset="0"/>
                <a:ea typeface="Calibri" panose="020F0502020204030204" pitchFamily="34" charset="0"/>
              </a:rPr>
              <a:t>, </a:t>
            </a:r>
            <a:r>
              <a:rPr lang="ru-RU" sz="2400" i="1" dirty="0" smtClean="0">
                <a:solidFill>
                  <a:srgbClr val="7A3F79"/>
                </a:solidFill>
                <a:effectLst/>
                <a:latin typeface="Avenir Next" panose="020B0503020202020204" pitchFamily="34" charset="0"/>
                <a:ea typeface="Calibri" panose="020F0502020204030204" pitchFamily="34" charset="0"/>
              </a:rPr>
              <a:t>Путь ко Христу</a:t>
            </a:r>
            <a:r>
              <a:rPr lang="en-US" sz="2400" i="1" dirty="0" smtClean="0">
                <a:solidFill>
                  <a:srgbClr val="7A3F79"/>
                </a:solidFill>
                <a:effectLst/>
                <a:latin typeface="Avenir Next" panose="020B0503020202020204" pitchFamily="34" charset="0"/>
                <a:ea typeface="Calibri" panose="020F0502020204030204" pitchFamily="34" charset="0"/>
              </a:rPr>
              <a:t>,</a:t>
            </a:r>
            <a:r>
              <a:rPr lang="en-US" sz="2400" dirty="0" smtClean="0">
                <a:solidFill>
                  <a:srgbClr val="7A3F79"/>
                </a:solidFill>
                <a:effectLst/>
                <a:latin typeface="Avenir Next" panose="020B0503020202020204" pitchFamily="34" charset="0"/>
                <a:ea typeface="Calibri" panose="020F0502020204030204" pitchFamily="34" charset="0"/>
              </a:rPr>
              <a:t> </a:t>
            </a:r>
            <a:r>
              <a:rPr lang="ru-RU" sz="2400" dirty="0" smtClean="0">
                <a:solidFill>
                  <a:srgbClr val="7A3F79"/>
                </a:solidFill>
                <a:latin typeface="Avenir Next" panose="020B0503020202020204" pitchFamily="34" charset="0"/>
                <a:ea typeface="Calibri" panose="020F0502020204030204" pitchFamily="34" charset="0"/>
              </a:rPr>
              <a:t>стр</a:t>
            </a:r>
            <a:r>
              <a:rPr lang="en-US" sz="2400" dirty="0" smtClean="0">
                <a:solidFill>
                  <a:srgbClr val="7A3F79"/>
                </a:solidFill>
                <a:effectLst/>
                <a:latin typeface="Avenir Next" panose="020B0503020202020204" pitchFamily="34" charset="0"/>
                <a:ea typeface="Calibri" panose="020F0502020204030204" pitchFamily="34" charset="0"/>
              </a:rPr>
              <a:t>. </a:t>
            </a:r>
            <a:r>
              <a:rPr lang="ru-RU" sz="2400" dirty="0" smtClean="0">
                <a:solidFill>
                  <a:srgbClr val="7A3F79"/>
                </a:solidFill>
                <a:effectLst/>
                <a:latin typeface="Avenir Next" panose="020B0503020202020204" pitchFamily="34" charset="0"/>
                <a:ea typeface="Calibri" panose="020F0502020204030204" pitchFamily="34" charset="0"/>
              </a:rPr>
              <a:t>64,2</a:t>
            </a:r>
            <a:endParaRPr lang="en-US" sz="2400" dirty="0">
              <a:solidFill>
                <a:srgbClr val="7A3F79"/>
              </a:solidFill>
              <a:effectLst/>
              <a:latin typeface="Avenir Next" panose="020B0503020202020204" pitchFamily="34" charset="0"/>
              <a:ea typeface="Calibri" panose="020F0502020204030204" pitchFamily="34" charset="0"/>
            </a:endParaRPr>
          </a:p>
        </p:txBody>
      </p:sp>
    </p:spTree>
    <p:extLst>
      <p:ext uri="{BB962C8B-B14F-4D97-AF65-F5344CB8AC3E}">
        <p14:creationId xmlns:p14="http://schemas.microsoft.com/office/powerpoint/2010/main" val="41957352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000" b="-1000"/>
          </a:stretch>
        </a:blip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A921A70-C9BA-3E86-49D5-3E3799149D55}"/>
              </a:ext>
            </a:extLst>
          </p:cNvPr>
          <p:cNvSpPr>
            <a:spLocks noGrp="1"/>
          </p:cNvSpPr>
          <p:nvPr>
            <p:ph idx="1"/>
          </p:nvPr>
        </p:nvSpPr>
        <p:spPr>
          <a:xfrm>
            <a:off x="699977" y="1857523"/>
            <a:ext cx="8752367" cy="4351338"/>
          </a:xfrm>
        </p:spPr>
        <p:txBody>
          <a:bodyPr anchor="ctr">
            <a:normAutofit lnSpcReduction="10000"/>
          </a:bodyPr>
          <a:lstStyle/>
          <a:p>
            <a:pPr marL="0" marR="0" indent="0" algn="ctr">
              <a:spcBef>
                <a:spcPts val="0"/>
              </a:spcBef>
              <a:spcAft>
                <a:spcPts val="0"/>
              </a:spcAft>
              <a:buNone/>
            </a:pPr>
            <a:r>
              <a:rPr lang="ru-RU" sz="3200" b="1" dirty="0" smtClean="0">
                <a:solidFill>
                  <a:srgbClr val="7A3F79"/>
                </a:solidFill>
                <a:latin typeface="Avenir Next" panose="020B0503020202020204" pitchFamily="34" charset="0"/>
                <a:ea typeface="Calibri" panose="020F0502020204030204" pitchFamily="34" charset="0"/>
                <a:cs typeface="Calibri" panose="020F0502020204030204" pitchFamily="34" charset="0"/>
              </a:rPr>
              <a:t> </a:t>
            </a:r>
            <a:r>
              <a:rPr lang="ru-RU" sz="3200" b="1" dirty="0">
                <a:solidFill>
                  <a:srgbClr val="7A3F79"/>
                </a:solidFill>
                <a:latin typeface="Avenir Next" panose="020B0503020202020204" pitchFamily="34" charset="0"/>
                <a:ea typeface="Calibri" panose="020F0502020204030204" pitchFamily="34" charset="0"/>
                <a:cs typeface="Calibri" panose="020F0502020204030204" pitchFamily="34" charset="0"/>
              </a:rPr>
              <a:t>«Любовь должна быть господствующим элементом всей нашей работы</a:t>
            </a:r>
            <a:r>
              <a:rPr lang="ru-RU" sz="3200" dirty="0">
                <a:solidFill>
                  <a:srgbClr val="7A3F79"/>
                </a:solidFill>
                <a:latin typeface="Avenir Next" panose="020B0503020202020204" pitchFamily="34" charset="0"/>
                <a:ea typeface="Calibri" panose="020F0502020204030204" pitchFamily="34" charset="0"/>
                <a:cs typeface="Calibri" panose="020F0502020204030204" pitchFamily="34" charset="0"/>
              </a:rPr>
              <a:t>. Говоря о людях, которые не верят так, как верим мы, каждый проповедник обязан остерегаться суровых и осуждающих высказываний. Необходимо лишь являть людям истину, и пусть сама истина и Святой Дух Божий обличают и судят; но не позволяйте вашим словам ранить души других людей</a:t>
            </a:r>
            <a:r>
              <a:rPr lang="ru-RU" sz="3200" dirty="0" smtClean="0">
                <a:solidFill>
                  <a:srgbClr val="7A3F79"/>
                </a:solidFill>
                <a:latin typeface="Avenir Next" panose="020B0503020202020204" pitchFamily="34" charset="0"/>
                <a:ea typeface="Calibri" panose="020F0502020204030204" pitchFamily="34" charset="0"/>
                <a:cs typeface="Calibri" panose="020F0502020204030204" pitchFamily="34" charset="0"/>
              </a:rPr>
              <a:t>…»</a:t>
            </a:r>
          </a:p>
          <a:p>
            <a:pPr marL="0" marR="0" indent="0" algn="ctr">
              <a:spcBef>
                <a:spcPts val="0"/>
              </a:spcBef>
              <a:spcAft>
                <a:spcPts val="0"/>
              </a:spcAft>
              <a:buNone/>
            </a:pPr>
            <a:r>
              <a:rPr lang="ru-RU" sz="2400" dirty="0" smtClean="0">
                <a:solidFill>
                  <a:srgbClr val="7A3F79"/>
                </a:solidFill>
                <a:effectLst/>
                <a:latin typeface="Avenir Next" panose="020B0503020202020204" pitchFamily="34" charset="0"/>
                <a:ea typeface="Calibri" panose="020F0502020204030204" pitchFamily="34" charset="0"/>
              </a:rPr>
              <a:t>Элен Уайт, Евангелизм, стр. 303,2</a:t>
            </a:r>
            <a:r>
              <a:rPr lang="ru-RU" sz="3200" dirty="0" smtClean="0">
                <a:solidFill>
                  <a:srgbClr val="7A3F79"/>
                </a:solidFill>
                <a:effectLst/>
                <a:latin typeface="Avenir Next" panose="020B0503020202020204" pitchFamily="34" charset="0"/>
                <a:ea typeface="Calibri" panose="020F0502020204030204" pitchFamily="34" charset="0"/>
              </a:rPr>
              <a:t>.</a:t>
            </a:r>
            <a:endParaRPr lang="en-US" sz="3200" dirty="0">
              <a:solidFill>
                <a:srgbClr val="7A3F79"/>
              </a:solidFill>
              <a:effectLst/>
              <a:latin typeface="Avenir Next" panose="020B0503020202020204" pitchFamily="34" charset="0"/>
              <a:ea typeface="Calibri" panose="020F0502020204030204" pitchFamily="34" charset="0"/>
            </a:endParaRPr>
          </a:p>
        </p:txBody>
      </p:sp>
    </p:spTree>
    <p:extLst>
      <p:ext uri="{BB962C8B-B14F-4D97-AF65-F5344CB8AC3E}">
        <p14:creationId xmlns:p14="http://schemas.microsoft.com/office/powerpoint/2010/main" val="9989762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000" b="-1000"/>
          </a:stretch>
        </a:blip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6D3AA0D-9CB1-2B31-584C-171A4F2FA200}"/>
              </a:ext>
            </a:extLst>
          </p:cNvPr>
          <p:cNvSpPr>
            <a:spLocks noGrp="1"/>
          </p:cNvSpPr>
          <p:nvPr>
            <p:ph idx="1"/>
          </p:nvPr>
        </p:nvSpPr>
        <p:spPr>
          <a:xfrm>
            <a:off x="689344" y="687941"/>
            <a:ext cx="9103242" cy="4351338"/>
          </a:xfrm>
        </p:spPr>
        <p:txBody>
          <a:bodyPr/>
          <a:lstStyle/>
          <a:p>
            <a:pPr marL="0" marR="0" indent="0">
              <a:spcBef>
                <a:spcPts val="0"/>
              </a:spcBef>
              <a:spcAft>
                <a:spcPts val="0"/>
              </a:spcAft>
              <a:buNone/>
            </a:pPr>
            <a:endParaRPr lang="en-US" sz="4000" dirty="0">
              <a:effectLst/>
              <a:latin typeface="Abadi MT Condensed Light" panose="020B0306030101010103" pitchFamily="34" charset="77"/>
              <a:ea typeface="Calibri" panose="020F0502020204030204" pitchFamily="34" charset="0"/>
            </a:endParaRPr>
          </a:p>
          <a:p>
            <a:pPr marL="0" marR="0" indent="0">
              <a:spcBef>
                <a:spcPts val="0"/>
              </a:spcBef>
              <a:spcAft>
                <a:spcPts val="0"/>
              </a:spcAft>
              <a:buNone/>
            </a:pPr>
            <a:endParaRPr lang="ru-RU" sz="4000" dirty="0" smtClean="0">
              <a:solidFill>
                <a:srgbClr val="97546A"/>
              </a:solidFill>
              <a:latin typeface="Avenir Next" panose="020B0503020202020204" pitchFamily="34" charset="0"/>
              <a:ea typeface="Calibri" panose="020F0502020204030204" pitchFamily="34" charset="0"/>
              <a:cs typeface="Calibri" panose="020F0502020204030204" pitchFamily="34" charset="0"/>
            </a:endParaRPr>
          </a:p>
          <a:p>
            <a:pPr marL="0" marR="0" indent="0">
              <a:spcBef>
                <a:spcPts val="0"/>
              </a:spcBef>
              <a:spcAft>
                <a:spcPts val="0"/>
              </a:spcAft>
              <a:buNone/>
            </a:pPr>
            <a:r>
              <a:rPr lang="ru-RU" sz="4000" dirty="0" smtClean="0">
                <a:solidFill>
                  <a:srgbClr val="97546A"/>
                </a:solidFill>
                <a:latin typeface="Avenir Next" panose="020B0503020202020204" pitchFamily="34" charset="0"/>
                <a:ea typeface="Calibri" panose="020F0502020204030204" pitchFamily="34" charset="0"/>
                <a:cs typeface="Calibri" panose="020F0502020204030204" pitchFamily="34" charset="0"/>
              </a:rPr>
              <a:t>«В </a:t>
            </a:r>
            <a:r>
              <a:rPr lang="ru-RU" sz="4000" dirty="0">
                <a:solidFill>
                  <a:srgbClr val="97546A"/>
                </a:solidFill>
                <a:latin typeface="Avenir Next" panose="020B0503020202020204" pitchFamily="34" charset="0"/>
                <a:ea typeface="Calibri" panose="020F0502020204030204" pitchFamily="34" charset="0"/>
                <a:cs typeface="Calibri" panose="020F0502020204030204" pitchFamily="34" charset="0"/>
              </a:rPr>
              <a:t>том любовь, что не мы возлюбили Бога, но Он возлюбил нас и послал Сына Своего в умилостивление за грехи».</a:t>
            </a:r>
            <a:r>
              <a:rPr lang="en-ZA" dirty="0">
                <a:solidFill>
                  <a:srgbClr val="7A3F79"/>
                </a:solidFill>
                <a:latin typeface="Avenir Next" panose="020B0503020202020204" pitchFamily="34" charset="0"/>
                <a:ea typeface="Calibri" panose="020F0502020204030204" pitchFamily="34" charset="0"/>
                <a:cs typeface="Calibri" panose="020F0502020204030204" pitchFamily="34" charset="0"/>
              </a:rPr>
              <a:t>					</a:t>
            </a:r>
            <a:r>
              <a:rPr lang="ru-RU" b="1" dirty="0" smtClean="0">
                <a:solidFill>
                  <a:srgbClr val="97546A"/>
                </a:solidFill>
                <a:latin typeface="Avenir Next" panose="020B0503020202020204" pitchFamily="34" charset="0"/>
                <a:ea typeface="Calibri" panose="020F0502020204030204" pitchFamily="34" charset="0"/>
                <a:cs typeface="Calibri" panose="020F0502020204030204" pitchFamily="34" charset="0"/>
              </a:rPr>
              <a:t>1 Иоана 4:10-11.</a:t>
            </a:r>
            <a:endParaRPr lang="en-ZA" dirty="0">
              <a:solidFill>
                <a:srgbClr val="97546A"/>
              </a:solidFill>
              <a:latin typeface="Avenir Next" panose="020B0503020202020204" pitchFamily="34" charset="0"/>
              <a:ea typeface="Calibri" panose="020F0502020204030204" pitchFamily="34" charset="0"/>
              <a:cs typeface="Calibri" panose="020F0502020204030204" pitchFamily="34" charset="0"/>
            </a:endParaRPr>
          </a:p>
          <a:p>
            <a:pPr marL="0" indent="0">
              <a:buNone/>
            </a:pPr>
            <a:endParaRPr lang="en-US" dirty="0"/>
          </a:p>
        </p:txBody>
      </p:sp>
    </p:spTree>
    <p:extLst>
      <p:ext uri="{BB962C8B-B14F-4D97-AF65-F5344CB8AC3E}">
        <p14:creationId xmlns:p14="http://schemas.microsoft.com/office/powerpoint/2010/main" val="10322087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000" b="-1000"/>
          </a:stretch>
        </a:blip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A921A70-C9BA-3E86-49D5-3E3799149D55}"/>
              </a:ext>
            </a:extLst>
          </p:cNvPr>
          <p:cNvSpPr>
            <a:spLocks noGrp="1"/>
          </p:cNvSpPr>
          <p:nvPr>
            <p:ph idx="1"/>
          </p:nvPr>
        </p:nvSpPr>
        <p:spPr>
          <a:xfrm>
            <a:off x="699977" y="1857523"/>
            <a:ext cx="8752367" cy="4351338"/>
          </a:xfrm>
        </p:spPr>
        <p:txBody>
          <a:bodyPr anchor="ctr">
            <a:normAutofit/>
          </a:bodyPr>
          <a:lstStyle/>
          <a:p>
            <a:pPr marL="0" marR="0" indent="0">
              <a:spcBef>
                <a:spcPts val="0"/>
              </a:spcBef>
              <a:spcAft>
                <a:spcPts val="0"/>
              </a:spcAft>
              <a:buNone/>
            </a:pPr>
            <a:r>
              <a:rPr lang="ru-RU" sz="3200" dirty="0" smtClean="0">
                <a:solidFill>
                  <a:srgbClr val="7A3F79"/>
                </a:solidFill>
                <a:latin typeface="Avenir Next" panose="020B0503020202020204" pitchFamily="34" charset="0"/>
                <a:ea typeface="Calibri" panose="020F0502020204030204" pitchFamily="34" charset="0"/>
                <a:cs typeface="Calibri" panose="020F0502020204030204" pitchFamily="34" charset="0"/>
              </a:rPr>
              <a:t>« </a:t>
            </a:r>
            <a:r>
              <a:rPr lang="ru-RU" sz="3200" dirty="0">
                <a:solidFill>
                  <a:srgbClr val="7A3F79"/>
                </a:solidFill>
                <a:latin typeface="Avenir Next" panose="020B0503020202020204" pitchFamily="34" charset="0"/>
                <a:ea typeface="Calibri" panose="020F0502020204030204" pitchFamily="34" charset="0"/>
                <a:cs typeface="Calibri" panose="020F0502020204030204" pitchFamily="34" charset="0"/>
              </a:rPr>
              <a:t>А Я говорю вам: любите врагов ваших, благословляйте проклинающих вас, благотворите ненавидящим вас и молитесь за обижающих вас и гонящих вас, ⁴⁵ да будете сынами Отца вашего Небесного, ибо Он повелевает солнцу Своему восходить над злыми и добрыми и посылает дождь на праведных и неправедных».</a:t>
            </a:r>
            <a:endParaRPr lang="en-US" sz="3200" dirty="0">
              <a:solidFill>
                <a:srgbClr val="7A3F79"/>
              </a:solidFill>
              <a:effectLst/>
              <a:latin typeface="Calibri" panose="020F0502020204030204" pitchFamily="34" charset="0"/>
              <a:ea typeface="Calibri" panose="020F0502020204030204" pitchFamily="34" charset="0"/>
            </a:endParaRPr>
          </a:p>
        </p:txBody>
      </p:sp>
      <p:sp>
        <p:nvSpPr>
          <p:cNvPr id="2" name="Title 1">
            <a:extLst>
              <a:ext uri="{FF2B5EF4-FFF2-40B4-BE49-F238E27FC236}">
                <a16:creationId xmlns:a16="http://schemas.microsoft.com/office/drawing/2014/main" id="{F08C911B-AB5B-A303-2C1E-0159392467F7}"/>
              </a:ext>
            </a:extLst>
          </p:cNvPr>
          <p:cNvSpPr>
            <a:spLocks noGrp="1"/>
          </p:cNvSpPr>
          <p:nvPr>
            <p:ph type="title"/>
          </p:nvPr>
        </p:nvSpPr>
        <p:spPr>
          <a:xfrm>
            <a:off x="838200" y="365125"/>
            <a:ext cx="8901223" cy="1325563"/>
          </a:xfrm>
        </p:spPr>
        <p:txBody>
          <a:bodyPr/>
          <a:lstStyle/>
          <a:p>
            <a:r>
              <a:rPr lang="ru-RU" sz="4400" b="1" dirty="0" smtClean="0">
                <a:solidFill>
                  <a:srgbClr val="7A3F79"/>
                </a:solidFill>
                <a:effectLst/>
                <a:latin typeface="Avenir Next" panose="020B0503020202020204" pitchFamily="34" charset="0"/>
                <a:ea typeface="Calibri" panose="020F0502020204030204" pitchFamily="34" charset="0"/>
                <a:cs typeface="Calibri" panose="020F0502020204030204" pitchFamily="34" charset="0"/>
              </a:rPr>
              <a:t>Матфея </a:t>
            </a:r>
            <a:r>
              <a:rPr lang="en-ZA" sz="4400" b="1" dirty="0" smtClean="0">
                <a:solidFill>
                  <a:srgbClr val="7A3F79"/>
                </a:solidFill>
                <a:effectLst/>
                <a:latin typeface="Avenir Next" panose="020B0503020202020204" pitchFamily="34" charset="0"/>
                <a:ea typeface="Calibri" panose="020F0502020204030204" pitchFamily="34" charset="0"/>
                <a:cs typeface="Calibri" panose="020F0502020204030204" pitchFamily="34" charset="0"/>
              </a:rPr>
              <a:t>5:44</a:t>
            </a:r>
            <a:r>
              <a:rPr lang="en-ZA" sz="4400" b="1" dirty="0">
                <a:solidFill>
                  <a:srgbClr val="7A3F79"/>
                </a:solidFill>
                <a:effectLst/>
                <a:latin typeface="Avenir Next" panose="020B0503020202020204" pitchFamily="34" charset="0"/>
                <a:ea typeface="Calibri" panose="020F0502020204030204" pitchFamily="34" charset="0"/>
                <a:cs typeface="Calibri" panose="020F0502020204030204" pitchFamily="34" charset="0"/>
              </a:rPr>
              <a:t>, 45</a:t>
            </a:r>
            <a:endParaRPr lang="en-US" b="1" dirty="0">
              <a:solidFill>
                <a:srgbClr val="7A3F79"/>
              </a:solidFill>
            </a:endParaRPr>
          </a:p>
        </p:txBody>
      </p:sp>
    </p:spTree>
    <p:extLst>
      <p:ext uri="{BB962C8B-B14F-4D97-AF65-F5344CB8AC3E}">
        <p14:creationId xmlns:p14="http://schemas.microsoft.com/office/powerpoint/2010/main" val="22704593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000" b="-1000"/>
          </a:stretch>
        </a:blip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6D3AA0D-9CB1-2B31-584C-171A4F2FA200}"/>
              </a:ext>
            </a:extLst>
          </p:cNvPr>
          <p:cNvSpPr>
            <a:spLocks noGrp="1"/>
          </p:cNvSpPr>
          <p:nvPr>
            <p:ph idx="1"/>
          </p:nvPr>
        </p:nvSpPr>
        <p:spPr>
          <a:xfrm>
            <a:off x="689344" y="687941"/>
            <a:ext cx="9103242" cy="4351338"/>
          </a:xfrm>
        </p:spPr>
        <p:txBody>
          <a:bodyPr/>
          <a:lstStyle/>
          <a:p>
            <a:pPr marL="0" marR="0" indent="0">
              <a:spcBef>
                <a:spcPts val="0"/>
              </a:spcBef>
              <a:spcAft>
                <a:spcPts val="0"/>
              </a:spcAft>
              <a:buNone/>
            </a:pPr>
            <a:endParaRPr lang="en-US" sz="4000" dirty="0">
              <a:effectLst/>
              <a:latin typeface="Abadi MT Condensed Light" panose="020B0306030101010103" pitchFamily="34" charset="77"/>
              <a:ea typeface="Calibri" panose="020F0502020204030204" pitchFamily="34" charset="0"/>
            </a:endParaRPr>
          </a:p>
          <a:p>
            <a:pPr marL="0" marR="0" indent="0">
              <a:spcBef>
                <a:spcPts val="0"/>
              </a:spcBef>
              <a:spcAft>
                <a:spcPts val="0"/>
              </a:spcAft>
              <a:buNone/>
            </a:pPr>
            <a:r>
              <a:rPr lang="ru-RU" sz="3600" dirty="0" smtClean="0">
                <a:solidFill>
                  <a:srgbClr val="7A3F79"/>
                </a:solidFill>
                <a:effectLst/>
                <a:latin typeface="Avenir Next" panose="020B0503020202020204" pitchFamily="34" charset="0"/>
                <a:ea typeface="Calibri" panose="020F0502020204030204" pitchFamily="34" charset="0"/>
                <a:cs typeface="Calibri" panose="020F0502020204030204" pitchFamily="34" charset="0"/>
              </a:rPr>
              <a:t>«В том любовь, что не мы возлюбили Бога,</a:t>
            </a:r>
          </a:p>
          <a:p>
            <a:pPr marL="0" marR="0" indent="0">
              <a:spcBef>
                <a:spcPts val="0"/>
              </a:spcBef>
              <a:spcAft>
                <a:spcPts val="0"/>
              </a:spcAft>
              <a:buNone/>
            </a:pPr>
            <a:r>
              <a:rPr lang="ru-RU" sz="3600" dirty="0" smtClean="0">
                <a:solidFill>
                  <a:srgbClr val="7A3F79"/>
                </a:solidFill>
                <a:effectLst/>
                <a:latin typeface="Avenir Next" panose="020B0503020202020204" pitchFamily="34" charset="0"/>
                <a:ea typeface="Calibri" panose="020F0502020204030204" pitchFamily="34" charset="0"/>
                <a:cs typeface="Calibri" panose="020F0502020204030204" pitchFamily="34" charset="0"/>
              </a:rPr>
              <a:t> но Он возлюбил нас и послал Сына Своего в умилостивление за грехи наши. Возлюбленные! Если так возлюбил нас Бог,</a:t>
            </a:r>
          </a:p>
          <a:p>
            <a:pPr marL="0" marR="0" indent="0">
              <a:spcBef>
                <a:spcPts val="0"/>
              </a:spcBef>
              <a:spcAft>
                <a:spcPts val="0"/>
              </a:spcAft>
              <a:buNone/>
            </a:pPr>
            <a:r>
              <a:rPr lang="ru-RU" sz="3600" dirty="0" smtClean="0">
                <a:solidFill>
                  <a:srgbClr val="7A3F79"/>
                </a:solidFill>
                <a:effectLst/>
                <a:latin typeface="Avenir Next" panose="020B0503020202020204" pitchFamily="34" charset="0"/>
                <a:ea typeface="Calibri" panose="020F0502020204030204" pitchFamily="34" charset="0"/>
                <a:cs typeface="Calibri" panose="020F0502020204030204" pitchFamily="34" charset="0"/>
              </a:rPr>
              <a:t> то и мы должны любить друг друга».</a:t>
            </a:r>
          </a:p>
          <a:p>
            <a:pPr marL="0" marR="0" indent="0">
              <a:spcBef>
                <a:spcPts val="0"/>
              </a:spcBef>
              <a:spcAft>
                <a:spcPts val="0"/>
              </a:spcAft>
              <a:buNone/>
            </a:pPr>
            <a:endParaRPr lang="en-US" sz="4000" dirty="0">
              <a:solidFill>
                <a:srgbClr val="7A3F79"/>
              </a:solidFill>
              <a:latin typeface="Avenir Next" panose="020B0503020202020204" pitchFamily="34" charset="0"/>
              <a:ea typeface="Calibri" panose="020F0502020204030204" pitchFamily="34" charset="0"/>
            </a:endParaRPr>
          </a:p>
          <a:p>
            <a:pPr marL="0" marR="0" indent="0" algn="ctr">
              <a:spcBef>
                <a:spcPts val="0"/>
              </a:spcBef>
              <a:spcAft>
                <a:spcPts val="0"/>
              </a:spcAft>
              <a:buNone/>
            </a:pPr>
            <a:r>
              <a:rPr lang="en-ZA" dirty="0">
                <a:solidFill>
                  <a:srgbClr val="7A3F79"/>
                </a:solidFill>
                <a:latin typeface="Avenir Next" panose="020B0503020202020204" pitchFamily="34" charset="0"/>
                <a:ea typeface="Calibri" panose="020F0502020204030204" pitchFamily="34" charset="0"/>
                <a:cs typeface="Calibri" panose="020F0502020204030204" pitchFamily="34" charset="0"/>
              </a:rPr>
              <a:t>					</a:t>
            </a:r>
            <a:r>
              <a:rPr lang="en-ZA" b="1" dirty="0">
                <a:solidFill>
                  <a:srgbClr val="7A3F79"/>
                </a:solidFill>
                <a:latin typeface="Avenir Next" panose="020B0503020202020204" pitchFamily="34" charset="0"/>
                <a:ea typeface="Calibri" panose="020F0502020204030204" pitchFamily="34" charset="0"/>
                <a:cs typeface="Calibri" panose="020F0502020204030204" pitchFamily="34" charset="0"/>
              </a:rPr>
              <a:t>1 </a:t>
            </a:r>
            <a:r>
              <a:rPr lang="ru-RU" b="1" dirty="0" smtClean="0">
                <a:solidFill>
                  <a:srgbClr val="7A3F79"/>
                </a:solidFill>
                <a:latin typeface="Avenir Next" panose="020B0503020202020204" pitchFamily="34" charset="0"/>
                <a:ea typeface="Calibri" panose="020F0502020204030204" pitchFamily="34" charset="0"/>
                <a:cs typeface="Calibri" panose="020F0502020204030204" pitchFamily="34" charset="0"/>
              </a:rPr>
              <a:t>Иоана </a:t>
            </a:r>
            <a:r>
              <a:rPr lang="en-ZA" b="1" dirty="0" smtClean="0">
                <a:solidFill>
                  <a:srgbClr val="7A3F79"/>
                </a:solidFill>
                <a:latin typeface="Avenir Next" panose="020B0503020202020204" pitchFamily="34" charset="0"/>
                <a:ea typeface="Calibri" panose="020F0502020204030204" pitchFamily="34" charset="0"/>
                <a:cs typeface="Calibri" panose="020F0502020204030204" pitchFamily="34" charset="0"/>
              </a:rPr>
              <a:t>4:10</a:t>
            </a:r>
            <a:r>
              <a:rPr lang="en-ZA" b="1" dirty="0">
                <a:solidFill>
                  <a:srgbClr val="7A3F79"/>
                </a:solidFill>
                <a:latin typeface="Avenir Next" panose="020B0503020202020204" pitchFamily="34" charset="0"/>
                <a:ea typeface="Calibri" panose="020F0502020204030204" pitchFamily="34" charset="0"/>
                <a:cs typeface="Calibri" panose="020F0502020204030204" pitchFamily="34" charset="0"/>
              </a:rPr>
              <a:t>, 11</a:t>
            </a:r>
            <a:r>
              <a:rPr lang="en-ZA" dirty="0">
                <a:solidFill>
                  <a:srgbClr val="7A3F79"/>
                </a:solidFill>
                <a:latin typeface="Avenir Next" panose="020B0503020202020204" pitchFamily="34" charset="0"/>
                <a:ea typeface="Calibri" panose="020F0502020204030204" pitchFamily="34" charset="0"/>
                <a:cs typeface="Calibri" panose="020F0502020204030204" pitchFamily="34" charset="0"/>
              </a:rPr>
              <a:t>, </a:t>
            </a:r>
          </a:p>
          <a:p>
            <a:pPr marL="0" indent="0">
              <a:buNone/>
            </a:pPr>
            <a:endParaRPr lang="en-US" dirty="0"/>
          </a:p>
        </p:txBody>
      </p:sp>
    </p:spTree>
    <p:extLst>
      <p:ext uri="{BB962C8B-B14F-4D97-AF65-F5344CB8AC3E}">
        <p14:creationId xmlns:p14="http://schemas.microsoft.com/office/powerpoint/2010/main" val="8767367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000" b="-1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632363-D6FB-3161-9E62-C4FA3E30583B}"/>
              </a:ext>
            </a:extLst>
          </p:cNvPr>
          <p:cNvSpPr>
            <a:spLocks noGrp="1"/>
          </p:cNvSpPr>
          <p:nvPr>
            <p:ph type="title"/>
          </p:nvPr>
        </p:nvSpPr>
        <p:spPr>
          <a:xfrm>
            <a:off x="838200" y="365125"/>
            <a:ext cx="8986284" cy="1325563"/>
          </a:xfrm>
        </p:spPr>
        <p:txBody>
          <a:bodyPr/>
          <a:lstStyle/>
          <a:p>
            <a:r>
              <a:rPr lang="ru-RU" sz="4400" b="1" dirty="0" smtClean="0">
                <a:solidFill>
                  <a:srgbClr val="7A3F79"/>
                </a:solidFill>
                <a:effectLst/>
                <a:latin typeface="Avenir Next" panose="020B0503020202020204" pitchFamily="34" charset="0"/>
                <a:ea typeface="Calibri" panose="020F0502020204030204" pitchFamily="34" charset="0"/>
                <a:cs typeface="Calibri" panose="020F0502020204030204" pitchFamily="34" charset="0"/>
              </a:rPr>
              <a:t>Святой Дух</a:t>
            </a:r>
            <a:endParaRPr lang="en-US" b="1" dirty="0">
              <a:solidFill>
                <a:srgbClr val="7A3F79"/>
              </a:solidFill>
            </a:endParaRPr>
          </a:p>
        </p:txBody>
      </p:sp>
      <p:sp>
        <p:nvSpPr>
          <p:cNvPr id="3" name="Content Placeholder 2">
            <a:extLst>
              <a:ext uri="{FF2B5EF4-FFF2-40B4-BE49-F238E27FC236}">
                <a16:creationId xmlns:a16="http://schemas.microsoft.com/office/drawing/2014/main" id="{E82DD10B-3F88-2392-AB97-A1561B7D9EFE}"/>
              </a:ext>
            </a:extLst>
          </p:cNvPr>
          <p:cNvSpPr>
            <a:spLocks noGrp="1"/>
          </p:cNvSpPr>
          <p:nvPr>
            <p:ph idx="1"/>
          </p:nvPr>
        </p:nvSpPr>
        <p:spPr>
          <a:xfrm>
            <a:off x="838200" y="1825625"/>
            <a:ext cx="8986284" cy="4351338"/>
          </a:xfrm>
        </p:spPr>
        <p:txBody>
          <a:bodyPr anchor="ctr">
            <a:normAutofit/>
          </a:bodyPr>
          <a:lstStyle/>
          <a:p>
            <a:r>
              <a:rPr lang="ru-RU" sz="3200" b="1" dirty="0">
                <a:solidFill>
                  <a:srgbClr val="7A3F79"/>
                </a:solidFill>
                <a:latin typeface="Avenir Next" panose="020B0503020202020204" pitchFamily="34" charset="0"/>
                <a:ea typeface="Calibri" panose="020F0502020204030204" pitchFamily="34" charset="0"/>
                <a:cs typeface="Calibri" panose="020F0502020204030204" pitchFamily="34" charset="0"/>
              </a:rPr>
              <a:t>помогает нам избавиться от </a:t>
            </a:r>
            <a:r>
              <a:rPr lang="ru-RU" sz="3200" b="1" dirty="0" smtClean="0">
                <a:solidFill>
                  <a:srgbClr val="7A3F79"/>
                </a:solidFill>
                <a:latin typeface="Avenir Next" panose="020B0503020202020204" pitchFamily="34" charset="0"/>
                <a:ea typeface="Calibri" panose="020F0502020204030204" pitchFamily="34" charset="0"/>
                <a:cs typeface="Calibri" panose="020F0502020204030204" pitchFamily="34" charset="0"/>
              </a:rPr>
              <a:t>гордости, заменив ее </a:t>
            </a:r>
            <a:r>
              <a:rPr lang="ru-RU" sz="3200" dirty="0" smtClean="0">
                <a:solidFill>
                  <a:srgbClr val="7A3F79"/>
                </a:solidFill>
                <a:latin typeface="Avenir Next" panose="020B0503020202020204" pitchFamily="34" charset="0"/>
                <a:ea typeface="Calibri" panose="020F0502020204030204" pitchFamily="34" charset="0"/>
                <a:cs typeface="Calibri" panose="020F0502020204030204" pitchFamily="34" charset="0"/>
              </a:rPr>
              <a:t>созидающими качествами</a:t>
            </a:r>
            <a:r>
              <a:rPr lang="ru-RU" sz="3200" dirty="0">
                <a:solidFill>
                  <a:srgbClr val="7A3F79"/>
                </a:solidFill>
                <a:latin typeface="Avenir Next" panose="020B0503020202020204" pitchFamily="34" charset="0"/>
                <a:ea typeface="Calibri" panose="020F0502020204030204" pitchFamily="34" charset="0"/>
                <a:cs typeface="Calibri" panose="020F0502020204030204" pitchFamily="34" charset="0"/>
              </a:rPr>
              <a:t>, такими как прощение, доброта и </a:t>
            </a:r>
            <a:r>
              <a:rPr lang="ru-RU" sz="3200" dirty="0" smtClean="0">
                <a:solidFill>
                  <a:srgbClr val="7A3F79"/>
                </a:solidFill>
                <a:latin typeface="Avenir Next" panose="020B0503020202020204" pitchFamily="34" charset="0"/>
                <a:ea typeface="Calibri" panose="020F0502020204030204" pitchFamily="34" charset="0"/>
                <a:cs typeface="Calibri" panose="020F0502020204030204" pitchFamily="34" charset="0"/>
              </a:rPr>
              <a:t>кроткое </a:t>
            </a:r>
            <a:r>
              <a:rPr lang="ru-RU" sz="3200" dirty="0">
                <a:solidFill>
                  <a:srgbClr val="7A3F79"/>
                </a:solidFill>
                <a:latin typeface="Avenir Next" panose="020B0503020202020204" pitchFamily="34" charset="0"/>
                <a:ea typeface="Calibri" panose="020F0502020204030204" pitchFamily="34" charset="0"/>
                <a:cs typeface="Calibri" panose="020F0502020204030204" pitchFamily="34" charset="0"/>
              </a:rPr>
              <a:t>сердце</a:t>
            </a:r>
            <a:r>
              <a:rPr lang="en-ZA" sz="3200" dirty="0" smtClean="0">
                <a:solidFill>
                  <a:srgbClr val="7A3F79"/>
                </a:solidFill>
                <a:effectLst/>
                <a:latin typeface="Avenir Next" panose="020B0503020202020204" pitchFamily="34" charset="0"/>
                <a:ea typeface="Calibri" panose="020F0502020204030204" pitchFamily="34" charset="0"/>
                <a:cs typeface="Calibri" panose="020F0502020204030204" pitchFamily="34" charset="0"/>
              </a:rPr>
              <a:t>. </a:t>
            </a:r>
            <a:endParaRPr lang="en-ZA" sz="3200" dirty="0">
              <a:solidFill>
                <a:srgbClr val="7A3F79"/>
              </a:solidFill>
              <a:effectLst/>
              <a:latin typeface="Avenir Next" panose="020B0503020202020204" pitchFamily="34" charset="0"/>
              <a:ea typeface="Calibri" panose="020F0502020204030204" pitchFamily="34" charset="0"/>
              <a:cs typeface="Calibri" panose="020F0502020204030204" pitchFamily="34" charset="0"/>
            </a:endParaRPr>
          </a:p>
          <a:p>
            <a:pPr marL="0" indent="0">
              <a:buNone/>
            </a:pPr>
            <a:endParaRPr lang="en-ZA" sz="3200" dirty="0">
              <a:solidFill>
                <a:srgbClr val="7A3F79"/>
              </a:solidFill>
              <a:latin typeface="Avenir Next" panose="020B0503020202020204" pitchFamily="34" charset="0"/>
              <a:ea typeface="Calibri" panose="020F0502020204030204" pitchFamily="34" charset="0"/>
              <a:cs typeface="Calibri" panose="020F0502020204030204" pitchFamily="34" charset="0"/>
            </a:endParaRPr>
          </a:p>
          <a:p>
            <a:r>
              <a:rPr lang="ru-RU" sz="3200" b="1" dirty="0">
                <a:solidFill>
                  <a:srgbClr val="7A3F79"/>
                </a:solidFill>
                <a:latin typeface="Avenir Next" panose="020B0503020202020204" pitchFamily="34" charset="0"/>
                <a:ea typeface="Calibri" panose="020F0502020204030204" pitchFamily="34" charset="0"/>
                <a:cs typeface="Calibri" panose="020F0502020204030204" pitchFamily="34" charset="0"/>
              </a:rPr>
              <a:t>исцеляет наши прошлые раны, </a:t>
            </a:r>
            <a:r>
              <a:rPr lang="ru-RU" sz="3200" dirty="0">
                <a:solidFill>
                  <a:srgbClr val="7A3F79"/>
                </a:solidFill>
                <a:latin typeface="Avenir Next" panose="020B0503020202020204" pitchFamily="34" charset="0"/>
                <a:ea typeface="Calibri" panose="020F0502020204030204" pitchFamily="34" charset="0"/>
                <a:cs typeface="Calibri" panose="020F0502020204030204" pitchFamily="34" charset="0"/>
              </a:rPr>
              <a:t>чтобы мы могли любить других так, как нас любит </a:t>
            </a:r>
            <a:r>
              <a:rPr lang="ru-RU" sz="3200" dirty="0" smtClean="0">
                <a:solidFill>
                  <a:srgbClr val="7A3F79"/>
                </a:solidFill>
                <a:latin typeface="Avenir Next" panose="020B0503020202020204" pitchFamily="34" charset="0"/>
                <a:ea typeface="Calibri" panose="020F0502020204030204" pitchFamily="34" charset="0"/>
                <a:cs typeface="Calibri" panose="020F0502020204030204" pitchFamily="34" charset="0"/>
              </a:rPr>
              <a:t>Бог</a:t>
            </a:r>
            <a:r>
              <a:rPr lang="ru-RU" sz="3200" dirty="0">
                <a:solidFill>
                  <a:srgbClr val="7A3F79"/>
                </a:solidFill>
                <a:latin typeface="Avenir Next" panose="020B0503020202020204" pitchFamily="34" charset="0"/>
                <a:ea typeface="Calibri" panose="020F0502020204030204" pitchFamily="34" charset="0"/>
                <a:cs typeface="Calibri" panose="020F0502020204030204" pitchFamily="34" charset="0"/>
              </a:rPr>
              <a:t>.</a:t>
            </a:r>
            <a:endParaRPr lang="en-US" sz="4800" dirty="0">
              <a:solidFill>
                <a:srgbClr val="7A3F79"/>
              </a:solidFill>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38571832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000" b="-1000"/>
          </a:stretch>
        </a:blip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A921A70-C9BA-3E86-49D5-3E3799149D55}"/>
              </a:ext>
            </a:extLst>
          </p:cNvPr>
          <p:cNvSpPr>
            <a:spLocks noGrp="1"/>
          </p:cNvSpPr>
          <p:nvPr>
            <p:ph idx="1"/>
          </p:nvPr>
        </p:nvSpPr>
        <p:spPr>
          <a:xfrm>
            <a:off x="699977" y="1857523"/>
            <a:ext cx="8752367" cy="4351338"/>
          </a:xfrm>
        </p:spPr>
        <p:txBody>
          <a:bodyPr anchor="ctr">
            <a:normAutofit/>
          </a:bodyPr>
          <a:lstStyle/>
          <a:p>
            <a:pPr marL="0" indent="0">
              <a:spcBef>
                <a:spcPts val="0"/>
              </a:spcBef>
              <a:buNone/>
            </a:pPr>
            <a:r>
              <a:rPr lang="ru-RU" sz="3200" dirty="0">
                <a:solidFill>
                  <a:srgbClr val="7A3F79"/>
                </a:solidFill>
                <a:latin typeface="Avenir Next" panose="020B0503020202020204" pitchFamily="34" charset="0"/>
                <a:ea typeface="Calibri" panose="020F0502020204030204" pitchFamily="34" charset="0"/>
                <a:cs typeface="Calibri" panose="020F0502020204030204" pitchFamily="34" charset="0"/>
              </a:rPr>
              <a:t>«Если бы Раав согласилась получить спасение только для себя, можно было бы сказать о том, что у нее нет здоровых человеческих ценностей, но она заручается обещанием о спасении всей своей семьи и таким образом сохраняет жизнь тем, от кого она ее сама получила». </a:t>
            </a:r>
            <a:r>
              <a:rPr lang="en-ZA" sz="3200" dirty="0" smtClean="0">
                <a:solidFill>
                  <a:srgbClr val="7A3F79"/>
                </a:solidFill>
                <a:effectLst/>
                <a:latin typeface="Avenir Next" panose="020B0503020202020204" pitchFamily="34" charset="0"/>
                <a:ea typeface="Calibri" panose="020F0502020204030204" pitchFamily="34" charset="0"/>
                <a:cs typeface="Calibri" panose="020F0502020204030204" pitchFamily="34" charset="0"/>
              </a:rPr>
              <a:t> </a:t>
            </a:r>
            <a:endParaRPr lang="en-ZA" sz="3200" dirty="0">
              <a:solidFill>
                <a:srgbClr val="7A3F79"/>
              </a:solidFill>
              <a:effectLst/>
              <a:latin typeface="Avenir Next" panose="020B0503020202020204" pitchFamily="34" charset="0"/>
              <a:ea typeface="Calibri" panose="020F0502020204030204" pitchFamily="34" charset="0"/>
              <a:cs typeface="Calibri" panose="020F0502020204030204" pitchFamily="34" charset="0"/>
            </a:endParaRPr>
          </a:p>
          <a:p>
            <a:pPr marL="0" indent="0" algn="ctr">
              <a:spcBef>
                <a:spcPts val="0"/>
              </a:spcBef>
              <a:buNone/>
            </a:pPr>
            <a:endParaRPr lang="en-ZA" sz="2400" dirty="0">
              <a:solidFill>
                <a:srgbClr val="7A3F79"/>
              </a:solidFill>
              <a:effectLst/>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r>
              <a:rPr lang="ru-RU" sz="2400" dirty="0" smtClean="0">
                <a:solidFill>
                  <a:srgbClr val="7A3F79"/>
                </a:solidFill>
                <a:effectLst/>
                <a:latin typeface="Avenir Next" panose="020B0503020202020204" pitchFamily="34" charset="0"/>
                <a:ea typeface="Calibri" panose="020F0502020204030204" pitchFamily="34" charset="0"/>
                <a:cs typeface="Calibri" panose="020F0502020204030204" pitchFamily="34" charset="0"/>
              </a:rPr>
              <a:t>Библейский комментарий,</a:t>
            </a:r>
            <a:endParaRPr lang="en-ZA" sz="2400" i="1" dirty="0">
              <a:solidFill>
                <a:srgbClr val="7A3F79"/>
              </a:solidFill>
              <a:effectLst/>
              <a:latin typeface="Avenir Next" panose="020B0503020202020204" pitchFamily="34" charset="0"/>
              <a:ea typeface="Calibri" panose="020F0502020204030204" pitchFamily="34" charset="0"/>
              <a:cs typeface="Calibri" panose="020F0502020204030204" pitchFamily="34" charset="0"/>
            </a:endParaRPr>
          </a:p>
          <a:p>
            <a:pPr marL="0" indent="0">
              <a:spcBef>
                <a:spcPts val="0"/>
              </a:spcBef>
              <a:buNone/>
            </a:pPr>
            <a:r>
              <a:rPr lang="ru-RU" sz="2400" dirty="0" smtClean="0">
                <a:solidFill>
                  <a:srgbClr val="7A3F79"/>
                </a:solidFill>
                <a:effectLst/>
                <a:latin typeface="Avenir Next" panose="020B0503020202020204" pitchFamily="34" charset="0"/>
                <a:ea typeface="Calibri" panose="020F0502020204030204" pitchFamily="34" charset="0"/>
                <a:cs typeface="Calibri" panose="020F0502020204030204" pitchFamily="34" charset="0"/>
              </a:rPr>
              <a:t>Иисус Навин </a:t>
            </a:r>
            <a:r>
              <a:rPr lang="en-ZA" sz="2400" dirty="0" smtClean="0">
                <a:solidFill>
                  <a:srgbClr val="7A3F79"/>
                </a:solidFill>
                <a:effectLst/>
                <a:latin typeface="Avenir Next" panose="020B0503020202020204" pitchFamily="34" charset="0"/>
                <a:ea typeface="Calibri" panose="020F0502020204030204" pitchFamily="34" charset="0"/>
                <a:cs typeface="Calibri" panose="020F0502020204030204" pitchFamily="34" charset="0"/>
              </a:rPr>
              <a:t>2:12</a:t>
            </a:r>
            <a:endParaRPr lang="en-US" sz="2400" dirty="0">
              <a:solidFill>
                <a:srgbClr val="7A3F79"/>
              </a:solidFill>
              <a:effectLst/>
              <a:latin typeface="Avenir Next" panose="020B0503020202020204" pitchFamily="34" charset="0"/>
              <a:ea typeface="Calibri" panose="020F0502020204030204" pitchFamily="34" charset="0"/>
            </a:endParaRPr>
          </a:p>
          <a:p>
            <a:pPr marL="0" marR="0" indent="0">
              <a:spcBef>
                <a:spcPts val="0"/>
              </a:spcBef>
              <a:spcAft>
                <a:spcPts val="0"/>
              </a:spcAft>
              <a:buNone/>
            </a:pPr>
            <a:endParaRPr lang="en-US" sz="3200" dirty="0">
              <a:solidFill>
                <a:srgbClr val="7A3F79"/>
              </a:solidFill>
              <a:effectLst/>
              <a:latin typeface="Calibri" panose="020F0502020204030204" pitchFamily="34" charset="0"/>
              <a:ea typeface="Calibri" panose="020F0502020204030204" pitchFamily="34" charset="0"/>
            </a:endParaRPr>
          </a:p>
        </p:txBody>
      </p:sp>
      <p:sp>
        <p:nvSpPr>
          <p:cNvPr id="2" name="Title 1">
            <a:extLst>
              <a:ext uri="{FF2B5EF4-FFF2-40B4-BE49-F238E27FC236}">
                <a16:creationId xmlns:a16="http://schemas.microsoft.com/office/drawing/2014/main" id="{F08C911B-AB5B-A303-2C1E-0159392467F7}"/>
              </a:ext>
            </a:extLst>
          </p:cNvPr>
          <p:cNvSpPr>
            <a:spLocks noGrp="1"/>
          </p:cNvSpPr>
          <p:nvPr>
            <p:ph type="title"/>
          </p:nvPr>
        </p:nvSpPr>
        <p:spPr>
          <a:xfrm>
            <a:off x="838200" y="365125"/>
            <a:ext cx="8901223" cy="1325563"/>
          </a:xfrm>
        </p:spPr>
        <p:txBody>
          <a:bodyPr/>
          <a:lstStyle/>
          <a:p>
            <a:endParaRPr lang="en-US" b="1" dirty="0">
              <a:solidFill>
                <a:srgbClr val="7A3F79"/>
              </a:solidFill>
            </a:endParaRPr>
          </a:p>
        </p:txBody>
      </p:sp>
    </p:spTree>
    <p:extLst>
      <p:ext uri="{BB962C8B-B14F-4D97-AF65-F5344CB8AC3E}">
        <p14:creationId xmlns:p14="http://schemas.microsoft.com/office/powerpoint/2010/main" val="41977480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000" b="-1000"/>
          </a:stretch>
        </a:blip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A921A70-C9BA-3E86-49D5-3E3799149D55}"/>
              </a:ext>
            </a:extLst>
          </p:cNvPr>
          <p:cNvSpPr>
            <a:spLocks noGrp="1"/>
          </p:cNvSpPr>
          <p:nvPr>
            <p:ph idx="1"/>
          </p:nvPr>
        </p:nvSpPr>
        <p:spPr>
          <a:xfrm>
            <a:off x="838200" y="2141537"/>
            <a:ext cx="9039446" cy="4351338"/>
          </a:xfrm>
        </p:spPr>
        <p:txBody>
          <a:bodyPr anchor="ctr">
            <a:normAutofit/>
          </a:bodyPr>
          <a:lstStyle/>
          <a:p>
            <a:pPr marL="0" indent="0">
              <a:spcBef>
                <a:spcPts val="0"/>
              </a:spcBef>
              <a:buNone/>
            </a:pPr>
            <a:r>
              <a:rPr lang="ru-RU" sz="4400" dirty="0" smtClean="0">
                <a:solidFill>
                  <a:srgbClr val="7A3F79"/>
                </a:solidFill>
                <a:latin typeface="Avenir Next" panose="020B0503020202020204" pitchFamily="34" charset="0"/>
                <a:ea typeface="Times New Roman" panose="02020603050405020304" pitchFamily="18" charset="0"/>
                <a:cs typeface="Calibri" panose="020F0502020204030204" pitchFamily="34" charset="0"/>
              </a:rPr>
              <a:t>Иногда </a:t>
            </a:r>
            <a:r>
              <a:rPr lang="ru-RU" sz="4400" dirty="0">
                <a:solidFill>
                  <a:srgbClr val="7A3F79"/>
                </a:solidFill>
                <a:latin typeface="Avenir Next" panose="020B0503020202020204" pitchFamily="34" charset="0"/>
                <a:ea typeface="Times New Roman" panose="02020603050405020304" pitchFamily="18" charset="0"/>
                <a:cs typeface="Calibri" panose="020F0502020204030204" pitchFamily="34" charset="0"/>
              </a:rPr>
              <a:t>любовь — это не просто чувство, это решение, которое мы принимаем</a:t>
            </a:r>
            <a:r>
              <a:rPr lang="ru-RU" sz="4400" dirty="0" smtClean="0">
                <a:solidFill>
                  <a:srgbClr val="7A3F79"/>
                </a:solidFill>
                <a:latin typeface="Avenir Next" panose="020B0503020202020204" pitchFamily="34" charset="0"/>
                <a:ea typeface="Times New Roman" panose="02020603050405020304" pitchFamily="18" charset="0"/>
                <a:cs typeface="Calibri" panose="020F0502020204030204" pitchFamily="34" charset="0"/>
              </a:rPr>
              <a:t>.</a:t>
            </a:r>
            <a:r>
              <a:rPr lang="en-US" sz="4400" dirty="0" smtClean="0">
                <a:solidFill>
                  <a:srgbClr val="7A3F79"/>
                </a:solidFill>
                <a:effectLst/>
                <a:latin typeface="Avenir Next" panose="020B0503020202020204" pitchFamily="34" charset="0"/>
              </a:rPr>
              <a:t> </a:t>
            </a:r>
            <a:endParaRPr lang="en-US" sz="3200" dirty="0">
              <a:solidFill>
                <a:srgbClr val="7A3F79"/>
              </a:solidFill>
              <a:latin typeface="Avenir Next" panose="020B0503020202020204" pitchFamily="34" charset="0"/>
            </a:endParaRPr>
          </a:p>
          <a:p>
            <a:pPr marL="0" indent="0">
              <a:spcBef>
                <a:spcPts val="0"/>
              </a:spcBef>
              <a:buNone/>
            </a:pPr>
            <a:endParaRPr lang="en-US" sz="3200" dirty="0">
              <a:solidFill>
                <a:srgbClr val="7A3F79"/>
              </a:solidFill>
              <a:effectLst/>
              <a:latin typeface="Calibri" panose="020F0502020204030204" pitchFamily="34" charset="0"/>
              <a:ea typeface="Calibri" panose="020F0502020204030204" pitchFamily="34" charset="0"/>
            </a:endParaRPr>
          </a:p>
        </p:txBody>
      </p:sp>
      <p:sp>
        <p:nvSpPr>
          <p:cNvPr id="2" name="Title 1">
            <a:extLst>
              <a:ext uri="{FF2B5EF4-FFF2-40B4-BE49-F238E27FC236}">
                <a16:creationId xmlns:a16="http://schemas.microsoft.com/office/drawing/2014/main" id="{F08C911B-AB5B-A303-2C1E-0159392467F7}"/>
              </a:ext>
            </a:extLst>
          </p:cNvPr>
          <p:cNvSpPr>
            <a:spLocks noGrp="1"/>
          </p:cNvSpPr>
          <p:nvPr>
            <p:ph type="title"/>
          </p:nvPr>
        </p:nvSpPr>
        <p:spPr>
          <a:xfrm>
            <a:off x="838200" y="365125"/>
            <a:ext cx="8901223" cy="1325563"/>
          </a:xfrm>
        </p:spPr>
        <p:txBody>
          <a:bodyPr/>
          <a:lstStyle/>
          <a:p>
            <a:r>
              <a:rPr lang="ru-RU" sz="4400" b="1" dirty="0" smtClean="0">
                <a:solidFill>
                  <a:srgbClr val="7A3F79"/>
                </a:solidFill>
                <a:effectLst/>
                <a:latin typeface="Avenir Next" panose="020B0503020202020204" pitchFamily="34" charset="0"/>
                <a:ea typeface="Calibri" panose="020F0502020204030204" pitchFamily="34" charset="0"/>
                <a:cs typeface="Calibri" panose="020F0502020204030204" pitchFamily="34" charset="0"/>
              </a:rPr>
              <a:t>Любить трудных людей</a:t>
            </a:r>
            <a:endParaRPr lang="en-US" b="1" dirty="0">
              <a:solidFill>
                <a:srgbClr val="7A3F79"/>
              </a:solidFill>
            </a:endParaRPr>
          </a:p>
        </p:txBody>
      </p:sp>
    </p:spTree>
    <p:extLst>
      <p:ext uri="{BB962C8B-B14F-4D97-AF65-F5344CB8AC3E}">
        <p14:creationId xmlns:p14="http://schemas.microsoft.com/office/powerpoint/2010/main" val="56040584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000" b="-1000"/>
          </a:stretch>
        </a:blip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82DD10B-3F88-2392-AB97-A1561B7D9EFE}"/>
              </a:ext>
            </a:extLst>
          </p:cNvPr>
          <p:cNvSpPr>
            <a:spLocks noGrp="1"/>
          </p:cNvSpPr>
          <p:nvPr>
            <p:ph idx="1"/>
          </p:nvPr>
        </p:nvSpPr>
        <p:spPr>
          <a:xfrm>
            <a:off x="499986" y="1778628"/>
            <a:ext cx="8763000" cy="4523449"/>
          </a:xfrm>
          <a:solidFill>
            <a:schemeClr val="bg1">
              <a:alpha val="82000"/>
            </a:schemeClr>
          </a:solidFill>
        </p:spPr>
        <p:txBody>
          <a:bodyPr anchor="ctr">
            <a:normAutofit/>
          </a:bodyPr>
          <a:lstStyle/>
          <a:p>
            <a:pPr marL="0" indent="0" algn="ctr">
              <a:buNone/>
            </a:pPr>
            <a:r>
              <a:rPr lang="ru-RU" sz="3200" dirty="0" smtClean="0">
                <a:solidFill>
                  <a:srgbClr val="7A3F79"/>
                </a:solidFill>
                <a:effectLst/>
                <a:latin typeface="Avenir Next" panose="020B0503020202020204" pitchFamily="34" charset="0"/>
                <a:ea typeface="Calibri" panose="020F0502020204030204" pitchFamily="34" charset="0"/>
                <a:cs typeface="Calibri" panose="020F0502020204030204" pitchFamily="34" charset="0"/>
              </a:rPr>
              <a:t>Чтобы быть подобными Иисусу, мы должны действовать с:</a:t>
            </a:r>
            <a:endParaRPr lang="en-ZA" sz="3200" dirty="0">
              <a:solidFill>
                <a:srgbClr val="7A3F79"/>
              </a:solidFill>
              <a:effectLst/>
              <a:latin typeface="Avenir Next" panose="020B0503020202020204" pitchFamily="34" charset="0"/>
              <a:ea typeface="Calibri" panose="020F0502020204030204" pitchFamily="34" charset="0"/>
              <a:cs typeface="Calibri" panose="020F0502020204030204" pitchFamily="34" charset="0"/>
            </a:endParaRPr>
          </a:p>
          <a:p>
            <a:pPr marL="0" indent="0" algn="ctr">
              <a:buNone/>
            </a:pPr>
            <a:endParaRPr lang="en-ZA" sz="3200" dirty="0">
              <a:solidFill>
                <a:srgbClr val="7A3F79"/>
              </a:solidFill>
              <a:latin typeface="Avenir Next" panose="020B0503020202020204" pitchFamily="34" charset="0"/>
              <a:ea typeface="Calibri" panose="020F0502020204030204" pitchFamily="34" charset="0"/>
              <a:cs typeface="Calibri" panose="020F0502020204030204" pitchFamily="34" charset="0"/>
            </a:endParaRPr>
          </a:p>
          <a:p>
            <a:pPr marL="0" indent="0" algn="ctr">
              <a:buNone/>
            </a:pPr>
            <a:r>
              <a:rPr lang="en-ZA" sz="3200" b="1" dirty="0">
                <a:solidFill>
                  <a:srgbClr val="7A3F79"/>
                </a:solidFill>
                <a:effectLst/>
                <a:latin typeface="Avenir Next" panose="020B0503020202020204" pitchFamily="34" charset="0"/>
                <a:ea typeface="Calibri" panose="020F0502020204030204" pitchFamily="34" charset="0"/>
                <a:cs typeface="Calibri" panose="020F0502020204030204" pitchFamily="34" charset="0"/>
              </a:rPr>
              <a:t> </a:t>
            </a:r>
          </a:p>
          <a:p>
            <a:pPr marL="0" indent="0" algn="ctr">
              <a:buNone/>
            </a:pPr>
            <a:endParaRPr lang="en-ZA" sz="3200" dirty="0">
              <a:solidFill>
                <a:srgbClr val="7A3F79"/>
              </a:solidFill>
              <a:latin typeface="Avenir Next" panose="020B0503020202020204" pitchFamily="34" charset="0"/>
              <a:ea typeface="Calibri" panose="020F0502020204030204" pitchFamily="34" charset="0"/>
              <a:cs typeface="Calibri" panose="020F0502020204030204" pitchFamily="34" charset="0"/>
            </a:endParaRPr>
          </a:p>
          <a:p>
            <a:pPr marL="0" indent="0" algn="ctr">
              <a:buNone/>
            </a:pPr>
            <a:endParaRPr lang="en-ZA" sz="3200" dirty="0">
              <a:solidFill>
                <a:srgbClr val="7A3F79"/>
              </a:solidFill>
              <a:effectLst/>
              <a:latin typeface="Avenir Next" panose="020B0503020202020204" pitchFamily="34" charset="0"/>
              <a:ea typeface="Calibri" panose="020F0502020204030204" pitchFamily="34" charset="0"/>
              <a:cs typeface="Calibri" panose="020F0502020204030204" pitchFamily="34" charset="0"/>
            </a:endParaRPr>
          </a:p>
          <a:p>
            <a:pPr marL="0" indent="0" algn="ctr">
              <a:buNone/>
            </a:pPr>
            <a:r>
              <a:rPr lang="ru-RU" sz="3200" dirty="0" smtClean="0">
                <a:solidFill>
                  <a:srgbClr val="7A3F79"/>
                </a:solidFill>
                <a:effectLst/>
                <a:latin typeface="Avenir Next" panose="020B0503020202020204" pitchFamily="34" charset="0"/>
                <a:ea typeface="Calibri" panose="020F0502020204030204" pitchFamily="34" charset="0"/>
                <a:cs typeface="Calibri" panose="020F0502020204030204" pitchFamily="34" charset="0"/>
              </a:rPr>
              <a:t>Пока они не сделают правильный выбор</a:t>
            </a:r>
            <a:r>
              <a:rPr lang="en-ZA" sz="3200" dirty="0" smtClean="0">
                <a:solidFill>
                  <a:srgbClr val="7A3F79"/>
                </a:solidFill>
                <a:effectLst/>
                <a:latin typeface="Avenir Next" panose="020B0503020202020204" pitchFamily="34" charset="0"/>
                <a:ea typeface="Calibri" panose="020F0502020204030204" pitchFamily="34" charset="0"/>
                <a:cs typeface="Calibri" panose="020F0502020204030204" pitchFamily="34" charset="0"/>
              </a:rPr>
              <a:t>.</a:t>
            </a:r>
            <a:r>
              <a:rPr lang="en-US" sz="3600" dirty="0" smtClean="0">
                <a:solidFill>
                  <a:srgbClr val="7A3F79"/>
                </a:solidFill>
                <a:effectLst/>
                <a:latin typeface="Avenir Next" panose="020B0503020202020204" pitchFamily="34" charset="0"/>
              </a:rPr>
              <a:t> </a:t>
            </a:r>
            <a:endParaRPr lang="en-US" sz="4800" dirty="0">
              <a:solidFill>
                <a:srgbClr val="7A3F79"/>
              </a:solidFill>
              <a:effectLst/>
              <a:latin typeface="Avenir Next" panose="020B0503020202020204" pitchFamily="34" charset="0"/>
              <a:ea typeface="Calibri" panose="020F0502020204030204" pitchFamily="34" charset="0"/>
            </a:endParaRPr>
          </a:p>
        </p:txBody>
      </p:sp>
      <p:grpSp>
        <p:nvGrpSpPr>
          <p:cNvPr id="16" name="Group 15">
            <a:extLst>
              <a:ext uri="{FF2B5EF4-FFF2-40B4-BE49-F238E27FC236}">
                <a16:creationId xmlns:a16="http://schemas.microsoft.com/office/drawing/2014/main" id="{2C685EDD-6F28-89CA-AA62-AF7DCFFA1F15}"/>
              </a:ext>
            </a:extLst>
          </p:cNvPr>
          <p:cNvGrpSpPr/>
          <p:nvPr/>
        </p:nvGrpSpPr>
        <p:grpSpPr>
          <a:xfrm>
            <a:off x="3163613" y="3063258"/>
            <a:ext cx="2135964" cy="1738745"/>
            <a:chOff x="2913786" y="2913570"/>
            <a:chExt cx="2001982" cy="1738745"/>
          </a:xfrm>
          <a:solidFill>
            <a:srgbClr val="7A3F79">
              <a:alpha val="71000"/>
            </a:srgbClr>
          </a:solidFill>
        </p:grpSpPr>
        <p:sp>
          <p:nvSpPr>
            <p:cNvPr id="4" name="Oval 3">
              <a:extLst>
                <a:ext uri="{FF2B5EF4-FFF2-40B4-BE49-F238E27FC236}">
                  <a16:creationId xmlns:a16="http://schemas.microsoft.com/office/drawing/2014/main" id="{0EF71B7A-B0A5-A7F2-8FF9-9B5B31E3BC69}"/>
                </a:ext>
              </a:extLst>
            </p:cNvPr>
            <p:cNvSpPr/>
            <p:nvPr/>
          </p:nvSpPr>
          <p:spPr>
            <a:xfrm>
              <a:off x="2913786" y="2913570"/>
              <a:ext cx="2001982" cy="1738745"/>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AF0C693D-2942-4B41-DD07-65C8D2212511}"/>
                </a:ext>
              </a:extLst>
            </p:cNvPr>
            <p:cNvSpPr txBox="1"/>
            <p:nvPr/>
          </p:nvSpPr>
          <p:spPr>
            <a:xfrm>
              <a:off x="2959239" y="3478493"/>
              <a:ext cx="1826203" cy="1015663"/>
            </a:xfrm>
            <a:prstGeom prst="rect">
              <a:avLst/>
            </a:prstGeom>
            <a:noFill/>
            <a:ln>
              <a:noFill/>
            </a:ln>
          </p:spPr>
          <p:txBody>
            <a:bodyPr wrap="square">
              <a:spAutoFit/>
            </a:bodyPr>
            <a:lstStyle/>
            <a:p>
              <a:r>
                <a:rPr lang="ru-RU" sz="2900" b="1" dirty="0" smtClean="0">
                  <a:solidFill>
                    <a:schemeClr val="bg1">
                      <a:lumMod val="95000"/>
                    </a:schemeClr>
                  </a:solidFill>
                  <a:effectLst/>
                  <a:latin typeface="Avenir Next" panose="020B0503020202020204" pitchFamily="34" charset="0"/>
                  <a:ea typeface="Calibri" panose="020F0502020204030204" pitchFamily="34" charset="0"/>
                  <a:cs typeface="Calibri" panose="020F0502020204030204" pitchFamily="34" charset="0"/>
                </a:rPr>
                <a:t>кротостью</a:t>
              </a:r>
              <a:endParaRPr lang="en-US" sz="2900" dirty="0">
                <a:solidFill>
                  <a:schemeClr val="bg1">
                    <a:lumMod val="95000"/>
                  </a:schemeClr>
                </a:solidFill>
              </a:endParaRPr>
            </a:p>
          </p:txBody>
        </p:sp>
      </p:grpSp>
      <p:grpSp>
        <p:nvGrpSpPr>
          <p:cNvPr id="17" name="Group 16">
            <a:extLst>
              <a:ext uri="{FF2B5EF4-FFF2-40B4-BE49-F238E27FC236}">
                <a16:creationId xmlns:a16="http://schemas.microsoft.com/office/drawing/2014/main" id="{DDB25D63-8F41-A468-5B7A-1FE4B28776BA}"/>
              </a:ext>
            </a:extLst>
          </p:cNvPr>
          <p:cNvGrpSpPr/>
          <p:nvPr/>
        </p:nvGrpSpPr>
        <p:grpSpPr>
          <a:xfrm>
            <a:off x="5486396" y="3063258"/>
            <a:ext cx="2057399" cy="1738745"/>
            <a:chOff x="4953002" y="2961402"/>
            <a:chExt cx="2057399" cy="1738745"/>
          </a:xfrm>
          <a:solidFill>
            <a:srgbClr val="7A3F79">
              <a:alpha val="73852"/>
            </a:srgbClr>
          </a:solidFill>
        </p:grpSpPr>
        <p:sp>
          <p:nvSpPr>
            <p:cNvPr id="6" name="Oval 5">
              <a:extLst>
                <a:ext uri="{FF2B5EF4-FFF2-40B4-BE49-F238E27FC236}">
                  <a16:creationId xmlns:a16="http://schemas.microsoft.com/office/drawing/2014/main" id="{CBD0043B-6FB2-4267-EE6A-86EE3F61455B}"/>
                </a:ext>
              </a:extLst>
            </p:cNvPr>
            <p:cNvSpPr/>
            <p:nvPr/>
          </p:nvSpPr>
          <p:spPr>
            <a:xfrm>
              <a:off x="4953002" y="2961402"/>
              <a:ext cx="2001982" cy="1738745"/>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971AA337-D199-B86E-4165-6673EBCDACED}"/>
                </a:ext>
              </a:extLst>
            </p:cNvPr>
            <p:cNvSpPr txBox="1"/>
            <p:nvPr/>
          </p:nvSpPr>
          <p:spPr>
            <a:xfrm>
              <a:off x="5027471" y="3538386"/>
              <a:ext cx="1982930" cy="584775"/>
            </a:xfrm>
            <a:prstGeom prst="rect">
              <a:avLst/>
            </a:prstGeom>
            <a:noFill/>
            <a:ln>
              <a:noFill/>
            </a:ln>
          </p:spPr>
          <p:txBody>
            <a:bodyPr wrap="square">
              <a:spAutoFit/>
            </a:bodyPr>
            <a:lstStyle/>
            <a:p>
              <a:r>
                <a:rPr lang="ru-RU" sz="3200" b="1" dirty="0" smtClean="0">
                  <a:solidFill>
                    <a:schemeClr val="bg1">
                      <a:lumMod val="95000"/>
                    </a:schemeClr>
                  </a:solidFill>
                  <a:effectLst/>
                  <a:latin typeface="Avenir Next" panose="020B0503020202020204" pitchFamily="34" charset="0"/>
                  <a:ea typeface="Calibri" panose="020F0502020204030204" pitchFamily="34" charset="0"/>
                  <a:cs typeface="Calibri" panose="020F0502020204030204" pitchFamily="34" charset="0"/>
                </a:rPr>
                <a:t>добротой</a:t>
              </a:r>
              <a:endParaRPr lang="en-US" sz="3200" dirty="0">
                <a:solidFill>
                  <a:schemeClr val="bg1">
                    <a:lumMod val="95000"/>
                  </a:schemeClr>
                </a:solidFill>
              </a:endParaRPr>
            </a:p>
          </p:txBody>
        </p:sp>
      </p:grpSp>
      <p:grpSp>
        <p:nvGrpSpPr>
          <p:cNvPr id="18" name="Group 17">
            <a:extLst>
              <a:ext uri="{FF2B5EF4-FFF2-40B4-BE49-F238E27FC236}">
                <a16:creationId xmlns:a16="http://schemas.microsoft.com/office/drawing/2014/main" id="{EC650A7D-F93C-51D7-4E20-39B32A4C9DE4}"/>
              </a:ext>
            </a:extLst>
          </p:cNvPr>
          <p:cNvGrpSpPr/>
          <p:nvPr/>
        </p:nvGrpSpPr>
        <p:grpSpPr>
          <a:xfrm>
            <a:off x="7730614" y="3063258"/>
            <a:ext cx="2189018" cy="1738745"/>
            <a:chOff x="7040922" y="2971797"/>
            <a:chExt cx="2189018" cy="1738745"/>
          </a:xfrm>
          <a:solidFill>
            <a:srgbClr val="7A3F79">
              <a:alpha val="77148"/>
            </a:srgbClr>
          </a:solidFill>
        </p:grpSpPr>
        <p:sp>
          <p:nvSpPr>
            <p:cNvPr id="7" name="Oval 6">
              <a:extLst>
                <a:ext uri="{FF2B5EF4-FFF2-40B4-BE49-F238E27FC236}">
                  <a16:creationId xmlns:a16="http://schemas.microsoft.com/office/drawing/2014/main" id="{4778FF0A-0E8A-AC8B-AE9B-2E45D83DC289}"/>
                </a:ext>
              </a:extLst>
            </p:cNvPr>
            <p:cNvSpPr/>
            <p:nvPr/>
          </p:nvSpPr>
          <p:spPr>
            <a:xfrm>
              <a:off x="7074480" y="2971797"/>
              <a:ext cx="2001982" cy="1738745"/>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a:extLst>
                <a:ext uri="{FF2B5EF4-FFF2-40B4-BE49-F238E27FC236}">
                  <a16:creationId xmlns:a16="http://schemas.microsoft.com/office/drawing/2014/main" id="{D8C83194-4F43-76E9-11F6-984EBDB8705E}"/>
                </a:ext>
              </a:extLst>
            </p:cNvPr>
            <p:cNvSpPr txBox="1"/>
            <p:nvPr/>
          </p:nvSpPr>
          <p:spPr>
            <a:xfrm>
              <a:off x="7040922" y="3536720"/>
              <a:ext cx="2189018" cy="584775"/>
            </a:xfrm>
            <a:prstGeom prst="rect">
              <a:avLst/>
            </a:prstGeom>
            <a:noFill/>
            <a:ln>
              <a:noFill/>
            </a:ln>
          </p:spPr>
          <p:txBody>
            <a:bodyPr wrap="square">
              <a:spAutoFit/>
            </a:bodyPr>
            <a:lstStyle/>
            <a:p>
              <a:r>
                <a:rPr lang="ru-RU" sz="3200" b="1" dirty="0" smtClean="0">
                  <a:solidFill>
                    <a:schemeClr val="bg1">
                      <a:lumMod val="95000"/>
                    </a:schemeClr>
                  </a:solidFill>
                  <a:effectLst/>
                  <a:latin typeface="Avenir Next" panose="020B0503020202020204" pitchFamily="34" charset="0"/>
                  <a:ea typeface="Calibri" panose="020F0502020204030204" pitchFamily="34" charset="0"/>
                  <a:cs typeface="Calibri" panose="020F0502020204030204" pitchFamily="34" charset="0"/>
                </a:rPr>
                <a:t>терпеньем</a:t>
              </a:r>
              <a:endParaRPr lang="en-US" sz="3200" dirty="0">
                <a:solidFill>
                  <a:schemeClr val="bg1">
                    <a:lumMod val="95000"/>
                  </a:schemeClr>
                </a:solidFill>
              </a:endParaRPr>
            </a:p>
          </p:txBody>
        </p:sp>
      </p:grpSp>
      <p:sp>
        <p:nvSpPr>
          <p:cNvPr id="19" name="Oval 18">
            <a:extLst>
              <a:ext uri="{FF2B5EF4-FFF2-40B4-BE49-F238E27FC236}">
                <a16:creationId xmlns:a16="http://schemas.microsoft.com/office/drawing/2014/main" id="{E52C74D0-1FEA-02A4-E4BF-5023134B63F3}"/>
              </a:ext>
            </a:extLst>
          </p:cNvPr>
          <p:cNvSpPr/>
          <p:nvPr/>
        </p:nvSpPr>
        <p:spPr>
          <a:xfrm>
            <a:off x="499986" y="3051197"/>
            <a:ext cx="2388279" cy="1738745"/>
          </a:xfrm>
          <a:prstGeom prst="ellipse">
            <a:avLst/>
          </a:prstGeom>
          <a:solidFill>
            <a:srgbClr val="7A3F79">
              <a:alpha val="70635"/>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800" b="1" dirty="0" smtClean="0">
                <a:solidFill>
                  <a:schemeClr val="bg1">
                    <a:lumMod val="95000"/>
                  </a:schemeClr>
                </a:solidFill>
                <a:effectLst/>
                <a:latin typeface="Avenir Next" panose="020B0503020202020204" pitchFamily="34" charset="0"/>
                <a:ea typeface="Calibri" panose="020F0502020204030204" pitchFamily="34" charset="0"/>
                <a:cs typeface="Calibri" panose="020F0502020204030204" pitchFamily="34" charset="0"/>
              </a:rPr>
              <a:t>любовью</a:t>
            </a:r>
            <a:endParaRPr lang="en-US" sz="2800" dirty="0">
              <a:solidFill>
                <a:schemeClr val="bg1">
                  <a:lumMod val="95000"/>
                </a:schemeClr>
              </a:solidFill>
            </a:endParaRPr>
          </a:p>
        </p:txBody>
      </p:sp>
    </p:spTree>
    <p:extLst>
      <p:ext uri="{BB962C8B-B14F-4D97-AF65-F5344CB8AC3E}">
        <p14:creationId xmlns:p14="http://schemas.microsoft.com/office/powerpoint/2010/main" val="75957715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000" b="-1000"/>
          </a:stretch>
        </a:blip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82DD10B-3F88-2392-AB97-A1561B7D9EFE}"/>
              </a:ext>
            </a:extLst>
          </p:cNvPr>
          <p:cNvSpPr>
            <a:spLocks noGrp="1"/>
          </p:cNvSpPr>
          <p:nvPr>
            <p:ph idx="1"/>
          </p:nvPr>
        </p:nvSpPr>
        <p:spPr>
          <a:xfrm>
            <a:off x="838200" y="1825625"/>
            <a:ext cx="8763000" cy="4351338"/>
          </a:xfrm>
        </p:spPr>
        <p:txBody>
          <a:bodyPr anchor="ctr"/>
          <a:lstStyle/>
          <a:p>
            <a:pPr marL="0" indent="0">
              <a:buNone/>
            </a:pPr>
            <a:r>
              <a:rPr lang="ru-RU" sz="3200" dirty="0">
                <a:solidFill>
                  <a:srgbClr val="7A3F79"/>
                </a:solidFill>
                <a:latin typeface="Avenir Next" panose="020B0503020202020204" pitchFamily="34" charset="0"/>
                <a:ea typeface="Calibri" panose="020F0502020204030204" pitchFamily="34" charset="0"/>
                <a:cs typeface="Calibri" panose="020F0502020204030204" pitchFamily="34" charset="0"/>
              </a:rPr>
              <a:t>Бог призывает нас</a:t>
            </a:r>
            <a:r>
              <a:rPr lang="ru-RU" sz="3200" b="1" dirty="0">
                <a:solidFill>
                  <a:srgbClr val="7A3F79"/>
                </a:solidFill>
                <a:latin typeface="Avenir Next" panose="020B0503020202020204" pitchFamily="34" charset="0"/>
                <a:ea typeface="Calibri" panose="020F0502020204030204" pitchFamily="34" charset="0"/>
                <a:cs typeface="Calibri" panose="020F0502020204030204" pitchFamily="34" charset="0"/>
              </a:rPr>
              <a:t> проявлять любовь</a:t>
            </a:r>
            <a:r>
              <a:rPr lang="ru-RU" sz="3200" dirty="0">
                <a:solidFill>
                  <a:srgbClr val="7A3F79"/>
                </a:solidFill>
                <a:latin typeface="Avenir Next" panose="020B0503020202020204" pitchFamily="34" charset="0"/>
                <a:ea typeface="Calibri" panose="020F0502020204030204" pitchFamily="34" charset="0"/>
                <a:cs typeface="Calibri" panose="020F0502020204030204" pitchFamily="34" charset="0"/>
              </a:rPr>
              <a:t>, которая гораздо глубже человеческих чувств или эмоций</a:t>
            </a:r>
            <a:r>
              <a:rPr lang="ru-RU" sz="3200" dirty="0" smtClean="0">
                <a:solidFill>
                  <a:srgbClr val="7A3F79"/>
                </a:solidFill>
                <a:latin typeface="Avenir Next" panose="020B0503020202020204" pitchFamily="34" charset="0"/>
                <a:ea typeface="Calibri" panose="020F0502020204030204" pitchFamily="34" charset="0"/>
                <a:cs typeface="Calibri" panose="020F0502020204030204" pitchFamily="34" charset="0"/>
              </a:rPr>
              <a:t>.</a:t>
            </a:r>
          </a:p>
          <a:p>
            <a:pPr marL="0" indent="0">
              <a:buNone/>
            </a:pPr>
            <a:r>
              <a:rPr lang="ru-RU" sz="3200" dirty="0" smtClean="0">
                <a:solidFill>
                  <a:srgbClr val="7A3F79"/>
                </a:solidFill>
                <a:latin typeface="Avenir Next" panose="020B0503020202020204" pitchFamily="34" charset="0"/>
                <a:ea typeface="Calibri" panose="020F0502020204030204" pitchFamily="34" charset="0"/>
                <a:cs typeface="Calibri" panose="020F0502020204030204" pitchFamily="34" charset="0"/>
              </a:rPr>
              <a:t> </a:t>
            </a:r>
            <a:r>
              <a:rPr lang="ru-RU" sz="3200" b="1" dirty="0">
                <a:solidFill>
                  <a:srgbClr val="7A3F79"/>
                </a:solidFill>
                <a:latin typeface="Avenir Next" panose="020B0503020202020204" pitchFamily="34" charset="0"/>
                <a:ea typeface="Calibri" panose="020F0502020204030204" pitchFamily="34" charset="0"/>
                <a:cs typeface="Calibri" panose="020F0502020204030204" pitchFamily="34" charset="0"/>
              </a:rPr>
              <a:t>Любовь — это посвящение, </a:t>
            </a:r>
            <a:r>
              <a:rPr lang="ru-RU" sz="3200" dirty="0" smtClean="0">
                <a:solidFill>
                  <a:srgbClr val="7A3F79"/>
                </a:solidFill>
                <a:latin typeface="Avenir Next" panose="020B0503020202020204" pitchFamily="34" charset="0"/>
                <a:ea typeface="Calibri" panose="020F0502020204030204" pitchFamily="34" charset="0"/>
                <a:cs typeface="Calibri" panose="020F0502020204030204" pitchFamily="34" charset="0"/>
              </a:rPr>
              <a:t>обдуманный выбор служить </a:t>
            </a:r>
            <a:r>
              <a:rPr lang="ru-RU" sz="3200" dirty="0">
                <a:solidFill>
                  <a:srgbClr val="7A3F79"/>
                </a:solidFill>
                <a:latin typeface="Avenir Next" panose="020B0503020202020204" pitchFamily="34" charset="0"/>
                <a:ea typeface="Calibri" panose="020F0502020204030204" pitchFamily="34" charset="0"/>
                <a:cs typeface="Calibri" panose="020F0502020204030204" pitchFamily="34" charset="0"/>
              </a:rPr>
              <a:t>Богу и нашим ближним</a:t>
            </a:r>
            <a:r>
              <a:rPr lang="ru-RU" sz="3200" b="1" dirty="0">
                <a:solidFill>
                  <a:srgbClr val="7A3F79"/>
                </a:solidFill>
                <a:latin typeface="Avenir Next" panose="020B0503020202020204" pitchFamily="34" charset="0"/>
                <a:ea typeface="Calibri" panose="020F0502020204030204" pitchFamily="34" charset="0"/>
                <a:cs typeface="Calibri" panose="020F0502020204030204" pitchFamily="34" charset="0"/>
              </a:rPr>
              <a:t>. </a:t>
            </a:r>
            <a:endParaRPr lang="en-ZA" sz="3200" dirty="0">
              <a:solidFill>
                <a:srgbClr val="7A3F79"/>
              </a:solidFill>
              <a:effectLst/>
              <a:latin typeface="Avenir Next" panose="020B0503020202020204" pitchFamily="34" charset="0"/>
              <a:ea typeface="Calibri" panose="020F0502020204030204" pitchFamily="34" charset="0"/>
              <a:cs typeface="Calibri" panose="020F0502020204030204" pitchFamily="34" charset="0"/>
            </a:endParaRPr>
          </a:p>
          <a:p>
            <a:pPr marL="0" indent="0">
              <a:buNone/>
            </a:pPr>
            <a:r>
              <a:rPr lang="ru-RU" sz="3200" dirty="0">
                <a:solidFill>
                  <a:srgbClr val="7A3F79"/>
                </a:solidFill>
                <a:latin typeface="Avenir Next" panose="020B0503020202020204" pitchFamily="34" charset="0"/>
                <a:ea typeface="Calibri" panose="020F0502020204030204" pitchFamily="34" charset="0"/>
                <a:cs typeface="Calibri" panose="020F0502020204030204" pitchFamily="34" charset="0"/>
              </a:rPr>
              <a:t>Такая любовь </a:t>
            </a:r>
            <a:r>
              <a:rPr lang="ru-RU" sz="3200" b="1" dirty="0">
                <a:solidFill>
                  <a:srgbClr val="7A3F79"/>
                </a:solidFill>
                <a:latin typeface="Avenir Next" panose="020B0503020202020204" pitchFamily="34" charset="0"/>
                <a:ea typeface="Calibri" panose="020F0502020204030204" pitchFamily="34" charset="0"/>
                <a:cs typeface="Calibri" panose="020F0502020204030204" pitchFamily="34" charset="0"/>
              </a:rPr>
              <a:t>побуждает нас трудиться </a:t>
            </a:r>
            <a:r>
              <a:rPr lang="ru-RU" sz="3200" dirty="0">
                <a:solidFill>
                  <a:srgbClr val="7A3F79"/>
                </a:solidFill>
                <a:latin typeface="Avenir Next" panose="020B0503020202020204" pitchFamily="34" charset="0"/>
                <a:ea typeface="Calibri" panose="020F0502020204030204" pitchFamily="34" charset="0"/>
                <a:cs typeface="Calibri" panose="020F0502020204030204" pitchFamily="34" charset="0"/>
              </a:rPr>
              <a:t>на благо всех людей — тех, кого нам легко любить, и тех, кого нам трудно любить</a:t>
            </a:r>
            <a:r>
              <a:rPr lang="ru-RU" sz="3200" dirty="0" smtClean="0">
                <a:solidFill>
                  <a:srgbClr val="7A3F79"/>
                </a:solidFill>
                <a:latin typeface="Avenir Next" panose="020B0503020202020204" pitchFamily="34" charset="0"/>
                <a:ea typeface="Calibri" panose="020F0502020204030204" pitchFamily="34" charset="0"/>
                <a:cs typeface="Calibri" panose="020F0502020204030204" pitchFamily="34" charset="0"/>
              </a:rPr>
              <a:t>.</a:t>
            </a:r>
            <a:r>
              <a:rPr lang="en-ZA" sz="3200" dirty="0" smtClean="0">
                <a:solidFill>
                  <a:srgbClr val="7A3F79"/>
                </a:solidFill>
                <a:effectLst/>
                <a:latin typeface="Avenir Next" panose="020B0503020202020204" pitchFamily="34" charset="0"/>
                <a:ea typeface="Calibri" panose="020F0502020204030204" pitchFamily="34" charset="0"/>
                <a:cs typeface="Calibri" panose="020F0502020204030204" pitchFamily="34" charset="0"/>
              </a:rPr>
              <a:t> </a:t>
            </a:r>
            <a:endParaRPr lang="en-US" sz="3200" dirty="0">
              <a:solidFill>
                <a:srgbClr val="7A3F79"/>
              </a:solidFill>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171336870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000" b="-1000"/>
          </a:stretch>
        </a:blipFill>
        <a:effectLst/>
      </p:bgPr>
    </p:bg>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D2E6FFF4-0AB9-77A0-7814-57AE465A673E}"/>
              </a:ext>
            </a:extLst>
          </p:cNvPr>
          <p:cNvSpPr txBox="1"/>
          <p:nvPr/>
        </p:nvSpPr>
        <p:spPr>
          <a:xfrm>
            <a:off x="662609" y="1704417"/>
            <a:ext cx="9276521" cy="1200329"/>
          </a:xfrm>
          <a:prstGeom prst="rect">
            <a:avLst/>
          </a:prstGeom>
          <a:noFill/>
        </p:spPr>
        <p:txBody>
          <a:bodyPr wrap="square">
            <a:spAutoFit/>
          </a:bodyPr>
          <a:lstStyle/>
          <a:p>
            <a:pPr algn="ctr"/>
            <a:r>
              <a:rPr lang="ru-RU" sz="3600" b="1" dirty="0">
                <a:solidFill>
                  <a:srgbClr val="7A3F79"/>
                </a:solidFill>
                <a:latin typeface="Avenir Next" panose="020B0503020202020204" pitchFamily="34" charset="0"/>
                <a:ea typeface="Calibri" panose="020F0502020204030204" pitchFamily="34" charset="0"/>
                <a:cs typeface="Calibri" panose="020F0502020204030204" pitchFamily="34" charset="0"/>
              </a:rPr>
              <a:t>Тот, Кто призывает нас любить друг друга, также поможет нам сделать </a:t>
            </a:r>
            <a:r>
              <a:rPr lang="ru-RU" sz="3600" b="1" dirty="0" smtClean="0">
                <a:solidFill>
                  <a:srgbClr val="7A3F79"/>
                </a:solidFill>
                <a:latin typeface="Avenir Next" panose="020B0503020202020204" pitchFamily="34" charset="0"/>
                <a:ea typeface="Calibri" panose="020F0502020204030204" pitchFamily="34" charset="0"/>
                <a:cs typeface="Calibri" panose="020F0502020204030204" pitchFamily="34" charset="0"/>
              </a:rPr>
              <a:t>это.</a:t>
            </a:r>
            <a:endParaRPr lang="en-US" sz="3600" b="1" dirty="0">
              <a:solidFill>
                <a:srgbClr val="7A3F79"/>
              </a:solidFill>
            </a:endParaRPr>
          </a:p>
        </p:txBody>
      </p:sp>
    </p:spTree>
    <p:extLst>
      <p:ext uri="{BB962C8B-B14F-4D97-AF65-F5344CB8AC3E}">
        <p14:creationId xmlns:p14="http://schemas.microsoft.com/office/powerpoint/2010/main" val="5931357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000" b="-1000"/>
          </a:stretch>
        </a:blip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182FD68-FED2-1FC9-AAE8-9AAE7D9FB322}"/>
              </a:ext>
            </a:extLst>
          </p:cNvPr>
          <p:cNvSpPr>
            <a:spLocks noGrp="1"/>
          </p:cNvSpPr>
          <p:nvPr>
            <p:ph type="title"/>
          </p:nvPr>
        </p:nvSpPr>
        <p:spPr>
          <a:xfrm>
            <a:off x="639692" y="427879"/>
            <a:ext cx="9529543" cy="3395975"/>
          </a:xfrm>
          <a:solidFill>
            <a:srgbClr val="7A3F79">
              <a:alpha val="14000"/>
            </a:srgbClr>
          </a:solidFill>
        </p:spPr>
        <p:txBody>
          <a:bodyPr anchor="ctr">
            <a:normAutofit/>
          </a:bodyPr>
          <a:lstStyle/>
          <a:p>
            <a:pPr>
              <a:lnSpc>
                <a:spcPct val="100000"/>
              </a:lnSpc>
            </a:pPr>
            <a:r>
              <a:rPr lang="ru-RU" sz="3200" dirty="0">
                <a:solidFill>
                  <a:srgbClr val="7A3F79"/>
                </a:solidFill>
                <a:latin typeface="Avenir Next" panose="020B0503020202020204" pitchFamily="34" charset="0"/>
                <a:ea typeface="Calibri" panose="020F0502020204030204" pitchFamily="34" charset="0"/>
                <a:cs typeface="Calibri" panose="020F0502020204030204" pitchFamily="34" charset="0"/>
              </a:rPr>
              <a:t>Почему нам легче осудить человека, </a:t>
            </a:r>
            <a:r>
              <a:rPr lang="ru-RU" sz="3200" dirty="0" smtClean="0">
                <a:solidFill>
                  <a:srgbClr val="7A3F79"/>
                </a:solidFill>
                <a:latin typeface="Avenir Next" panose="020B0503020202020204" pitchFamily="34" charset="0"/>
                <a:ea typeface="Calibri" panose="020F0502020204030204" pitchFamily="34" charset="0"/>
                <a:cs typeface="Calibri" panose="020F0502020204030204" pitchFamily="34" charset="0"/>
              </a:rPr>
              <a:t/>
            </a:r>
            <a:br>
              <a:rPr lang="ru-RU" sz="3200" dirty="0" smtClean="0">
                <a:solidFill>
                  <a:srgbClr val="7A3F79"/>
                </a:solidFill>
                <a:latin typeface="Avenir Next" panose="020B0503020202020204" pitchFamily="34" charset="0"/>
                <a:ea typeface="Calibri" panose="020F0502020204030204" pitchFamily="34" charset="0"/>
                <a:cs typeface="Calibri" panose="020F0502020204030204" pitchFamily="34" charset="0"/>
              </a:rPr>
            </a:br>
            <a:r>
              <a:rPr lang="ru-RU" sz="3200" dirty="0" smtClean="0">
                <a:solidFill>
                  <a:srgbClr val="7A3F79"/>
                </a:solidFill>
                <a:latin typeface="Avenir Next" panose="020B0503020202020204" pitchFamily="34" charset="0"/>
                <a:ea typeface="Calibri" panose="020F0502020204030204" pitchFamily="34" charset="0"/>
                <a:cs typeface="Calibri" panose="020F0502020204030204" pitchFamily="34" charset="0"/>
              </a:rPr>
              <a:t>чем </a:t>
            </a:r>
            <a:r>
              <a:rPr lang="ru-RU" sz="3200" dirty="0">
                <a:solidFill>
                  <a:srgbClr val="7A3F79"/>
                </a:solidFill>
                <a:latin typeface="Avenir Next" panose="020B0503020202020204" pitchFamily="34" charset="0"/>
                <a:ea typeface="Calibri" panose="020F0502020204030204" pitchFamily="34" charset="0"/>
                <a:cs typeface="Calibri" panose="020F0502020204030204" pitchFamily="34" charset="0"/>
              </a:rPr>
              <a:t>любить и молиться о </a:t>
            </a:r>
            <a:r>
              <a:rPr lang="ru-RU" sz="3200" dirty="0" smtClean="0">
                <a:solidFill>
                  <a:srgbClr val="7A3F79"/>
                </a:solidFill>
                <a:latin typeface="Avenir Next" panose="020B0503020202020204" pitchFamily="34" charset="0"/>
                <a:ea typeface="Calibri" panose="020F0502020204030204" pitchFamily="34" charset="0"/>
                <a:cs typeface="Calibri" panose="020F0502020204030204" pitchFamily="34" charset="0"/>
              </a:rPr>
              <a:t>нем, </a:t>
            </a:r>
            <a:r>
              <a:rPr lang="ru-RU" sz="3200" dirty="0">
                <a:solidFill>
                  <a:srgbClr val="7A3F79"/>
                </a:solidFill>
                <a:latin typeface="Avenir Next" panose="020B0503020202020204" pitchFamily="34" charset="0"/>
                <a:ea typeface="Calibri" panose="020F0502020204030204" pitchFamily="34" charset="0"/>
                <a:cs typeface="Calibri" panose="020F0502020204030204" pitchFamily="34" charset="0"/>
              </a:rPr>
              <a:t>вне </a:t>
            </a:r>
            <a:r>
              <a:rPr lang="ru-RU" sz="3200" dirty="0" smtClean="0">
                <a:solidFill>
                  <a:srgbClr val="7A3F79"/>
                </a:solidFill>
                <a:latin typeface="Avenir Next" panose="020B0503020202020204" pitchFamily="34" charset="0"/>
                <a:ea typeface="Calibri" panose="020F0502020204030204" pitchFamily="34" charset="0"/>
                <a:cs typeface="Calibri" panose="020F0502020204030204" pitchFamily="34" charset="0"/>
              </a:rPr>
              <a:t>зависимости</a:t>
            </a:r>
            <a:br>
              <a:rPr lang="ru-RU" sz="3200" dirty="0" smtClean="0">
                <a:solidFill>
                  <a:srgbClr val="7A3F79"/>
                </a:solidFill>
                <a:latin typeface="Avenir Next" panose="020B0503020202020204" pitchFamily="34" charset="0"/>
                <a:ea typeface="Calibri" panose="020F0502020204030204" pitchFamily="34" charset="0"/>
                <a:cs typeface="Calibri" panose="020F0502020204030204" pitchFamily="34" charset="0"/>
              </a:rPr>
            </a:br>
            <a:r>
              <a:rPr lang="ru-RU" sz="3200" dirty="0" smtClean="0">
                <a:solidFill>
                  <a:srgbClr val="7A3F79"/>
                </a:solidFill>
                <a:latin typeface="Avenir Next" panose="020B0503020202020204" pitchFamily="34" charset="0"/>
                <a:ea typeface="Calibri" panose="020F0502020204030204" pitchFamily="34" charset="0"/>
                <a:cs typeface="Calibri" panose="020F0502020204030204" pitchFamily="34" charset="0"/>
              </a:rPr>
              <a:t>от </a:t>
            </a:r>
            <a:r>
              <a:rPr lang="ru-RU" sz="3200" dirty="0">
                <a:solidFill>
                  <a:srgbClr val="7A3F79"/>
                </a:solidFill>
                <a:latin typeface="Avenir Next" panose="020B0503020202020204" pitchFamily="34" charset="0"/>
                <a:ea typeface="Calibri" panose="020F0502020204030204" pitchFamily="34" charset="0"/>
                <a:cs typeface="Calibri" panose="020F0502020204030204" pitchFamily="34" charset="0"/>
              </a:rPr>
              <a:t>его поведения? </a:t>
            </a:r>
            <a:endParaRPr lang="en-US" sz="19900" b="1" dirty="0">
              <a:solidFill>
                <a:srgbClr val="7A3F79"/>
              </a:solidFill>
            </a:endParaRPr>
          </a:p>
        </p:txBody>
      </p:sp>
    </p:spTree>
    <p:extLst>
      <p:ext uri="{BB962C8B-B14F-4D97-AF65-F5344CB8AC3E}">
        <p14:creationId xmlns:p14="http://schemas.microsoft.com/office/powerpoint/2010/main" val="21091613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000" b="-1000"/>
          </a:stretch>
        </a:blip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ACB77A6-9703-FBF8-783D-1598C5CC095B}"/>
              </a:ext>
            </a:extLst>
          </p:cNvPr>
          <p:cNvSpPr>
            <a:spLocks noGrp="1"/>
          </p:cNvSpPr>
          <p:nvPr>
            <p:ph type="title"/>
          </p:nvPr>
        </p:nvSpPr>
        <p:spPr>
          <a:xfrm>
            <a:off x="838200" y="829893"/>
            <a:ext cx="8826795" cy="1325563"/>
          </a:xfrm>
          <a:solidFill>
            <a:srgbClr val="97546A">
              <a:alpha val="42000"/>
            </a:srgbClr>
          </a:solidFill>
        </p:spPr>
        <p:txBody>
          <a:bodyPr>
            <a:normAutofit/>
          </a:bodyPr>
          <a:lstStyle/>
          <a:p>
            <a:pPr algn="ctr"/>
            <a:r>
              <a:rPr lang="ru-RU" b="1" dirty="0" smtClean="0">
                <a:solidFill>
                  <a:srgbClr val="7A3F79"/>
                </a:solidFill>
                <a:effectLst/>
                <a:latin typeface="Avenir Next" panose="020B0503020202020204" pitchFamily="34" charset="0"/>
                <a:ea typeface="Calibri" panose="020F0502020204030204" pitchFamily="34" charset="0"/>
                <a:cs typeface="Calibri" panose="020F0502020204030204" pitchFamily="34" charset="0"/>
              </a:rPr>
              <a:t>Предотвращающая благодать</a:t>
            </a:r>
            <a:endParaRPr lang="en-US" sz="23900" dirty="0">
              <a:solidFill>
                <a:srgbClr val="7A3F79"/>
              </a:solidFill>
            </a:endParaRPr>
          </a:p>
        </p:txBody>
      </p:sp>
      <p:sp>
        <p:nvSpPr>
          <p:cNvPr id="5" name="Text Placeholder 4">
            <a:extLst>
              <a:ext uri="{FF2B5EF4-FFF2-40B4-BE49-F238E27FC236}">
                <a16:creationId xmlns:a16="http://schemas.microsoft.com/office/drawing/2014/main" id="{673A6A23-23D5-8DCC-1925-6C099ECDE755}"/>
              </a:ext>
            </a:extLst>
          </p:cNvPr>
          <p:cNvSpPr>
            <a:spLocks noGrp="1"/>
          </p:cNvSpPr>
          <p:nvPr>
            <p:ph idx="1"/>
          </p:nvPr>
        </p:nvSpPr>
        <p:spPr>
          <a:xfrm>
            <a:off x="838200" y="1701209"/>
            <a:ext cx="3248891" cy="3316569"/>
          </a:xfrm>
        </p:spPr>
        <p:txBody>
          <a:bodyPr anchor="ctr">
            <a:normAutofit/>
          </a:bodyPr>
          <a:lstStyle/>
          <a:p>
            <a:pPr marL="0" marR="0" indent="0">
              <a:spcBef>
                <a:spcPts val="0"/>
              </a:spcBef>
              <a:spcAft>
                <a:spcPts val="0"/>
              </a:spcAft>
              <a:buNone/>
            </a:pPr>
            <a:r>
              <a:rPr lang="ru-RU" sz="3200" dirty="0" smtClean="0">
                <a:solidFill>
                  <a:srgbClr val="7A3F79"/>
                </a:solidFill>
                <a:latin typeface="Avenir Next" panose="020B0503020202020204" pitchFamily="34" charset="0"/>
                <a:ea typeface="Calibri" panose="020F0502020204030204" pitchFamily="34" charset="0"/>
                <a:cs typeface="Calibri" panose="020F0502020204030204" pitchFamily="34" charset="0"/>
              </a:rPr>
              <a:t>Бог запускает этот процесс</a:t>
            </a:r>
            <a:endParaRPr lang="en-ZA" sz="3200" dirty="0">
              <a:solidFill>
                <a:srgbClr val="7A3F79"/>
              </a:solidFill>
              <a:latin typeface="Avenir Next" panose="020B0503020202020204" pitchFamily="34" charset="0"/>
              <a:ea typeface="Calibri" panose="020F0502020204030204" pitchFamily="34" charset="0"/>
              <a:cs typeface="Calibri" panose="020F0502020204030204" pitchFamily="34" charset="0"/>
            </a:endParaRPr>
          </a:p>
        </p:txBody>
      </p:sp>
      <p:sp>
        <p:nvSpPr>
          <p:cNvPr id="3" name="TextBox 2">
            <a:extLst>
              <a:ext uri="{FF2B5EF4-FFF2-40B4-BE49-F238E27FC236}">
                <a16:creationId xmlns:a16="http://schemas.microsoft.com/office/drawing/2014/main" id="{72E91465-22F8-ACB4-D9C8-6FDE4BFACE91}"/>
              </a:ext>
            </a:extLst>
          </p:cNvPr>
          <p:cNvSpPr txBox="1"/>
          <p:nvPr/>
        </p:nvSpPr>
        <p:spPr>
          <a:xfrm>
            <a:off x="4225637" y="2155456"/>
            <a:ext cx="5708073" cy="3970318"/>
          </a:xfrm>
          <a:prstGeom prst="rect">
            <a:avLst/>
          </a:prstGeom>
          <a:noFill/>
        </p:spPr>
        <p:txBody>
          <a:bodyPr wrap="square">
            <a:spAutoFit/>
          </a:bodyPr>
          <a:lstStyle/>
          <a:p>
            <a:pPr marL="0" marR="0" indent="0">
              <a:spcBef>
                <a:spcPts val="0"/>
              </a:spcBef>
              <a:spcAft>
                <a:spcPts val="0"/>
              </a:spcAft>
              <a:buNone/>
            </a:pPr>
            <a:r>
              <a:rPr lang="ru-RU" sz="3600" dirty="0" smtClean="0">
                <a:solidFill>
                  <a:srgbClr val="7A3F79"/>
                </a:solidFill>
                <a:effectLst/>
                <a:latin typeface="Avenir Next" panose="020B0503020202020204" pitchFamily="34" charset="0"/>
                <a:ea typeface="Calibri" panose="020F0502020204030204" pitchFamily="34" charset="0"/>
                <a:cs typeface="Calibri" panose="020F0502020204030204" pitchFamily="34" charset="0"/>
              </a:rPr>
              <a:t>Он дарит благодать, проявляя любовь к каждому человеку лично, несмотря на выбор, который они делают - правильный или неправильный</a:t>
            </a:r>
            <a:r>
              <a:rPr lang="en-ZA" sz="3600" dirty="0" smtClean="0">
                <a:solidFill>
                  <a:srgbClr val="7A3F79"/>
                </a:solidFill>
                <a:effectLst/>
                <a:latin typeface="Avenir Next" panose="020B0503020202020204" pitchFamily="34" charset="0"/>
                <a:ea typeface="Calibri" panose="020F0502020204030204" pitchFamily="34" charset="0"/>
                <a:cs typeface="Calibri" panose="020F0502020204030204" pitchFamily="34" charset="0"/>
              </a:rPr>
              <a:t>. </a:t>
            </a:r>
            <a:endParaRPr lang="en-ZA" sz="3600" dirty="0">
              <a:solidFill>
                <a:srgbClr val="7A3F79"/>
              </a:solidFill>
              <a:effectLst/>
              <a:latin typeface="Avenir Next" panose="020B050302020202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1997456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000" b="-1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3F253E-0981-6192-7FEA-3AC89E252E2B}"/>
              </a:ext>
            </a:extLst>
          </p:cNvPr>
          <p:cNvSpPr>
            <a:spLocks noGrp="1"/>
          </p:cNvSpPr>
          <p:nvPr>
            <p:ph type="title"/>
          </p:nvPr>
        </p:nvSpPr>
        <p:spPr>
          <a:xfrm>
            <a:off x="838200" y="365125"/>
            <a:ext cx="8741735" cy="1325563"/>
          </a:xfrm>
        </p:spPr>
        <p:txBody>
          <a:bodyPr/>
          <a:lstStyle/>
          <a:p>
            <a:r>
              <a:rPr lang="ru-RU" sz="4400" b="1" dirty="0" smtClean="0">
                <a:solidFill>
                  <a:srgbClr val="7A3F79"/>
                </a:solidFill>
                <a:effectLst/>
                <a:latin typeface="Avenir Next" panose="020B0503020202020204" pitchFamily="34" charset="0"/>
                <a:ea typeface="Calibri" panose="020F0502020204030204" pitchFamily="34" charset="0"/>
                <a:cs typeface="Calibri" panose="020F0502020204030204" pitchFamily="34" charset="0"/>
              </a:rPr>
              <a:t>Послание к Ефессянам 2:8-10</a:t>
            </a:r>
            <a:endParaRPr lang="en-US" b="1" dirty="0">
              <a:solidFill>
                <a:srgbClr val="7A3F79"/>
              </a:solidFill>
            </a:endParaRPr>
          </a:p>
        </p:txBody>
      </p:sp>
      <p:sp>
        <p:nvSpPr>
          <p:cNvPr id="3" name="Content Placeholder 2">
            <a:extLst>
              <a:ext uri="{FF2B5EF4-FFF2-40B4-BE49-F238E27FC236}">
                <a16:creationId xmlns:a16="http://schemas.microsoft.com/office/drawing/2014/main" id="{1A921A70-C9BA-3E86-49D5-3E3799149D55}"/>
              </a:ext>
            </a:extLst>
          </p:cNvPr>
          <p:cNvSpPr>
            <a:spLocks noGrp="1"/>
          </p:cNvSpPr>
          <p:nvPr>
            <p:ph idx="1"/>
          </p:nvPr>
        </p:nvSpPr>
        <p:spPr>
          <a:xfrm>
            <a:off x="838200" y="1825625"/>
            <a:ext cx="8741735" cy="4351338"/>
          </a:xfrm>
        </p:spPr>
        <p:txBody>
          <a:bodyPr anchor="ctr"/>
          <a:lstStyle/>
          <a:p>
            <a:pPr marL="0" indent="0">
              <a:buNone/>
            </a:pPr>
            <a:r>
              <a:rPr lang="ru-RU" sz="3200" dirty="0">
                <a:solidFill>
                  <a:srgbClr val="7A3F79"/>
                </a:solidFill>
                <a:latin typeface="Avenir Next" panose="020B0503020202020204" pitchFamily="34" charset="0"/>
                <a:ea typeface="Calibri" panose="020F0502020204030204" pitchFamily="34" charset="0"/>
                <a:cs typeface="Calibri" panose="020F0502020204030204" pitchFamily="34" charset="0"/>
              </a:rPr>
              <a:t>«Ибо благодатью вы спасены через веру, и сие не от вас, Божий дар: ⁹ не от дел, чтобы никто не хвалился. ¹⁰ Ибо мы — Его творение, созданы во Христе Иисусе на добрые дела, которые Бог предназначил нам исполнять</a:t>
            </a:r>
            <a:endParaRPr lang="en-US" sz="3200" dirty="0">
              <a:solidFill>
                <a:srgbClr val="7A3F79"/>
              </a:solidFill>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2624676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000" b="-1000"/>
          </a:stretch>
        </a:blip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182FD68-FED2-1FC9-AAE8-9AAE7D9FB322}"/>
              </a:ext>
            </a:extLst>
          </p:cNvPr>
          <p:cNvSpPr>
            <a:spLocks noGrp="1"/>
          </p:cNvSpPr>
          <p:nvPr>
            <p:ph type="title"/>
          </p:nvPr>
        </p:nvSpPr>
        <p:spPr>
          <a:xfrm>
            <a:off x="831850" y="691116"/>
            <a:ext cx="8705554" cy="1982973"/>
          </a:xfrm>
        </p:spPr>
        <p:txBody>
          <a:bodyPr anchor="b">
            <a:normAutofit/>
          </a:bodyPr>
          <a:lstStyle/>
          <a:p>
            <a:pPr algn="ctr"/>
            <a:r>
              <a:rPr lang="ru-RU" sz="3600" b="1" dirty="0" smtClean="0">
                <a:solidFill>
                  <a:srgbClr val="7A3F79"/>
                </a:solidFill>
                <a:latin typeface="Avenir Next" panose="020B0503020202020204" pitchFamily="34" charset="0"/>
                <a:ea typeface="Calibri" panose="020F0502020204030204" pitchFamily="34" charset="0"/>
                <a:cs typeface="Calibri" panose="020F0502020204030204" pitchFamily="34" charset="0"/>
              </a:rPr>
              <a:t>«Не вы Меня избрали, а Я вас…»</a:t>
            </a:r>
            <a:r>
              <a:rPr lang="en-ZA" sz="3600" b="1" dirty="0" smtClean="0">
                <a:solidFill>
                  <a:srgbClr val="7A3F79"/>
                </a:solidFill>
                <a:effectLst/>
                <a:latin typeface="Avenir Next" panose="020B0503020202020204" pitchFamily="34" charset="0"/>
                <a:ea typeface="Calibri" panose="020F0502020204030204" pitchFamily="34" charset="0"/>
                <a:cs typeface="Calibri" panose="020F0502020204030204" pitchFamily="34" charset="0"/>
              </a:rPr>
              <a:t>. </a:t>
            </a:r>
            <a:endParaRPr lang="en-US" sz="9600" b="1" dirty="0">
              <a:solidFill>
                <a:srgbClr val="7A3F79"/>
              </a:solidFill>
            </a:endParaRPr>
          </a:p>
        </p:txBody>
      </p:sp>
      <p:sp>
        <p:nvSpPr>
          <p:cNvPr id="5" name="Text Placeholder 4">
            <a:extLst>
              <a:ext uri="{FF2B5EF4-FFF2-40B4-BE49-F238E27FC236}">
                <a16:creationId xmlns:a16="http://schemas.microsoft.com/office/drawing/2014/main" id="{3BDB4109-598F-F3E9-AECF-340D952F4FED}"/>
              </a:ext>
            </a:extLst>
          </p:cNvPr>
          <p:cNvSpPr>
            <a:spLocks noGrp="1"/>
          </p:cNvSpPr>
          <p:nvPr>
            <p:ph type="body" idx="1"/>
          </p:nvPr>
        </p:nvSpPr>
        <p:spPr>
          <a:xfrm>
            <a:off x="831850" y="2856357"/>
            <a:ext cx="8535434" cy="1500187"/>
          </a:xfrm>
        </p:spPr>
        <p:txBody>
          <a:bodyPr/>
          <a:lstStyle/>
          <a:p>
            <a:pPr algn="ctr"/>
            <a:r>
              <a:rPr lang="en-ZA" sz="2400" dirty="0" smtClean="0">
                <a:solidFill>
                  <a:srgbClr val="7A3F79"/>
                </a:solidFill>
                <a:effectLst/>
                <a:latin typeface="Avenir Next" panose="020B0503020202020204" pitchFamily="34" charset="0"/>
                <a:ea typeface="Calibri" panose="020F0502020204030204" pitchFamily="34" charset="0"/>
                <a:cs typeface="Calibri" panose="020F0502020204030204" pitchFamily="34" charset="0"/>
              </a:rPr>
              <a:t>(</a:t>
            </a:r>
            <a:r>
              <a:rPr lang="ru-RU" sz="2400" dirty="0" smtClean="0">
                <a:solidFill>
                  <a:srgbClr val="7A3F79"/>
                </a:solidFill>
                <a:effectLst/>
                <a:latin typeface="Avenir Next" panose="020B0503020202020204" pitchFamily="34" charset="0"/>
                <a:ea typeface="Calibri" panose="020F0502020204030204" pitchFamily="34" charset="0"/>
                <a:cs typeface="Calibri" panose="020F0502020204030204" pitchFamily="34" charset="0"/>
              </a:rPr>
              <a:t>Ев.от Иоана</a:t>
            </a:r>
            <a:r>
              <a:rPr lang="en-ZA" sz="2400" dirty="0" smtClean="0">
                <a:solidFill>
                  <a:srgbClr val="7A3F79"/>
                </a:solidFill>
                <a:effectLst/>
                <a:latin typeface="Avenir Next" panose="020B0503020202020204" pitchFamily="34" charset="0"/>
                <a:ea typeface="Calibri" panose="020F0502020204030204" pitchFamily="34" charset="0"/>
                <a:cs typeface="Calibri" panose="020F0502020204030204" pitchFamily="34" charset="0"/>
              </a:rPr>
              <a:t>15:16</a:t>
            </a:r>
            <a:r>
              <a:rPr lang="en-ZA" sz="2400" dirty="0">
                <a:solidFill>
                  <a:srgbClr val="7A3F79"/>
                </a:solidFill>
                <a:effectLst/>
                <a:latin typeface="Avenir Next" panose="020B0503020202020204" pitchFamily="34" charset="0"/>
                <a:ea typeface="Calibri" panose="020F0502020204030204" pitchFamily="34" charset="0"/>
                <a:cs typeface="Calibri" panose="020F0502020204030204" pitchFamily="34" charset="0"/>
              </a:rPr>
              <a:t>)</a:t>
            </a:r>
            <a:endParaRPr lang="en-US" dirty="0">
              <a:solidFill>
                <a:srgbClr val="7A3F79"/>
              </a:solidFill>
            </a:endParaRPr>
          </a:p>
        </p:txBody>
      </p:sp>
    </p:spTree>
    <p:extLst>
      <p:ext uri="{BB962C8B-B14F-4D97-AF65-F5344CB8AC3E}">
        <p14:creationId xmlns:p14="http://schemas.microsoft.com/office/powerpoint/2010/main" val="26728550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000" b="-1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632363-D6FB-3161-9E62-C4FA3E30583B}"/>
              </a:ext>
            </a:extLst>
          </p:cNvPr>
          <p:cNvSpPr>
            <a:spLocks noGrp="1"/>
          </p:cNvSpPr>
          <p:nvPr>
            <p:ph type="title"/>
          </p:nvPr>
        </p:nvSpPr>
        <p:spPr>
          <a:xfrm>
            <a:off x="838200" y="365125"/>
            <a:ext cx="8986284" cy="1325563"/>
          </a:xfrm>
        </p:spPr>
        <p:txBody>
          <a:bodyPr/>
          <a:lstStyle/>
          <a:p>
            <a:r>
              <a:rPr lang="ru-RU" sz="4400" b="1" dirty="0" smtClean="0">
                <a:solidFill>
                  <a:srgbClr val="7A3F79"/>
                </a:solidFill>
                <a:effectLst/>
                <a:latin typeface="Avenir Next" panose="020B0503020202020204" pitchFamily="34" charset="0"/>
                <a:ea typeface="Calibri" panose="020F0502020204030204" pitchFamily="34" charset="0"/>
                <a:cs typeface="Calibri" panose="020F0502020204030204" pitchFamily="34" charset="0"/>
              </a:rPr>
              <a:t>Иисус Навин </a:t>
            </a:r>
            <a:r>
              <a:rPr lang="en-ZA" sz="4400" b="1" dirty="0" smtClean="0">
                <a:solidFill>
                  <a:srgbClr val="7A3F79"/>
                </a:solidFill>
                <a:effectLst/>
                <a:latin typeface="Avenir Next" panose="020B0503020202020204" pitchFamily="34" charset="0"/>
                <a:ea typeface="Calibri" panose="020F0502020204030204" pitchFamily="34" charset="0"/>
                <a:cs typeface="Calibri" panose="020F0502020204030204" pitchFamily="34" charset="0"/>
              </a:rPr>
              <a:t>2:10-11</a:t>
            </a:r>
            <a:endParaRPr lang="en-US" b="1" dirty="0">
              <a:solidFill>
                <a:srgbClr val="7A3F79"/>
              </a:solidFill>
            </a:endParaRPr>
          </a:p>
        </p:txBody>
      </p:sp>
      <p:sp>
        <p:nvSpPr>
          <p:cNvPr id="3" name="Content Placeholder 2">
            <a:extLst>
              <a:ext uri="{FF2B5EF4-FFF2-40B4-BE49-F238E27FC236}">
                <a16:creationId xmlns:a16="http://schemas.microsoft.com/office/drawing/2014/main" id="{E82DD10B-3F88-2392-AB97-A1561B7D9EFE}"/>
              </a:ext>
            </a:extLst>
          </p:cNvPr>
          <p:cNvSpPr>
            <a:spLocks noGrp="1"/>
          </p:cNvSpPr>
          <p:nvPr>
            <p:ph idx="1"/>
          </p:nvPr>
        </p:nvSpPr>
        <p:spPr>
          <a:xfrm>
            <a:off x="466061" y="2006378"/>
            <a:ext cx="9454116" cy="4351338"/>
          </a:xfrm>
        </p:spPr>
        <p:txBody>
          <a:bodyPr anchor="ctr">
            <a:noAutofit/>
          </a:bodyPr>
          <a:lstStyle/>
          <a:p>
            <a:pPr marL="0" indent="0">
              <a:buNone/>
            </a:pPr>
            <a:r>
              <a:rPr lang="ru-RU" sz="3200" dirty="0" smtClean="0">
                <a:solidFill>
                  <a:srgbClr val="7A3F79"/>
                </a:solidFill>
                <a:latin typeface="Avenir Next" panose="020B0503020202020204" pitchFamily="34" charset="0"/>
                <a:ea typeface="Calibri" panose="020F0502020204030204" pitchFamily="34" charset="0"/>
                <a:cs typeface="Calibri" panose="020F0502020204030204" pitchFamily="34" charset="0"/>
              </a:rPr>
              <a:t>«ибо </a:t>
            </a:r>
            <a:r>
              <a:rPr lang="ru-RU" sz="3200" dirty="0">
                <a:solidFill>
                  <a:srgbClr val="7A3F79"/>
                </a:solidFill>
                <a:latin typeface="Avenir Next" panose="020B0503020202020204" pitchFamily="34" charset="0"/>
                <a:ea typeface="Calibri" panose="020F0502020204030204" pitchFamily="34" charset="0"/>
                <a:cs typeface="Calibri" panose="020F0502020204030204" pitchFamily="34" charset="0"/>
              </a:rPr>
              <a:t>мы слышали, как Господь иссушил пред вами воду Чермного моря, когда вы шли из Египта, и как поступили вы с двумя царями Аморрейскими за Иорданом, с Сигоном и Огом, которых вы истребили; ¹¹ когда мы услышали об этом, ослабело сердце наше, и ни в ком из нас не стало духа против вас; ибо Господь, Бог ваш, есть Бог на небе вверху и на земле внизу».</a:t>
            </a:r>
            <a:endParaRPr lang="en-US" sz="3200" dirty="0">
              <a:solidFill>
                <a:srgbClr val="7A3F79"/>
              </a:solidFill>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3543961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000" b="-1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632363-D6FB-3161-9E62-C4FA3E30583B}"/>
              </a:ext>
            </a:extLst>
          </p:cNvPr>
          <p:cNvSpPr>
            <a:spLocks noGrp="1"/>
          </p:cNvSpPr>
          <p:nvPr>
            <p:ph type="title"/>
          </p:nvPr>
        </p:nvSpPr>
        <p:spPr>
          <a:xfrm>
            <a:off x="838200" y="365125"/>
            <a:ext cx="8986284" cy="1325563"/>
          </a:xfrm>
        </p:spPr>
        <p:txBody>
          <a:bodyPr/>
          <a:lstStyle/>
          <a:p>
            <a:r>
              <a:rPr lang="ru-RU" sz="4400" b="1" dirty="0" smtClean="0">
                <a:solidFill>
                  <a:srgbClr val="7A3F79"/>
                </a:solidFill>
                <a:effectLst/>
                <a:latin typeface="Avenir Next" panose="020B0503020202020204" pitchFamily="34" charset="0"/>
                <a:ea typeface="Calibri" panose="020F0502020204030204" pitchFamily="34" charset="0"/>
                <a:cs typeface="Calibri" panose="020F0502020204030204" pitchFamily="34" charset="0"/>
              </a:rPr>
              <a:t>Послание к Титу </a:t>
            </a:r>
            <a:r>
              <a:rPr lang="en-ZA" sz="4400" b="1" dirty="0" smtClean="0">
                <a:solidFill>
                  <a:srgbClr val="7A3F79"/>
                </a:solidFill>
                <a:effectLst/>
                <a:latin typeface="Avenir Next" panose="020B0503020202020204" pitchFamily="34" charset="0"/>
                <a:ea typeface="Calibri" panose="020F0502020204030204" pitchFamily="34" charset="0"/>
                <a:cs typeface="Calibri" panose="020F0502020204030204" pitchFamily="34" charset="0"/>
              </a:rPr>
              <a:t>3:5</a:t>
            </a:r>
            <a:endParaRPr lang="en-US" b="1" dirty="0">
              <a:solidFill>
                <a:srgbClr val="7A3F79"/>
              </a:solidFill>
            </a:endParaRPr>
          </a:p>
        </p:txBody>
      </p:sp>
      <p:sp>
        <p:nvSpPr>
          <p:cNvPr id="3" name="Content Placeholder 2">
            <a:extLst>
              <a:ext uri="{FF2B5EF4-FFF2-40B4-BE49-F238E27FC236}">
                <a16:creationId xmlns:a16="http://schemas.microsoft.com/office/drawing/2014/main" id="{E82DD10B-3F88-2392-AB97-A1561B7D9EFE}"/>
              </a:ext>
            </a:extLst>
          </p:cNvPr>
          <p:cNvSpPr>
            <a:spLocks noGrp="1"/>
          </p:cNvSpPr>
          <p:nvPr>
            <p:ph idx="1"/>
          </p:nvPr>
        </p:nvSpPr>
        <p:spPr>
          <a:xfrm>
            <a:off x="838200" y="1825625"/>
            <a:ext cx="8986284" cy="4351338"/>
          </a:xfrm>
        </p:spPr>
        <p:txBody>
          <a:bodyPr anchor="ctr">
            <a:normAutofit/>
          </a:bodyPr>
          <a:lstStyle/>
          <a:p>
            <a:pPr marL="0" indent="0">
              <a:buNone/>
            </a:pPr>
            <a:r>
              <a:rPr lang="ru-RU" sz="3200" dirty="0" smtClean="0">
                <a:solidFill>
                  <a:srgbClr val="7A3F79"/>
                </a:solidFill>
                <a:latin typeface="Avenir Next" panose="020B0503020202020204" pitchFamily="34" charset="0"/>
                <a:ea typeface="Calibri" panose="020F0502020204030204" pitchFamily="34" charset="0"/>
                <a:cs typeface="Calibri" panose="020F0502020204030204" pitchFamily="34" charset="0"/>
              </a:rPr>
              <a:t>«Он </a:t>
            </a:r>
            <a:r>
              <a:rPr lang="ru-RU" sz="3200" dirty="0">
                <a:solidFill>
                  <a:srgbClr val="7A3F79"/>
                </a:solidFill>
                <a:latin typeface="Avenir Next" panose="020B0503020202020204" pitchFamily="34" charset="0"/>
                <a:ea typeface="Calibri" panose="020F0502020204030204" pitchFamily="34" charset="0"/>
                <a:cs typeface="Calibri" panose="020F0502020204030204" pitchFamily="34" charset="0"/>
              </a:rPr>
              <a:t>спас нас не по делам праведности, которые бы мы сотворили, а по Своей милости, банею возрождения и обновления Святым Духом».</a:t>
            </a:r>
            <a:endParaRPr lang="en-US" sz="3200" dirty="0">
              <a:solidFill>
                <a:srgbClr val="7A3F79"/>
              </a:solidFill>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9931839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000" b="-1000"/>
          </a:stretch>
        </a:blipFill>
        <a:effectLst/>
      </p:bgPr>
    </p:bg>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673A6A23-23D5-8DCC-1925-6C099ECDE755}"/>
              </a:ext>
            </a:extLst>
          </p:cNvPr>
          <p:cNvSpPr>
            <a:spLocks noGrp="1"/>
          </p:cNvSpPr>
          <p:nvPr>
            <p:ph type="body" idx="1"/>
          </p:nvPr>
        </p:nvSpPr>
        <p:spPr>
          <a:xfrm>
            <a:off x="831851" y="1956392"/>
            <a:ext cx="8769350" cy="2999784"/>
          </a:xfrm>
        </p:spPr>
        <p:txBody>
          <a:bodyPr>
            <a:normAutofit fontScale="92500" lnSpcReduction="10000"/>
          </a:bodyPr>
          <a:lstStyle/>
          <a:p>
            <a:r>
              <a:rPr lang="ru-RU" sz="8000" b="1" dirty="0">
                <a:solidFill>
                  <a:srgbClr val="7A3F79"/>
                </a:solidFill>
                <a:latin typeface="Avenir Next" panose="020B0503020202020204" pitchFamily="34" charset="0"/>
                <a:ea typeface="Calibri" panose="020F0502020204030204" pitchFamily="34" charset="0"/>
                <a:cs typeface="Calibri" panose="020F0502020204030204" pitchFamily="34" charset="0"/>
              </a:rPr>
              <a:t>Благодать Божья </a:t>
            </a:r>
            <a:r>
              <a:rPr lang="ru-RU" sz="5200" b="1" dirty="0">
                <a:solidFill>
                  <a:srgbClr val="7A3F79"/>
                </a:solidFill>
                <a:latin typeface="Avenir Next" panose="020B0503020202020204" pitchFamily="34" charset="0"/>
                <a:ea typeface="Calibri" panose="020F0502020204030204" pitchFamily="34" charset="0"/>
                <a:cs typeface="Calibri" panose="020F0502020204030204" pitchFamily="34" charset="0"/>
              </a:rPr>
              <a:t>с помощью Святого Духа предшествует всем решениям человека.</a:t>
            </a:r>
            <a:endParaRPr lang="en-US" sz="5200" dirty="0">
              <a:solidFill>
                <a:srgbClr val="7A3F79"/>
              </a:solidFill>
            </a:endParaRPr>
          </a:p>
        </p:txBody>
      </p:sp>
    </p:spTree>
    <p:extLst>
      <p:ext uri="{BB962C8B-B14F-4D97-AF65-F5344CB8AC3E}">
        <p14:creationId xmlns:p14="http://schemas.microsoft.com/office/powerpoint/2010/main" val="17067167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568</TotalTime>
  <Words>4404</Words>
  <Application>Microsoft Office PowerPoint</Application>
  <PresentationFormat>Широкоэкранный</PresentationFormat>
  <Paragraphs>183</Paragraphs>
  <Slides>25</Slides>
  <Notes>24</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25</vt:i4>
      </vt:variant>
    </vt:vector>
  </HeadingPairs>
  <TitlesOfParts>
    <vt:vector size="33" baseType="lpstr">
      <vt:lpstr>Abadi MT Condensed Light</vt:lpstr>
      <vt:lpstr>Arial</vt:lpstr>
      <vt:lpstr>Avenir Next</vt:lpstr>
      <vt:lpstr>Calibri</vt:lpstr>
      <vt:lpstr>Calibri Light</vt:lpstr>
      <vt:lpstr>Sinthya</vt:lpstr>
      <vt:lpstr>Times New Roman</vt:lpstr>
      <vt:lpstr>Office Theme</vt:lpstr>
      <vt:lpstr>Любовь, </vt:lpstr>
      <vt:lpstr>Презентация PowerPoint</vt:lpstr>
      <vt:lpstr>Почему нам легче осудить человека,  чем любить и молиться о нем, вне зависимости от его поведения? </vt:lpstr>
      <vt:lpstr>Предотвращающая благодать</vt:lpstr>
      <vt:lpstr>Послание к Ефессянам 2:8-10</vt:lpstr>
      <vt:lpstr>«Не вы Меня избрали, а Я вас…». </vt:lpstr>
      <vt:lpstr>Иисус Навин 2:10-11</vt:lpstr>
      <vt:lpstr>Послание к Титу 3:5</vt:lpstr>
      <vt:lpstr>Презентация PowerPoint</vt:lpstr>
      <vt:lpstr>Иисус Навин 2:11</vt:lpstr>
      <vt:lpstr>Послание к Римлянам 2:4</vt:lpstr>
      <vt:lpstr>1 Иоана 2:6</vt:lpstr>
      <vt:lpstr>Новое определение термина “ГРЕШНИК”</vt:lpstr>
      <vt:lpstr>Иакова 2:4</vt:lpstr>
      <vt:lpstr>Как же нам определить грешника? </vt:lpstr>
      <vt:lpstr>Презентация PowerPoint</vt:lpstr>
      <vt:lpstr>Презентация PowerPoint</vt:lpstr>
      <vt:lpstr>Презентация PowerPoint</vt:lpstr>
      <vt:lpstr>Матфея 5:44, 45</vt:lpstr>
      <vt:lpstr>Святой Дух</vt:lpstr>
      <vt:lpstr>Презентация PowerPoint</vt:lpstr>
      <vt:lpstr>Любить трудных людей</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Love</dc:title>
  <dc:creator>Itin, Nilde</dc:creator>
  <cp:lastModifiedBy>Tatiana Kucheruk</cp:lastModifiedBy>
  <cp:revision>30</cp:revision>
  <dcterms:created xsi:type="dcterms:W3CDTF">2023-03-01T14:11:38Z</dcterms:created>
  <dcterms:modified xsi:type="dcterms:W3CDTF">2023-05-11T15:28:29Z</dcterms:modified>
</cp:coreProperties>
</file>