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61" r:id="rId3"/>
    <p:sldId id="260" r:id="rId4"/>
    <p:sldId id="262" r:id="rId5"/>
    <p:sldId id="264" r:id="rId6"/>
    <p:sldId id="265" r:id="rId7"/>
    <p:sldId id="266" r:id="rId8"/>
    <p:sldId id="267" r:id="rId9"/>
    <p:sldId id="268" r:id="rId10"/>
    <p:sldId id="269" r:id="rId11"/>
    <p:sldId id="263" r:id="rId12"/>
    <p:sldId id="287" r:id="rId13"/>
    <p:sldId id="284" r:id="rId14"/>
    <p:sldId id="282" r:id="rId15"/>
    <p:sldId id="283" r:id="rId16"/>
    <p:sldId id="285" r:id="rId17"/>
    <p:sldId id="271" r:id="rId18"/>
    <p:sldId id="272" r:id="rId19"/>
    <p:sldId id="258" r:id="rId20"/>
    <p:sldId id="277" r:id="rId21"/>
    <p:sldId id="281"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3ADCE-4553-634E-8899-58DEA8214259}" v="42" dt="2023-03-01T20:47:03.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8"/>
    <p:restoredTop sz="69796"/>
  </p:normalViewPr>
  <p:slideViewPr>
    <p:cSldViewPr snapToGrid="0">
      <p:cViewPr varScale="1">
        <p:scale>
          <a:sx n="42" d="100"/>
          <a:sy n="42" d="100"/>
        </p:scale>
        <p:origin x="116" y="40"/>
      </p:cViewPr>
      <p:guideLst/>
    </p:cSldViewPr>
  </p:slideViewPr>
  <p:notesTextViewPr>
    <p:cViewPr>
      <p:scale>
        <a:sx n="1" d="1"/>
        <a:sy n="1" d="1"/>
      </p:scale>
      <p:origin x="0" y="-76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F8DF-B0F1-8E42-9B24-A54C87713909}"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ABD8E-FC08-624E-A1D0-FB6DD3BB6DD3}" type="slidenum">
              <a:rPr lang="en-US" smtClean="0"/>
              <a:t>‹nº›</a:t>
            </a:fld>
            <a:endParaRPr lang="en-US"/>
          </a:p>
        </p:txBody>
      </p:sp>
    </p:spTree>
    <p:extLst>
      <p:ext uri="{BB962C8B-B14F-4D97-AF65-F5344CB8AC3E}">
        <p14:creationId xmlns:p14="http://schemas.microsoft.com/office/powerpoint/2010/main" val="27269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a:t>
            </a:fld>
            <a:endParaRPr lang="en-US"/>
          </a:p>
        </p:txBody>
      </p:sp>
    </p:spTree>
    <p:extLst>
      <p:ext uri="{BB962C8B-B14F-4D97-AF65-F5344CB8AC3E}">
        <p14:creationId xmlns:p14="http://schemas.microsoft.com/office/powerpoint/2010/main" val="37637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rPr>
              <a:t>Вторая заповедь – возлюби ближнего своего, как самого себя.</a:t>
            </a:r>
          </a:p>
          <a:p>
            <a:pPr marL="0" marR="0">
              <a:spcBef>
                <a:spcPts val="0"/>
              </a:spcBef>
              <a:spcAft>
                <a:spcPts val="0"/>
              </a:spcAft>
            </a:pPr>
            <a:endParaRPr lang="ru-RU" sz="1800"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800" b="1"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rPr>
              <a:t>1. ЛЮБИТЕ СЕБЯ</a:t>
            </a:r>
          </a:p>
          <a:p>
            <a:pPr marL="0" marR="0">
              <a:spcBef>
                <a:spcPts val="0"/>
              </a:spcBef>
              <a:spcAft>
                <a:spcPts val="0"/>
              </a:spcAft>
            </a:pPr>
            <a:r>
              <a:rPr lang="ru-RU" sz="1800"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rPr>
              <a:t>Иисус цитирует Левит 19:18, когда продолжает говорить с Марком (Мк 12:31). Удивительно то, что Он называет вторую заповедь подобной первой. Что же Он имеет в виду? Подсказка находится в последней фразе «как себя», которую мы рассмотрим в следующем абзаце.</a:t>
            </a:r>
          </a:p>
          <a:p>
            <a:pPr marL="0" marR="0">
              <a:spcBef>
                <a:spcPts val="0"/>
              </a:spcBef>
              <a:spcAft>
                <a:spcPts val="0"/>
              </a:spcAft>
            </a:pPr>
            <a:endParaRPr lang="ru-RU" sz="1800"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800"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rPr>
              <a:t>Изучение себя и своих взаимоотношений с Богом неразрывно связаны между собой. Кто-то однажды сказал: «Любить Бога и ближнего можно только настолько, насколько ты принимаешь и любишь себя!» Если мы хотим повиноваться второй заповеди, мы должны осознать важность любви к себе, признания своей ценности, развития своей эмоциональной зрелости и развития близких отношений с Богом.</a:t>
            </a:r>
          </a:p>
        </p:txBody>
      </p:sp>
      <p:sp>
        <p:nvSpPr>
          <p:cNvPr id="4" name="Slide Number Placeholder 3"/>
          <p:cNvSpPr>
            <a:spLocks noGrp="1"/>
          </p:cNvSpPr>
          <p:nvPr>
            <p:ph type="sldNum" sz="quarter" idx="5"/>
          </p:nvPr>
        </p:nvSpPr>
        <p:spPr/>
        <p:txBody>
          <a:bodyPr/>
          <a:lstStyle/>
          <a:p>
            <a:fld id="{1F3ABD8E-FC08-624E-A1D0-FB6DD3BB6DD3}" type="slidenum">
              <a:rPr lang="en-US" smtClean="0"/>
              <a:t>10</a:t>
            </a:fld>
            <a:endParaRPr lang="en-US"/>
          </a:p>
        </p:txBody>
      </p:sp>
    </p:spTree>
    <p:extLst>
      <p:ext uri="{BB962C8B-B14F-4D97-AF65-F5344CB8AC3E}">
        <p14:creationId xmlns:p14="http://schemas.microsoft.com/office/powerpoint/2010/main" val="85101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11</a:t>
            </a:fld>
            <a:endParaRPr lang="en-US"/>
          </a:p>
        </p:txBody>
      </p:sp>
    </p:spTree>
    <p:extLst>
      <p:ext uri="{BB962C8B-B14F-4D97-AF65-F5344CB8AC3E}">
        <p14:creationId xmlns:p14="http://schemas.microsoft.com/office/powerpoint/2010/main" val="280569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b="1" cap="small" dirty="0" smtClean="0">
                <a:solidFill>
                  <a:srgbClr val="212225"/>
                </a:solidFill>
                <a:effectLst/>
                <a:latin typeface="Avenir Next" panose="020B0503020202020204" pitchFamily="34" charset="0"/>
                <a:ea typeface="Calibri" panose="020F0502020204030204" pitchFamily="34" charset="0"/>
                <a:cs typeface="Calibri (Body)"/>
              </a:rPr>
              <a:t>ЧТО НУЖНО СДЕЛАТЬ, ЧТОБЫ ПОЛЮБИТЬ СЕБЯ</a:t>
            </a:r>
          </a:p>
          <a:p>
            <a:pPr marL="0" marR="0">
              <a:spcBef>
                <a:spcPts val="0"/>
              </a:spcBef>
              <a:spcAft>
                <a:spcPts val="0"/>
              </a:spcAft>
            </a:pPr>
            <a:endParaRPr lang="ru-RU" sz="1800" b="1" cap="small" dirty="0" smtClean="0">
              <a:solidFill>
                <a:srgbClr val="212225"/>
              </a:solidFill>
              <a:effectLst/>
              <a:latin typeface="Avenir Next" panose="020B0503020202020204" pitchFamily="34" charset="0"/>
              <a:ea typeface="Calibri" panose="020F0502020204030204" pitchFamily="34" charset="0"/>
              <a:cs typeface="Calibri (Body)"/>
            </a:endParaRPr>
          </a:p>
          <a:p>
            <a:pPr marL="0" marR="0">
              <a:spcBef>
                <a:spcPts val="0"/>
              </a:spcBef>
              <a:spcAft>
                <a:spcPts val="0"/>
              </a:spcAft>
            </a:pPr>
            <a:r>
              <a:rPr lang="ru-RU" sz="1800" b="1" cap="small" dirty="0" smtClean="0">
                <a:solidFill>
                  <a:srgbClr val="212225"/>
                </a:solidFill>
                <a:effectLst/>
                <a:latin typeface="Avenir Next" panose="020B0503020202020204" pitchFamily="34" charset="0"/>
                <a:ea typeface="Calibri" panose="020F0502020204030204" pitchFamily="34" charset="0"/>
                <a:cs typeface="Calibri (Body)"/>
              </a:rPr>
              <a:t>1. Полюбите себя</a:t>
            </a:r>
          </a:p>
          <a:p>
            <a:pPr marL="0" marR="0">
              <a:spcBef>
                <a:spcPts val="0"/>
              </a:spcBef>
              <a:spcAft>
                <a:spcPts val="0"/>
              </a:spcAft>
            </a:pPr>
            <a:r>
              <a:rPr lang="ru-RU" sz="1800" b="0" cap="small" dirty="0" smtClean="0">
                <a:solidFill>
                  <a:srgbClr val="212225"/>
                </a:solidFill>
                <a:effectLst/>
                <a:latin typeface="Avenir Next" panose="020B0503020202020204" pitchFamily="34" charset="0"/>
                <a:ea typeface="Calibri" panose="020F0502020204030204" pitchFamily="34" charset="0"/>
                <a:cs typeface="Calibri (Body)"/>
              </a:rPr>
              <a:t>Чтобы по-настоящему любить других, надо сначала полюбить себя. К сожалению, многие христиане думают, что любить себя — это грех и эгоизм. Но Сам Иисус заповедует нам любить наших ближних, как самих себя. Павел учит мужей любить своих жен, как свои тела (Ефесянам 5:28). Чтобы любить других, нам нужно научиться любить себя такими, какие мы есть - уникальными, какими нас создал Бог. Он хочет, чтобы мы праздновали нашу уникальность.</a:t>
            </a:r>
          </a:p>
          <a:p>
            <a:pPr marL="0" marR="0">
              <a:spcBef>
                <a:spcPts val="0"/>
              </a:spcBef>
              <a:spcAft>
                <a:spcPts val="0"/>
              </a:spcAft>
            </a:pPr>
            <a:endParaRPr lang="ru-RU" sz="1800" b="0" cap="small" dirty="0" smtClean="0">
              <a:solidFill>
                <a:srgbClr val="212225"/>
              </a:solidFill>
              <a:effectLst/>
              <a:latin typeface="Avenir Next" panose="020B0503020202020204" pitchFamily="34" charset="0"/>
              <a:ea typeface="Calibri" panose="020F0502020204030204" pitchFamily="34" charset="0"/>
              <a:cs typeface="Calibri (Body)"/>
            </a:endParaRPr>
          </a:p>
          <a:p>
            <a:pPr marL="0" marR="0">
              <a:spcBef>
                <a:spcPts val="0"/>
              </a:spcBef>
              <a:spcAft>
                <a:spcPts val="0"/>
              </a:spcAft>
            </a:pPr>
            <a:r>
              <a:rPr lang="ru-RU" sz="1800" b="0" cap="small" dirty="0" smtClean="0">
                <a:solidFill>
                  <a:srgbClr val="212225"/>
                </a:solidFill>
                <a:effectLst/>
                <a:latin typeface="Avenir Next" panose="020B0503020202020204" pitchFamily="34" charset="0"/>
                <a:ea typeface="Calibri" panose="020F0502020204030204" pitchFamily="34" charset="0"/>
                <a:cs typeface="Calibri (Body)"/>
              </a:rPr>
              <a:t>Нам трудно любить Бога всем сердцем, душой, разумом и крепостию, если мы не понимаем и не осознаём, насколько мы ценны для Него и как сильно Он нас возлюбил. Он искренне хочет, чтобы мы поняли, что мы куплены дорогою ценою. Если мы не будем относиться к себе, как к прекрасному Божьему творению, которое Бог желает благословить, мы не сможем осознать глубину Божьей любви по отношению к нам.</a:t>
            </a:r>
          </a:p>
          <a:p>
            <a:pPr marL="0" marR="0">
              <a:spcBef>
                <a:spcPts val="0"/>
              </a:spcBef>
              <a:spcAft>
                <a:spcPts val="0"/>
              </a:spcAft>
            </a:pPr>
            <a:endParaRPr lang="ru-RU" sz="1800" b="0" cap="small" dirty="0" smtClean="0">
              <a:solidFill>
                <a:srgbClr val="212225"/>
              </a:solidFill>
              <a:effectLst/>
              <a:latin typeface="Avenir Next" panose="020B0503020202020204" pitchFamily="34" charset="0"/>
              <a:ea typeface="Calibri" panose="020F0502020204030204" pitchFamily="34" charset="0"/>
              <a:cs typeface="Calibri (Body)"/>
            </a:endParaRPr>
          </a:p>
          <a:p>
            <a:pPr marL="0" marR="0">
              <a:spcBef>
                <a:spcPts val="0"/>
              </a:spcBef>
              <a:spcAft>
                <a:spcPts val="0"/>
              </a:spcAft>
            </a:pPr>
            <a:r>
              <a:rPr lang="ru-RU" sz="1800" b="0" cap="small" dirty="0" smtClean="0">
                <a:solidFill>
                  <a:srgbClr val="212225"/>
                </a:solidFill>
                <a:effectLst/>
                <a:latin typeface="Avenir Next" panose="020B0503020202020204" pitchFamily="34" charset="0"/>
                <a:ea typeface="Calibri" panose="020F0502020204030204" pitchFamily="34" charset="0"/>
                <a:cs typeface="Calibri (Body)"/>
              </a:rPr>
              <a:t>Если мы не можем признать свою собственную ценность в глазах Бога, нам сложно по достоинству признать ценность других. Однако, в Филиппийцам 2:3 записан призыв считать других важнее, чем мы и положить себя за наших братьев и сестер согласно 1 Иоанна 3:16. Скаццеро напоминает нам, что «мы должны осознавать, что нам нужно сформировать ценность своего «я». Нам нужно позаботиться о нем. Это не эгоизм – это указывает на то, что нам необходимо стать хорошими управителями своей жизни, которая нам дана. Таким образом, мы сможем заботиться о других и любить их так же, как себя.</a:t>
            </a:r>
          </a:p>
        </p:txBody>
      </p:sp>
      <p:sp>
        <p:nvSpPr>
          <p:cNvPr id="4" name="Slide Number Placeholder 3"/>
          <p:cNvSpPr>
            <a:spLocks noGrp="1"/>
          </p:cNvSpPr>
          <p:nvPr>
            <p:ph type="sldNum" sz="quarter" idx="5"/>
          </p:nvPr>
        </p:nvSpPr>
        <p:spPr/>
        <p:txBody>
          <a:bodyPr/>
          <a:lstStyle/>
          <a:p>
            <a:fld id="{1F3ABD8E-FC08-624E-A1D0-FB6DD3BB6DD3}" type="slidenum">
              <a:rPr lang="en-US" smtClean="0"/>
              <a:t>12</a:t>
            </a:fld>
            <a:endParaRPr lang="en-US"/>
          </a:p>
        </p:txBody>
      </p:sp>
    </p:spTree>
    <p:extLst>
      <p:ext uri="{BB962C8B-B14F-4D97-AF65-F5344CB8AC3E}">
        <p14:creationId xmlns:p14="http://schemas.microsoft.com/office/powerpoint/2010/main" val="68287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b="1"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2. Признайте, что вы недооценивали себя</a:t>
            </a:r>
          </a:p>
          <a:p>
            <a:pPr marL="0" marR="0">
              <a:spcBef>
                <a:spcPts val="0"/>
              </a:spcBef>
              <a:spcAft>
                <a:spcPts val="0"/>
              </a:spcAft>
            </a:pPr>
            <a:r>
              <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Люди могут стремиться жить в соответствии с теми качествами, которыми нас наделил Бог, но в то же время они могут сомневаться и недооценивать себя, стараясь угодить другим или ради сохранения каких-либо взаимоотношения.</a:t>
            </a:r>
          </a:p>
          <a:p>
            <a:pPr marL="0" marR="0">
              <a:spcBef>
                <a:spcPts val="0"/>
              </a:spcBef>
              <a:spcAft>
                <a:spcPts val="0"/>
              </a:spcAft>
            </a:pPr>
            <a:endPar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Дональд Винникотта предлагает относиться к ложному «Я» как к «определенным типам ложных личностей, которые развиваются в результате ранних и повторяющихся неудач, в следствие чего истинный потенциал скрывается и не реализуется. Эта идея полностью представлена в «Теории младенческо-родительских отношений» (Winnicott, 1965c)». Винникотт объясняет, что этот процесс самосозидания начинается в раннем детстве.</a:t>
            </a:r>
          </a:p>
          <a:p>
            <a:pPr marL="0" marR="0">
              <a:spcBef>
                <a:spcPts val="0"/>
              </a:spcBef>
              <a:spcAft>
                <a:spcPts val="0"/>
              </a:spcAft>
            </a:pPr>
            <a:endPar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Детям часто приходится реагировать так, как им не свойственно (не по своему желанию), чтобы выполнять требования своих родителей, чувствуя, что они должны подчиняться, чтобы их любили и принимали. Это имеет отношение и к системе образования, карьере и религии.</a:t>
            </a:r>
          </a:p>
          <a:p>
            <a:pPr marL="0" marR="0">
              <a:spcBef>
                <a:spcPts val="0"/>
              </a:spcBef>
              <a:spcAft>
                <a:spcPts val="0"/>
              </a:spcAft>
            </a:pPr>
            <a:endPar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ru-RU" sz="1800" b="0" dirty="0" smtClean="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В какой-то степени мы все до конца не принимаем себя, но многие даже не осознают этого. Для нас естественно соответствовать ожиданиям окружающих нас людей, но мы можем начать носить маску не только для других, но и для Бога, и для себя.</a:t>
            </a:r>
          </a:p>
        </p:txBody>
      </p:sp>
      <p:sp>
        <p:nvSpPr>
          <p:cNvPr id="4" name="Slide Number Placeholder 3"/>
          <p:cNvSpPr>
            <a:spLocks noGrp="1"/>
          </p:cNvSpPr>
          <p:nvPr>
            <p:ph type="sldNum" sz="quarter" idx="5"/>
          </p:nvPr>
        </p:nvSpPr>
        <p:spPr/>
        <p:txBody>
          <a:bodyPr/>
          <a:lstStyle/>
          <a:p>
            <a:fld id="{1F3ABD8E-FC08-624E-A1D0-FB6DD3BB6DD3}" type="slidenum">
              <a:rPr lang="en-US" smtClean="0"/>
              <a:t>13</a:t>
            </a:fld>
            <a:endParaRPr lang="en-US"/>
          </a:p>
        </p:txBody>
      </p:sp>
    </p:spTree>
    <p:extLst>
      <p:ext uri="{BB962C8B-B14F-4D97-AF65-F5344CB8AC3E}">
        <p14:creationId xmlns:p14="http://schemas.microsoft.com/office/powerpoint/2010/main" val="64303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3. Снимите «маску»</a:t>
            </a:r>
          </a:p>
          <a:p>
            <a:r>
              <a:rPr lang="ru-RU" b="0" dirty="0" smtClean="0"/>
              <a:t>Позволив Богу управлять нашей жизнью, это поможет нам избавиться от неправильного самовосприятия. Роберт Малхолланд в своей книге «Углубленное путешествие: Духовность, которая помогает видеть себя такими, какие мы есть» пишет: «Искушение взять на себя роль Бога в нашей жизни является сущностью ложного «Я». Ложное «я» — это «я», которое каким-то образом играет в бога в своей жизни и в своем мире».</a:t>
            </a:r>
          </a:p>
          <a:p>
            <a:endParaRPr lang="ru-RU" b="0" dirty="0" smtClean="0"/>
          </a:p>
          <a:p>
            <a:r>
              <a:rPr lang="ru-RU" b="0" dirty="0" smtClean="0"/>
              <a:t>Недооценивая себя, мы загоняем себя в клетку, которую создаем сами и окружающее нас общество. А скорее мы сами в себе замыкаемся, чтобы избежать стыда, боли и смущения. С другой стороны, мы не ведем себя такими какие мы есть, а подстраиваемся и приспосабливаемся к окружающим нас людям. Когда мы чувствуем себя запертыми в клетке, иногда мы даже не рискуем выражать свое мнение в общении с людьми. Мы перестаем любить других, опасаясь, что они не ответят нам взаимностью. Мы перестаем обращаться к другим за поддержкой, опасаясь, что они откажут нам в ней. Мы перестаем говорить то, что думаем, потому что кто-то когда-то использовал наши слова против нас же, чтобы обидеть или осудить нас. Мы дистанцируемся от других. Или наш страх непринятия себя иногда подталкивает нас лгать, чтобы получить то, что мы хотим, притворяться кем-то, кем мы не являемся, приспосабливаться к различным ситуациям, в которых мы на самом деле должны действовать.</a:t>
            </a:r>
          </a:p>
          <a:p>
            <a:endParaRPr lang="ru-RU" b="0" dirty="0" smtClean="0"/>
          </a:p>
          <a:p>
            <a:r>
              <a:rPr lang="ru-RU" b="0" dirty="0" smtClean="0"/>
              <a:t>Малхолланд называет эти установки, сформировавшиеся вследствие неуверенности в себе и непринятия себя такими какие мы есть, страхом, самозащитой, собственничеством, манипулированием, тенденциями к саморазрушению, саморекламой, потворством своим желаниям и потребностью отличаться от других.</a:t>
            </a:r>
          </a:p>
          <a:p>
            <a:endParaRPr lang="ru-RU" b="0" dirty="0" smtClean="0"/>
          </a:p>
          <a:p>
            <a:r>
              <a:rPr lang="ru-RU" b="0" dirty="0" smtClean="0"/>
              <a:t>Эти установки перерастают в плохие черты характера, но они также могут исчезнуть, если мы отдадим их Иисусу. Библия говорит в 1 Иоанна 1:9: «⁹ Если исповедуем грехи наши, то Он, будучи верен и праведен, простит нам грехи наши и очистит нас от всякой неправды».  Малхолланд дает следующий комментарий этому стиху:</a:t>
            </a:r>
          </a:p>
          <a:p>
            <a:r>
              <a:rPr lang="ru-RU" b="0" dirty="0" smtClean="0"/>
              <a:t>Божья цель в отношении нашей жизни заключалась не просто в том, чтобы простить грехи, но и в том, чтобы преобразовать наше ложное «я» — очистить нас, сделать нас праведными, вернуть нас к нашему истинному «я» выстроив тесные взаимоотношения с Богом и в том, чтобы уподобляться Христу живя в этом мире. … Только когда у нас будут близкие отношениях с Богом, в нас откроется наша истинная сущность, мы увидим свою уникальность, нас будет переполнять сильная любовь к другим и мы испытаем полное преображение.</a:t>
            </a:r>
          </a:p>
          <a:p>
            <a:endParaRPr lang="ru-RU" b="0" dirty="0" smtClean="0"/>
          </a:p>
          <a:p>
            <a:r>
              <a:rPr lang="ru-RU" b="0" dirty="0" smtClean="0"/>
              <a:t>Он также добавляет, что «мы созданы, чтобы прожить настоящую жизнь, раскрыть свою уникальность, постичь глубочайший смысл жизни, достичь истинной цели в обретении высшей ценности – сделать центром нашей жизни тесное общение с любящим Богом». Чтобы жить настоящей жизнью, нам нужно постоянно находиться в присутствии Бога.</a:t>
            </a:r>
          </a:p>
          <a:p>
            <a:endParaRPr lang="ru-RU" b="0" dirty="0" smtClean="0"/>
          </a:p>
          <a:p>
            <a:r>
              <a:rPr lang="ru-RU" b="0" dirty="0" smtClean="0"/>
              <a:t>Павел пишет апостольской церкви в Колоссах: «³ Ибо вы умерли, и жизнь ваша сокрыта со Христом в Боге» (Колоссянам 3:3). </a:t>
            </a:r>
          </a:p>
          <a:p>
            <a:endParaRPr lang="ru-RU" b="0" dirty="0" smtClean="0"/>
          </a:p>
          <a:p>
            <a:r>
              <a:rPr lang="ru-RU" b="0" dirty="0" smtClean="0"/>
              <a:t>Поскольку жизнь Иисуса была сокрыта в Боге, когда Он был на земле, Павел подчеркивает то, что наша жизнь также сокрыта в Иисусе. Это не означает, что мы должны скрывать свое подлинное «я» от Бога и других или создавать ложное «я». «Мы становимся независимыми, индивидуальными личностями, которые отказались от жизни в Боге. Мы не отождествляем себя с Богом».</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14</a:t>
            </a:fld>
            <a:endParaRPr lang="en-US"/>
          </a:p>
        </p:txBody>
      </p:sp>
    </p:spTree>
    <p:extLst>
      <p:ext uri="{BB962C8B-B14F-4D97-AF65-F5344CB8AC3E}">
        <p14:creationId xmlns:p14="http://schemas.microsoft.com/office/powerpoint/2010/main" val="172077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ru-RU" sz="1800" b="1"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4. Будьте собой</a:t>
            </a:r>
          </a:p>
          <a:p>
            <a:pPr marL="0" marR="0" lvl="0" indent="0">
              <a:spcBef>
                <a:spcPts val="0"/>
              </a:spcBef>
              <a:spcAft>
                <a:spcPts val="0"/>
              </a:spcAft>
              <a:buFont typeface="+mj-lt"/>
              <a:buNone/>
            </a:pPr>
            <a:r>
              <a:rPr lang="ru-RU" sz="1800" b="0"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Только имея близкие взаимоотношения с Иисусом, мы можем быть самим собой. Помните, Бог создал и сформировал нас уникальными личностями, с уникальными мыслями и мечтами, с уникальным темпераментом, духовными дарами и талантами, а также с нашими собственными уникальными чувствами и желаниями. Это формирует наше подлинное «я». Наш любящий Бог сотворил нас прекрасными. Ежедневно приближаясь к Богу, мы будем процветать, раскрывая весь свой потенциал. Однако, мы не празднуем нашу уникальность, так как это делал Давид, когда он говорил, что он чудно сотворен. Мы не уверены в себе, и мы слишком часто сосредотачиваемся на своих недостатках и несовершенствах, а не на нашей прекрасной уникальной личности.</a:t>
            </a:r>
          </a:p>
          <a:p>
            <a:pPr marL="0" marR="0" lvl="0" indent="0">
              <a:spcBef>
                <a:spcPts val="0"/>
              </a:spcBef>
              <a:spcAft>
                <a:spcPts val="0"/>
              </a:spcAft>
              <a:buFont typeface="+mj-lt"/>
              <a:buNone/>
            </a:pPr>
            <a:endParaRPr lang="ru-RU" sz="1800" b="1"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15</a:t>
            </a:fld>
            <a:endParaRPr lang="en-US"/>
          </a:p>
        </p:txBody>
      </p:sp>
    </p:spTree>
    <p:extLst>
      <p:ext uri="{BB962C8B-B14F-4D97-AF65-F5344CB8AC3E}">
        <p14:creationId xmlns:p14="http://schemas.microsoft.com/office/powerpoint/2010/main" val="52774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b="1"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5. Живите эмоционально здоровой жизнью</a:t>
            </a:r>
          </a:p>
          <a:p>
            <a:pPr marL="0" marR="0">
              <a:spcBef>
                <a:spcPts val="0"/>
              </a:spcBef>
              <a:spcAft>
                <a:spcPts val="0"/>
              </a:spcAft>
            </a:pPr>
            <a:r>
              <a:rPr lang="ru-RU" sz="1800" b="0"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Наше прошлое намного больше влияет на наше настоящее, чем мы думаем. Большинство из нас пережили различные травмы, которые оставили нам определенный эмоциональный багаж, который не позволяет нам жить свободно. Мы можем подавлять грусть, гнев, горе или страх, но даже незначительные неприятные события или происшествия могут вызвать эти эмоции и вскрыть прошлые раны. И мы поймем, что живем эмоционально нездоровой жизнью.</a:t>
            </a:r>
          </a:p>
          <a:p>
            <a:pPr marL="0" marR="0">
              <a:spcBef>
                <a:spcPts val="0"/>
              </a:spcBef>
              <a:spcAft>
                <a:spcPts val="0"/>
              </a:spcAft>
            </a:pPr>
            <a:endParaRPr lang="ru-RU" sz="1800" b="0"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800" b="0"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И здесь мы вспоминаем слова апостола Павла: «¹ Итак, стойте в свободе, которую даровал нам Христос, и не подвергайтесь опять игу рабства» (Галатам 5:1). Святой Дух был послан, чтобы дать нам силу освободиться от своего бремени.</a:t>
            </a:r>
          </a:p>
          <a:p>
            <a:pPr marL="0" marR="0">
              <a:spcBef>
                <a:spcPts val="0"/>
              </a:spcBef>
              <a:spcAft>
                <a:spcPts val="0"/>
              </a:spcAft>
            </a:pPr>
            <a:endParaRPr lang="ru-RU" sz="1800" b="0"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800" b="0" dirty="0" smtClean="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Всегда помните о том, что вы были созданы в любви и счастье Богом, который любит вас. Вы созданы для того, чтобы быть любящими и счастливыми, чтобы быть способными дарить и получать любовь, проявлять свою человечность и уникальные дары, данные Богом, не боясь быть отвергнутыми.</a:t>
            </a:r>
          </a:p>
          <a:p>
            <a:pPr marL="0" marR="0">
              <a:spcBef>
                <a:spcPts val="0"/>
              </a:spcBef>
              <a:spcAft>
                <a:spcPts val="0"/>
              </a:spcAft>
            </a:pPr>
            <a:endParaRPr lang="ru-RU"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16</a:t>
            </a:fld>
            <a:endParaRPr lang="en-US"/>
          </a:p>
        </p:txBody>
      </p:sp>
    </p:spTree>
    <p:extLst>
      <p:ext uri="{BB962C8B-B14F-4D97-AF65-F5344CB8AC3E}">
        <p14:creationId xmlns:p14="http://schemas.microsoft.com/office/powerpoint/2010/main" val="99673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a:p>
            <a:r>
              <a:rPr lang="ru-RU" dirty="0" smtClean="0"/>
              <a:t>ШЕСТЬ ФАКТОРОВ, ОБЕСПЕЧИВАЮЩИХ ЭМОЦИОНАЛЬНО ЗДОРОВУЮ ЖИЗНЬ</a:t>
            </a:r>
          </a:p>
          <a:p>
            <a:endParaRPr lang="ru-RU" dirty="0" smtClean="0"/>
          </a:p>
          <a:p>
            <a:r>
              <a:rPr lang="ru-RU" dirty="0" smtClean="0"/>
              <a:t>1)	Слушайте себя и свои мысли, а также уповайте на Господа</a:t>
            </a:r>
          </a:p>
          <a:p>
            <a:r>
              <a:rPr lang="ru-RU" dirty="0" smtClean="0"/>
              <a:t>В этом мире очень много отвлекающих факторов, которые мешают нам прислушиваться к своим чувствам, желаниям и нежеланиям. В своей книге «Скрытая целостность» Паркер Палмер рассуждает о том, что всегда найдутся люди, которые захотят изменить нас, спасти, дать совет и помочь нам стать теми, кем они хотели бы нас видеть.</a:t>
            </a:r>
          </a:p>
          <a:p>
            <a:endParaRPr lang="ru-RU" dirty="0" smtClean="0"/>
          </a:p>
          <a:p>
            <a:r>
              <a:rPr lang="ru-RU" dirty="0" smtClean="0"/>
              <a:t>Каждое утро, когда вы просыпаетесь, отдавайте свою жизнь в руки Христа и просите Его помочь вам быть самим собой, слышать Его голос, направляющий вас, и не поддаваться негативному влиянию вашего окружения. Молитесь и слушайте Его в тишине. Давид пишет: «⁶Только в Боге успокаивайся, душа моя! ибо на Него надежда моя. ⁷ Только Он — твердыня моя и спасение мое, убежище мое: не поколеблюсь». (Псалтирь 61:6-7)</a:t>
            </a:r>
          </a:p>
          <a:p>
            <a:endParaRPr lang="ru-RU" dirty="0" smtClean="0"/>
          </a:p>
          <a:p>
            <a:r>
              <a:rPr lang="ru-RU" dirty="0" smtClean="0"/>
              <a:t>Иногда трудно найти время для уединения, потому что у нас ежедневно бесчисленное количество необходимых дел, требующих нашего внимания, насыщенный ритм жизни, отовсюду пестрящая реклама, телевидение, радио, социальные сети и так далее. Питер Скаццеро объясняет, что тишину и уединение сложно найти, но это «необходимо для работы над собой и обретения эмоционального здоровья согласно Божьему замыслу». Необходимо ежедневно проводить больше времени с Богом, чтобы сконцентрировать свое внимание и жизнь на Христе.</a:t>
            </a:r>
          </a:p>
          <a:p>
            <a:r>
              <a:rPr lang="ru-RU" dirty="0" smtClean="0"/>
              <a:t> </a:t>
            </a:r>
          </a:p>
          <a:p>
            <a:endParaRPr lang="ru-RU" dirty="0" smtClean="0"/>
          </a:p>
          <a:p>
            <a:endParaRPr lang="ru-RU" dirty="0" smtClean="0"/>
          </a:p>
          <a:p>
            <a:r>
              <a:rPr lang="ru-RU" dirty="0" smtClean="0"/>
              <a:t>2) Признайте свои эмоции и управляйте ими.</a:t>
            </a:r>
          </a:p>
          <a:p>
            <a:r>
              <a:rPr lang="ru-RU" dirty="0" smtClean="0"/>
              <a:t>Чтобы быть эмоционально здоровым, вам нужно научиться управлять своими эмоциями и чувствами. Признание эмоций, которые вы испытываете, является важным шагом к самопрощению и любви к себе. Исследования показали, что определение и выявление своих эмоций может помочь снизить интенсивность ваших чувств, а также лучше контролировать эмоции, в том числе те, которые связаны с чувством вины и стыда.</a:t>
            </a:r>
          </a:p>
          <a:p>
            <a:endParaRPr lang="ru-RU" dirty="0" smtClean="0"/>
          </a:p>
          <a:p>
            <a:r>
              <a:rPr lang="ru-RU" dirty="0" smtClean="0"/>
              <a:t>Дэн Б. Аллендер и Тремпер Лонгман III в своей книге «Крик души» пишет, как управлять своими эмоциями:</a:t>
            </a:r>
          </a:p>
          <a:p>
            <a:r>
              <a:rPr lang="ru-RU" dirty="0" smtClean="0"/>
              <a:t>«Игнорировать свои эмоции — значит отвергать реальность. Прислушиваясь к своим эмоциям, мы попадаем в реальность, а в реальности мы встречаемся с Богом. Эмоции — это крик, который дает сердцу голос… Однако мы часто остаемся глухи из-за эмоционального отрицания, искажения или отчуждения. Мы напрягаем все, что беспокоит нас, чтобы заглушить и хоть как-то контролировать наш внутренний мир. Мы боимся и стыдимся того, что проникает в наше сознание. Пренебрегая своими сильными эмоциями, мы обманываем самих себя и теряем прекрасную возможность познать Бога. Мы забываем, что изменения происходят тогда, когда мы честны и откровенны перед Богом.</a:t>
            </a:r>
          </a:p>
          <a:p>
            <a:endParaRPr lang="ru-RU" dirty="0" smtClean="0"/>
          </a:p>
          <a:p>
            <a:r>
              <a:rPr lang="ru-RU" dirty="0" smtClean="0"/>
              <a:t>Важно открыться Богу, рассказать Ему о всех своих чувствах, которые у нас есть, и попросить Его помочь нам справиться с ними.</a:t>
            </a:r>
          </a:p>
          <a:p>
            <a:endParaRPr lang="ru-RU" dirty="0" smtClean="0"/>
          </a:p>
          <a:p>
            <a:endParaRPr lang="ru-RU" dirty="0" smtClean="0"/>
          </a:p>
          <a:p>
            <a:r>
              <a:rPr lang="ru-RU" dirty="0" smtClean="0"/>
              <a:t>3) Развивайте свой эмоциональный интеллект.</a:t>
            </a:r>
          </a:p>
          <a:p>
            <a:r>
              <a:rPr lang="ru-RU" dirty="0" smtClean="0"/>
              <a:t>Дэниел Гоулман дает определение пяти составляющим эмоционального интеллекта и объясняет, возможность и важность их развития.</a:t>
            </a:r>
          </a:p>
          <a:p>
            <a:r>
              <a:rPr lang="ru-RU" dirty="0" smtClean="0"/>
              <a:t>• Определите свои эмоции (Осознайте, что вы чувствуете.) Счастье, грусть, обиду, страх, стыд? Умение определять свои чувства дает вам возможность понять свои эмоции.</a:t>
            </a:r>
          </a:p>
          <a:p>
            <a:r>
              <a:rPr lang="ru-RU" dirty="0" smtClean="0"/>
              <a:t>• Управляйте своими эмоциями. Необходимо контролировать свои эмоции. Эллен Уайт написала в книге «Свидетельства для церкви», т.5, стр.310: «Если мысли порочны, то и чувства будут греховными, а мысли и чувства вместе как раз и составляют характер и нравы человека».</a:t>
            </a:r>
          </a:p>
          <a:p>
            <a:r>
              <a:rPr lang="ru-RU" dirty="0" smtClean="0"/>
              <a:t>• Интересуйтесь эмоциями других. Чтобы понимать эмоции другого человека, необходимо задаться вопросом, какими они могут быть. Прежде всего старайтесь понять почему они ведут себя так и проявляйте эмпатию по отношению к ним.</a:t>
            </a:r>
          </a:p>
          <a:p>
            <a:r>
              <a:rPr lang="ru-RU" dirty="0" smtClean="0"/>
              <a:t>• Управляйте своими взаимоотношениями. Когда вы знаете, что чувствуете, и способны контролировать свои эмоции, понимать поведение других и проявлять к ним эмпатию, вы сможете сохранять хорошие взаимоотношения с окружающими.</a:t>
            </a:r>
          </a:p>
          <a:p>
            <a:r>
              <a:rPr lang="ru-RU" dirty="0" smtClean="0"/>
              <a:t>• Мотивируйте себя на достижение целей. Когда вы контролируете свои эмоции и поддерживаете хорошие отношения с другими, вы сможете двигаться вперед и достигать большего.</a:t>
            </a:r>
          </a:p>
          <a:p>
            <a:endParaRPr lang="ru-RU" dirty="0" smtClean="0"/>
          </a:p>
          <a:p>
            <a:r>
              <a:rPr lang="ru-RU" dirty="0" smtClean="0"/>
              <a:t>Сам Бог испытывает широкий спектр эмоций. Прислушайтесь к эмоциям в голосе Бога: « ⁸ Как поступлю с тобою, Ефрем? как предам тебя, Израиль? Поступлю ли с тобою, как с </a:t>
            </a:r>
            <a:r>
              <a:rPr lang="ru-RU" dirty="0" smtClean="0"/>
              <a:t>Адамою, </a:t>
            </a:r>
            <a:r>
              <a:rPr lang="ru-RU" dirty="0" smtClean="0"/>
              <a:t>сделаю ли тебе, что Севоиму? Повернулось во Мне сердце Мое, возгорелась вся жалость Моя». (Осия 11:8).</a:t>
            </a:r>
          </a:p>
          <a:p>
            <a:endParaRPr lang="ru-RU" dirty="0" smtClean="0"/>
          </a:p>
          <a:p>
            <a:r>
              <a:rPr lang="ru-RU" dirty="0" smtClean="0"/>
              <a:t>Бог создал людей по Своему образу — с эмоциями. Он понимает наши чувства и готов помочь нам контролировать наши эмоции. Бог лично посоветовал Каину контролировать свой гнев (Бытие 4:5-7), потому что Бог хочет, чтобы Его дети развивали эмоциональный интеллект.</a:t>
            </a:r>
          </a:p>
          <a:p>
            <a:endParaRPr lang="ru-RU" dirty="0" smtClean="0"/>
          </a:p>
          <a:p>
            <a:r>
              <a:rPr lang="ru-RU" dirty="0" smtClean="0"/>
              <a:t>В своей книге «Утраченное искусство мышления» Нил Недли утверждает, что мы не можем легко поднять свой коэффициент интеллекта (IQ), но мы можем значительно улучшить свой эмоциональный коэффициент интеллекта (EQ). Далее он говорит: «Человек с высоким коэффициентом эмоционального интеллекта способен эмоционально отстраниться от того, что его расстраивает и логически взглянуть на то, что произошло на самом деле».</a:t>
            </a:r>
          </a:p>
          <a:p>
            <a:endParaRPr lang="ru-RU" dirty="0" smtClean="0"/>
          </a:p>
          <a:p>
            <a:r>
              <a:rPr lang="ru-RU" dirty="0" smtClean="0"/>
              <a:t>4) Живите обновленной жизнью.</a:t>
            </a:r>
          </a:p>
          <a:p>
            <a:r>
              <a:rPr lang="ru-RU" dirty="0" smtClean="0"/>
              <a:t>Скаццеро показывает, что очень часто наше истинное «я» не видят другие, потому что мы скрываем свои чувства и боремся в одиночку. Он говорит, что только 10% видны другим, а 90% скрыты, и остаются неизменными. Иисус все еще желает и ожидает возможности преобразовать наши сокрытые стороны. Скаццеро сравнивает нашу жизнь с моделью айсберга, где только 10% находятся на поверхности. Остальные 90% слоев айсберга скрыты под водой.</a:t>
            </a:r>
          </a:p>
          <a:p>
            <a:r>
              <a:rPr lang="ru-RU" dirty="0" smtClean="0"/>
              <a:t>Прошлые обиды или раны, ненависть, трудное детство, грусть, гнев и все остальное похоронено. Даже если мы знаем Бога и ходим в церковь, никаких изменений не будет, до тех пор, пока мы не откроемся и не попросим Бога преобразить нас. Бог сотворил нас по Своему образу (Бытие 1:27) и хочет, чтобы мы жили полноценной жизнью испытывая все чувства, а не пряча 90% из них где-то в глубине своего подсознания. Быть сотворенными по образу Божьему подразумевает обладать физическими, духовными, эмоциональными, интеллектуальными и социальными аспектами жизни. Пренебрежение каких-либо аспектов в нашей жизни приведет к разрушительным последствиям наших отношений с Богом, с другими людьми и с самими собой.</a:t>
            </a:r>
          </a:p>
          <a:p>
            <a:endParaRPr lang="ru-RU" dirty="0" smtClean="0"/>
          </a:p>
          <a:p>
            <a:r>
              <a:rPr lang="ru-RU" dirty="0" smtClean="0"/>
              <a:t>Иисус стремится преобразовать все качества, глубоко спрятанные в нашем подсознании, которые не проявляются в повседневной жизни. Обычно эмоции глубоко спрятаны до тех пор, пока не произойдет какое-то сильное потрясение или стресс. Мы должны предоставить Иисусу доступ к нашим «айсбергам». Когда мы отдаем Ему все скрытые слои нашего айсберга для исцеления и преображения, происходит нечто удивительное. «Полностью изменившиеся люди изменяют мир; они оказывают более мощное и последовательное влияние на других». Скаццеро </a:t>
            </a:r>
          </a:p>
          <a:p>
            <a:endParaRPr lang="ru-RU" dirty="0" smtClean="0"/>
          </a:p>
          <a:p>
            <a:r>
              <a:rPr lang="ru-RU" dirty="0" smtClean="0"/>
              <a:t>Встреча с Иисусом → Посещение церкви → Эмоциональное здоровье вследствие преображения → Сильное влияние</a:t>
            </a:r>
          </a:p>
          <a:p>
            <a:endParaRPr lang="ru-RU" dirty="0" smtClean="0"/>
          </a:p>
          <a:p>
            <a:r>
              <a:rPr lang="ru-RU" dirty="0" smtClean="0"/>
              <a:t>Встреча с Иисусом → Посещение церкви →Продолжать скрывать эмоции, не меняться → Небольшое влияние</a:t>
            </a:r>
          </a:p>
          <a:p>
            <a:endParaRPr lang="ru-RU" dirty="0" smtClean="0"/>
          </a:p>
          <a:p>
            <a:r>
              <a:rPr lang="ru-RU" dirty="0" smtClean="0"/>
              <a:t>5) Простите себя</a:t>
            </a:r>
          </a:p>
          <a:p>
            <a:r>
              <a:rPr lang="ru-RU" dirty="0" smtClean="0"/>
              <a:t>Мы все совершаем ошибки и все грешим, но многим из нас очень тяжело простить себя. Мысли о сожалении, угрызение совести и чувство вины могут закрасться в наш разум и убедить нас в том, что мы недостаточно хороши, чтобы нас любили. Но Бог любит нас! Он простил нас и освободил от вины греха. Мы также должны простить себя и забыть прошлое, чтобы принять доброту и сострадание Бога по отношению к нам. «¹ Итак, нет ныне никакого осуждения тем, которые во Христе Иисусе живут не по плоти, но по духу» (Римлянам 8:1) «¹³ К свободе призваны вы, братия, … любовью служите друг другу». (Галатам 5:13).</a:t>
            </a:r>
          </a:p>
          <a:p>
            <a:endParaRPr lang="ru-RU" dirty="0" smtClean="0"/>
          </a:p>
          <a:p>
            <a:r>
              <a:rPr lang="ru-RU" dirty="0" smtClean="0"/>
              <a:t>ПРОСТИТЬ СЕБЯ</a:t>
            </a:r>
          </a:p>
          <a:p>
            <a:endParaRPr lang="ru-RU" dirty="0" smtClean="0"/>
          </a:p>
          <a:p>
            <a:r>
              <a:rPr lang="ru-RU" dirty="0" smtClean="0"/>
              <a:t>• Будьте сострадательны к самому себе. Мы должны принять все, что произошло в нашей жизни и проявлять сострадание к себе, чтобы дальше жить нормальной жизнью. Необходимо напоминать себе о том, что бы ни случилось, Бог всегда на нашей стороне, независимо от того мы провинились или нас обидели.</a:t>
            </a:r>
          </a:p>
          <a:p>
            <a:endParaRPr lang="ru-RU" dirty="0" smtClean="0"/>
          </a:p>
          <a:p>
            <a:r>
              <a:rPr lang="ru-RU" dirty="0" smtClean="0"/>
              <a:t>Павел пишет Тимофею:</a:t>
            </a:r>
          </a:p>
          <a:p>
            <a:r>
              <a:rPr lang="ru-RU" dirty="0" smtClean="0"/>
              <a:t>«¹⁵ Верно и всякого принятия достойно слово, что Христос Иисус пришел в мир спасти грешников, из которых я первый. ¹⁶ Но для того я и помилован, чтобы Иисус Христос во мне первом показал все долготерпение, в пример тем, которые будут веровать в Него к жизни вечной. (1 Тимофею 1:15-16) .</a:t>
            </a:r>
          </a:p>
          <a:p>
            <a:endParaRPr lang="ru-RU" dirty="0" smtClean="0"/>
          </a:p>
          <a:p>
            <a:r>
              <a:rPr lang="ru-RU" dirty="0" smtClean="0"/>
              <a:t>• Признайте ограниченность своих возможностей. Некоторые люди винят во всем себя, потому что в прошлом они пережили жестокое обращение (насилие), и до сих пор чувствуют себя виноватыми. Этим людям нужна эмоциональная поддержка, чтобы восстановить их самооценку и помочь им осознать свою ценность в глазах Бога.</a:t>
            </a:r>
          </a:p>
          <a:p>
            <a:endParaRPr lang="ru-RU" dirty="0" smtClean="0"/>
          </a:p>
          <a:p>
            <a:r>
              <a:rPr lang="ru-RU" dirty="0" smtClean="0"/>
              <a:t>Нам очень непросто прощать самих себя, но мы можем шаг за шагом проходить этот путь c Богом и быть на своей стороне, не критикуя себя. Это упражнение самопрощения поможет нам избавиться от пагубных последствий, таких как психические заболевания, которые могут оказать негативное влияние на нас и на наши отношения с другими.</a:t>
            </a:r>
          </a:p>
          <a:p>
            <a:endParaRPr lang="ru-RU" dirty="0" smtClean="0"/>
          </a:p>
          <a:p>
            <a:r>
              <a:rPr lang="ru-RU" dirty="0" smtClean="0"/>
              <a:t>6) Молитесь, чтобы Бог помог вам обрести решительность</a:t>
            </a:r>
          </a:p>
          <a:p>
            <a:r>
              <a:rPr lang="ru-RU" dirty="0" smtClean="0"/>
              <a:t>Нам нужно проявить смелость, чтобы хоть что-то изменить в своей жизни. Перемены не происходят за одну ночь. Иногда у нас ничего не получается, и мы разочаровываемся. Давайте попросим, чтобы Бог нам помог в этом процессе, и мы могли доверять Его обетованиям.</a:t>
            </a:r>
          </a:p>
          <a:p>
            <a:endParaRPr lang="ru-RU" dirty="0" smtClean="0"/>
          </a:p>
          <a:p>
            <a:r>
              <a:rPr lang="ru-RU" dirty="0" smtClean="0"/>
              <a:t>Одно из моих любимых обетований — Иисус Навин 1:9: «⁹ Вот Я повелеваю тебе: будь тверд и мужествен, не страшись и не ужасайся; ибо с тобою Господь, Бог твой, везде, куда ни пойдешь». </a:t>
            </a:r>
          </a:p>
          <a:p>
            <a:endParaRPr lang="ru-RU" dirty="0" smtClean="0"/>
          </a:p>
          <a:p>
            <a:r>
              <a:rPr lang="ru-RU" dirty="0" smtClean="0"/>
              <a:t>Наш Бог верен и праведен, и Он всегда будет рядом с нами. Также очень важна поддержка хороших, надежных друзей. Вам нужны друзья, с которыми вы сможете делиться своими планами и которые будут поддерживать вас двигаться вперед. Верный друг ободряет душу. Как сказал Соломон: «⁹ Масть и курение радуют сердце; так сладок всякому⁹  друг сердечным советом своим» (Притчи 27:9).</a:t>
            </a:r>
          </a:p>
          <a:p>
            <a:endParaRPr lang="ru-RU" dirty="0" smtClean="0"/>
          </a:p>
          <a:p>
            <a:r>
              <a:rPr lang="ru-RU" dirty="0" smtClean="0"/>
              <a:t>Скаццеро говорит, что «эмоциональная и духовная зрелость идут рука об руку. Просто невозможно стать духовно зрелым, оставаясь эмоционально незрелым». Мы можем сделать вывод, что научиться любить (и прощать) себя — это процесс эмоциональной зрелости, а не эгоизм. Духовная зрелость, это умение принимать себя такими, какими нас создал Бог.</a:t>
            </a:r>
          </a:p>
          <a:p>
            <a:endParaRPr lang="ru-RU" dirty="0" smtClean="0"/>
          </a:p>
          <a:p>
            <a:r>
              <a:rPr lang="ru-RU" dirty="0" smtClean="0"/>
              <a:t>Таким образом, Иисус учит нас во второй заповеди любить себя так, как любит нас Бог, чтобы мы понимали, как любить наших ближних. Давайте будем учиться любить своих ближних.</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17</a:t>
            </a:fld>
            <a:endParaRPr lang="en-US"/>
          </a:p>
        </p:txBody>
      </p:sp>
    </p:spTree>
    <p:extLst>
      <p:ext uri="{BB962C8B-B14F-4D97-AF65-F5344CB8AC3E}">
        <p14:creationId xmlns:p14="http://schemas.microsoft.com/office/powerpoint/2010/main" val="218793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 typeface="+mj-lt"/>
              <a:buNone/>
            </a:pPr>
            <a:endParaRPr lang="ru-RU" sz="1800" b="1"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a:spcBef>
                <a:spcPts val="0"/>
              </a:spcBef>
              <a:spcAft>
                <a:spcPts val="0"/>
              </a:spcAft>
              <a:buFont typeface="+mj-lt"/>
              <a:buNone/>
            </a:pPr>
            <a:r>
              <a:rPr lang="ru-RU" sz="1800" b="1"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2. ВОЗЛЮБИ БЛИЖНЕГО СВОЕГО</a:t>
            </a:r>
          </a:p>
          <a:p>
            <a:pPr marL="0" marR="0" lvl="0" indent="0" algn="l">
              <a:spcBef>
                <a:spcPts val="0"/>
              </a:spcBef>
              <a:spcAft>
                <a:spcPts val="0"/>
              </a:spcAft>
              <a:buFont typeface="+mj-lt"/>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Первая часть второй большой заповеди — любить других. Великий еврейский богослов Мартин Бубер написал прекрасную книгу под названием «Я и Ты». В своей книге Бубер описал самые здоровые и зрелые отношения между двумя людьми как отношения «я-ты». В таких отношениях, по его словам, мы должны признать, что мы созданы по образу Божию и соответственно, как и каждый человек на земле.</a:t>
            </a:r>
          </a:p>
          <a:p>
            <a:pPr marL="0" marR="0" lvl="0" indent="0" algn="l">
              <a:spcBef>
                <a:spcPts val="0"/>
              </a:spcBef>
              <a:spcAft>
                <a:spcPts val="0"/>
              </a:spcAft>
              <a:buFont typeface="+mj-lt"/>
              <a:buNone/>
            </a:pPr>
            <a:endPar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a:spcBef>
                <a:spcPts val="0"/>
              </a:spcBef>
              <a:spcAft>
                <a:spcPts val="0"/>
              </a:spcAft>
              <a:buFont typeface="+mj-lt"/>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Будучи сотворенным по образу Божию, каждый человек на земле заслуживает уважения. Мы не должны никогда никого унижать. Мы не должны видеть в человеке - объект собственной выгоды. Мы должны поддерживать идею об уникальности каждого человека. И даже если они отличаются от нас, мы должны любить, уважать и ценить каждого человека.</a:t>
            </a:r>
          </a:p>
          <a:p>
            <a:pPr marL="0" marR="0" lvl="0" indent="0" algn="l">
              <a:spcBef>
                <a:spcPts val="0"/>
              </a:spcBef>
              <a:spcAft>
                <a:spcPts val="0"/>
              </a:spcAft>
              <a:buFont typeface="+mj-lt"/>
              <a:buNone/>
            </a:pPr>
            <a:endPar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a:spcBef>
                <a:spcPts val="0"/>
              </a:spcBef>
              <a:spcAft>
                <a:spcPts val="0"/>
              </a:spcAft>
              <a:buFont typeface="+mj-lt"/>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Как мы можем уважать других?</a:t>
            </a:r>
          </a:p>
          <a:p>
            <a:pPr marL="0" marR="0" lvl="0" indent="0" algn="l">
              <a:spcBef>
                <a:spcPts val="0"/>
              </a:spcBef>
              <a:spcAft>
                <a:spcPts val="0"/>
              </a:spcAft>
              <a:buFont typeface="+mj-lt"/>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Мы проявляем уважение к другим, когда мы любим безусловной любовью. Безусловная любовь Бога к Своему творению называется любовью агапе. (См. от Иоанна 3:16; от Иоанна 13:34, 35; к Римлянам 12:10.)</a:t>
            </a:r>
          </a:p>
          <a:p>
            <a:pPr marL="0" marR="0" lvl="0" indent="0" algn="l">
              <a:spcBef>
                <a:spcPts val="0"/>
              </a:spcBef>
              <a:spcAft>
                <a:spcPts val="0"/>
              </a:spcAft>
              <a:buFont typeface="+mj-lt"/>
              <a:buNone/>
            </a:pPr>
            <a:endParaRPr lang="ru-RU" sz="1800" b="0" dirty="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18</a:t>
            </a:fld>
            <a:endParaRPr lang="en-US"/>
          </a:p>
        </p:txBody>
      </p:sp>
    </p:spTree>
    <p:extLst>
      <p:ext uri="{BB962C8B-B14F-4D97-AF65-F5344CB8AC3E}">
        <p14:creationId xmlns:p14="http://schemas.microsoft.com/office/powerpoint/2010/main" val="84937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КАК МЫ МОЖЕМ ПРОЯВЛЯТЬ БЕЗУСЛОВНУЮ ЛЮБОВЬ И УВАЖАТЬ ДРУГИХ </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Сопереживать, сочувствовать</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Носите бремена друг друга. (Галатам 6:2).</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Служить</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Протяните руку помощи, поддержите (Матфея 25:35-40).</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Ценить</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Проявите к ним такую же заботу, как и к себе (Ефесянам 5:28).</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Радоваться</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Радуйтесь их успехам, не завидуя (Римлянам 12:15).</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Оказывать помощь</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Когда нужно, поделись с ними (Матфея 5:42; Римлянам 12:13).</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Не осуждать</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Позвольте Богу быть судьей (Матфея 7:1-5; Римлянам 15:19).</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Принимать</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Не зацикливайтесь на различиях. (Римлянам 15:7-12).</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a:t>
            </a:r>
            <a:r>
              <a:rPr lang="ru-RU" sz="1100" b="1" dirty="0" smtClean="0">
                <a:effectLst/>
                <a:latin typeface="Avenir Next" panose="020B0503020202020204" pitchFamily="34" charset="0"/>
                <a:ea typeface="Calibri" panose="020F0502020204030204" pitchFamily="34" charset="0"/>
                <a:cs typeface="Calibri" panose="020F0502020204030204" pitchFamily="34" charset="0"/>
              </a:rPr>
              <a:t>Радеть за их спасения</a:t>
            </a: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Молитесь за них. Сделайте учениками, крестите и научите их (Римлянам 10:1; Матфея 28:19-20).</a:t>
            </a:r>
          </a:p>
          <a:p>
            <a:pPr marL="0" marR="0">
              <a:spcBef>
                <a:spcPts val="0"/>
              </a:spcBef>
              <a:spcAft>
                <a:spcPts val="0"/>
              </a:spcAft>
            </a:pPr>
            <a:endParaRPr lang="ru-RU" sz="1100" b="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Список может быть бесконечным. Добавьте свои варианты.</a:t>
            </a:r>
          </a:p>
          <a:p>
            <a:pPr marL="0" marR="0">
              <a:spcBef>
                <a:spcPts val="0"/>
              </a:spcBef>
              <a:spcAft>
                <a:spcPts val="0"/>
              </a:spcAft>
            </a:pPr>
            <a:endParaRPr lang="ru-RU" sz="1100" b="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Мы часто относимся к людям как к средству для достижения своих целей, чтобы достичь то, чего мы хотим или в чем нуждаемся.</a:t>
            </a:r>
          </a:p>
          <a:p>
            <a:pPr marL="0" marR="0">
              <a:spcBef>
                <a:spcPts val="0"/>
              </a:spcBef>
              <a:spcAft>
                <a:spcPts val="0"/>
              </a:spcAft>
            </a:pPr>
            <a:endParaRPr lang="ru-RU" sz="1100" b="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ПРИМЕРЫ: </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Мы ожидаем чего-то взамен (наша конечная цель), когда выслушиваем проблемы наших ближних или помогаем им.</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o Мы надеемся, что благодаря нашему вниманию к ним они посетят евангельские программы или церковные мероприятия.</a:t>
            </a:r>
          </a:p>
          <a:p>
            <a:pPr marL="0" marR="0">
              <a:spcBef>
                <a:spcPts val="0"/>
              </a:spcBef>
              <a:spcAft>
                <a:spcPts val="0"/>
              </a:spcAft>
            </a:pPr>
            <a:endParaRPr lang="ru-RU" sz="1100" b="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o Но если они не откликаются так, как мы ожидаем, мы переключаем свое внимание на других.</a:t>
            </a:r>
          </a:p>
          <a:p>
            <a:pPr marL="0" marR="0">
              <a:spcBef>
                <a:spcPts val="0"/>
              </a:spcBef>
              <a:spcAft>
                <a:spcPts val="0"/>
              </a:spcAft>
            </a:pPr>
            <a:endParaRPr lang="ru-RU" sz="1100" b="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Мы ведем себя высокомерно и указываем другим что им делать, как будто они наши слуги.</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Мы игнорируем определенных людей, чтобы не иметь отношения к их жизненной ситуации, статусу и поведению.</a:t>
            </a:r>
          </a:p>
          <a:p>
            <a:pPr marL="0" marR="0">
              <a:spcBef>
                <a:spcPts val="0"/>
              </a:spcBef>
              <a:spcAft>
                <a:spcPts val="0"/>
              </a:spcAft>
            </a:pPr>
            <a:r>
              <a:rPr lang="ru-RU" sz="1100" b="0" dirty="0" smtClean="0">
                <a:effectLst/>
                <a:latin typeface="Avenir Next" panose="020B0503020202020204" pitchFamily="34" charset="0"/>
                <a:ea typeface="Calibri" panose="020F0502020204030204" pitchFamily="34" charset="0"/>
                <a:cs typeface="Calibri" panose="020F0502020204030204" pitchFamily="34" charset="0"/>
              </a:rPr>
              <a:t>• Мы дружим с людьми, которые состоят в кругу друзей, к которому мы хотели бы присоединиться.</a:t>
            </a:r>
          </a:p>
        </p:txBody>
      </p:sp>
      <p:sp>
        <p:nvSpPr>
          <p:cNvPr id="4" name="Slide Number Placeholder 3"/>
          <p:cNvSpPr>
            <a:spLocks noGrp="1"/>
          </p:cNvSpPr>
          <p:nvPr>
            <p:ph type="sldNum" sz="quarter" idx="5"/>
          </p:nvPr>
        </p:nvSpPr>
        <p:spPr/>
        <p:txBody>
          <a:bodyPr/>
          <a:lstStyle/>
          <a:p>
            <a:fld id="{1F3ABD8E-FC08-624E-A1D0-FB6DD3BB6DD3}" type="slidenum">
              <a:rPr lang="en-US" smtClean="0"/>
              <a:t>19</a:t>
            </a:fld>
            <a:endParaRPr lang="en-US"/>
          </a:p>
        </p:txBody>
      </p:sp>
    </p:spTree>
    <p:extLst>
      <p:ext uri="{BB962C8B-B14F-4D97-AF65-F5344CB8AC3E}">
        <p14:creationId xmlns:p14="http://schemas.microsoft.com/office/powerpoint/2010/main" val="174442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В своей книге «Эмоциональная и зрелая духовность» Питер Скаццеро утверждает, что неважно, насколько «посвященными» вы себя чувствуете или насколько хорошо вы знаете Библию, «неотъемлемым качеством, свидетельствующим о достижении духовной зрелости, является безусловная любовь».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Что такое духовная зрелость?</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Наиболее точное определение духовной зрелости христианина — это полное отражение характера Иисуса Христа. Другими словами, зрелость — это рост, который происходит с течением времени благодаря развитию все более глубокой веры и неизменной любви во Христе.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По своей сути духовная зрелость заключается в том, чтобы стать такими, какими нас создал Бог. Это развитие качеств характера присущих Божьим детям сотворенных по образу Божьему, включая нашу уникальность и душевную непорочность. Это не эгоцентричный процесс, </a:t>
            </a:r>
            <a:r>
              <a:rPr lang="ru-RU" sz="1800" dirty="0" smtClean="0">
                <a:effectLst/>
                <a:latin typeface="Avenir Next" panose="020B0503020202020204" pitchFamily="34" charset="0"/>
                <a:ea typeface="Calibri" panose="020F0502020204030204" pitchFamily="34" charset="0"/>
                <a:cs typeface="Calibri" panose="020F0502020204030204" pitchFamily="34" charset="0"/>
              </a:rPr>
              <a:t>направленный на </a:t>
            </a:r>
            <a:r>
              <a:rPr lang="ru-RU" sz="1800" dirty="0" smtClean="0">
                <a:effectLst/>
                <a:latin typeface="Avenir Next" panose="020B0503020202020204" pitchFamily="34" charset="0"/>
                <a:ea typeface="Calibri" panose="020F0502020204030204" pitchFamily="34" charset="0"/>
                <a:cs typeface="Calibri" panose="020F0502020204030204" pitchFamily="34" charset="0"/>
              </a:rPr>
              <a:t>личное удовлетворение. Духовная зрелость – это не только «ведение» христианского образа жизни, это «пребывание» во Христе в своей повседневной жизни. С этой точки зрения наши «действия» становятся естественным образом следствием «пребывания» во Христе.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В этой презентации мы рассмотрим, как мы можем быть преобразованы любовью Христа и впоследствии достичь духовной зрелости, не пренебрегая своим эмоциональным здоровьем. Мы сосредоточимся на двух великих заповедях, которые Иисус процитировал в Евангелии от Марка, 12:28-31. Текст гласит:</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 ²⁸ Один из книжников, слыша их прения и видя, что Иисус хорошо им отвечал, подошел и спросил Его: какая первая из всех заповедей?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²⁹ Иисус отвечал ему: первая из всех заповедей: «слушай, Израиль! Господь Бог наш есть Господь единый; ³⁰ и возлюби Господа Бога твоего всем сердцем твоим, и всею душою твоею, и всем разумением твоим, и всею крепостию твоею», — вот первая заповедь! ³¹ Вторая подобная ей: «возлюби ближнего твоего, как самого себя». Иной большей сих заповеди нет.</a:t>
            </a:r>
          </a:p>
        </p:txBody>
      </p:sp>
      <p:sp>
        <p:nvSpPr>
          <p:cNvPr id="4" name="Slide Number Placeholder 3"/>
          <p:cNvSpPr>
            <a:spLocks noGrp="1"/>
          </p:cNvSpPr>
          <p:nvPr>
            <p:ph type="sldNum" sz="quarter" idx="5"/>
          </p:nvPr>
        </p:nvSpPr>
        <p:spPr/>
        <p:txBody>
          <a:bodyPr/>
          <a:lstStyle/>
          <a:p>
            <a:fld id="{1F3ABD8E-FC08-624E-A1D0-FB6DD3BB6DD3}" type="slidenum">
              <a:rPr lang="en-US" smtClean="0"/>
              <a:t>2</a:t>
            </a:fld>
            <a:endParaRPr lang="en-US"/>
          </a:p>
        </p:txBody>
      </p:sp>
    </p:spTree>
    <p:extLst>
      <p:ext uri="{BB962C8B-B14F-4D97-AF65-F5344CB8AC3E}">
        <p14:creationId xmlns:p14="http://schemas.microsoft.com/office/powerpoint/2010/main" val="270996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Эллен Уайт пишет:</a:t>
            </a:r>
          </a:p>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«Оставлять страдающего ближнего без помощи означает нарушать Божий закон… Кто любит Бога, тот будет не только любить своих ближних, но и с нежностью относиться к Божьим творениям. Когда в людях живет Божий Дух, Он побуждает их облегчать страдания других, а не наносить им раны… Мы должны быть внимательны к каждому горю и считать себя Божьими орудиями для оказания помощи нуждающимся в меру своих сил. Мы должны быть соработниками у Бога. Есть люди, которые проявляют большую привязанность к своим родственникам, друзьям, любимцам и не оказывают доброты и внимания тем, кто нуждается в нежном сочувствии, кто нуждается в доброте и любви. Спросим себя искренне: “Кто мой ближний?” Наши ближние — это не просто наши соседи или близкие друзья, это не просто члены нашей церкви или единомышленники. Наши ближние — это вся человеческая семья. Мы должны делать добро всем, и особенно своим по вере. Мы должны показать миру, что значит исполнять закон Божий. Мы должны любить Бога превыше всего и ближних своих, как самих себя» (Сыновья и дочери Бога, стр.2.4).</a:t>
            </a:r>
          </a:p>
          <a:p>
            <a:pPr marL="0" marR="0">
              <a:spcBef>
                <a:spcPts val="0"/>
              </a:spcBef>
              <a:spcAft>
                <a:spcPts val="0"/>
              </a:spcAft>
            </a:pPr>
            <a:endPar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20</a:t>
            </a:fld>
            <a:endParaRPr lang="en-US"/>
          </a:p>
        </p:txBody>
      </p:sp>
    </p:spTree>
    <p:extLst>
      <p:ext uri="{BB962C8B-B14F-4D97-AF65-F5344CB8AC3E}">
        <p14:creationId xmlns:p14="http://schemas.microsoft.com/office/powerpoint/2010/main" val="25374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Эллен Уайт пишет:</a:t>
            </a:r>
          </a:p>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«Оставлять страдающего ближнего без помощи означает нарушать Божий закон… Кто любит Бога, тот будет не только любить своих ближних, но и с нежностью относиться к Божьим творениям. Когда в людях живет Божий Дух, Он побуждает их облегчать страдания других, а не наносить им раны… Мы должны быть внимательны к каждому горю и считать себя Божьими орудиями для оказания помощи нуждающимся в меру своих сил. Мы должны быть соработниками у Бога. Есть люди, которые проявляют большую привязанность к своим родственникам, друзьям, любимцам и не оказывают доброты и внимания тем, кто нуждается в нежном сочувствии, кто нуждается в доброте и любви. Спросим себя искренне: “Кто мой ближний?” Наши ближние — это не просто наши соседи или близкие друзья, это не просто члены нашей церкви или единомышленники. Наши ближние — это вся человеческая семья. Мы должны делать добро всем, и особенно своим по вере. Мы должны показать миру, что значит исполнять закон Божий. Мы должны любить Бога превыше всего и ближних своих, как самих себя» (Сыновья и дочери Бога, стр.2.4).</a:t>
            </a:r>
          </a:p>
          <a:p>
            <a:pPr marL="0" marR="0">
              <a:spcBef>
                <a:spcPts val="0"/>
              </a:spcBef>
              <a:spcAft>
                <a:spcPts val="0"/>
              </a:spcAft>
            </a:pPr>
            <a:endPar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21</a:t>
            </a:fld>
            <a:endParaRPr lang="en-US"/>
          </a:p>
        </p:txBody>
      </p:sp>
    </p:spTree>
    <p:extLst>
      <p:ext uri="{BB962C8B-B14F-4D97-AF65-F5344CB8AC3E}">
        <p14:creationId xmlns:p14="http://schemas.microsoft.com/office/powerpoint/2010/main" val="131995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Эллен Уайт пишет:</a:t>
            </a:r>
          </a:p>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«Оставлять страдающего ближнего без помощи означает нарушать Божий закон… Кто любит Бога, тот будет не только любить своих ближних, но и с нежностью относиться к Божьим творениям. Когда в людях живет Божий Дух, Он побуждает их облегчать страдания других, а не наносить им раны… Мы должны быть внимательны к каждому горю и считать себя Божьими орудиями для оказания помощи нуждающимся в меру своих сил. Мы должны быть соработниками у Бога. Есть люди, которые проявляют большую привязанность к своим родственникам, друзьям, любимцам и не оказывают доброты и внимания тем, кто нуждается в нежном сочувствии, кто нуждается в доброте и любви. Спросим себя искренне: “Кто мой ближний?” Наши ближние — это не просто наши соседи или близкие друзья, это не просто члены нашей церкви или единомышленники. Наши ближние — это вся человеческая семья. Мы должны делать добро всем, и особенно своим по вере. Мы должны показать миру, что значит исполнять закон Божий. Мы должны любить Бога превыше всего и ближних своих, как самих себя» (Сыновья и дочери Бога, стр.2.4).</a:t>
            </a:r>
          </a:p>
          <a:p>
            <a:pPr marL="0" marR="0">
              <a:spcBef>
                <a:spcPts val="0"/>
              </a:spcBef>
              <a:spcAft>
                <a:spcPts val="0"/>
              </a:spcAft>
            </a:pPr>
            <a:endPar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22</a:t>
            </a:fld>
            <a:endParaRPr lang="en-US"/>
          </a:p>
        </p:txBody>
      </p:sp>
    </p:spTree>
    <p:extLst>
      <p:ext uri="{BB962C8B-B14F-4D97-AF65-F5344CB8AC3E}">
        <p14:creationId xmlns:p14="http://schemas.microsoft.com/office/powerpoint/2010/main" val="112557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Эллен Уайт пишет:</a:t>
            </a:r>
          </a:p>
          <a:p>
            <a:pPr marL="0" marR="0">
              <a:spcBef>
                <a:spcPts val="0"/>
              </a:spcBef>
              <a:spcAft>
                <a:spcPts val="0"/>
              </a:spcAft>
            </a:pPr>
            <a:r>
              <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«Оставлять страдающего ближнего без помощи означает нарушать Божий закон… Кто любит Бога, тот будет не только любить своих ближних, но и с нежностью относиться к Божьим творениям. Когда в людях живет Божий Дух, Он побуждает их облегчать страдания других, а не наносить им раны… Мы должны быть внимательны к каждому горю и считать себя Божьими орудиями для оказания помощи нуждающимся в меру своих сил. Мы должны быть соработниками у Бога. Есть люди, которые проявляют большую привязанность к своим родственникам, друзьям, любимцам и не оказывают доброты и внимания тем, кто нуждается в нежном сочувствии, кто нуждается в доброте и любви. Спросим себя искренне: “Кто мой ближний?” Наши ближние — это не просто наши соседи или близкие друзья, это не просто члены нашей церкви или единомышленники. Наши ближние — это вся человеческая семья. Мы должны делать добро всем, и особенно своим по вере. Мы должны показать миру, что значит исполнять закон Божий. Мы должны любить Бога превыше всего и ближних своих, как самих себя» (Сыновья и дочери Бога, стр.2.4).</a:t>
            </a:r>
          </a:p>
          <a:p>
            <a:pPr marL="0" marR="0">
              <a:spcBef>
                <a:spcPts val="0"/>
              </a:spcBef>
              <a:spcAft>
                <a:spcPts val="0"/>
              </a:spcAft>
            </a:pPr>
            <a:endParaRPr lang="ru-RU" sz="180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23</a:t>
            </a:fld>
            <a:endParaRPr lang="en-US"/>
          </a:p>
        </p:txBody>
      </p:sp>
    </p:spTree>
    <p:extLst>
      <p:ext uri="{BB962C8B-B14F-4D97-AF65-F5344CB8AC3E}">
        <p14:creationId xmlns:p14="http://schemas.microsoft.com/office/powerpoint/2010/main" val="28486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200" b="1"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Заключение</a:t>
            </a:r>
          </a:p>
          <a:p>
            <a:pPr marL="0" marR="0">
              <a:spcBef>
                <a:spcPts val="0"/>
              </a:spcBef>
              <a:spcAft>
                <a:spcPts val="0"/>
              </a:spcAft>
            </a:pPr>
            <a:r>
              <a:rPr lang="ru-RU" sz="12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У Бога есть особый путь для каждого из нас. Мы молимся, чтобы вы оставались верными на этом пути. Пусть Бог даст вам мужество быть верными, жить своей жизнью во Христе (которая больше никогда не повторится), и пусть Он окружит вас своей заботой. Пусть Он будет всегда рядом с вами и будет преображать вас, чтобы вам слышать Его голос, начиная новую главу своей жизни, в которой вы любите Бога, ваших ближних и себя, всем сердцем и душой. </a:t>
            </a:r>
          </a:p>
          <a:p>
            <a:pPr marL="0" marR="0">
              <a:spcBef>
                <a:spcPts val="0"/>
              </a:spcBef>
              <a:spcAft>
                <a:spcPts val="0"/>
              </a:spcAft>
            </a:pPr>
            <a:endParaRPr lang="ru-RU" sz="1200" b="1"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24</a:t>
            </a:fld>
            <a:endParaRPr lang="en-US"/>
          </a:p>
        </p:txBody>
      </p:sp>
    </p:spTree>
    <p:extLst>
      <p:ext uri="{BB962C8B-B14F-4D97-AF65-F5344CB8AC3E}">
        <p14:creationId xmlns:p14="http://schemas.microsoft.com/office/powerpoint/2010/main" val="287165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3</a:t>
            </a:fld>
            <a:endParaRPr lang="en-US"/>
          </a:p>
        </p:txBody>
      </p:sp>
    </p:spTree>
    <p:extLst>
      <p:ext uri="{BB962C8B-B14F-4D97-AF65-F5344CB8AC3E}">
        <p14:creationId xmlns:p14="http://schemas.microsoft.com/office/powerpoint/2010/main" val="14727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70C0"/>
                </a:solidFill>
                <a:effectLst/>
                <a:latin typeface="Avenir Next" panose="020B0503020202020204" pitchFamily="34" charset="0"/>
                <a:ea typeface="Calibri" panose="020F0502020204030204" pitchFamily="34" charset="0"/>
                <a:cs typeface="Calibri" panose="020F0502020204030204" pitchFamily="34" charset="0"/>
              </a:rPr>
              <a:t>Первая заповедь – Возлюби Господа всем сердцем, душой, разумением и крепостию.</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4</a:t>
            </a:fld>
            <a:endParaRPr lang="en-US"/>
          </a:p>
        </p:txBody>
      </p:sp>
    </p:spTree>
    <p:extLst>
      <p:ext uri="{BB962C8B-B14F-4D97-AF65-F5344CB8AC3E}">
        <p14:creationId xmlns:p14="http://schemas.microsoft.com/office/powerpoint/2010/main" val="182145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ru-RU" sz="1800" b="1"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1. ВОЗЛЮБИТЕ ГОСПОДА БОГА ВСЕМ СЕРДЦЕМ</a:t>
            </a:r>
          </a:p>
          <a:p>
            <a:pPr marL="0" marR="0" lvl="0" indent="0" algn="l">
              <a:spcBef>
                <a:spcPts val="0"/>
              </a:spcBef>
              <a:spcAft>
                <a:spcPts val="0"/>
              </a:spcAft>
              <a:buFontTx/>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Иисус цитирует Второзаконие 6:4, 5, когда отвечает Евангелисту (Марка 12:30). Эта часть великой заповеди призывает нас любить Бога всем сердцем. Это означает очень сильно любить Его всегда и при любых обстоятельствах, хороших или плохих. Это также означает сознательное искоренение всего, что может отдалить нас от Него.</a:t>
            </a:r>
          </a:p>
          <a:p>
            <a:pPr marL="342900" marR="0" lvl="0" indent="-342900" algn="l">
              <a:spcBef>
                <a:spcPts val="0"/>
              </a:spcBef>
              <a:spcAft>
                <a:spcPts val="0"/>
              </a:spcAft>
              <a:buFontTx/>
              <a:buAutoNum type="arabicPeriod"/>
            </a:pPr>
            <a:endPar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pPr marL="342900" marR="0" lvl="0" indent="-342900" algn="l">
              <a:spcBef>
                <a:spcPts val="0"/>
              </a:spcBef>
              <a:spcAft>
                <a:spcPts val="0"/>
              </a:spcAft>
              <a:buFontTx/>
              <a:buAutoNum type="arabicPeriod"/>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Эллен Уайт в Своей книге «Превозносите Иисуса Христа» (стр.142) написала, что любить Бога всем сердцем означает не позволять ничему на земле отнять у нас любовь к Богу.</a:t>
            </a:r>
          </a:p>
          <a:p>
            <a:pPr marL="342900" marR="0" lvl="0" indent="-342900" algn="l">
              <a:spcBef>
                <a:spcPts val="0"/>
              </a:spcBef>
              <a:spcAft>
                <a:spcPts val="0"/>
              </a:spcAft>
              <a:buFontTx/>
              <a:buAutoNum type="arabicPeriod"/>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Я видела, что все, что претендует на чувства человека, или удаляет из сердца величайшую любовь Божью, или препятствует безгрешному доверию и совершенной вере в Него, принимает характер и форму идола. Мне было указано на великую первую заповедь Христа: “Возлюби Господа Бога твоего всем сердцем твоим, и всею душею твоею, и всем разумением твоим” (Матфея 22:37). Любовь к Богу ни с чем нельзя делить. Ничто не должно умалять нашу сильную любовь к Нему или наше восхищение Им. Твоя воля, твои желания, намерения и твои удовольствия — все должно быть подчинено Ему. </a:t>
            </a:r>
          </a:p>
        </p:txBody>
      </p:sp>
      <p:sp>
        <p:nvSpPr>
          <p:cNvPr id="4" name="Slide Number Placeholder 3"/>
          <p:cNvSpPr>
            <a:spLocks noGrp="1"/>
          </p:cNvSpPr>
          <p:nvPr>
            <p:ph type="sldNum" sz="quarter" idx="5"/>
          </p:nvPr>
        </p:nvSpPr>
        <p:spPr/>
        <p:txBody>
          <a:bodyPr/>
          <a:lstStyle/>
          <a:p>
            <a:fld id="{1F3ABD8E-FC08-624E-A1D0-FB6DD3BB6DD3}" type="slidenum">
              <a:rPr lang="en-US" smtClean="0"/>
              <a:t>5</a:t>
            </a:fld>
            <a:endParaRPr lang="en-US"/>
          </a:p>
        </p:txBody>
      </p:sp>
    </p:spTree>
    <p:extLst>
      <p:ext uri="{BB962C8B-B14F-4D97-AF65-F5344CB8AC3E}">
        <p14:creationId xmlns:p14="http://schemas.microsoft.com/office/powerpoint/2010/main" val="17520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fontAlgn="base">
              <a:spcBef>
                <a:spcPts val="0"/>
              </a:spcBef>
              <a:spcAft>
                <a:spcPts val="0"/>
              </a:spcAft>
              <a:buFontTx/>
              <a:buNone/>
            </a:pPr>
            <a:r>
              <a:rPr lang="ru-RU" sz="1800" b="1"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2. ВОЗЛЮБИ ГОСПОДА ВСЕЮ ДУШЕЮ </a:t>
            </a:r>
          </a:p>
          <a:p>
            <a:pPr marL="0" marR="0" lvl="0" indent="0" algn="l" fontAlgn="base">
              <a:spcBef>
                <a:spcPts val="0"/>
              </a:spcBef>
              <a:spcAft>
                <a:spcPts val="0"/>
              </a:spcAft>
              <a:buFontTx/>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Эта часть великой заповеди напоминает нам о том, что нужно любить нашего Небесного Отца всей душой. Альберт Барнс пишет, что любить Господа всей душой означает «быть готовым отдать жизнь и посвятить всю ее на служение Ему; жить для Него и быть готовым отдать жизнь за Него».</a:t>
            </a:r>
          </a:p>
          <a:p>
            <a:pPr marL="0" marR="0" lvl="0" indent="0" algn="l" fontAlgn="base">
              <a:spcBef>
                <a:spcPts val="0"/>
              </a:spcBef>
              <a:spcAft>
                <a:spcPts val="0"/>
              </a:spcAft>
              <a:buFontTx/>
              <a:buNone/>
            </a:pPr>
            <a:endPar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fontAlgn="base">
              <a:spcBef>
                <a:spcPts val="0"/>
              </a:spcBef>
              <a:spcAft>
                <a:spcPts val="0"/>
              </a:spcAft>
              <a:buFontTx/>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Давид говорит об этом так: «² Как лань желает к потокам воды, так желает душа моя к Тебе, Боже! ³ Жаждет душа моя к Богу крепкому, живому: когда приду и явлюсь пред лицо Божие! (Псалом 41:2,3). </a:t>
            </a:r>
          </a:p>
          <a:p>
            <a:pPr marL="0" marR="0" lvl="0" indent="0" algn="l" fontAlgn="base">
              <a:spcBef>
                <a:spcPts val="0"/>
              </a:spcBef>
              <a:spcAft>
                <a:spcPts val="0"/>
              </a:spcAft>
              <a:buFontTx/>
              <a:buNone/>
            </a:pPr>
            <a:endPar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fontAlgn="base">
              <a:spcBef>
                <a:spcPts val="0"/>
              </a:spcBef>
              <a:spcAft>
                <a:spcPts val="0"/>
              </a:spcAft>
              <a:buFontTx/>
              <a:buNone/>
            </a:pPr>
            <a:r>
              <a:rPr lang="ru-RU" sz="1800" b="0" dirty="0" smtClean="0">
                <a:solidFill>
                  <a:srgbClr val="000000"/>
                </a:solidFill>
                <a:effectLst/>
                <a:latin typeface="Avenir Next" panose="020B0503020202020204" pitchFamily="34" charset="0"/>
                <a:ea typeface="Calibri" panose="020F0502020204030204" pitchFamily="34" charset="0"/>
                <a:cs typeface="Calibri" panose="020F0502020204030204" pitchFamily="34" charset="0"/>
              </a:rPr>
              <a:t>Итак, любить Бога всей душой — значит любить Его всей своей сущностью, обратить свой взор к Нему, взыскать Его и сделать Его центром своей жизни.</a:t>
            </a:r>
          </a:p>
        </p:txBody>
      </p:sp>
      <p:sp>
        <p:nvSpPr>
          <p:cNvPr id="4" name="Slide Number Placeholder 3"/>
          <p:cNvSpPr>
            <a:spLocks noGrp="1"/>
          </p:cNvSpPr>
          <p:nvPr>
            <p:ph type="sldNum" sz="quarter" idx="5"/>
          </p:nvPr>
        </p:nvSpPr>
        <p:spPr/>
        <p:txBody>
          <a:bodyPr/>
          <a:lstStyle/>
          <a:p>
            <a:fld id="{1F3ABD8E-FC08-624E-A1D0-FB6DD3BB6DD3}" type="slidenum">
              <a:rPr lang="en-US" smtClean="0"/>
              <a:t>6</a:t>
            </a:fld>
            <a:endParaRPr lang="en-US"/>
          </a:p>
        </p:txBody>
      </p:sp>
    </p:spTree>
    <p:extLst>
      <p:ext uri="{BB962C8B-B14F-4D97-AF65-F5344CB8AC3E}">
        <p14:creationId xmlns:p14="http://schemas.microsoft.com/office/powerpoint/2010/main" val="326480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ru-RU" sz="1800" b="1" dirty="0" smtClean="0">
                <a:effectLst/>
                <a:latin typeface="Avenir Next" panose="020B0503020202020204" pitchFamily="34" charset="0"/>
                <a:ea typeface="Calibri" panose="020F0502020204030204" pitchFamily="34" charset="0"/>
                <a:cs typeface="Calibri" panose="020F0502020204030204" pitchFamily="34" charset="0"/>
              </a:rPr>
              <a:t>3. ВОЗЛЮБИ ГОСПОДА БОГА ВСЕМ РАЗУМЕНИЕМ</a:t>
            </a:r>
          </a:p>
          <a:p>
            <a:pPr marL="0" marR="0" lvl="0" indent="0" algn="l">
              <a:spcBef>
                <a:spcPts val="0"/>
              </a:spcBef>
              <a:spcAft>
                <a:spcPts val="0"/>
              </a:spcAft>
              <a:buFontTx/>
              <a:buNone/>
            </a:pPr>
            <a:r>
              <a:rPr lang="ru-RU" sz="1800" b="0" dirty="0" smtClean="0">
                <a:effectLst/>
                <a:latin typeface="Avenir Next" panose="020B0503020202020204" pitchFamily="34" charset="0"/>
                <a:ea typeface="Calibri" panose="020F0502020204030204" pitchFamily="34" charset="0"/>
                <a:cs typeface="Calibri" panose="020F0502020204030204" pitchFamily="34" charset="0"/>
              </a:rPr>
              <a:t>Эта часть великой заповеди показывает нам, как важно сохранять свой разум в полном повиновении Богу. Начиная с того, куда направлены наши мысли. Павел побуждает нас думать о том, что истинно, честно, справедливо, чисто, любезно, достославно, и то что добродетель и похвала (Филиппийцам 4:8); и преобразовываться обновлением ума нашего, чтобы мы могли познавать волю Божью (Римлянам 12:2).</a:t>
            </a:r>
          </a:p>
          <a:p>
            <a:endParaRPr lang="en-US" b="0" dirty="0"/>
          </a:p>
        </p:txBody>
      </p:sp>
      <p:sp>
        <p:nvSpPr>
          <p:cNvPr id="4" name="Slide Number Placeholder 3"/>
          <p:cNvSpPr>
            <a:spLocks noGrp="1"/>
          </p:cNvSpPr>
          <p:nvPr>
            <p:ph type="sldNum" sz="quarter" idx="5"/>
          </p:nvPr>
        </p:nvSpPr>
        <p:spPr/>
        <p:txBody>
          <a:bodyPr/>
          <a:lstStyle/>
          <a:p>
            <a:fld id="{1F3ABD8E-FC08-624E-A1D0-FB6DD3BB6DD3}" type="slidenum">
              <a:rPr lang="en-US" smtClean="0"/>
              <a:t>7</a:t>
            </a:fld>
            <a:endParaRPr lang="en-US"/>
          </a:p>
        </p:txBody>
      </p:sp>
    </p:spTree>
    <p:extLst>
      <p:ext uri="{BB962C8B-B14F-4D97-AF65-F5344CB8AC3E}">
        <p14:creationId xmlns:p14="http://schemas.microsoft.com/office/powerpoint/2010/main" val="263610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ru-RU" sz="1800" b="1" dirty="0" smtClean="0">
                <a:effectLst/>
                <a:latin typeface="Avenir Next" panose="020B0503020202020204" pitchFamily="34" charset="0"/>
                <a:ea typeface="Calibri" panose="020F0502020204030204" pitchFamily="34" charset="0"/>
                <a:cs typeface="Calibri" panose="020F0502020204030204" pitchFamily="34" charset="0"/>
              </a:rPr>
              <a:t>4. ВОЗЛЮБИ ГОСПОДА БОГА ВСЕЙ КРЕПОСТЬЮ СВОЕЙ</a:t>
            </a:r>
          </a:p>
          <a:p>
            <a:pPr marL="0" marR="0" lvl="0" indent="0" algn="l">
              <a:spcBef>
                <a:spcPts val="0"/>
              </a:spcBef>
              <a:spcAft>
                <a:spcPts val="0"/>
              </a:spcAft>
              <a:buFontTx/>
              <a:buNone/>
            </a:pPr>
            <a:r>
              <a:rPr lang="ru-RU" sz="1800" b="0" dirty="0" smtClean="0">
                <a:effectLst/>
                <a:latin typeface="Avenir Next" panose="020B0503020202020204" pitchFamily="34" charset="0"/>
                <a:ea typeface="Calibri" panose="020F0502020204030204" pitchFamily="34" charset="0"/>
                <a:cs typeface="Calibri" panose="020F0502020204030204" pitchFamily="34" charset="0"/>
              </a:rPr>
              <a:t>Эта часть великой заповеди побуждает нас любить Бога всеми силами. Сила относится к физическому аспекту любви и является одним из способов проявления нашей любви к Богу. «Всей крепостью» - это тело и действие в живую и святую жертву Богу, которого мы любим (Римлянам 12:1). Не молчать, когда мы видим несправедливость. Проявлять внимание и заботу о тех, кто физически и духовно ослабел. Поступать праведно, даже тогда, когда нас никто не видит, даже если мы не получим за это никакого вознаграждения, и даже когда нас преследуют за наши добрые дела. Если наша душа жаждет любить Бога, то это будет видно во всех наших делах (во всей нашей крепости).</a:t>
            </a:r>
          </a:p>
        </p:txBody>
      </p:sp>
      <p:sp>
        <p:nvSpPr>
          <p:cNvPr id="4" name="Slide Number Placeholder 3"/>
          <p:cNvSpPr>
            <a:spLocks noGrp="1"/>
          </p:cNvSpPr>
          <p:nvPr>
            <p:ph type="sldNum" sz="quarter" idx="5"/>
          </p:nvPr>
        </p:nvSpPr>
        <p:spPr/>
        <p:txBody>
          <a:bodyPr/>
          <a:lstStyle/>
          <a:p>
            <a:fld id="{1F3ABD8E-FC08-624E-A1D0-FB6DD3BB6DD3}" type="slidenum">
              <a:rPr lang="en-US" smtClean="0"/>
              <a:t>8</a:t>
            </a:fld>
            <a:endParaRPr lang="en-US"/>
          </a:p>
        </p:txBody>
      </p:sp>
    </p:spTree>
    <p:extLst>
      <p:ext uri="{BB962C8B-B14F-4D97-AF65-F5344CB8AC3E}">
        <p14:creationId xmlns:p14="http://schemas.microsoft.com/office/powerpoint/2010/main" val="136623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Avenir Next" panose="020B05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Avenir Next" panose="020B0503020202020204" pitchFamily="34" charset="0"/>
                <a:ea typeface="Calibri" panose="020F0502020204030204" pitchFamily="34" charset="0"/>
                <a:cs typeface="Calibri" panose="020F0502020204030204" pitchFamily="34" charset="0"/>
              </a:rPr>
              <a:t>Таким образом, представляя первую заповедь, Иисус учит нас духовной зрелости. Любовь, которую мы испытываем к Богу, будет видна в наших отношениях с Ним и будет откликаться в каждой клеточке нашей души.</a:t>
            </a:r>
            <a:endParaRPr lang="ru-RU" sz="1800" dirty="0">
              <a:effectLst/>
              <a:latin typeface="Avenir Next" panose="020B0503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9</a:t>
            </a:fld>
            <a:endParaRPr lang="en-US"/>
          </a:p>
        </p:txBody>
      </p:sp>
    </p:spTree>
    <p:extLst>
      <p:ext uri="{BB962C8B-B14F-4D97-AF65-F5344CB8AC3E}">
        <p14:creationId xmlns:p14="http://schemas.microsoft.com/office/powerpoint/2010/main" val="3076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55835-D738-B5C5-2F3C-EF95C76BE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2B9F21D-FD35-9341-CAE2-38598AE9B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EC8E5E9-68DF-1B0C-320B-EB1447D7F09C}"/>
              </a:ext>
            </a:extLst>
          </p:cNvPr>
          <p:cNvSpPr>
            <a:spLocks noGrp="1"/>
          </p:cNvSpPr>
          <p:nvPr>
            <p:ph type="dt" sz="half" idx="10"/>
          </p:nvPr>
        </p:nvSpPr>
        <p:spPr/>
        <p:txBody>
          <a:bodyPr/>
          <a:lstStyle/>
          <a:p>
            <a:fld id="{037C7C4A-1CEC-3F46-83A5-E117E17A804C}" type="datetime1">
              <a:rPr lang="en-US" smtClean="0"/>
              <a:t>4/13/2023</a:t>
            </a:fld>
            <a:endParaRPr lang="en-US"/>
          </a:p>
        </p:txBody>
      </p:sp>
      <p:sp>
        <p:nvSpPr>
          <p:cNvPr id="5" name="Footer Placeholder 4">
            <a:extLst>
              <a:ext uri="{FF2B5EF4-FFF2-40B4-BE49-F238E27FC236}">
                <a16:creationId xmlns="" xmlns:a16="http://schemas.microsoft.com/office/drawing/2014/main" id="{338F1C55-6635-B5E0-898F-60DF25AC8D1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 xmlns:a16="http://schemas.microsoft.com/office/drawing/2014/main" id="{BD9354BA-70E7-9907-92DF-B26C056EBC17}"/>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126140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FE3489-4F95-4B44-EA90-286653B1F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4674F0B-BF5F-A2EE-B08D-B4D574A37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82B073-6441-5552-D5E4-C55DECA235C5}"/>
              </a:ext>
            </a:extLst>
          </p:cNvPr>
          <p:cNvSpPr>
            <a:spLocks noGrp="1"/>
          </p:cNvSpPr>
          <p:nvPr>
            <p:ph type="dt" sz="half" idx="10"/>
          </p:nvPr>
        </p:nvSpPr>
        <p:spPr/>
        <p:txBody>
          <a:bodyPr/>
          <a:lstStyle/>
          <a:p>
            <a:fld id="{6F70D02C-17F8-D048-A271-2053E41950D1}" type="datetime1">
              <a:rPr lang="en-US" smtClean="0"/>
              <a:t>4/13/2023</a:t>
            </a:fld>
            <a:endParaRPr lang="en-US"/>
          </a:p>
        </p:txBody>
      </p:sp>
      <p:sp>
        <p:nvSpPr>
          <p:cNvPr id="5" name="Footer Placeholder 4">
            <a:extLst>
              <a:ext uri="{FF2B5EF4-FFF2-40B4-BE49-F238E27FC236}">
                <a16:creationId xmlns="" xmlns:a16="http://schemas.microsoft.com/office/drawing/2014/main" id="{F2BBC688-C06D-7EDC-7FDB-169A19FCFCF2}"/>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 xmlns:a16="http://schemas.microsoft.com/office/drawing/2014/main" id="{4E4DBD5D-F59A-E64E-D99E-BB479E70D4F9}"/>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25458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AF3EF6-AEA7-218C-0612-52195D708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6D27207-F1C5-285E-59B1-FBC4B2E89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43A080-AAC8-F887-F8AB-1A5CF01475FA}"/>
              </a:ext>
            </a:extLst>
          </p:cNvPr>
          <p:cNvSpPr>
            <a:spLocks noGrp="1"/>
          </p:cNvSpPr>
          <p:nvPr>
            <p:ph type="dt" sz="half" idx="10"/>
          </p:nvPr>
        </p:nvSpPr>
        <p:spPr/>
        <p:txBody>
          <a:bodyPr/>
          <a:lstStyle/>
          <a:p>
            <a:fld id="{9DC2241F-F683-8245-99D2-50D9AD1497E7}" type="datetime1">
              <a:rPr lang="en-US" smtClean="0"/>
              <a:t>4/13/2023</a:t>
            </a:fld>
            <a:endParaRPr lang="en-US"/>
          </a:p>
        </p:txBody>
      </p:sp>
      <p:sp>
        <p:nvSpPr>
          <p:cNvPr id="5" name="Footer Placeholder 4">
            <a:extLst>
              <a:ext uri="{FF2B5EF4-FFF2-40B4-BE49-F238E27FC236}">
                <a16:creationId xmlns="" xmlns:a16="http://schemas.microsoft.com/office/drawing/2014/main" id="{4B5D521E-2796-3AE1-A9DA-35620EC70A5F}"/>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 xmlns:a16="http://schemas.microsoft.com/office/drawing/2014/main" id="{6DCFDD7A-574B-4564-32D7-DFA290351F95}"/>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15589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ACE52C-0BB9-91CD-35F1-29E891CF5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EAE86DF-FD8A-82C3-A206-6F436D6BD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02ECC5-CF15-F4FC-AD3B-105359EDAE03}"/>
              </a:ext>
            </a:extLst>
          </p:cNvPr>
          <p:cNvSpPr>
            <a:spLocks noGrp="1"/>
          </p:cNvSpPr>
          <p:nvPr>
            <p:ph type="dt" sz="half" idx="10"/>
          </p:nvPr>
        </p:nvSpPr>
        <p:spPr/>
        <p:txBody>
          <a:bodyPr/>
          <a:lstStyle/>
          <a:p>
            <a:fld id="{EDB1C0E1-0120-DE40-8971-FF0837AA5474}" type="datetime1">
              <a:rPr lang="en-US" smtClean="0"/>
              <a:t>4/13/2023</a:t>
            </a:fld>
            <a:endParaRPr lang="en-US"/>
          </a:p>
        </p:txBody>
      </p:sp>
      <p:sp>
        <p:nvSpPr>
          <p:cNvPr id="5" name="Footer Placeholder 4">
            <a:extLst>
              <a:ext uri="{FF2B5EF4-FFF2-40B4-BE49-F238E27FC236}">
                <a16:creationId xmlns="" xmlns:a16="http://schemas.microsoft.com/office/drawing/2014/main" id="{9B0B341A-1B52-0450-DC29-095399939DA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 xmlns:a16="http://schemas.microsoft.com/office/drawing/2014/main" id="{745DF46E-4C55-119D-F8C8-668124A25E0D}"/>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200554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8F4CD-43C4-D1F1-8E7E-90259CF06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9E566C8-E410-03B6-9E9B-691033F76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48C8161-810B-A006-3CBA-7EA25DF54D85}"/>
              </a:ext>
            </a:extLst>
          </p:cNvPr>
          <p:cNvSpPr>
            <a:spLocks noGrp="1"/>
          </p:cNvSpPr>
          <p:nvPr>
            <p:ph type="dt" sz="half" idx="10"/>
          </p:nvPr>
        </p:nvSpPr>
        <p:spPr/>
        <p:txBody>
          <a:bodyPr/>
          <a:lstStyle/>
          <a:p>
            <a:fld id="{ED1DFEE3-E07A-A444-B3F1-6B640DDED1C2}" type="datetime1">
              <a:rPr lang="en-US" smtClean="0"/>
              <a:t>4/13/2023</a:t>
            </a:fld>
            <a:endParaRPr lang="en-US"/>
          </a:p>
        </p:txBody>
      </p:sp>
      <p:sp>
        <p:nvSpPr>
          <p:cNvPr id="5" name="Footer Placeholder 4">
            <a:extLst>
              <a:ext uri="{FF2B5EF4-FFF2-40B4-BE49-F238E27FC236}">
                <a16:creationId xmlns="" xmlns:a16="http://schemas.microsoft.com/office/drawing/2014/main" id="{93887CE2-9EC0-86C7-13B6-9F87E259E35C}"/>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 xmlns:a16="http://schemas.microsoft.com/office/drawing/2014/main" id="{EAD50568-3385-29D7-4BAE-639710584242}"/>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38170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7C07B-5C99-3762-6BC1-57CF95EB1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613FCC3-9422-C6B2-9DFE-474F4A746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FAA4B3C-FDE2-7BB9-92CF-7DE6BA017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85BE6E8-3149-4EA8-9FDF-95F71DD0F9FC}"/>
              </a:ext>
            </a:extLst>
          </p:cNvPr>
          <p:cNvSpPr>
            <a:spLocks noGrp="1"/>
          </p:cNvSpPr>
          <p:nvPr>
            <p:ph type="dt" sz="half" idx="10"/>
          </p:nvPr>
        </p:nvSpPr>
        <p:spPr/>
        <p:txBody>
          <a:bodyPr/>
          <a:lstStyle/>
          <a:p>
            <a:fld id="{3C2828C1-DC10-A74A-839A-B5A1ACB9AF01}" type="datetime1">
              <a:rPr lang="en-US" smtClean="0"/>
              <a:t>4/13/2023</a:t>
            </a:fld>
            <a:endParaRPr lang="en-US"/>
          </a:p>
        </p:txBody>
      </p:sp>
      <p:sp>
        <p:nvSpPr>
          <p:cNvPr id="6" name="Footer Placeholder 5">
            <a:extLst>
              <a:ext uri="{FF2B5EF4-FFF2-40B4-BE49-F238E27FC236}">
                <a16:creationId xmlns="" xmlns:a16="http://schemas.microsoft.com/office/drawing/2014/main" id="{380F7A67-6D62-9194-9E7F-67B896E2CBCB}"/>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 xmlns:a16="http://schemas.microsoft.com/office/drawing/2014/main" id="{2DAD78F0-FEF9-0E60-696A-2ED5CDAC243E}"/>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164421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601E20-A485-923B-14DE-4915DC3CB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6CBDC2A-290A-1B5E-5CFF-659502696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A5F1005-BD56-6B93-F1C4-056F0C19C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D2AF4B0-657F-F464-CE98-D55A6C6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78A7CCD-9ACB-ED34-5334-3B77EE10F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4E766A6-6ADF-FE70-103C-530A03E00B40}"/>
              </a:ext>
            </a:extLst>
          </p:cNvPr>
          <p:cNvSpPr>
            <a:spLocks noGrp="1"/>
          </p:cNvSpPr>
          <p:nvPr>
            <p:ph type="dt" sz="half" idx="10"/>
          </p:nvPr>
        </p:nvSpPr>
        <p:spPr/>
        <p:txBody>
          <a:bodyPr/>
          <a:lstStyle/>
          <a:p>
            <a:fld id="{3C29FB00-87D7-B541-B7AB-A4D082122CF5}" type="datetime1">
              <a:rPr lang="en-US" smtClean="0"/>
              <a:t>4/13/2023</a:t>
            </a:fld>
            <a:endParaRPr lang="en-US"/>
          </a:p>
        </p:txBody>
      </p:sp>
      <p:sp>
        <p:nvSpPr>
          <p:cNvPr id="8" name="Footer Placeholder 7">
            <a:extLst>
              <a:ext uri="{FF2B5EF4-FFF2-40B4-BE49-F238E27FC236}">
                <a16:creationId xmlns="" xmlns:a16="http://schemas.microsoft.com/office/drawing/2014/main" id="{18A6E64E-009F-23FC-4E3B-DC9E39F561FF}"/>
              </a:ext>
            </a:extLst>
          </p:cNvPr>
          <p:cNvSpPr>
            <a:spLocks noGrp="1"/>
          </p:cNvSpPr>
          <p:nvPr>
            <p:ph type="ftr" sz="quarter" idx="11"/>
          </p:nvPr>
        </p:nvSpPr>
        <p:spPr/>
        <p:txBody>
          <a:bodyPr/>
          <a:lstStyle/>
          <a:p>
            <a:r>
              <a:rPr lang="en-US"/>
              <a:t>Women's Ministries Emphasis Day | June 10, 2023</a:t>
            </a:r>
          </a:p>
        </p:txBody>
      </p:sp>
      <p:sp>
        <p:nvSpPr>
          <p:cNvPr id="9" name="Slide Number Placeholder 8">
            <a:extLst>
              <a:ext uri="{FF2B5EF4-FFF2-40B4-BE49-F238E27FC236}">
                <a16:creationId xmlns="" xmlns:a16="http://schemas.microsoft.com/office/drawing/2014/main" id="{B85F474D-3F6D-4286-7A5B-B0861084123C}"/>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180362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F1E3A-D83C-7667-21B8-CAE3D793E4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3A62403-A821-4DBE-BBEB-105D022DD447}"/>
              </a:ext>
            </a:extLst>
          </p:cNvPr>
          <p:cNvSpPr>
            <a:spLocks noGrp="1"/>
          </p:cNvSpPr>
          <p:nvPr>
            <p:ph type="dt" sz="half" idx="10"/>
          </p:nvPr>
        </p:nvSpPr>
        <p:spPr/>
        <p:txBody>
          <a:bodyPr/>
          <a:lstStyle/>
          <a:p>
            <a:fld id="{74373746-4C28-D54E-87FE-EE54EDB5DD5C}" type="datetime1">
              <a:rPr lang="en-US" smtClean="0"/>
              <a:t>4/13/2023</a:t>
            </a:fld>
            <a:endParaRPr lang="en-US"/>
          </a:p>
        </p:txBody>
      </p:sp>
      <p:sp>
        <p:nvSpPr>
          <p:cNvPr id="4" name="Footer Placeholder 3">
            <a:extLst>
              <a:ext uri="{FF2B5EF4-FFF2-40B4-BE49-F238E27FC236}">
                <a16:creationId xmlns="" xmlns:a16="http://schemas.microsoft.com/office/drawing/2014/main" id="{0D127255-F3BA-865E-2FFF-62D2A4E8E19C}"/>
              </a:ext>
            </a:extLst>
          </p:cNvPr>
          <p:cNvSpPr>
            <a:spLocks noGrp="1"/>
          </p:cNvSpPr>
          <p:nvPr>
            <p:ph type="ftr" sz="quarter" idx="11"/>
          </p:nvPr>
        </p:nvSpPr>
        <p:spPr/>
        <p:txBody>
          <a:bodyPr/>
          <a:lstStyle/>
          <a:p>
            <a:r>
              <a:rPr lang="en-US"/>
              <a:t>Women's Ministries Emphasis Day | June 10, 2023</a:t>
            </a:r>
          </a:p>
        </p:txBody>
      </p:sp>
      <p:sp>
        <p:nvSpPr>
          <p:cNvPr id="5" name="Slide Number Placeholder 4">
            <a:extLst>
              <a:ext uri="{FF2B5EF4-FFF2-40B4-BE49-F238E27FC236}">
                <a16:creationId xmlns="" xmlns:a16="http://schemas.microsoft.com/office/drawing/2014/main" id="{9DE5C589-D001-1E90-89A5-B050FF5B230E}"/>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27629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9A6C814-BE4D-7EAF-1E9C-75A3DEEC8F41}"/>
              </a:ext>
            </a:extLst>
          </p:cNvPr>
          <p:cNvSpPr>
            <a:spLocks noGrp="1"/>
          </p:cNvSpPr>
          <p:nvPr>
            <p:ph type="dt" sz="half" idx="10"/>
          </p:nvPr>
        </p:nvSpPr>
        <p:spPr/>
        <p:txBody>
          <a:bodyPr/>
          <a:lstStyle/>
          <a:p>
            <a:fld id="{EBF88F21-C05E-FA48-A03F-C0090F212A88}" type="datetime1">
              <a:rPr lang="en-US" smtClean="0"/>
              <a:t>4/13/2023</a:t>
            </a:fld>
            <a:endParaRPr lang="en-US"/>
          </a:p>
        </p:txBody>
      </p:sp>
      <p:sp>
        <p:nvSpPr>
          <p:cNvPr id="3" name="Footer Placeholder 2">
            <a:extLst>
              <a:ext uri="{FF2B5EF4-FFF2-40B4-BE49-F238E27FC236}">
                <a16:creationId xmlns="" xmlns:a16="http://schemas.microsoft.com/office/drawing/2014/main" id="{A48064FA-F905-E440-18E9-0B3FD0C1ECAD}"/>
              </a:ext>
            </a:extLst>
          </p:cNvPr>
          <p:cNvSpPr>
            <a:spLocks noGrp="1"/>
          </p:cNvSpPr>
          <p:nvPr>
            <p:ph type="ftr" sz="quarter" idx="11"/>
          </p:nvPr>
        </p:nvSpPr>
        <p:spPr/>
        <p:txBody>
          <a:bodyPr/>
          <a:lstStyle/>
          <a:p>
            <a:r>
              <a:rPr lang="en-US"/>
              <a:t>Women's Ministries Emphasis Day | June 10, 2023</a:t>
            </a:r>
          </a:p>
        </p:txBody>
      </p:sp>
      <p:sp>
        <p:nvSpPr>
          <p:cNvPr id="4" name="Slide Number Placeholder 3">
            <a:extLst>
              <a:ext uri="{FF2B5EF4-FFF2-40B4-BE49-F238E27FC236}">
                <a16:creationId xmlns="" xmlns:a16="http://schemas.microsoft.com/office/drawing/2014/main" id="{05276EAA-BAB6-3FFE-2F1C-1F773F69B174}"/>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4674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5AE94-425A-01FE-B056-11569466C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92C28AD-8C1C-C5EE-BA09-FBC755C84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C8C38A7-E525-8D1E-734C-02D0CC7D2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65CEECE-D4A1-40AE-D4D9-CCC36F80C4F0}"/>
              </a:ext>
            </a:extLst>
          </p:cNvPr>
          <p:cNvSpPr>
            <a:spLocks noGrp="1"/>
          </p:cNvSpPr>
          <p:nvPr>
            <p:ph type="dt" sz="half" idx="10"/>
          </p:nvPr>
        </p:nvSpPr>
        <p:spPr/>
        <p:txBody>
          <a:bodyPr/>
          <a:lstStyle/>
          <a:p>
            <a:fld id="{190745BB-488D-B74D-8EDB-784A1C39979E}" type="datetime1">
              <a:rPr lang="en-US" smtClean="0"/>
              <a:t>4/13/2023</a:t>
            </a:fld>
            <a:endParaRPr lang="en-US"/>
          </a:p>
        </p:txBody>
      </p:sp>
      <p:sp>
        <p:nvSpPr>
          <p:cNvPr id="6" name="Footer Placeholder 5">
            <a:extLst>
              <a:ext uri="{FF2B5EF4-FFF2-40B4-BE49-F238E27FC236}">
                <a16:creationId xmlns="" xmlns:a16="http://schemas.microsoft.com/office/drawing/2014/main" id="{9CFF27CA-75AD-ACD0-D647-AB92107EFC51}"/>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 xmlns:a16="http://schemas.microsoft.com/office/drawing/2014/main" id="{B534D313-6498-22EE-153E-251D2A0BE6CE}"/>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70575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5CABD-8684-EC9F-AEA8-4B2F8A647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3D4C7F9-CB7B-9EE6-004C-433348AC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ADF0D3D-AB86-DD21-46A6-CA85618B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8F93F4-F313-7262-A45B-7349FDD1A331}"/>
              </a:ext>
            </a:extLst>
          </p:cNvPr>
          <p:cNvSpPr>
            <a:spLocks noGrp="1"/>
          </p:cNvSpPr>
          <p:nvPr>
            <p:ph type="dt" sz="half" idx="10"/>
          </p:nvPr>
        </p:nvSpPr>
        <p:spPr/>
        <p:txBody>
          <a:bodyPr/>
          <a:lstStyle/>
          <a:p>
            <a:fld id="{323B289F-F606-6543-94C5-C878D60FDA2C}" type="datetime1">
              <a:rPr lang="en-US" smtClean="0"/>
              <a:t>4/13/2023</a:t>
            </a:fld>
            <a:endParaRPr lang="en-US"/>
          </a:p>
        </p:txBody>
      </p:sp>
      <p:sp>
        <p:nvSpPr>
          <p:cNvPr id="6" name="Footer Placeholder 5">
            <a:extLst>
              <a:ext uri="{FF2B5EF4-FFF2-40B4-BE49-F238E27FC236}">
                <a16:creationId xmlns="" xmlns:a16="http://schemas.microsoft.com/office/drawing/2014/main" id="{4C784A72-27B5-DC71-3B7A-05C03C7EAB1C}"/>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 xmlns:a16="http://schemas.microsoft.com/office/drawing/2014/main" id="{DFA2C8F8-8656-BAB0-7907-8D7B81637937}"/>
              </a:ext>
            </a:extLst>
          </p:cNvPr>
          <p:cNvSpPr>
            <a:spLocks noGrp="1"/>
          </p:cNvSpPr>
          <p:nvPr>
            <p:ph type="sldNum" sz="quarter" idx="12"/>
          </p:nvPr>
        </p:nvSpPr>
        <p:spPr/>
        <p:txBody>
          <a:bodyPr/>
          <a:lstStyle/>
          <a:p>
            <a:fld id="{A5D17016-2A0F-CE4A-995C-3BD64DEC97AB}" type="slidenum">
              <a:rPr lang="en-US" smtClean="0"/>
              <a:t>‹nº›</a:t>
            </a:fld>
            <a:endParaRPr lang="en-US"/>
          </a:p>
        </p:txBody>
      </p:sp>
    </p:spTree>
    <p:extLst>
      <p:ext uri="{BB962C8B-B14F-4D97-AF65-F5344CB8AC3E}">
        <p14:creationId xmlns:p14="http://schemas.microsoft.com/office/powerpoint/2010/main" val="24110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7507DEC-0300-A1B7-E242-1ECDF46DD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3E0F4D6-D345-A85C-D822-E60CBB97F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5A1246-3292-45C2-7FE7-E78EDF699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1BE16-8C5A-214A-93F9-07B8B5723245}" type="datetime1">
              <a:rPr lang="en-US" smtClean="0"/>
              <a:t>4/13/2023</a:t>
            </a:fld>
            <a:endParaRPr lang="en-US"/>
          </a:p>
        </p:txBody>
      </p:sp>
      <p:sp>
        <p:nvSpPr>
          <p:cNvPr id="5" name="Footer Placeholder 4">
            <a:extLst>
              <a:ext uri="{FF2B5EF4-FFF2-40B4-BE49-F238E27FC236}">
                <a16:creationId xmlns="" xmlns:a16="http://schemas.microsoft.com/office/drawing/2014/main" id="{E7F3E8DA-762A-13A9-53DC-79061CEA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Women's Ministries Emphasis Day | June 10, 2023</a:t>
            </a:r>
          </a:p>
        </p:txBody>
      </p:sp>
      <p:sp>
        <p:nvSpPr>
          <p:cNvPr id="6" name="Slide Number Placeholder 5">
            <a:extLst>
              <a:ext uri="{FF2B5EF4-FFF2-40B4-BE49-F238E27FC236}">
                <a16:creationId xmlns="" xmlns:a16="http://schemas.microsoft.com/office/drawing/2014/main" id="{EC16AE94-469B-0A3C-ACCC-6F5F5D5E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17016-2A0F-CE4A-995C-3BD64DEC97AB}" type="slidenum">
              <a:rPr lang="en-US" smtClean="0"/>
              <a:t>‹nº›</a:t>
            </a:fld>
            <a:endParaRPr lang="en-US"/>
          </a:p>
        </p:txBody>
      </p:sp>
    </p:spTree>
    <p:extLst>
      <p:ext uri="{BB962C8B-B14F-4D97-AF65-F5344CB8AC3E}">
        <p14:creationId xmlns:p14="http://schemas.microsoft.com/office/powerpoint/2010/main" val="40416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D7D6D156-3019-FEB2-95A4-807E5B19ABC0}"/>
              </a:ext>
            </a:extLst>
          </p:cNvPr>
          <p:cNvSpPr txBox="1">
            <a:spLocks/>
          </p:cNvSpPr>
          <p:nvPr/>
        </p:nvSpPr>
        <p:spPr>
          <a:xfrm>
            <a:off x="62745" y="271562"/>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dirty="0">
                <a:solidFill>
                  <a:schemeClr val="tx1">
                    <a:lumMod val="75000"/>
                    <a:lumOff val="25000"/>
                  </a:schemeClr>
                </a:solidFill>
                <a:latin typeface="Cochocib Script Latin Pro" panose="02000503000000020003" pitchFamily="2" charset="77"/>
              </a:rPr>
              <a:t> </a:t>
            </a:r>
            <a:r>
              <a:rPr lang="en-US" sz="11500" dirty="0" smtClean="0">
                <a:solidFill>
                  <a:schemeClr val="tx1">
                    <a:lumMod val="75000"/>
                    <a:lumOff val="25000"/>
                  </a:schemeClr>
                </a:solidFill>
                <a:latin typeface="Sinthya" panose="02000500000000000000" pitchFamily="2" charset="0"/>
              </a:rPr>
              <a:t> </a:t>
            </a:r>
            <a:endParaRPr lang="en-US" dirty="0">
              <a:solidFill>
                <a:schemeClr val="tx1">
                  <a:lumMod val="75000"/>
                  <a:lumOff val="25000"/>
                </a:schemeClr>
              </a:solidFill>
              <a:latin typeface="Sinthya" panose="02000500000000000000" pitchFamily="2" charset="0"/>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 xmlns:a16="http://schemas.microsoft.com/office/drawing/2014/main" id="{0EE2D7CB-1F0E-E1EF-D55C-DD97E2E13F2D}"/>
              </a:ext>
            </a:extLst>
          </p:cNvPr>
          <p:cNvSpPr txBox="1"/>
          <p:nvPr/>
        </p:nvSpPr>
        <p:spPr>
          <a:xfrm>
            <a:off x="1151829" y="574038"/>
            <a:ext cx="4943808" cy="1846659"/>
          </a:xfrm>
          <a:prstGeom prst="rect">
            <a:avLst/>
          </a:prstGeom>
          <a:noFill/>
        </p:spPr>
        <p:txBody>
          <a:bodyPr wrap="square">
            <a:spAutoFit/>
          </a:bodyPr>
          <a:lstStyle/>
          <a:p>
            <a:r>
              <a:rPr lang="ru-RU" sz="4800" dirty="0" smtClean="0">
                <a:solidFill>
                  <a:schemeClr val="accent5">
                    <a:lumMod val="50000"/>
                  </a:schemeClr>
                </a:solidFill>
                <a:latin typeface="Abadi MT Condensed Light" panose="020B0306030101010103" pitchFamily="34" charset="77"/>
              </a:rPr>
              <a:t>Преображающая </a:t>
            </a:r>
            <a:r>
              <a:rPr lang="ru-RU" sz="6600" b="1" dirty="0" smtClean="0">
                <a:solidFill>
                  <a:schemeClr val="accent5">
                    <a:lumMod val="50000"/>
                  </a:schemeClr>
                </a:solidFill>
                <a:latin typeface="Abadi MT Condensed Light" panose="020B0306030101010103" pitchFamily="34" charset="77"/>
              </a:rPr>
              <a:t>Любовь</a:t>
            </a:r>
            <a:r>
              <a:rPr lang="ru-RU" sz="4800" dirty="0" smtClean="0">
                <a:solidFill>
                  <a:schemeClr val="accent5">
                    <a:lumMod val="50000"/>
                  </a:schemeClr>
                </a:solidFill>
                <a:latin typeface="Abadi MT Condensed Light" panose="020B0306030101010103" pitchFamily="34" charset="77"/>
              </a:rPr>
              <a:t> </a:t>
            </a:r>
            <a:endParaRPr lang="en-US" sz="4800" dirty="0">
              <a:solidFill>
                <a:schemeClr val="accent5">
                  <a:lumMod val="50000"/>
                </a:schemeClr>
              </a:solidFill>
              <a:latin typeface="Abadi MT Condensed Light" panose="020B0306030101010103" pitchFamily="34" charset="77"/>
            </a:endParaRPr>
          </a:p>
        </p:txBody>
      </p:sp>
      <p:sp>
        <p:nvSpPr>
          <p:cNvPr id="12" name="TextBox 11">
            <a:extLst>
              <a:ext uri="{FF2B5EF4-FFF2-40B4-BE49-F238E27FC236}">
                <a16:creationId xmlns="" xmlns:a16="http://schemas.microsoft.com/office/drawing/2014/main" id="{949A249D-0C88-62DF-ED4F-2B2BA7801691}"/>
              </a:ext>
            </a:extLst>
          </p:cNvPr>
          <p:cNvSpPr txBox="1"/>
          <p:nvPr/>
        </p:nvSpPr>
        <p:spPr>
          <a:xfrm>
            <a:off x="3760839" y="6115055"/>
            <a:ext cx="6494753" cy="769441"/>
          </a:xfrm>
          <a:prstGeom prst="rect">
            <a:avLst/>
          </a:prstGeom>
          <a:noFill/>
        </p:spPr>
        <p:txBody>
          <a:bodyPr wrap="square" rtlCol="0">
            <a:spAutoFit/>
          </a:bodyPr>
          <a:lstStyle/>
          <a:p>
            <a:pPr algn="r"/>
            <a:r>
              <a:rPr lang="ru-RU" sz="2000" dirty="0" smtClean="0">
                <a:solidFill>
                  <a:schemeClr val="tx1">
                    <a:lumMod val="75000"/>
                    <a:lumOff val="25000"/>
                  </a:schemeClr>
                </a:solidFill>
                <a:latin typeface="Abadi MT Condensed Light" panose="020B0306030101010103" pitchFamily="34" charset="77"/>
              </a:rPr>
              <a:t>День Молитвы, Отдел Женского Служения</a:t>
            </a:r>
          </a:p>
          <a:p>
            <a:pPr algn="r"/>
            <a:r>
              <a:rPr lang="en-US" sz="2400" dirty="0" smtClean="0">
                <a:solidFill>
                  <a:schemeClr val="tx1">
                    <a:lumMod val="75000"/>
                    <a:lumOff val="25000"/>
                  </a:schemeClr>
                </a:solidFill>
                <a:latin typeface="Abadi MT Condensed Light" panose="020B0306030101010103" pitchFamily="34" charset="77"/>
              </a:rPr>
              <a:t> </a:t>
            </a:r>
            <a:r>
              <a:rPr lang="ru-RU" sz="2400" dirty="0" smtClean="0">
                <a:solidFill>
                  <a:schemeClr val="tx1">
                    <a:lumMod val="75000"/>
                    <a:lumOff val="25000"/>
                  </a:schemeClr>
                </a:solidFill>
                <a:latin typeface="Abadi MT Condensed Light" panose="020B0306030101010103" pitchFamily="34" charset="77"/>
              </a:rPr>
              <a:t>10 Июня</a:t>
            </a:r>
            <a:r>
              <a:rPr lang="en-US" sz="2400" dirty="0" smtClean="0">
                <a:solidFill>
                  <a:schemeClr val="tx1">
                    <a:lumMod val="75000"/>
                    <a:lumOff val="25000"/>
                  </a:schemeClr>
                </a:solidFill>
                <a:latin typeface="Abadi MT Condensed Light" panose="020B0306030101010103" pitchFamily="34" charset="77"/>
              </a:rPr>
              <a:t>, </a:t>
            </a:r>
            <a:r>
              <a:rPr lang="en-US" sz="2400" dirty="0">
                <a:solidFill>
                  <a:schemeClr val="tx1">
                    <a:lumMod val="75000"/>
                    <a:lumOff val="25000"/>
                  </a:schemeClr>
                </a:solidFill>
                <a:latin typeface="Abadi MT Condensed Light" panose="020B0306030101010103" pitchFamily="34" charset="77"/>
              </a:rPr>
              <a:t>2023</a:t>
            </a:r>
          </a:p>
        </p:txBody>
      </p:sp>
      <p:sp>
        <p:nvSpPr>
          <p:cNvPr id="16" name="TextBox 15">
            <a:extLst>
              <a:ext uri="{FF2B5EF4-FFF2-40B4-BE49-F238E27FC236}">
                <a16:creationId xmlns="" xmlns:a16="http://schemas.microsoft.com/office/drawing/2014/main" id="{A39EB4E8-5D7B-C33F-AE6D-6EAA48DD3110}"/>
              </a:ext>
            </a:extLst>
          </p:cNvPr>
          <p:cNvSpPr txBox="1"/>
          <p:nvPr/>
        </p:nvSpPr>
        <p:spPr>
          <a:xfrm>
            <a:off x="3760839" y="5529044"/>
            <a:ext cx="6494753" cy="584775"/>
          </a:xfrm>
          <a:prstGeom prst="rect">
            <a:avLst/>
          </a:prstGeom>
          <a:noFill/>
        </p:spPr>
        <p:txBody>
          <a:bodyPr wrap="square">
            <a:spAutoFit/>
          </a:bodyPr>
          <a:lstStyle/>
          <a:p>
            <a:pPr marL="0" marR="0" algn="ctr">
              <a:spcBef>
                <a:spcPts val="0"/>
              </a:spcBef>
              <a:spcAft>
                <a:spcPts val="0"/>
              </a:spcAft>
            </a:pPr>
            <a:r>
              <a:rPr lang="ru-RU" sz="1600" dirty="0" smtClean="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Автор Марджери Херинирина</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ru-RU" sz="1600" dirty="0" smtClean="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Южный Африканско-Индоокеанский Дивизион</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 xmlns:a16="http://schemas.microsoft.com/office/drawing/2014/main" id="{94265C2E-3781-BE67-447A-91B53600E47D}"/>
              </a:ext>
            </a:extLst>
          </p:cNvPr>
          <p:cNvSpPr txBox="1"/>
          <p:nvPr/>
        </p:nvSpPr>
        <p:spPr>
          <a:xfrm>
            <a:off x="338666" y="2418820"/>
            <a:ext cx="6096000" cy="954107"/>
          </a:xfrm>
          <a:prstGeom prst="rect">
            <a:avLst/>
          </a:prstGeom>
          <a:noFill/>
        </p:spPr>
        <p:txBody>
          <a:bodyPr wrap="square">
            <a:spAutoFit/>
          </a:bodyPr>
          <a:lstStyle/>
          <a:p>
            <a:r>
              <a:rPr lang="ru-RU" sz="2800" b="1" dirty="0" smtClean="0">
                <a:solidFill>
                  <a:schemeClr val="accent5">
                    <a:lumMod val="50000"/>
                  </a:schemeClr>
                </a:solidFill>
                <a:effectLst/>
                <a:latin typeface="Avenir Next" panose="020B0503020202020204" pitchFamily="34" charset="0"/>
                <a:ea typeface="Calibri" panose="020F0502020204030204" pitchFamily="34" charset="0"/>
                <a:cs typeface="Calibri" panose="020F0502020204030204" pitchFamily="34" charset="0"/>
              </a:rPr>
              <a:t>Эмоциональная зрелость  </a:t>
            </a:r>
          </a:p>
          <a:p>
            <a:r>
              <a:rPr lang="ru-RU" sz="2800" b="1" dirty="0" smtClean="0">
                <a:solidFill>
                  <a:schemeClr val="accent5">
                    <a:lumMod val="50000"/>
                  </a:schemeClr>
                </a:solidFill>
                <a:effectLst/>
                <a:latin typeface="Avenir Next" panose="020B0503020202020204" pitchFamily="34" charset="0"/>
                <a:ea typeface="Calibri" panose="020F0502020204030204" pitchFamily="34" charset="0"/>
                <a:cs typeface="Calibri" panose="020F0502020204030204" pitchFamily="34" charset="0"/>
              </a:rPr>
              <a:t>и целостное преобразование</a:t>
            </a:r>
            <a:endParaRPr lang="en-US" sz="2800" dirty="0">
              <a:solidFill>
                <a:schemeClr val="accent5">
                  <a:lumMod val="50000"/>
                </a:schemeClr>
              </a:solidFill>
            </a:endParaRPr>
          </a:p>
        </p:txBody>
      </p:sp>
      <p:pic>
        <p:nvPicPr>
          <p:cNvPr id="2" name="Picture 1">
            <a:extLst>
              <a:ext uri="{FF2B5EF4-FFF2-40B4-BE49-F238E27FC236}">
                <a16:creationId xmlns="" xmlns:a16="http://schemas.microsoft.com/office/drawing/2014/main" id="{FBB89265-804C-8B61-0709-5B89A9015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0188" y="6124773"/>
            <a:ext cx="659963" cy="461665"/>
          </a:xfrm>
          <a:prstGeom prst="rect">
            <a:avLst/>
          </a:prstGeom>
        </p:spPr>
      </p:pic>
    </p:spTree>
    <p:extLst>
      <p:ext uri="{BB962C8B-B14F-4D97-AF65-F5344CB8AC3E}">
        <p14:creationId xmlns:p14="http://schemas.microsoft.com/office/powerpoint/2010/main" val="12179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C99407-941B-B930-1705-C089C87B393D}"/>
              </a:ext>
            </a:extLst>
          </p:cNvPr>
          <p:cNvSpPr>
            <a:spLocks noGrp="1"/>
          </p:cNvSpPr>
          <p:nvPr>
            <p:ph type="title"/>
          </p:nvPr>
        </p:nvSpPr>
        <p:spPr>
          <a:xfrm>
            <a:off x="443922" y="2153083"/>
            <a:ext cx="9600623" cy="2852737"/>
          </a:xfrm>
        </p:spPr>
        <p:txBody>
          <a:bodyPr>
            <a:normAutofit/>
          </a:bodyPr>
          <a:lstStyle/>
          <a:p>
            <a:pPr algn="ctr"/>
            <a:r>
              <a:rPr lang="ru-RU" sz="48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Вторая заповедь: </a:t>
            </a:r>
            <a:r>
              <a:rPr lang="en-ZA" sz="48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ru-RU" sz="48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r>
            <a:br>
              <a:rPr lang="ru-RU" sz="48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В</a:t>
            </a:r>
            <a:r>
              <a:rPr lang="ru-RU" sz="4400" dirty="0" smtClean="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озлюби ближнего своего, </a:t>
            </a:r>
            <a:br>
              <a:rPr lang="ru-RU" sz="4400" dirty="0" smtClean="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br>
            <a:r>
              <a:rPr lang="ru-RU" sz="4400" dirty="0" smtClean="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как </a:t>
            </a:r>
            <a:r>
              <a:rPr lang="ru-RU" sz="4400" dirty="0" smtClean="0">
                <a:solidFill>
                  <a:srgbClr val="FF0000"/>
                </a:solidFill>
                <a:effectLst/>
                <a:latin typeface="Sinthya" panose="02000500000000000000" pitchFamily="2" charset="0"/>
                <a:ea typeface="Calibri" panose="020F0502020204030204" pitchFamily="34" charset="0"/>
                <a:cs typeface="Calibri" panose="020F0502020204030204" pitchFamily="34" charset="0"/>
              </a:rPr>
              <a:t>самого себя</a:t>
            </a:r>
            <a:r>
              <a:rPr lang="ru-RU" sz="4400" dirty="0" smtClean="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a:t>
            </a:r>
            <a:endParaRPr lang="en-US" sz="4400" dirty="0">
              <a:solidFill>
                <a:schemeClr val="accent5">
                  <a:lumMod val="50000"/>
                </a:schemeClr>
              </a:solidFill>
              <a:latin typeface="Sinthya" panose="02000500000000000000" pitchFamily="2" charset="0"/>
            </a:endParaRPr>
          </a:p>
        </p:txBody>
      </p:sp>
      <p:sp>
        <p:nvSpPr>
          <p:cNvPr id="4" name="Footer Placeholder 3">
            <a:extLst>
              <a:ext uri="{FF2B5EF4-FFF2-40B4-BE49-F238E27FC236}">
                <a16:creationId xmlns=""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10</a:t>
            </a:fld>
            <a:endParaRPr lang="en-US"/>
          </a:p>
        </p:txBody>
      </p:sp>
      <p:pic>
        <p:nvPicPr>
          <p:cNvPr id="7" name="Picture 6" descr="Background pattern&#10;&#10;Description automatically generated with medium confidence">
            <a:extLst>
              <a:ext uri="{FF2B5EF4-FFF2-40B4-BE49-F238E27FC236}">
                <a16:creationId xmlns="" xmlns:a16="http://schemas.microsoft.com/office/drawing/2014/main" id="{D30DC768-6885-2520-0841-7AF6247BA5F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64816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ru-RU" b="1" dirty="0" smtClean="0">
                <a:solidFill>
                  <a:schemeClr val="accent5">
                    <a:lumMod val="50000"/>
                  </a:schemeClr>
                </a:solidFill>
                <a:latin typeface="Sinthya" panose="02000500000000000000" pitchFamily="2" charset="0"/>
              </a:rPr>
              <a:t>Что нужно сделать</a:t>
            </a:r>
            <a:r>
              <a:rPr lang="ru-RU" dirty="0" smtClean="0">
                <a:solidFill>
                  <a:schemeClr val="tx1">
                    <a:lumMod val="75000"/>
                    <a:lumOff val="25000"/>
                  </a:schemeClr>
                </a:solidFill>
                <a:latin typeface="Abadi MT Condensed Light" panose="020B0306030101010103" pitchFamily="34" charset="77"/>
                <a:cs typeface="Calibri" panose="020F0502020204030204" pitchFamily="34" charset="0"/>
              </a:rPr>
              <a:t>,</a:t>
            </a:r>
            <a:r>
              <a:rPr lang="ru-RU" b="1" dirty="0">
                <a:solidFill>
                  <a:schemeClr val="accent5">
                    <a:lumMod val="50000"/>
                  </a:schemeClr>
                </a:solidFill>
                <a:latin typeface="Abadi MT Condensed Light" panose="020B0306030101010103" pitchFamily="34" charset="77"/>
              </a:rPr>
              <a:t> </a:t>
            </a:r>
            <a:r>
              <a:rPr lang="ru-RU" b="1" dirty="0" smtClean="0">
                <a:solidFill>
                  <a:schemeClr val="accent5">
                    <a:lumMod val="50000"/>
                  </a:schemeClr>
                </a:solidFill>
                <a:latin typeface="Sinthya" panose="02000500000000000000" pitchFamily="2" charset="0"/>
              </a:rPr>
              <a:t>чтобы полюбить себя</a:t>
            </a:r>
            <a:endParaRPr lang="en-US" b="1" dirty="0">
              <a:solidFill>
                <a:schemeClr val="accent5">
                  <a:lumMod val="50000"/>
                </a:schemeClr>
              </a:solidFill>
              <a:latin typeface="Sinthya" panose="02000500000000000000" pitchFamily="2" charset="0"/>
            </a:endParaRPr>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527050" y="2097395"/>
            <a:ext cx="8859982" cy="4258955"/>
          </a:xfrm>
        </p:spPr>
        <p:txBody>
          <a:bodyPr anchor="t">
            <a:normAutofit/>
          </a:bodyPr>
          <a:lstStyle/>
          <a:p>
            <a:pPr marL="514350" indent="-514350">
              <a:buFont typeface="+mj-lt"/>
              <a:buAutoNum type="arabicPeriod"/>
            </a:pPr>
            <a:r>
              <a:rPr lang="ru-RU" sz="3200" dirty="0" smtClean="0">
                <a:solidFill>
                  <a:schemeClr val="tx1">
                    <a:lumMod val="75000"/>
                    <a:lumOff val="25000"/>
                  </a:schemeClr>
                </a:solidFill>
                <a:latin typeface="Abadi MT Condensed Light" panose="020B0306030101010103" pitchFamily="34" charset="77"/>
                <a:cs typeface="Calibri" panose="020F0502020204030204" pitchFamily="34" charset="0"/>
              </a:rPr>
              <a:t>Полюбите себя</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ru-RU" sz="3200" dirty="0" smtClean="0">
                <a:solidFill>
                  <a:schemeClr val="tx1">
                    <a:lumMod val="75000"/>
                    <a:lumOff val="25000"/>
                  </a:schemeClr>
                </a:solidFill>
                <a:latin typeface="Abadi MT Condensed Light" panose="020B0306030101010103" pitchFamily="34" charset="77"/>
                <a:cs typeface="Calibri" panose="020F0502020204030204" pitchFamily="34" charset="0"/>
              </a:rPr>
              <a:t>Признайте, что вы недооценивали себя</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ru-RU" sz="3200" dirty="0" smtClean="0">
                <a:solidFill>
                  <a:schemeClr val="tx1">
                    <a:lumMod val="75000"/>
                    <a:lumOff val="25000"/>
                  </a:schemeClr>
                </a:solidFill>
                <a:latin typeface="Abadi MT Condensed Light" panose="020B0306030101010103" pitchFamily="34" charset="77"/>
                <a:cs typeface="Calibri" panose="020F0502020204030204" pitchFamily="34" charset="0"/>
              </a:rPr>
              <a:t>Снимите «маску»</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ru-RU" sz="3200" dirty="0" smtClean="0">
                <a:solidFill>
                  <a:schemeClr val="tx1">
                    <a:lumMod val="75000"/>
                    <a:lumOff val="25000"/>
                  </a:schemeClr>
                </a:solidFill>
                <a:latin typeface="Abadi MT Condensed Light" panose="020B0306030101010103" pitchFamily="34" charset="77"/>
                <a:cs typeface="Calibri" panose="020F0502020204030204" pitchFamily="34" charset="0"/>
              </a:rPr>
              <a:t>Будьте собой</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ru-RU" sz="3200" dirty="0" smtClean="0">
                <a:solidFill>
                  <a:schemeClr val="tx1">
                    <a:lumMod val="75000"/>
                    <a:lumOff val="25000"/>
                  </a:schemeClr>
                </a:solidFill>
                <a:latin typeface="Abadi MT Condensed Light" panose="020B0306030101010103" pitchFamily="34" charset="77"/>
                <a:cs typeface="Calibri" panose="020F0502020204030204" pitchFamily="34" charset="0"/>
              </a:rPr>
              <a:t>Живите эмоционально здоровой жизнью</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11</a:t>
            </a:fld>
            <a:endParaRPr lang="en-US"/>
          </a:p>
        </p:txBody>
      </p:sp>
      <p:sp>
        <p:nvSpPr>
          <p:cNvPr id="18" name="Footer Placeholder 11">
            <a:extLst>
              <a:ext uri="{FF2B5EF4-FFF2-40B4-BE49-F238E27FC236}">
                <a16:creationId xmlns=""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45674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288926"/>
            <a:ext cx="8859982" cy="1297420"/>
          </a:xfrm>
        </p:spPr>
        <p:txBody>
          <a:bodyPr/>
          <a:lstStyle/>
          <a:p>
            <a:r>
              <a:rPr lang="en-ZA" sz="48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1. </a:t>
            </a:r>
            <a:r>
              <a:rPr lang="ru-RU" sz="4800" b="1" dirty="0" smtClean="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Полюбите себя</a:t>
            </a:r>
            <a:endParaRPr lang="en-US" b="1" dirty="0"/>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838200" y="1586346"/>
            <a:ext cx="8859982" cy="4258955"/>
          </a:xfrm>
        </p:spPr>
        <p:txBody>
          <a:bodyPr anchor="t"/>
          <a:lstStyle/>
          <a:p>
            <a:pPr marL="0" indent="0">
              <a:buNone/>
            </a:pP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Чтобы по-настоящему любить других, надо сначала полюбить себя</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p>
          <a:p>
            <a:pPr marL="0" indent="0">
              <a:buNone/>
            </a:pPr>
            <a:r>
              <a:rPr lang="ru-RU" dirty="0" smtClean="0">
                <a:solidFill>
                  <a:schemeClr val="tx1">
                    <a:lumMod val="75000"/>
                    <a:lumOff val="25000"/>
                  </a:schemeClr>
                </a:solidFill>
                <a:latin typeface="Abadi MT Condensed Light" panose="020B0306030101010103" pitchFamily="34" charset="77"/>
                <a:cs typeface="Calibri" panose="020F0502020204030204" pitchFamily="34" charset="0"/>
              </a:rPr>
              <a:t>Признайте свою ценность в глазах Бога. </a:t>
            </a:r>
          </a:p>
          <a:p>
            <a:pPr marL="0" indent="0">
              <a:buNone/>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Чтобы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любить других, нам нужно научиться любить себя такими, какие мы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есть.</a:t>
            </a:r>
          </a:p>
          <a:p>
            <a:pPr marL="0" indent="0">
              <a:buNone/>
            </a:pP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М</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ы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должны осознавать, что нам нужно сформировать ценность своего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я» и позаботиться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о нем. </a:t>
            </a:r>
            <a:endParaRPr lang="en-US" dirty="0"/>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12</a:t>
            </a:fld>
            <a:endParaRPr lang="en-US"/>
          </a:p>
        </p:txBody>
      </p:sp>
      <p:sp>
        <p:nvSpPr>
          <p:cNvPr id="18" name="Footer Placeholder 11">
            <a:extLst>
              <a:ext uri="{FF2B5EF4-FFF2-40B4-BE49-F238E27FC236}">
                <a16:creationId xmlns=""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38492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en-ZA" sz="4400" b="1" dirty="0">
                <a:solidFill>
                  <a:schemeClr val="accent5">
                    <a:lumMod val="50000"/>
                  </a:schemeClr>
                </a:solidFill>
                <a:latin typeface="Abadi MT Condensed Light" panose="020B0306030101010103" pitchFamily="34" charset="77"/>
                <a:cs typeface="Calibri" panose="020F0502020204030204" pitchFamily="34" charset="0"/>
              </a:rPr>
              <a:t>2. </a:t>
            </a:r>
            <a:r>
              <a:rPr lang="ru-RU" sz="4400" b="1" dirty="0" smtClean="0">
                <a:solidFill>
                  <a:schemeClr val="accent5">
                    <a:lumMod val="50000"/>
                  </a:schemeClr>
                </a:solidFill>
                <a:latin typeface="Abadi MT Condensed Light" panose="020B0306030101010103" pitchFamily="34" charset="77"/>
                <a:cs typeface="Calibri" panose="020F0502020204030204" pitchFamily="34" charset="0"/>
              </a:rPr>
              <a:t>Признайте, </a:t>
            </a:r>
            <a:br>
              <a:rPr lang="ru-RU" sz="4400" b="1" dirty="0" smtClean="0">
                <a:solidFill>
                  <a:schemeClr val="accent5">
                    <a:lumMod val="50000"/>
                  </a:schemeClr>
                </a:solidFill>
                <a:latin typeface="Abadi MT Condensed Light" panose="020B0306030101010103" pitchFamily="34" charset="77"/>
                <a:cs typeface="Calibri" panose="020F0502020204030204" pitchFamily="34" charset="0"/>
              </a:rPr>
            </a:br>
            <a:r>
              <a:rPr lang="ru-RU" sz="4400" b="1" dirty="0" smtClean="0">
                <a:solidFill>
                  <a:schemeClr val="accent5">
                    <a:lumMod val="50000"/>
                  </a:schemeClr>
                </a:solidFill>
                <a:latin typeface="Abadi MT Condensed Light" panose="020B0306030101010103" pitchFamily="34" charset="77"/>
                <a:cs typeface="Calibri" panose="020F0502020204030204" pitchFamily="34" charset="0"/>
              </a:rPr>
              <a:t>что вы недооценивали себя</a:t>
            </a:r>
            <a:r>
              <a:rPr lang="en-ZA" sz="4400" b="1" dirty="0" smtClean="0">
                <a:solidFill>
                  <a:schemeClr val="accent5">
                    <a:lumMod val="50000"/>
                  </a:schemeClr>
                </a:solidFill>
                <a:latin typeface="Abadi MT Condensed Light" panose="020B0306030101010103" pitchFamily="34" charset="77"/>
                <a:cs typeface="Calibri" panose="020F0502020204030204" pitchFamily="34" charset="0"/>
              </a:rPr>
              <a:t>.</a:t>
            </a:r>
            <a:endParaRPr lang="en-US" b="1" dirty="0">
              <a:solidFill>
                <a:schemeClr val="accent5">
                  <a:lumMod val="50000"/>
                </a:schemeClr>
              </a:solidFill>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13</a:t>
            </a:fld>
            <a:endParaRPr lang="en-US"/>
          </a:p>
        </p:txBody>
      </p:sp>
      <p:sp>
        <p:nvSpPr>
          <p:cNvPr id="18" name="Footer Placeholder 11">
            <a:extLst>
              <a:ext uri="{FF2B5EF4-FFF2-40B4-BE49-F238E27FC236}">
                <a16:creationId xmlns=""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3" name="TextBox 2">
            <a:extLst>
              <a:ext uri="{FF2B5EF4-FFF2-40B4-BE49-F238E27FC236}">
                <a16:creationId xmlns="" xmlns:a16="http://schemas.microsoft.com/office/drawing/2014/main" id="{B9A3C8EE-F37F-1BFA-0DC6-7AE7EB7D2603}"/>
              </a:ext>
            </a:extLst>
          </p:cNvPr>
          <p:cNvSpPr txBox="1"/>
          <p:nvPr/>
        </p:nvSpPr>
        <p:spPr>
          <a:xfrm>
            <a:off x="527050" y="2071831"/>
            <a:ext cx="8668166" cy="3046988"/>
          </a:xfrm>
          <a:prstGeom prst="rect">
            <a:avLst/>
          </a:prstGeom>
          <a:noFill/>
          <a:ln>
            <a:noFill/>
          </a:ln>
        </p:spPr>
        <p:txBody>
          <a:bodyPr wrap="square" anchor="ctr">
            <a:spAutoFit/>
          </a:bodyPr>
          <a:lstStyle/>
          <a:p>
            <a:r>
              <a:rPr lang="ru-RU" sz="3200" dirty="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Дональд Винникотта предлагает относиться к ложному </a:t>
            </a:r>
            <a:r>
              <a:rPr lang="ru-RU" sz="3200" dirty="0" smtClean="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«Я» </a:t>
            </a:r>
            <a:r>
              <a:rPr lang="ru-RU" sz="3200" dirty="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как к </a:t>
            </a:r>
            <a:r>
              <a:rPr lang="ru-RU" sz="3200" dirty="0" smtClean="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«определенным» типам </a:t>
            </a:r>
            <a:r>
              <a:rPr lang="ru-RU" sz="3200" dirty="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ложных личностей, которые развиваются в результате ранних и повторяющихся неудач, </a:t>
            </a:r>
            <a:r>
              <a:rPr lang="ru-RU" sz="3200" dirty="0" smtClean="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и как следствие истинный </a:t>
            </a:r>
            <a:r>
              <a:rPr lang="ru-RU" sz="3200" dirty="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потенциал </a:t>
            </a:r>
            <a:r>
              <a:rPr lang="ru-RU" sz="3200" dirty="0" smtClean="0">
                <a:ln w="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скрывается и так и не реализуется. </a:t>
            </a:r>
            <a:endParaRPr lang="en-US" sz="3200" dirty="0">
              <a:ln w="0"/>
              <a:solidFill>
                <a:srgbClr val="C00000"/>
              </a:solidFill>
              <a:effectLst/>
              <a:latin typeface="Abadi MT Condensed Light" panose="020B0306030101010103" pitchFamily="34" charset="77"/>
            </a:endParaRPr>
          </a:p>
        </p:txBody>
      </p:sp>
    </p:spTree>
    <p:extLst>
      <p:ext uri="{BB962C8B-B14F-4D97-AF65-F5344CB8AC3E}">
        <p14:creationId xmlns:p14="http://schemas.microsoft.com/office/powerpoint/2010/main" val="16583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68680" y="107712"/>
            <a:ext cx="8859982" cy="1297420"/>
          </a:xfrm>
        </p:spPr>
        <p:txBody>
          <a:bodyPr>
            <a:normAutofit/>
          </a:bodyPr>
          <a:lstStyle/>
          <a:p>
            <a:r>
              <a:rPr lang="en-US" b="1" dirty="0">
                <a:solidFill>
                  <a:schemeClr val="accent5">
                    <a:lumMod val="50000"/>
                  </a:schemeClr>
                </a:solidFill>
                <a:latin typeface="Abadi MT Condensed Light" panose="020B0306030101010103" pitchFamily="34" charset="77"/>
              </a:rPr>
              <a:t>3. </a:t>
            </a:r>
            <a:r>
              <a:rPr lang="ru-RU" sz="4400" b="1" dirty="0" smtClean="0">
                <a:solidFill>
                  <a:schemeClr val="accent5">
                    <a:lumMod val="50000"/>
                  </a:schemeClr>
                </a:solidFill>
                <a:effectLst/>
                <a:latin typeface="Abadi MT Condensed Light" panose="020B0306030101010103" pitchFamily="34" charset="77"/>
                <a:cs typeface="Calibri" panose="020F0502020204030204" pitchFamily="34" charset="0"/>
              </a:rPr>
              <a:t>Снимите «маску»</a:t>
            </a:r>
            <a:r>
              <a:rPr lang="en-ZA" sz="4400" b="1" dirty="0" smtClean="0">
                <a:solidFill>
                  <a:schemeClr val="accent5">
                    <a:lumMod val="50000"/>
                  </a:schemeClr>
                </a:solidFill>
                <a:effectLst/>
                <a:latin typeface="Abadi MT Condensed Light" panose="020B0306030101010103" pitchFamily="34" charset="77"/>
                <a:cs typeface="Calibri" panose="020F0502020204030204" pitchFamily="34" charset="0"/>
              </a:rPr>
              <a:t>.</a:t>
            </a:r>
            <a:endParaRPr lang="en-US" b="1" dirty="0">
              <a:solidFill>
                <a:schemeClr val="accent5">
                  <a:lumMod val="50000"/>
                </a:schemeClr>
              </a:solidFill>
              <a:latin typeface="Abadi MT Condensed Light" panose="020B0306030101010103" pitchFamily="34" charset="77"/>
            </a:endParaRPr>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527050" y="1203413"/>
            <a:ext cx="8859982" cy="4258955"/>
          </a:xfrm>
        </p:spPr>
        <p:txBody>
          <a:bodyPr anchor="ctr">
            <a:normAutofit/>
          </a:bodyPr>
          <a:lstStyle/>
          <a:p>
            <a:r>
              <a:rPr lang="ru-RU" dirty="0">
                <a:solidFill>
                  <a:schemeClr val="tx1">
                    <a:lumMod val="75000"/>
                    <a:lumOff val="25000"/>
                  </a:schemeClr>
                </a:solidFill>
                <a:latin typeface="Abadi MT Condensed Light" panose="020B0306030101010103" pitchFamily="34" charset="77"/>
              </a:rPr>
              <a:t>Позволив Богу управлять </a:t>
            </a:r>
            <a:r>
              <a:rPr lang="ru-RU" dirty="0" smtClean="0">
                <a:solidFill>
                  <a:schemeClr val="tx1">
                    <a:lumMod val="75000"/>
                    <a:lumOff val="25000"/>
                  </a:schemeClr>
                </a:solidFill>
                <a:latin typeface="Abadi MT Condensed Light" panose="020B0306030101010103" pitchFamily="34" charset="77"/>
              </a:rPr>
              <a:t>нашей жизнью, мы сможем избавиться </a:t>
            </a:r>
            <a:r>
              <a:rPr lang="ru-RU" dirty="0">
                <a:solidFill>
                  <a:schemeClr val="tx1">
                    <a:lumMod val="75000"/>
                    <a:lumOff val="25000"/>
                  </a:schemeClr>
                </a:solidFill>
                <a:latin typeface="Abadi MT Condensed Light" panose="020B0306030101010103" pitchFamily="34" charset="77"/>
              </a:rPr>
              <a:t>от неправильного </a:t>
            </a:r>
            <a:r>
              <a:rPr lang="ru-RU" dirty="0" smtClean="0">
                <a:solidFill>
                  <a:schemeClr val="tx1">
                    <a:lumMod val="75000"/>
                    <a:lumOff val="25000"/>
                  </a:schemeClr>
                </a:solidFill>
                <a:latin typeface="Abadi MT Condensed Light" panose="020B0306030101010103" pitchFamily="34" charset="77"/>
              </a:rPr>
              <a:t>самовосприятия.</a:t>
            </a:r>
          </a:p>
          <a:p>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Искушение взять на себя роль Бога в нашей жизни является сущностью ложного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«Я».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Ложное «я» — это «я», которое каким-то образом играет в бога в своей жизни и в своем мире</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ru-RU"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Малхоланд</a:t>
            </a:r>
            <a:r>
              <a:rPr lang="en-ZA"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1 Иоанна 1:9: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«Если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исповедуем грехи наши, то Он, будучи верен и праведен, простит нам грехи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наши и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очистит нас от всякой неправды</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en-ZA"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14</a:t>
            </a:fld>
            <a:endParaRPr lang="en-US"/>
          </a:p>
        </p:txBody>
      </p:sp>
      <p:sp>
        <p:nvSpPr>
          <p:cNvPr id="18" name="Footer Placeholder 11">
            <a:extLst>
              <a:ext uri="{FF2B5EF4-FFF2-40B4-BE49-F238E27FC236}">
                <a16:creationId xmlns=""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9781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dirty="0">
                <a:solidFill>
                  <a:schemeClr val="accent5">
                    <a:lumMod val="50000"/>
                  </a:schemeClr>
                </a:solidFill>
                <a:latin typeface="Abadi MT Condensed Light" panose="020B0306030101010103" pitchFamily="34" charset="77"/>
              </a:rPr>
              <a:t>4. </a:t>
            </a:r>
            <a:r>
              <a:rPr lang="ru-RU" sz="4800" b="1" dirty="0" smtClean="0">
                <a:solidFill>
                  <a:schemeClr val="accent5">
                    <a:lumMod val="50000"/>
                  </a:schemeClr>
                </a:solidFill>
                <a:latin typeface="Abadi MT Condensed Light" panose="020B0306030101010103" pitchFamily="34" charset="77"/>
              </a:rPr>
              <a:t>Будьте собой</a:t>
            </a:r>
            <a:endParaRPr lang="en-US" b="1" dirty="0"/>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Имея близкие взаимоотношения с Иисусом, мы можем быть самим собой. </a:t>
            </a:r>
            <a:endPar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endParaRPr lang="ru-RU" sz="800"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Наша уникальность формирует наше подлинное я.</a:t>
            </a:r>
          </a:p>
          <a:p>
            <a:pPr marL="0" indent="0">
              <a:buNone/>
            </a:pPr>
            <a:endParaRPr lang="en-ZA" sz="8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Ежедневно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приближаясь к Нему, мы будем процветать, используя весь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свой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потенциал.</a:t>
            </a:r>
            <a:endParaRPr lang="en-US" dirty="0">
              <a:solidFill>
                <a:schemeClr val="tx1">
                  <a:lumMod val="75000"/>
                  <a:lumOff val="25000"/>
                </a:schemeClr>
              </a:solidFill>
              <a:latin typeface="Abadi MT Condensed Light" panose="020B0306030101010103" pitchFamily="34" charset="77"/>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15</a:t>
            </a:fld>
            <a:endParaRPr lang="en-US"/>
          </a:p>
        </p:txBody>
      </p:sp>
      <p:sp>
        <p:nvSpPr>
          <p:cNvPr id="18" name="Footer Placeholder 11">
            <a:extLst>
              <a:ext uri="{FF2B5EF4-FFF2-40B4-BE49-F238E27FC236}">
                <a16:creationId xmlns=""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66477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en-US" sz="4800" b="1" dirty="0">
                <a:solidFill>
                  <a:schemeClr val="accent5">
                    <a:lumMod val="50000"/>
                  </a:schemeClr>
                </a:solidFill>
                <a:latin typeface="Abadi MT Condensed Light" panose="020B0306030101010103" pitchFamily="34" charset="77"/>
              </a:rPr>
              <a:t>5. </a:t>
            </a:r>
            <a:r>
              <a:rPr lang="ru-RU" sz="4800" b="1" dirty="0" smtClean="0">
                <a:solidFill>
                  <a:schemeClr val="accent5">
                    <a:lumMod val="50000"/>
                  </a:schemeClr>
                </a:solidFill>
                <a:latin typeface="Abadi MT Condensed Light" panose="020B0306030101010103" pitchFamily="34" charset="77"/>
              </a:rPr>
              <a:t>Живите эмоционально здоровой жизнью</a:t>
            </a:r>
            <a:endParaRPr lang="en-US" b="1" dirty="0"/>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ru-RU" dirty="0" smtClean="0">
                <a:solidFill>
                  <a:schemeClr val="tx1">
                    <a:lumMod val="75000"/>
                    <a:lumOff val="25000"/>
                  </a:schemeClr>
                </a:solidFill>
                <a:latin typeface="Abadi MT Condensed Light" panose="020B0306030101010103" pitchFamily="34" charset="77"/>
                <a:ea typeface="Charter" panose="02040503050506020203" pitchFamily="18" charset="0"/>
                <a:cs typeface="Calibri" panose="020F0502020204030204" pitchFamily="34" charset="0"/>
              </a:rPr>
              <a:t>«Итак</a:t>
            </a:r>
            <a:r>
              <a:rPr lang="ru-RU" dirty="0">
                <a:solidFill>
                  <a:schemeClr val="tx1">
                    <a:lumMod val="75000"/>
                    <a:lumOff val="25000"/>
                  </a:schemeClr>
                </a:solidFill>
                <a:latin typeface="Abadi MT Condensed Light" panose="020B0306030101010103" pitchFamily="34" charset="77"/>
                <a:ea typeface="Charter" panose="02040503050506020203" pitchFamily="18" charset="0"/>
                <a:cs typeface="Calibri" panose="020F0502020204030204" pitchFamily="34" charset="0"/>
              </a:rPr>
              <a:t>, стойте в свободе, которую даровал нам Христос, и не подвергайтесь опять игу рабства» (Галатам 5:1). </a:t>
            </a:r>
            <a:endParaRPr lang="ru-RU" dirty="0" smtClean="0">
              <a:solidFill>
                <a:schemeClr val="tx1">
                  <a:lumMod val="75000"/>
                  <a:lumOff val="25000"/>
                </a:schemeClr>
              </a:solidFill>
              <a:latin typeface="Abadi MT Condensed Light" panose="020B0306030101010103" pitchFamily="34" charset="77"/>
              <a:ea typeface="Charter" panose="02040503050506020203" pitchFamily="18" charset="0"/>
              <a:cs typeface="Calibri" panose="020F0502020204030204" pitchFamily="34" charset="0"/>
            </a:endParaRPr>
          </a:p>
          <a:p>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Святой Дух был послан, чтобы дать нам силу освободиться от нашего бремени</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p>
          <a:p>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Всегда помните о  том, что вы были созданы в любви и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счастье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Богом, который любит вас. </a:t>
            </a:r>
            <a:r>
              <a:rPr lang="en-ZA"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16</a:t>
            </a:fld>
            <a:endParaRPr lang="en-US"/>
          </a:p>
        </p:txBody>
      </p:sp>
      <p:sp>
        <p:nvSpPr>
          <p:cNvPr id="18" name="Footer Placeholder 11">
            <a:extLst>
              <a:ext uri="{FF2B5EF4-FFF2-40B4-BE49-F238E27FC236}">
                <a16:creationId xmlns=""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6734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392320"/>
            <a:ext cx="8859982" cy="1297420"/>
          </a:xfrm>
        </p:spPr>
        <p:txBody>
          <a:bodyPr>
            <a:normAutofit/>
          </a:bodyPr>
          <a:lstStyle/>
          <a:p>
            <a:r>
              <a:rPr lang="ru-RU" sz="3600" b="1" dirty="0" smtClean="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Живите эмоционально здоровой жизнью</a:t>
            </a:r>
            <a:endParaRPr lang="en-US" sz="3600" b="1" dirty="0">
              <a:solidFill>
                <a:schemeClr val="accent5">
                  <a:lumMod val="50000"/>
                </a:schemeClr>
              </a:solidFill>
            </a:endParaRPr>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701040" y="1468498"/>
            <a:ext cx="8859982" cy="4258955"/>
          </a:xfrm>
        </p:spPr>
        <p:txBody>
          <a:bodyPr>
            <a:normAutofit/>
          </a:bodyPr>
          <a:lstStyle/>
          <a:p>
            <a:pPr marL="514350" indent="-514350">
              <a:buAutoNum type="arabicPeriod"/>
            </a:pPr>
            <a:r>
              <a:rPr lang="ru-RU" dirty="0" smtClean="0">
                <a:solidFill>
                  <a:schemeClr val="tx1">
                    <a:lumMod val="75000"/>
                    <a:lumOff val="25000"/>
                  </a:schemeClr>
                </a:solidFill>
                <a:latin typeface="Abadi MT Condensed Light" panose="020B0306030101010103" pitchFamily="34" charset="77"/>
                <a:cs typeface="Calibri" panose="020F0502020204030204" pitchFamily="34" charset="0"/>
              </a:rPr>
              <a:t>Слушайте себя и свои мысли, уповайте на Господа</a:t>
            </a:r>
            <a:r>
              <a:rPr lang="en-ZA" dirty="0" smtClean="0">
                <a:solidFill>
                  <a:schemeClr val="tx1">
                    <a:lumMod val="75000"/>
                    <a:lumOff val="25000"/>
                  </a:schemeClr>
                </a:solidFill>
                <a:latin typeface="Abadi MT Condensed Light" panose="020B0306030101010103" pitchFamily="34" charset="77"/>
                <a:cs typeface="Calibri" panose="020F0502020204030204" pitchFamily="34" charset="0"/>
              </a:rPr>
              <a:t> </a:t>
            </a:r>
            <a:endParaRPr lang="en-ZA"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AutoNum type="arabicPeriod"/>
            </a:pPr>
            <a:r>
              <a:rPr lang="ru-RU" dirty="0" smtClean="0">
                <a:solidFill>
                  <a:schemeClr val="tx1">
                    <a:lumMod val="75000"/>
                    <a:lumOff val="25000"/>
                  </a:schemeClr>
                </a:solidFill>
                <a:latin typeface="Abadi MT Condensed Light" panose="020B0306030101010103" pitchFamily="34" charset="77"/>
              </a:rPr>
              <a:t>Признайте свои эмоции и управляйте ими</a:t>
            </a:r>
            <a:endParaRPr lang="en-US" dirty="0">
              <a:solidFill>
                <a:schemeClr val="tx1">
                  <a:lumMod val="75000"/>
                  <a:lumOff val="25000"/>
                </a:schemeClr>
              </a:solidFill>
              <a:latin typeface="Abadi MT Condensed Light" panose="020B0306030101010103" pitchFamily="34" charset="77"/>
            </a:endParaRPr>
          </a:p>
          <a:p>
            <a:pPr marL="514350" indent="-514350">
              <a:buAutoNum type="arabicPeriod"/>
            </a:pPr>
            <a:r>
              <a:rPr lang="ru-RU" dirty="0" smtClean="0">
                <a:solidFill>
                  <a:schemeClr val="tx1">
                    <a:lumMod val="75000"/>
                    <a:lumOff val="25000"/>
                  </a:schemeClr>
                </a:solidFill>
                <a:latin typeface="Abadi MT Condensed Light" panose="020B0306030101010103" pitchFamily="34" charset="77"/>
              </a:rPr>
              <a:t>Развивайте свой эмоциональный интеллект</a:t>
            </a:r>
            <a:endParaRPr lang="en-US" dirty="0">
              <a:solidFill>
                <a:schemeClr val="tx1">
                  <a:lumMod val="75000"/>
                  <a:lumOff val="25000"/>
                </a:schemeClr>
              </a:solidFill>
              <a:latin typeface="Abadi MT Condensed Light" panose="020B0306030101010103" pitchFamily="34" charset="77"/>
            </a:endParaRPr>
          </a:p>
          <a:p>
            <a:pPr marL="514350" indent="-514350">
              <a:buAutoNum type="arabicPeriod"/>
            </a:pPr>
            <a:r>
              <a:rPr lang="ru-RU" dirty="0" smtClean="0">
                <a:solidFill>
                  <a:schemeClr val="tx1">
                    <a:lumMod val="75000"/>
                    <a:lumOff val="25000"/>
                  </a:schemeClr>
                </a:solidFill>
                <a:latin typeface="Abadi MT Condensed Light" panose="020B0306030101010103" pitchFamily="34" charset="77"/>
              </a:rPr>
              <a:t>Живите обновленной жизнью</a:t>
            </a:r>
            <a:endParaRPr lang="en-US" dirty="0">
              <a:solidFill>
                <a:schemeClr val="tx1">
                  <a:lumMod val="75000"/>
                  <a:lumOff val="25000"/>
                </a:schemeClr>
              </a:solidFill>
              <a:latin typeface="Abadi MT Condensed Light" panose="020B0306030101010103" pitchFamily="34" charset="77"/>
            </a:endParaRPr>
          </a:p>
          <a:p>
            <a:pPr marL="514350" indent="-514350">
              <a:buAutoNum type="arabicPeriod"/>
            </a:pPr>
            <a:r>
              <a:rPr lang="ru-RU" dirty="0" smtClean="0">
                <a:solidFill>
                  <a:schemeClr val="tx1">
                    <a:lumMod val="75000"/>
                    <a:lumOff val="25000"/>
                  </a:schemeClr>
                </a:solidFill>
                <a:latin typeface="Abadi MT Condensed Light" panose="020B0306030101010103" pitchFamily="34" charset="77"/>
              </a:rPr>
              <a:t>Простите себя</a:t>
            </a:r>
            <a:r>
              <a:rPr lang="en-US" dirty="0" smtClean="0">
                <a:solidFill>
                  <a:schemeClr val="tx1">
                    <a:lumMod val="75000"/>
                    <a:lumOff val="25000"/>
                  </a:schemeClr>
                </a:solidFill>
                <a:latin typeface="Abadi MT Condensed Light" panose="020B0306030101010103" pitchFamily="34" charset="77"/>
              </a:rPr>
              <a:t>. </a:t>
            </a:r>
            <a:r>
              <a:rPr lang="ru-RU" dirty="0" smtClean="0">
                <a:solidFill>
                  <a:schemeClr val="tx1">
                    <a:lumMod val="75000"/>
                    <a:lumOff val="25000"/>
                  </a:schemeClr>
                </a:solidFill>
                <a:latin typeface="Abadi MT Condensed Light" panose="020B0306030101010103" pitchFamily="34" charset="77"/>
              </a:rPr>
              <a:t>Будьте сострадательны и признайте свои ограничения</a:t>
            </a:r>
          </a:p>
          <a:p>
            <a:pPr marL="514350" indent="-514350">
              <a:buAutoNum type="arabicPeriod"/>
            </a:pPr>
            <a:r>
              <a:rPr lang="ru-RU" dirty="0" smtClean="0">
                <a:solidFill>
                  <a:schemeClr val="tx1">
                    <a:lumMod val="75000"/>
                    <a:lumOff val="25000"/>
                  </a:schemeClr>
                </a:solidFill>
                <a:latin typeface="Abadi MT Condensed Light" panose="020B0306030101010103" pitchFamily="34" charset="77"/>
              </a:rPr>
              <a:t>Молитесь, чтобы Бог послал вам решительность</a:t>
            </a:r>
            <a:endParaRPr lang="en-US" dirty="0">
              <a:solidFill>
                <a:schemeClr val="tx1">
                  <a:lumMod val="75000"/>
                  <a:lumOff val="25000"/>
                </a:schemeClr>
              </a:solidFill>
              <a:latin typeface="Abadi MT Condensed Light" panose="020B0306030101010103" pitchFamily="34" charset="77"/>
            </a:endParaRPr>
          </a:p>
          <a:p>
            <a:pPr marL="0" indent="0">
              <a:buNone/>
            </a:pPr>
            <a:endParaRPr lang="en-US" dirty="0"/>
          </a:p>
        </p:txBody>
      </p:sp>
      <p:sp>
        <p:nvSpPr>
          <p:cNvPr id="4" name="Footer Placeholder 3">
            <a:extLst>
              <a:ext uri="{FF2B5EF4-FFF2-40B4-BE49-F238E27FC236}">
                <a16:creationId xmlns="" xmlns:a16="http://schemas.microsoft.com/office/drawing/2014/main" id="{1393E13E-E9D2-8891-2F16-4D6383DDF70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17</a:t>
            </a:fld>
            <a:endParaRPr lang="en-US"/>
          </a:p>
        </p:txBody>
      </p:sp>
      <p:pic>
        <p:nvPicPr>
          <p:cNvPr id="2" name="Picture 1" descr="Background pattern&#10;&#10;Description automatically generated with medium confidence">
            <a:extLst>
              <a:ext uri="{FF2B5EF4-FFF2-40B4-BE49-F238E27FC236}">
                <a16:creationId xmlns="" xmlns:a16="http://schemas.microsoft.com/office/drawing/2014/main" id="{309C8750-7CE3-6D1F-B68D-EC60AA2ACAF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5290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ru-RU" sz="4800" b="1" dirty="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ВОЗЛЮБИ БЛИЖНЕГО СВОЕГО</a:t>
            </a:r>
            <a:endParaRPr lang="en-US" b="1" dirty="0"/>
          </a:p>
        </p:txBody>
      </p:sp>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838200" y="1662546"/>
            <a:ext cx="8859982" cy="4258955"/>
          </a:xfrm>
        </p:spPr>
        <p:txBody>
          <a:bodyPr>
            <a:normAutofit/>
          </a:bodyPr>
          <a:lstStyle/>
          <a:p>
            <a:pPr>
              <a:spcBef>
                <a:spcPts val="0"/>
              </a:spcBef>
            </a:pP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М</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ы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должны признать, что мы созданы по образу Божию и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соответственно,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как и каждый человек на земле</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p>
          <a:p>
            <a:pPr marL="0" indent="0">
              <a:spcBef>
                <a:spcPts val="0"/>
              </a:spcBef>
              <a:buNone/>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r>
              <a:rPr lang="ru-RU"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Будучи сотворенным по образу Божию</a:t>
            </a:r>
            <a:r>
              <a:rPr lang="en-US"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каждый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человек на земле заслуживает уважения.</a:t>
            </a:r>
            <a:r>
              <a:rPr lang="en-US"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ru-RU"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Безусловная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любовь Бога к Своему творению называется любовью агапе</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endParaRPr lang="en-US" dirty="0">
              <a:solidFill>
                <a:schemeClr val="tx1">
                  <a:lumMod val="75000"/>
                  <a:lumOff val="25000"/>
                </a:schemeClr>
              </a:solidFill>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18</a:t>
            </a:fld>
            <a:endParaRPr lang="en-US"/>
          </a:p>
        </p:txBody>
      </p:sp>
      <p:sp>
        <p:nvSpPr>
          <p:cNvPr id="2" name="Footer Placeholder 11">
            <a:extLst>
              <a:ext uri="{FF2B5EF4-FFF2-40B4-BE49-F238E27FC236}">
                <a16:creationId xmlns="" xmlns:a16="http://schemas.microsoft.com/office/drawing/2014/main" id="{377A10BD-7AE1-FA01-8162-650295D876D7}"/>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 xmlns:a16="http://schemas.microsoft.com/office/drawing/2014/main" id="{37DF3931-0C6E-C8DA-B318-F676B243E89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931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8DB7D454-7FD7-5F70-CC0B-47C0C2B54A1C}"/>
              </a:ext>
            </a:extLst>
          </p:cNvPr>
          <p:cNvSpPr>
            <a:spLocks noGrp="1"/>
          </p:cNvSpPr>
          <p:nvPr>
            <p:ph type="title"/>
          </p:nvPr>
        </p:nvSpPr>
        <p:spPr>
          <a:xfrm>
            <a:off x="408709" y="115747"/>
            <a:ext cx="7154847" cy="1325563"/>
          </a:xfrm>
        </p:spPr>
        <p:txBody>
          <a:bodyPr>
            <a:normAutofit/>
          </a:bodyPr>
          <a:lstStyle/>
          <a:p>
            <a:r>
              <a:rPr lang="ru-RU" sz="2800" b="1" dirty="0">
                <a:solidFill>
                  <a:schemeClr val="accent5">
                    <a:lumMod val="50000"/>
                  </a:schemeClr>
                </a:solidFill>
                <a:latin typeface="Abadi MT Condensed Light" panose="020B0306030101010103" pitchFamily="34" charset="77"/>
              </a:rPr>
              <a:t>СОВЕТЫ, КАК МЫ МОЖЕМ ПРОЯВЛЯТЬ БЕЗУСЛОВНУЮ ЛЮБОВЬ И УВАЖАТЬ ДРУГИХ</a:t>
            </a:r>
            <a:endParaRPr lang="en-US" sz="2800" b="1" dirty="0">
              <a:solidFill>
                <a:schemeClr val="accent5">
                  <a:lumMod val="50000"/>
                </a:schemeClr>
              </a:solidFill>
              <a:latin typeface="Sinthya" panose="02000500000000000000" pitchFamily="2" charset="0"/>
            </a:endParaRPr>
          </a:p>
        </p:txBody>
      </p:sp>
      <p:sp>
        <p:nvSpPr>
          <p:cNvPr id="10" name="Content Placeholder 9">
            <a:extLst>
              <a:ext uri="{FF2B5EF4-FFF2-40B4-BE49-F238E27FC236}">
                <a16:creationId xmlns="" xmlns:a16="http://schemas.microsoft.com/office/drawing/2014/main" id="{05D1775C-B8B0-D5A1-5B2D-C6C72D38FF8E}"/>
              </a:ext>
            </a:extLst>
          </p:cNvPr>
          <p:cNvSpPr>
            <a:spLocks noGrp="1"/>
          </p:cNvSpPr>
          <p:nvPr>
            <p:ph idx="1"/>
          </p:nvPr>
        </p:nvSpPr>
        <p:spPr>
          <a:xfrm>
            <a:off x="401782" y="2079914"/>
            <a:ext cx="9677400" cy="4514418"/>
          </a:xfrm>
        </p:spPr>
        <p:txBody>
          <a:bodyPr>
            <a:normAutofit fontScale="55000" lnSpcReduction="20000"/>
          </a:bodyPr>
          <a:lstStyle/>
          <a:p>
            <a:pPr marL="0" marR="0" lvl="0" indent="0">
              <a:lnSpc>
                <a:spcPct val="150000"/>
              </a:lnSpc>
              <a:spcBef>
                <a:spcPts val="0"/>
              </a:spcBef>
              <a:spcAft>
                <a:spcPts val="0"/>
              </a:spcAft>
              <a:buNone/>
            </a:pPr>
            <a:endParaRPr lang="ru-RU" sz="32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Сопереживать</a:t>
            </a:r>
            <a:r>
              <a:rPr lang="ru-RU" sz="44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сочувствовать.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Носите бремена друг друга. (Галатам 6:2).</a:t>
            </a: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Служить</a:t>
            </a:r>
            <a:r>
              <a:rPr lang="ru-RU" sz="44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Протяните руку помощи, поддержите (Матфея 25:35-40).</a:t>
            </a: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Ценить</a:t>
            </a:r>
            <a:r>
              <a:rPr lang="ru-RU" sz="44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Проявите к ним такую же заботу, как и к себе (Ефесянам 5:28).</a:t>
            </a: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Радоваться</a:t>
            </a:r>
            <a:r>
              <a:rPr lang="ru-RU" sz="44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Радуйтесь их успехам, не завидуя (Римлянам 12:15).</a:t>
            </a: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Оказывать </a:t>
            </a:r>
            <a:r>
              <a:rPr lang="ru-RU" sz="44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помощь.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Когда нужно, поделись с ними (</a:t>
            </a:r>
            <a:r>
              <a:rPr lang="ru-RU" sz="4400"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Мф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5:42; </a:t>
            </a:r>
            <a:r>
              <a:rPr lang="ru-RU" sz="4400"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Рим.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12:13).</a:t>
            </a: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Не осуждать.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Позвольте Богу быть судьей (Матфея 7:1-5; Римлянам 15:19).</a:t>
            </a:r>
          </a:p>
          <a:p>
            <a:pPr marL="0" marR="0" lvl="0" indent="0">
              <a:lnSpc>
                <a:spcPct val="150000"/>
              </a:lnSpc>
              <a:spcBef>
                <a:spcPts val="0"/>
              </a:spcBef>
              <a:spcAft>
                <a:spcPts val="0"/>
              </a:spcAft>
              <a:buNone/>
            </a:pPr>
            <a:r>
              <a:rPr lang="ru-RU" sz="4400" b="1" dirty="0" smtClean="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Принимать</a:t>
            </a:r>
            <a:r>
              <a:rPr lang="ru-RU" sz="44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sz="4400"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Не зацикливайтесь на различиях. (Римлянам 15:7-12).</a:t>
            </a:r>
          </a:p>
        </p:txBody>
      </p:sp>
      <p:sp>
        <p:nvSpPr>
          <p:cNvPr id="8" name="Slide Number Placeholder 7">
            <a:extLst>
              <a:ext uri="{FF2B5EF4-FFF2-40B4-BE49-F238E27FC236}">
                <a16:creationId xmlns="" xmlns:a16="http://schemas.microsoft.com/office/drawing/2014/main" id="{6846E7AB-EBB6-E03C-21C3-82BF9C155C45}"/>
              </a:ext>
            </a:extLst>
          </p:cNvPr>
          <p:cNvSpPr>
            <a:spLocks noGrp="1"/>
          </p:cNvSpPr>
          <p:nvPr>
            <p:ph type="sldNum" sz="quarter" idx="12"/>
          </p:nvPr>
        </p:nvSpPr>
        <p:spPr/>
        <p:txBody>
          <a:bodyPr/>
          <a:lstStyle/>
          <a:p>
            <a:fld id="{A5D17016-2A0F-CE4A-995C-3BD64DEC97AB}" type="slidenum">
              <a:rPr lang="en-US" smtClean="0"/>
              <a:t>19</a:t>
            </a:fld>
            <a:endParaRPr lang="en-US"/>
          </a:p>
        </p:txBody>
      </p:sp>
      <p:sp>
        <p:nvSpPr>
          <p:cNvPr id="11" name="Footer Placeholder 3">
            <a:extLst>
              <a:ext uri="{FF2B5EF4-FFF2-40B4-BE49-F238E27FC236}">
                <a16:creationId xmlns="" xmlns:a16="http://schemas.microsoft.com/office/drawing/2014/main" id="{AAB56D85-97DD-9195-3FA0-FFC659F20379}"/>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pic>
        <p:nvPicPr>
          <p:cNvPr id="12" name="Picture 11" descr="Background pattern&#10;&#10;Description automatically generated with medium confidence">
            <a:extLst>
              <a:ext uri="{FF2B5EF4-FFF2-40B4-BE49-F238E27FC236}">
                <a16:creationId xmlns="" xmlns:a16="http://schemas.microsoft.com/office/drawing/2014/main" id="{F428DCD5-DBA1-2DB1-8E03-24804871641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0686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DC95037-8B03-5E8E-9603-480975C78AD8}"/>
              </a:ext>
            </a:extLst>
          </p:cNvPr>
          <p:cNvSpPr>
            <a:spLocks noGrp="1"/>
          </p:cNvSpPr>
          <p:nvPr>
            <p:ph type="title"/>
          </p:nvPr>
        </p:nvSpPr>
        <p:spPr>
          <a:xfrm>
            <a:off x="1240559" y="444818"/>
            <a:ext cx="8741641" cy="2852737"/>
          </a:xfrm>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r>
              <a:rPr lang="ru-RU" dirty="0" smtClean="0">
                <a:solidFill>
                  <a:schemeClr val="tx1">
                    <a:lumMod val="75000"/>
                    <a:lumOff val="25000"/>
                  </a:schemeClr>
                </a:solidFill>
                <a:latin typeface="Abadi MT Condensed Light" panose="020B0306030101010103" pitchFamily="34" charset="77"/>
              </a:rPr>
              <a:t>Духовная зрелость</a:t>
            </a:r>
            <a:endParaRPr lang="en-US" dirty="0">
              <a:solidFill>
                <a:schemeClr val="tx1">
                  <a:lumMod val="75000"/>
                  <a:lumOff val="25000"/>
                </a:schemeClr>
              </a:solidFill>
              <a:latin typeface="Abadi MT Condensed Light" panose="020B0306030101010103" pitchFamily="34" charset="77"/>
            </a:endParaRPr>
          </a:p>
        </p:txBody>
      </p:sp>
      <p:sp>
        <p:nvSpPr>
          <p:cNvPr id="5" name="Text Placeholder 4">
            <a:extLst>
              <a:ext uri="{FF2B5EF4-FFF2-40B4-BE49-F238E27FC236}">
                <a16:creationId xmlns="" xmlns:a16="http://schemas.microsoft.com/office/drawing/2014/main" id="{97542E68-42EA-EF27-398B-85D3196FB14E}"/>
              </a:ext>
            </a:extLst>
          </p:cNvPr>
          <p:cNvSpPr>
            <a:spLocks noGrp="1"/>
          </p:cNvSpPr>
          <p:nvPr>
            <p:ph type="body" idx="1"/>
          </p:nvPr>
        </p:nvSpPr>
        <p:spPr>
          <a:xfrm>
            <a:off x="1959610" y="3614103"/>
            <a:ext cx="8741641" cy="1500187"/>
          </a:xfrm>
        </p:spPr>
        <p:txBody>
          <a:bodyPr/>
          <a:lstStyle/>
          <a:p>
            <a:r>
              <a:rPr lang="ru-RU" dirty="0" smtClean="0">
                <a:solidFill>
                  <a:schemeClr val="accent5">
                    <a:lumMod val="50000"/>
                  </a:schemeClr>
                </a:solidFill>
              </a:rPr>
              <a:t>Стать такими, какими нас изначально создал Бог</a:t>
            </a:r>
            <a:endParaRPr lang="en-US" dirty="0">
              <a:solidFill>
                <a:schemeClr val="accent5">
                  <a:lumMod val="50000"/>
                </a:schemeClr>
              </a:solidFill>
            </a:endParaRPr>
          </a:p>
        </p:txBody>
      </p:sp>
      <p:sp>
        <p:nvSpPr>
          <p:cNvPr id="6" name="Footer Placeholder 5">
            <a:extLst>
              <a:ext uri="{FF2B5EF4-FFF2-40B4-BE49-F238E27FC236}">
                <a16:creationId xmlns="" xmlns:a16="http://schemas.microsoft.com/office/drawing/2014/main" id="{71C12A70-F340-4454-DF46-5D393A3266D5}"/>
              </a:ext>
            </a:extLst>
          </p:cNvPr>
          <p:cNvSpPr>
            <a:spLocks noGrp="1"/>
          </p:cNvSpPr>
          <p:nvPr>
            <p:ph type="ftr" sz="quarter" idx="11"/>
          </p:nvPr>
        </p:nvSpPr>
        <p:spPr>
          <a:xfrm>
            <a:off x="515761" y="6325684"/>
            <a:ext cx="4114800" cy="365125"/>
          </a:xfrm>
        </p:spPr>
        <p:txBody>
          <a:bodyPr/>
          <a:lstStyle/>
          <a:p>
            <a:pPr algn="l"/>
            <a:r>
              <a:rPr lang="en-US">
                <a:solidFill>
                  <a:schemeClr val="bg1">
                    <a:lumMod val="85000"/>
                  </a:schemeClr>
                </a:solidFill>
              </a:rPr>
              <a:t>Women's Ministries Emphasis Day | June 10, 2023</a:t>
            </a:r>
          </a:p>
        </p:txBody>
      </p:sp>
      <p:sp>
        <p:nvSpPr>
          <p:cNvPr id="7" name="Slide Number Placeholder 6">
            <a:extLst>
              <a:ext uri="{FF2B5EF4-FFF2-40B4-BE49-F238E27FC236}">
                <a16:creationId xmlns=""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2</a:t>
            </a:fld>
            <a:endParaRPr lang="en-US"/>
          </a:p>
        </p:txBody>
      </p:sp>
      <p:pic>
        <p:nvPicPr>
          <p:cNvPr id="8" name="Picture 7" descr="Background pattern&#10;&#10;Description automatically generated with medium confidence">
            <a:extLst>
              <a:ext uri="{FF2B5EF4-FFF2-40B4-BE49-F238E27FC236}">
                <a16:creationId xmlns="" xmlns:a16="http://schemas.microsoft.com/office/drawing/2014/main" id="{D47CA9D5-6037-7AC7-1F8A-D249C5A7AF5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31428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874184" y="936788"/>
            <a:ext cx="8859982" cy="5419562"/>
          </a:xfrm>
        </p:spPr>
        <p:txBody>
          <a:bodyPr>
            <a:normAutofit/>
          </a:bodyPr>
          <a:lstStyle/>
          <a:p>
            <a:pPr marL="0" indent="0">
              <a:spcBef>
                <a:spcPts val="0"/>
              </a:spcBef>
              <a:buNone/>
            </a:pPr>
            <a:r>
              <a:rPr lang="ru-RU" sz="3600" dirty="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«Оставлять страдающего ближнего без помощи означает нарушать Божий закон… Кто любит Бога, тот будет не только любить своих ближних, но и с нежностью относиться к Божьим творениям. Когда в людях живет Божий Дух, Он побуждает их облегчать страдания других, а не наносить им раны</a:t>
            </a:r>
            <a:r>
              <a:rPr lang="ru-RU" sz="36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a:t>
            </a:r>
          </a:p>
          <a:p>
            <a:pPr marL="0" indent="0">
              <a:spcBef>
                <a:spcPts val="0"/>
              </a:spcBef>
              <a:buNone/>
            </a:pPr>
            <a:r>
              <a:rPr lang="ru-RU"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Элен Уайт, Сыновья и дочери Бога, стр.2</a:t>
            </a:r>
            <a:endParaRPr lang="en-US" dirty="0">
              <a:latin typeface="Abadi MT Condensed Light" panose="020B0306030101010103" pitchFamily="34" charset="77"/>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20</a:t>
            </a:fld>
            <a:endParaRPr lang="en-US"/>
          </a:p>
        </p:txBody>
      </p:sp>
      <p:sp>
        <p:nvSpPr>
          <p:cNvPr id="6" name="Footer Placeholder 11">
            <a:extLst>
              <a:ext uri="{FF2B5EF4-FFF2-40B4-BE49-F238E27FC236}">
                <a16:creationId xmlns="" xmlns:a16="http://schemas.microsoft.com/office/drawing/2014/main" id="{75BBB268-DF65-3C51-116E-A2115193A660}"/>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7" name="Picture 6" descr="Background pattern&#10;&#10;Description automatically generated with medium confidence">
            <a:extLst>
              <a:ext uri="{FF2B5EF4-FFF2-40B4-BE49-F238E27FC236}">
                <a16:creationId xmlns=""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0080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849489" y="549873"/>
            <a:ext cx="8859982" cy="5419562"/>
          </a:xfrm>
        </p:spPr>
        <p:txBody>
          <a:bodyPr>
            <a:noAutofit/>
          </a:bodyPr>
          <a:lstStyle/>
          <a:p>
            <a:pPr marL="0" indent="0">
              <a:spcBef>
                <a:spcPts val="0"/>
              </a:spcBef>
              <a:buNone/>
            </a:pPr>
            <a:r>
              <a:rPr lang="ru-RU" sz="34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«Мы </a:t>
            </a:r>
            <a:r>
              <a:rPr lang="ru-RU" sz="3400" dirty="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должны быть внимательны к каждому горю и считать себя Божьими орудиями для оказания помощи нуждающимся в меру своих сил. Мы должны быть соработниками у Бога. Есть люди, которые проявляют большую привязанность к своим родственникам, друзьям, любимцам и не оказывают доброты и внимания тем, кто нуждается в нежном сочувствии, кто нуждается в доброте и </a:t>
            </a:r>
            <a:r>
              <a:rPr lang="ru-RU" sz="34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любви…» </a:t>
            </a:r>
          </a:p>
          <a:p>
            <a:pPr marL="0" indent="0">
              <a:spcBef>
                <a:spcPts val="0"/>
              </a:spcBef>
              <a:buNone/>
            </a:pPr>
            <a:r>
              <a:rPr lang="ru-RU" dirty="0">
                <a:latin typeface="Abadi MT Condensed Light" panose="020B0306030101010103" pitchFamily="34" charset="77"/>
              </a:rPr>
              <a:t>Элен Уайт, Сыновья и дочери Бога, стр.2</a:t>
            </a:r>
          </a:p>
          <a:p>
            <a:pPr marL="0" indent="0">
              <a:spcBef>
                <a:spcPts val="0"/>
              </a:spcBef>
              <a:buNone/>
            </a:pPr>
            <a:endParaRPr lang="en-US" sz="3400" dirty="0">
              <a:latin typeface="Abadi MT Condensed Light" panose="020B0306030101010103" pitchFamily="34" charset="77"/>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21</a:t>
            </a:fld>
            <a:endParaRPr lang="en-US"/>
          </a:p>
        </p:txBody>
      </p:sp>
      <p:sp>
        <p:nvSpPr>
          <p:cNvPr id="6" name="Footer Placeholder 11">
            <a:extLst>
              <a:ext uri="{FF2B5EF4-FFF2-40B4-BE49-F238E27FC236}">
                <a16:creationId xmlns="" xmlns:a16="http://schemas.microsoft.com/office/drawing/2014/main" id="{75BBB268-DF65-3C51-116E-A2115193A660}"/>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7" name="Picture 6" descr="Background pattern&#10;&#10;Description automatically generated with medium confidence">
            <a:extLst>
              <a:ext uri="{FF2B5EF4-FFF2-40B4-BE49-F238E27FC236}">
                <a16:creationId xmlns=""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54112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949254" y="906122"/>
            <a:ext cx="8859982" cy="5419562"/>
          </a:xfrm>
        </p:spPr>
        <p:txBody>
          <a:bodyPr>
            <a:normAutofit/>
          </a:bodyPr>
          <a:lstStyle/>
          <a:p>
            <a:pPr marL="0" indent="0">
              <a:spcBef>
                <a:spcPts val="0"/>
              </a:spcBef>
              <a:buNone/>
            </a:pPr>
            <a:r>
              <a:rPr lang="ru-RU" sz="36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«Спросим </a:t>
            </a:r>
            <a:r>
              <a:rPr lang="ru-RU" sz="3600" dirty="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себя искренне: “Кто мой ближний?” Наши ближние — это не просто наши соседи или близкие друзья, это не просто члены нашей церкви или единомышленники. Наши ближние — это вся человеческая семья. Мы должны делать добро всем, и особенно своим по </a:t>
            </a:r>
            <a:r>
              <a:rPr lang="ru-RU" sz="36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вере».</a:t>
            </a:r>
          </a:p>
          <a:p>
            <a:pPr marL="0" indent="0">
              <a:spcBef>
                <a:spcPts val="0"/>
              </a:spcBef>
              <a:buNone/>
            </a:pPr>
            <a:r>
              <a:rPr lang="ru-RU" dirty="0">
                <a:latin typeface="Abadi MT Condensed Light" panose="020B0306030101010103" pitchFamily="34" charset="77"/>
              </a:rPr>
              <a:t>Элен Уайт, Сыновья и дочери Бога, стр.2</a:t>
            </a:r>
          </a:p>
          <a:p>
            <a:pPr marL="0" indent="0">
              <a:spcBef>
                <a:spcPts val="0"/>
              </a:spcBef>
              <a:buNone/>
            </a:pPr>
            <a:endParaRPr lang="en-US" sz="3600" dirty="0">
              <a:latin typeface="Abadi MT Condensed Light" panose="020B0306030101010103" pitchFamily="34" charset="77"/>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22</a:t>
            </a:fld>
            <a:endParaRPr lang="en-US"/>
          </a:p>
        </p:txBody>
      </p:sp>
      <p:sp>
        <p:nvSpPr>
          <p:cNvPr id="2" name="Footer Placeholder 11">
            <a:extLst>
              <a:ext uri="{FF2B5EF4-FFF2-40B4-BE49-F238E27FC236}">
                <a16:creationId xmlns="" xmlns:a16="http://schemas.microsoft.com/office/drawing/2014/main" id="{88AA8436-CB54-8274-C163-823576A0927C}"/>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 xmlns:a16="http://schemas.microsoft.com/office/drawing/2014/main" id="{C11622ED-5DAA-E75A-4804-27D09D978B3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636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 xmlns:a16="http://schemas.microsoft.com/office/drawing/2014/main" id="{866F29D9-72B9-4950-880E-3CFDD5F083B9}"/>
              </a:ext>
            </a:extLst>
          </p:cNvPr>
          <p:cNvSpPr>
            <a:spLocks noGrp="1"/>
          </p:cNvSpPr>
          <p:nvPr>
            <p:ph idx="1"/>
          </p:nvPr>
        </p:nvSpPr>
        <p:spPr>
          <a:xfrm>
            <a:off x="1122218" y="1119350"/>
            <a:ext cx="8859982" cy="5419562"/>
          </a:xfrm>
        </p:spPr>
        <p:txBody>
          <a:bodyPr>
            <a:normAutofit/>
          </a:bodyPr>
          <a:lstStyle/>
          <a:p>
            <a:pPr marL="0" indent="0">
              <a:spcBef>
                <a:spcPts val="0"/>
              </a:spcBef>
              <a:buNone/>
            </a:pPr>
            <a:r>
              <a:rPr lang="ru-RU" sz="36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«Мы </a:t>
            </a:r>
            <a:r>
              <a:rPr lang="ru-RU" sz="3600" dirty="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должны показать миру, что значит исполнять закон Божий. Мы должны любить Бога превыше всего и ближних своих, как самих себя</a:t>
            </a:r>
            <a:r>
              <a:rPr lang="ru-RU" sz="3600"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a:t>
            </a:r>
          </a:p>
          <a:p>
            <a:pPr marL="0" indent="0">
              <a:spcBef>
                <a:spcPts val="0"/>
              </a:spcBef>
              <a:buNone/>
            </a:pPr>
            <a:endParaRPr lang="ru-RU"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endParaRPr>
          </a:p>
          <a:p>
            <a:pPr marL="0" indent="0">
              <a:spcBef>
                <a:spcPts val="0"/>
              </a:spcBef>
              <a:buNone/>
            </a:pPr>
            <a:r>
              <a:rPr lang="ru-RU" dirty="0" smtClean="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Элен </a:t>
            </a:r>
            <a:r>
              <a:rPr lang="ru-RU" dirty="0">
                <a:solidFill>
                  <a:srgbClr val="000000"/>
                </a:solidFill>
                <a:latin typeface="Abadi MT Condensed Light" panose="020B0306030101010103" pitchFamily="34" charset="77"/>
                <a:ea typeface="Calibri" panose="020F0502020204030204" pitchFamily="34" charset="0"/>
                <a:cs typeface="Calibri" panose="020F0502020204030204" pitchFamily="34" charset="0"/>
              </a:rPr>
              <a:t>Уайт, Сыновья и дочери Бога, стр.2</a:t>
            </a:r>
          </a:p>
          <a:p>
            <a:pPr marL="0" indent="0">
              <a:spcBef>
                <a:spcPts val="0"/>
              </a:spcBef>
              <a:buNone/>
            </a:pPr>
            <a:endParaRPr lang="ru-RU" sz="3600" dirty="0">
              <a:solidFill>
                <a:srgbClr val="000000"/>
              </a:solidFill>
              <a:latin typeface="Abadi MT Condensed Light" panose="020B0306030101010103" pitchFamily="34" charset="77"/>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23</a:t>
            </a:fld>
            <a:endParaRPr lang="en-US"/>
          </a:p>
        </p:txBody>
      </p:sp>
      <p:sp>
        <p:nvSpPr>
          <p:cNvPr id="2" name="Footer Placeholder 11">
            <a:extLst>
              <a:ext uri="{FF2B5EF4-FFF2-40B4-BE49-F238E27FC236}">
                <a16:creationId xmlns="" xmlns:a16="http://schemas.microsoft.com/office/drawing/2014/main" id="{E19AB4E1-A08A-9E6D-B598-9F3056E7FDF7}"/>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 xmlns:a16="http://schemas.microsoft.com/office/drawing/2014/main" id="{9E1CFD35-065C-BCB8-2F0A-09236B3A21E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7467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D7D6D156-3019-FEB2-95A4-807E5B19ABC0}"/>
              </a:ext>
            </a:extLst>
          </p:cNvPr>
          <p:cNvSpPr txBox="1">
            <a:spLocks/>
          </p:cNvSpPr>
          <p:nvPr/>
        </p:nvSpPr>
        <p:spPr>
          <a:xfrm>
            <a:off x="-275921" y="433371"/>
            <a:ext cx="6371921" cy="247528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dirty="0">
                <a:solidFill>
                  <a:schemeClr val="tx1">
                    <a:lumMod val="75000"/>
                    <a:lumOff val="25000"/>
                  </a:schemeClr>
                </a:solidFill>
                <a:latin typeface="Cochocib Script Latin Pro" panose="02000503000000020003" pitchFamily="2" charset="77"/>
              </a:rPr>
              <a:t> </a:t>
            </a:r>
            <a:r>
              <a:rPr lang="ru-RU" sz="9600" dirty="0" smtClean="0">
                <a:solidFill>
                  <a:schemeClr val="accent5">
                    <a:lumMod val="50000"/>
                  </a:schemeClr>
                </a:solidFill>
                <a:latin typeface="Cochocib Script Latin Pro" panose="02000503000000020003" pitchFamily="2" charset="77"/>
              </a:rPr>
              <a:t>Преображающая </a:t>
            </a:r>
            <a:r>
              <a:rPr lang="ru-RU" sz="9600" b="1" dirty="0" smtClean="0">
                <a:solidFill>
                  <a:schemeClr val="accent5">
                    <a:lumMod val="50000"/>
                  </a:schemeClr>
                </a:solidFill>
                <a:latin typeface="Cochocib Script Latin Pro" panose="02000503000000020003" pitchFamily="2" charset="77"/>
              </a:rPr>
              <a:t>ЛЮБОВЬ</a:t>
            </a:r>
            <a:endParaRPr lang="en-US" b="1" dirty="0">
              <a:solidFill>
                <a:schemeClr val="tx1">
                  <a:lumMod val="75000"/>
                  <a:lumOff val="25000"/>
                </a:schemeClr>
              </a:solidFill>
              <a:latin typeface="Apple Symbols" panose="02000000000000000000" pitchFamily="2" charset="-79"/>
              <a:ea typeface="Apple Symbols" panose="02000000000000000000" pitchFamily="2" charset="-79"/>
              <a:cs typeface="Apple Symbols" panose="02000000000000000000" pitchFamily="2" charset="-79"/>
            </a:endParaRPr>
          </a:p>
        </p:txBody>
      </p:sp>
    </p:spTree>
    <p:extLst>
      <p:ext uri="{BB962C8B-B14F-4D97-AF65-F5344CB8AC3E}">
        <p14:creationId xmlns:p14="http://schemas.microsoft.com/office/powerpoint/2010/main" val="361104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E4C749AD-F20E-4DE3-032C-444075146866}"/>
              </a:ext>
            </a:extLst>
          </p:cNvPr>
          <p:cNvSpPr>
            <a:spLocks noGrp="1"/>
          </p:cNvSpPr>
          <p:nvPr>
            <p:ph type="title"/>
          </p:nvPr>
        </p:nvSpPr>
        <p:spPr>
          <a:xfrm>
            <a:off x="838200" y="511880"/>
            <a:ext cx="8818418" cy="1325563"/>
          </a:xfrm>
        </p:spPr>
        <p:txBody>
          <a:bodyPr>
            <a:normAutofit/>
          </a:bodyPr>
          <a:lstStyle/>
          <a:p>
            <a:r>
              <a:rPr lang="en-ZA" sz="36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ru-RU" sz="36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К</a:t>
            </a:r>
            <a:r>
              <a:rPr lang="ru-RU" sz="3600" b="1"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акая самая важная заповедь?</a:t>
            </a:r>
            <a:r>
              <a:rPr lang="ru-RU" sz="3600" b="1"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endParaRPr lang="en-US" sz="3600" b="1" dirty="0">
              <a:solidFill>
                <a:schemeClr val="tx1">
                  <a:lumMod val="75000"/>
                  <a:lumOff val="25000"/>
                </a:schemeClr>
              </a:solidFill>
            </a:endParaRPr>
          </a:p>
        </p:txBody>
      </p:sp>
      <p:sp>
        <p:nvSpPr>
          <p:cNvPr id="11" name="Content Placeholder 10">
            <a:extLst>
              <a:ext uri="{FF2B5EF4-FFF2-40B4-BE49-F238E27FC236}">
                <a16:creationId xmlns="" xmlns:a16="http://schemas.microsoft.com/office/drawing/2014/main" id="{0FC6C56E-111B-695B-F404-0DDC96601FC1}"/>
              </a:ext>
            </a:extLst>
          </p:cNvPr>
          <p:cNvSpPr>
            <a:spLocks noGrp="1"/>
          </p:cNvSpPr>
          <p:nvPr>
            <p:ph idx="1"/>
          </p:nvPr>
        </p:nvSpPr>
        <p:spPr>
          <a:xfrm>
            <a:off x="838200" y="2118360"/>
            <a:ext cx="8818418" cy="3607294"/>
          </a:xfrm>
        </p:spPr>
        <p:txBody>
          <a:bodyPr>
            <a:normAutofit fontScale="92500" lnSpcReduction="20000"/>
          </a:bodyPr>
          <a:lstStyle/>
          <a:p>
            <a:pPr marL="0" marR="0" indent="0">
              <a:spcBef>
                <a:spcPts val="0"/>
              </a:spcBef>
              <a:spcAft>
                <a:spcPts val="0"/>
              </a:spcAft>
              <a:buNone/>
            </a:pPr>
            <a:r>
              <a:rPr lang="ru-RU" sz="3200" dirty="0" smtClean="0">
                <a:solidFill>
                  <a:schemeClr val="tx1">
                    <a:lumMod val="75000"/>
                    <a:lumOff val="25000"/>
                  </a:schemeClr>
                </a:solidFill>
                <a:latin typeface="Abadi MT Condensed Light" panose="020B0306030101010103" pitchFamily="34" charset="77"/>
                <a:ea typeface="Quattrocento Sans" panose="020B0502050000020003" pitchFamily="34" charset="0"/>
                <a:cs typeface="Calibri" panose="020F0502020204030204" pitchFamily="34" charset="0"/>
              </a:rPr>
              <a:t>«…какая </a:t>
            </a:r>
            <a:r>
              <a:rPr lang="ru-RU" sz="3200" dirty="0">
                <a:solidFill>
                  <a:schemeClr val="tx1">
                    <a:lumMod val="75000"/>
                    <a:lumOff val="25000"/>
                  </a:schemeClr>
                </a:solidFill>
                <a:latin typeface="Abadi MT Condensed Light" panose="020B0306030101010103" pitchFamily="34" charset="77"/>
                <a:ea typeface="Quattrocento Sans" panose="020B0502050000020003" pitchFamily="34" charset="0"/>
                <a:cs typeface="Calibri" panose="020F0502020204030204" pitchFamily="34" charset="0"/>
              </a:rPr>
              <a:t>первая из всех заповедей? ²⁹ Иисус отвечал ему: первая из всех заповедей: «слушай, Израиль! Господь Бог наш есть Господь единый; ³⁰ и возлюби Господа Бога твоего всем сердцем твоим, и всею душою твоею, и всем разумением твоим, и всею крепостию твоею», — вот первая заповедь! ³¹ Вторая подобная ей: «возлюби ближнего твоего, как самого себя». Иной большей сих заповеди нет</a:t>
            </a:r>
            <a:r>
              <a:rPr lang="ru-RU" sz="3200" dirty="0" smtClean="0">
                <a:solidFill>
                  <a:schemeClr val="tx1">
                    <a:lumMod val="75000"/>
                    <a:lumOff val="25000"/>
                  </a:schemeClr>
                </a:solidFill>
                <a:latin typeface="Abadi MT Condensed Light" panose="020B0306030101010103" pitchFamily="34" charset="77"/>
                <a:ea typeface="Quattrocento Sans" panose="020B0502050000020003" pitchFamily="34" charset="0"/>
                <a:cs typeface="Calibri" panose="020F0502020204030204" pitchFamily="34" charset="0"/>
              </a:rPr>
              <a:t>. </a:t>
            </a:r>
            <a:endParaRPr lang="ru-RU" sz="3200" dirty="0">
              <a:solidFill>
                <a:schemeClr val="tx1">
                  <a:lumMod val="75000"/>
                  <a:lumOff val="25000"/>
                </a:schemeClr>
              </a:solidFill>
              <a:latin typeface="Abadi MT Condensed Light" panose="020B0306030101010103" pitchFamily="34" charset="77"/>
              <a:ea typeface="Quattrocento Sans" panose="020B0502050000020003" pitchFamily="34" charset="0"/>
              <a:cs typeface="Calibri" panose="020F0502020204030204" pitchFamily="34" charset="0"/>
            </a:endParaRPr>
          </a:p>
          <a:p>
            <a:pPr marL="0" marR="0" indent="0">
              <a:spcBef>
                <a:spcPts val="0"/>
              </a:spcBef>
              <a:spcAft>
                <a:spcPts val="0"/>
              </a:spcAft>
              <a:buNone/>
            </a:pPr>
            <a:r>
              <a:rPr lang="ru-RU" sz="30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Марка, 12:28-31.</a:t>
            </a:r>
            <a:endParaRPr lang="en-US" sz="30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indent="0">
              <a:buNone/>
            </a:pPr>
            <a:endParaRPr lang="en-US" dirty="0"/>
          </a:p>
        </p:txBody>
      </p:sp>
      <p:sp>
        <p:nvSpPr>
          <p:cNvPr id="12" name="Footer Placeholder 11">
            <a:extLst>
              <a:ext uri="{FF2B5EF4-FFF2-40B4-BE49-F238E27FC236}">
                <a16:creationId xmlns="" xmlns:a16="http://schemas.microsoft.com/office/drawing/2014/main" id="{6B939CB7-11B4-3C43-61E7-A81CE03F0D3F}"/>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sp>
        <p:nvSpPr>
          <p:cNvPr id="13" name="Slide Number Placeholder 12">
            <a:extLst>
              <a:ext uri="{FF2B5EF4-FFF2-40B4-BE49-F238E27FC236}">
                <a16:creationId xmlns=""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3</a:t>
            </a:fld>
            <a:endParaRPr lang="en-US"/>
          </a:p>
        </p:txBody>
      </p:sp>
      <p:pic>
        <p:nvPicPr>
          <p:cNvPr id="14" name="Picture 13" descr="Background pattern&#10;&#10;Description automatically generated with medium confidence">
            <a:extLst>
              <a:ext uri="{FF2B5EF4-FFF2-40B4-BE49-F238E27FC236}">
                <a16:creationId xmlns="" xmlns:a16="http://schemas.microsoft.com/office/drawing/2014/main" id="{E585BA78-0CAD-5BF4-FE4E-16EC1962EF6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3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C99407-941B-B930-1705-C089C87B393D}"/>
              </a:ext>
            </a:extLst>
          </p:cNvPr>
          <p:cNvSpPr>
            <a:spLocks noGrp="1"/>
          </p:cNvSpPr>
          <p:nvPr>
            <p:ph type="title"/>
          </p:nvPr>
        </p:nvSpPr>
        <p:spPr>
          <a:xfrm>
            <a:off x="381577" y="1777962"/>
            <a:ext cx="9600623" cy="2852737"/>
          </a:xfrm>
        </p:spPr>
        <p:txBody>
          <a:bodyPr>
            <a:normAutofit/>
          </a:bodyPr>
          <a:lstStyle/>
          <a:p>
            <a:pPr algn="ctr"/>
            <a:r>
              <a:rPr lang="ru-RU" sz="48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Первая заповедь:</a:t>
            </a: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ru-RU" sz="4800" b="1" dirty="0" smtClean="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Возлюби Господа Бога</a:t>
            </a:r>
            <a:endParaRPr lang="en-US" sz="16600" b="1" dirty="0">
              <a:solidFill>
                <a:schemeClr val="accent5">
                  <a:lumMod val="50000"/>
                </a:schemeClr>
              </a:solidFill>
              <a:latin typeface="Sinthya" panose="02000500000000000000" pitchFamily="2" charset="0"/>
            </a:endParaRPr>
          </a:p>
        </p:txBody>
      </p:sp>
      <p:sp>
        <p:nvSpPr>
          <p:cNvPr id="3" name="Text Placeholder 2">
            <a:extLst>
              <a:ext uri="{FF2B5EF4-FFF2-40B4-BE49-F238E27FC236}">
                <a16:creationId xmlns="" xmlns:a16="http://schemas.microsoft.com/office/drawing/2014/main" id="{D3A7E4CF-4A80-AAF2-6013-251E3FEAC1CE}"/>
              </a:ext>
            </a:extLst>
          </p:cNvPr>
          <p:cNvSpPr>
            <a:spLocks noGrp="1"/>
          </p:cNvSpPr>
          <p:nvPr>
            <p:ph type="body" idx="1"/>
          </p:nvPr>
        </p:nvSpPr>
        <p:spPr>
          <a:xfrm>
            <a:off x="381577" y="4842572"/>
            <a:ext cx="9600623" cy="1500187"/>
          </a:xfrm>
        </p:spPr>
        <p:txBody>
          <a:bodyPr>
            <a:normAutofit/>
          </a:bodyPr>
          <a:lstStyle/>
          <a:p>
            <a:pPr algn="ctr"/>
            <a:r>
              <a:rPr lang="ru-RU" sz="3200" dirty="0" smtClean="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Всем сердцем твоим, всею душею твоею,</a:t>
            </a:r>
          </a:p>
          <a:p>
            <a:pPr algn="ctr"/>
            <a:r>
              <a:rPr lang="ru-RU" sz="3200" dirty="0" smtClean="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 всем разумением твоим и всей крепостью твоей.</a:t>
            </a:r>
            <a:r>
              <a:rPr lang="en-ZA" sz="3200" dirty="0" smtClean="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sz="3200" dirty="0">
              <a:solidFill>
                <a:srgbClr val="C00000"/>
              </a:solidFill>
            </a:endParaRPr>
          </a:p>
        </p:txBody>
      </p:sp>
      <p:sp>
        <p:nvSpPr>
          <p:cNvPr id="4" name="Footer Placeholder 3">
            <a:extLst>
              <a:ext uri="{FF2B5EF4-FFF2-40B4-BE49-F238E27FC236}">
                <a16:creationId xmlns=""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dirty="0">
                <a:solidFill>
                  <a:schemeClr val="bg1">
                    <a:lumMod val="85000"/>
                  </a:schemeClr>
                </a:solidFill>
              </a:rPr>
              <a:t>Women's Ministries Emphasis Day | June 10, 2023</a:t>
            </a:r>
          </a:p>
        </p:txBody>
      </p:sp>
      <p:sp>
        <p:nvSpPr>
          <p:cNvPr id="5" name="Slide Number Placeholder 4">
            <a:extLst>
              <a:ext uri="{FF2B5EF4-FFF2-40B4-BE49-F238E27FC236}">
                <a16:creationId xmlns=""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4</a:t>
            </a:fld>
            <a:endParaRPr lang="en-US"/>
          </a:p>
        </p:txBody>
      </p:sp>
      <p:pic>
        <p:nvPicPr>
          <p:cNvPr id="6" name="Picture 5" descr="Background pattern&#10;&#10;Description automatically generated with medium confidence">
            <a:extLst>
              <a:ext uri="{FF2B5EF4-FFF2-40B4-BE49-F238E27FC236}">
                <a16:creationId xmlns="" xmlns:a16="http://schemas.microsoft.com/office/drawing/2014/main" id="{079484DE-E6D9-9499-ADF0-706483C068D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1318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 xmlns:a16="http://schemas.microsoft.com/office/drawing/2014/main" id="{0FC6C56E-111B-695B-F404-0DDC96601FC1}"/>
              </a:ext>
            </a:extLst>
          </p:cNvPr>
          <p:cNvSpPr>
            <a:spLocks noGrp="1"/>
          </p:cNvSpPr>
          <p:nvPr>
            <p:ph idx="1"/>
          </p:nvPr>
        </p:nvSpPr>
        <p:spPr>
          <a:xfrm>
            <a:off x="477984" y="1690688"/>
            <a:ext cx="8818418" cy="4351338"/>
          </a:xfrm>
        </p:spPr>
        <p:txBody>
          <a:bodyPr>
            <a:normAutofit/>
          </a:bodyPr>
          <a:lstStyle/>
          <a:p>
            <a:pPr marL="0" marR="0" indent="0">
              <a:spcBef>
                <a:spcPts val="0"/>
              </a:spcBef>
              <a:spcAft>
                <a:spcPts val="0"/>
              </a:spcAft>
              <a:buNone/>
            </a:pP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«Я видела, что все, что претендует на чувства человека, или удаляет из сердца величайшую любовь Божью, или препятствует безгрешному доверию и совершенной вере в Него, принимает характер и форму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идола </a:t>
            </a:r>
            <a:r>
              <a:rPr lang="en-ZA" sz="3200"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Любовь к Богу ни с чем нельзя делить. Ничто не должно умалять нашу сильную любовь к Нему или наше восхищение Им. Твоя воля, твои желания, намерения и твои удовольствия — все должно быть подчинено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Ему».</a:t>
            </a:r>
          </a:p>
          <a:p>
            <a:pPr marL="0" marR="0" indent="0">
              <a:spcBef>
                <a:spcPts val="0"/>
              </a:spcBef>
              <a:spcAft>
                <a:spcPts val="0"/>
              </a:spcAft>
              <a:buNone/>
            </a:pPr>
            <a:r>
              <a:rPr lang="ru-RU" sz="3200"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ru-RU" sz="2400" dirty="0" smtClean="0">
                <a:solidFill>
                  <a:schemeClr val="tx1">
                    <a:lumMod val="75000"/>
                    <a:lumOff val="25000"/>
                  </a:schemeClr>
                </a:solidFill>
                <a:effectLst/>
                <a:latin typeface="Abadi MT Condensed Light" panose="020B0306030101010103" pitchFamily="34" charset="77"/>
                <a:ea typeface="Calibri" panose="020F0502020204030204" pitchFamily="34" charset="0"/>
              </a:rPr>
              <a:t>Элен Уайт, Превозносите Иисуса Христа, стр</a:t>
            </a:r>
            <a:r>
              <a:rPr lang="en-ZA" sz="2400" dirty="0" smtClean="0">
                <a:solidFill>
                  <a:schemeClr val="tx1">
                    <a:lumMod val="75000"/>
                    <a:lumOff val="25000"/>
                  </a:schemeClr>
                </a:solidFill>
                <a:effectLst/>
                <a:latin typeface="Abadi MT Condensed Light" panose="020B0306030101010103" pitchFamily="34" charset="77"/>
                <a:ea typeface="Calibri" panose="020F0502020204030204" pitchFamily="34" charset="0"/>
              </a:rPr>
              <a:t>. </a:t>
            </a:r>
            <a:r>
              <a:rPr lang="en-ZA" sz="2400" dirty="0">
                <a:solidFill>
                  <a:schemeClr val="tx1">
                    <a:lumMod val="75000"/>
                    <a:lumOff val="25000"/>
                  </a:schemeClr>
                </a:solidFill>
                <a:effectLst/>
                <a:latin typeface="Abadi MT Condensed Light" panose="020B0306030101010103" pitchFamily="34" charset="77"/>
                <a:ea typeface="Calibri" panose="020F0502020204030204" pitchFamily="34" charset="0"/>
              </a:rPr>
              <a:t>142. </a:t>
            </a:r>
            <a:endParaRPr lang="en-US" sz="24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5</a:t>
            </a:fld>
            <a:endParaRPr lang="en-US"/>
          </a:p>
        </p:txBody>
      </p:sp>
      <p:sp>
        <p:nvSpPr>
          <p:cNvPr id="4" name="Title 5">
            <a:extLst>
              <a:ext uri="{FF2B5EF4-FFF2-40B4-BE49-F238E27FC236}">
                <a16:creationId xmlns=""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smtClean="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Возлюбите Господа Бога всем </a:t>
            </a:r>
            <a:r>
              <a:rPr lang="en-ZA" sz="3600" b="1" cap="small" dirty="0" smtClean="0">
                <a:solidFill>
                  <a:schemeClr val="accent5">
                    <a:lumMod val="50000"/>
                  </a:schemeClr>
                </a:solidFill>
                <a:latin typeface="Abadi MT Condensed Light" panose="020B0306030101010103" pitchFamily="34" charset="77"/>
                <a:ea typeface="Calibri" panose="020F0502020204030204" pitchFamily="34" charset="0"/>
                <a:cs typeface="Calibri (Body)"/>
              </a:rPr>
              <a:t> </a:t>
            </a:r>
            <a:r>
              <a:rPr lang="ru-RU" sz="3600" b="1" cap="small" dirty="0" smtClean="0">
                <a:solidFill>
                  <a:srgbClr val="FF0000"/>
                </a:solidFill>
                <a:latin typeface="Abadi MT Condensed Light" panose="020B0306030101010103" pitchFamily="34" charset="77"/>
                <a:ea typeface="Calibri" panose="020F0502020204030204" pitchFamily="34" charset="0"/>
                <a:cs typeface="Calibri (Body)"/>
              </a:rPr>
              <a:t>сердцем</a:t>
            </a:r>
            <a:endParaRPr lang="en-US" sz="3600" b="1" dirty="0">
              <a:solidFill>
                <a:srgbClr val="FF0000"/>
              </a:solidFill>
            </a:endParaRPr>
          </a:p>
        </p:txBody>
      </p:sp>
      <p:sp>
        <p:nvSpPr>
          <p:cNvPr id="5" name="Footer Placeholder 11">
            <a:extLst>
              <a:ext uri="{FF2B5EF4-FFF2-40B4-BE49-F238E27FC236}">
                <a16:creationId xmlns="" xmlns:a16="http://schemas.microsoft.com/office/drawing/2014/main" id="{D4792FF9-025E-71D3-03FA-629B7C68F656}"/>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6" name="Picture 5" descr="Background pattern&#10;&#10;Description automatically generated with medium confidence">
            <a:extLst>
              <a:ext uri="{FF2B5EF4-FFF2-40B4-BE49-F238E27FC236}">
                <a16:creationId xmlns="" xmlns:a16="http://schemas.microsoft.com/office/drawing/2014/main" id="{44DE5BEA-9573-9634-5B44-68AA95BA741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13652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ru-RU" sz="3200" dirty="0" smtClean="0">
                <a:solidFill>
                  <a:srgbClr val="191919"/>
                </a:solidFill>
                <a:latin typeface="Abadi MT Condensed Light" panose="020B0306030101010103" pitchFamily="34" charset="77"/>
                <a:ea typeface="Calibri" panose="020F0502020204030204" pitchFamily="34" charset="0"/>
                <a:cs typeface="Calibri" panose="020F0502020204030204" pitchFamily="34" charset="0"/>
              </a:rPr>
              <a:t>«Как </a:t>
            </a:r>
            <a:r>
              <a:rPr lang="ru-RU" sz="3200" dirty="0">
                <a:solidFill>
                  <a:srgbClr val="191919"/>
                </a:solidFill>
                <a:latin typeface="Abadi MT Condensed Light" panose="020B0306030101010103" pitchFamily="34" charset="77"/>
                <a:ea typeface="Calibri" panose="020F0502020204030204" pitchFamily="34" charset="0"/>
                <a:cs typeface="Calibri" panose="020F0502020204030204" pitchFamily="34" charset="0"/>
              </a:rPr>
              <a:t>лань желает к потокам воды, так желает душа моя к Тебе, Боже! </a:t>
            </a:r>
            <a:r>
              <a:rPr lang="ru-RU" sz="3200" dirty="0" smtClean="0">
                <a:solidFill>
                  <a:srgbClr val="191919"/>
                </a:solidFill>
                <a:latin typeface="Abadi MT Condensed Light" panose="020B0306030101010103" pitchFamily="34" charset="77"/>
                <a:ea typeface="Calibri" panose="020F0502020204030204" pitchFamily="34" charset="0"/>
                <a:cs typeface="Calibri" panose="020F0502020204030204" pitchFamily="34" charset="0"/>
              </a:rPr>
              <a:t>Жаждет </a:t>
            </a:r>
            <a:r>
              <a:rPr lang="ru-RU" sz="3200" dirty="0">
                <a:solidFill>
                  <a:srgbClr val="191919"/>
                </a:solidFill>
                <a:latin typeface="Abadi MT Condensed Light" panose="020B0306030101010103" pitchFamily="34" charset="77"/>
                <a:ea typeface="Calibri" panose="020F0502020204030204" pitchFamily="34" charset="0"/>
                <a:cs typeface="Calibri" panose="020F0502020204030204" pitchFamily="34" charset="0"/>
              </a:rPr>
              <a:t>душа моя к Богу крепкому, живому: когда приду и явлюсь пред лицо Божие</a:t>
            </a:r>
            <a:r>
              <a:rPr lang="ru-RU" sz="3200" dirty="0" smtClean="0">
                <a:solidFill>
                  <a:srgbClr val="191919"/>
                </a:solidFill>
                <a:latin typeface="Abadi MT Condensed Light" panose="020B0306030101010103" pitchFamily="34" charset="77"/>
                <a:ea typeface="Calibri" panose="020F0502020204030204" pitchFamily="34" charset="0"/>
                <a:cs typeface="Calibri" panose="020F0502020204030204" pitchFamily="34" charset="0"/>
              </a:rPr>
              <a:t>!» </a:t>
            </a:r>
          </a:p>
          <a:p>
            <a:pPr marL="0" marR="0" indent="0">
              <a:spcBef>
                <a:spcPts val="0"/>
              </a:spcBef>
              <a:spcAft>
                <a:spcPts val="0"/>
              </a:spcAft>
              <a:buNone/>
            </a:pPr>
            <a:r>
              <a:rPr lang="ru-RU" sz="3200" dirty="0" smtClean="0">
                <a:solidFill>
                  <a:srgbClr val="191919"/>
                </a:solidFill>
                <a:latin typeface="Abadi MT Condensed Light" panose="020B0306030101010103" pitchFamily="34" charset="77"/>
                <a:ea typeface="Calibri" panose="020F0502020204030204" pitchFamily="34" charset="0"/>
                <a:cs typeface="Calibri" panose="020F0502020204030204" pitchFamily="34" charset="0"/>
              </a:rPr>
              <a:t>Псалтирь 41:2,3. </a:t>
            </a:r>
            <a:endParaRPr lang="en-US" sz="3600" dirty="0">
              <a:effectLst/>
              <a:latin typeface="Abadi MT Condensed Light" panose="020B0306030101010103" pitchFamily="34" charset="77"/>
            </a:endParaRPr>
          </a:p>
          <a:p>
            <a:pPr marL="0" marR="0" indent="0">
              <a:spcBef>
                <a:spcPts val="0"/>
              </a:spcBef>
              <a:spcAft>
                <a:spcPts val="0"/>
              </a:spcAft>
              <a:buNone/>
            </a:pPr>
            <a:endParaRPr lang="en-US" sz="3600" dirty="0">
              <a:latin typeface="Abadi MT Condensed Light" panose="020B0306030101010103" pitchFamily="34" charset="77"/>
              <a:ea typeface="Calibri" panose="020F0502020204030204" pitchFamily="34" charset="0"/>
            </a:endParaRPr>
          </a:p>
          <a:p>
            <a:pPr marL="0" marR="0" indent="0">
              <a:spcBef>
                <a:spcPts val="0"/>
              </a:spcBef>
              <a:spcAft>
                <a:spcPts val="0"/>
              </a:spcAft>
              <a:buNone/>
            </a:pPr>
            <a:endParaRPr lang="en-US" sz="4800" dirty="0">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6</a:t>
            </a:fld>
            <a:endParaRPr lang="en-US"/>
          </a:p>
        </p:txBody>
      </p:sp>
      <p:sp>
        <p:nvSpPr>
          <p:cNvPr id="4" name="Title 5">
            <a:extLst>
              <a:ext uri="{FF2B5EF4-FFF2-40B4-BE49-F238E27FC236}">
                <a16:creationId xmlns=""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Возлюби Господа всею </a:t>
            </a:r>
            <a:r>
              <a:rPr lang="ru-RU" b="1" cap="small" dirty="0" smtClean="0">
                <a:solidFill>
                  <a:srgbClr val="C00000"/>
                </a:solidFill>
                <a:latin typeface="Abadi MT Condensed Light" panose="020B0306030101010103" pitchFamily="34" charset="77"/>
                <a:ea typeface="Calibri" panose="020F0502020204030204" pitchFamily="34" charset="0"/>
                <a:cs typeface="Calibri (Body)"/>
              </a:rPr>
              <a:t>душею</a:t>
            </a:r>
            <a:endParaRPr lang="en-US" b="1" dirty="0"/>
          </a:p>
        </p:txBody>
      </p:sp>
      <p:sp>
        <p:nvSpPr>
          <p:cNvPr id="2" name="Footer Placeholder 11">
            <a:extLst>
              <a:ext uri="{FF2B5EF4-FFF2-40B4-BE49-F238E27FC236}">
                <a16:creationId xmlns="" xmlns:a16="http://schemas.microsoft.com/office/drawing/2014/main" id="{A852BC8B-2BC2-9CAA-B3FF-473E2DF8E5B8}"/>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 xmlns:a16="http://schemas.microsoft.com/office/drawing/2014/main" id="{F873FBBE-8ED7-D646-70D4-DFDF410B41A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51030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 xmlns:a16="http://schemas.microsoft.com/office/drawing/2014/main" id="{0FC6C56E-111B-695B-F404-0DDC96601FC1}"/>
              </a:ext>
            </a:extLst>
          </p:cNvPr>
          <p:cNvSpPr>
            <a:spLocks noGrp="1"/>
          </p:cNvSpPr>
          <p:nvPr>
            <p:ph idx="1"/>
          </p:nvPr>
        </p:nvSpPr>
        <p:spPr>
          <a:xfrm>
            <a:off x="527050" y="1538288"/>
            <a:ext cx="8818418" cy="4351338"/>
          </a:xfrm>
        </p:spPr>
        <p:txBody>
          <a:bodyPr>
            <a:normAutofit/>
          </a:bodyPr>
          <a:lstStyle/>
          <a:p>
            <a:pPr marL="0" marR="0" indent="0">
              <a:spcBef>
                <a:spcPts val="0"/>
              </a:spcBef>
              <a:spcAft>
                <a:spcPts val="0"/>
              </a:spcAft>
              <a:buNone/>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«Наконец</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братия мои, что́ только истинно, что́ честно, что́ справедливо, что́ чисто, что́ любезно, что́ достославно, что́ только добродетель и похвала, о том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помышляйте». </a:t>
            </a:r>
          </a:p>
          <a:p>
            <a:pPr marL="0" marR="0" indent="0">
              <a:spcBef>
                <a:spcPts val="0"/>
              </a:spcBef>
              <a:spcAft>
                <a:spcPts val="0"/>
              </a:spcAft>
              <a:buNone/>
            </a:pPr>
            <a:r>
              <a:rPr lang="ru-RU"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Флпц.</a:t>
            </a:r>
            <a:r>
              <a:rPr lang="en-ZA"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4:8 </a:t>
            </a:r>
            <a:endPar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endParaRPr lang="en-ZA" sz="8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«И</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не сообразуйтесь с веком сим, но преобразуйтесь обновлением ума вашего, чтобы вам познавать, что́ есть воля Божия, благая, угодная и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совершенная». Римлянам 12:2</a:t>
            </a:r>
            <a:r>
              <a:rPr lang="en-ZA" dirty="0" smtClean="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7</a:t>
            </a:fld>
            <a:endParaRPr lang="en-US"/>
          </a:p>
        </p:txBody>
      </p:sp>
      <p:sp>
        <p:nvSpPr>
          <p:cNvPr id="4" name="Title 5">
            <a:extLst>
              <a:ext uri="{FF2B5EF4-FFF2-40B4-BE49-F238E27FC236}">
                <a16:creationId xmlns=""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Возлюби Господа Бога всем </a:t>
            </a:r>
            <a:r>
              <a:rPr lang="ru-RU" b="1" cap="small" dirty="0" smtClean="0">
                <a:solidFill>
                  <a:srgbClr val="C00000"/>
                </a:solidFill>
                <a:latin typeface="Abadi MT Condensed Light" panose="020B0306030101010103" pitchFamily="34" charset="77"/>
                <a:ea typeface="Calibri" panose="020F0502020204030204" pitchFamily="34" charset="0"/>
                <a:cs typeface="Calibri (Body)"/>
              </a:rPr>
              <a:t>разумением</a:t>
            </a:r>
            <a:endParaRPr lang="en-US" b="1" dirty="0">
              <a:solidFill>
                <a:srgbClr val="C00000"/>
              </a:solidFill>
            </a:endParaRPr>
          </a:p>
        </p:txBody>
      </p:sp>
      <p:sp>
        <p:nvSpPr>
          <p:cNvPr id="2" name="Footer Placeholder 11">
            <a:extLst>
              <a:ext uri="{FF2B5EF4-FFF2-40B4-BE49-F238E27FC236}">
                <a16:creationId xmlns="" xmlns:a16="http://schemas.microsoft.com/office/drawing/2014/main" id="{5E4E7D3F-8D29-8BCB-22DC-A594A35F4B9C}"/>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 xmlns:a16="http://schemas.microsoft.com/office/drawing/2014/main" id="{4D46CB0E-0DF8-E62E-623A-D7C45313B8F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36722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«Всей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крепостью» - это тело и действие в живую и святую жертву Богу, которого мы </a:t>
            </a: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любим</a:t>
            </a:r>
          </a:p>
          <a:p>
            <a:pPr marL="0" marR="0" indent="0">
              <a:spcBef>
                <a:spcPts val="0"/>
              </a:spcBef>
              <a:spcAft>
                <a:spcPts val="0"/>
              </a:spcAft>
              <a:buNone/>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Римлянам 12:1. </a:t>
            </a:r>
            <a:endPar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endPar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ru-RU" dirty="0" smtClean="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Если </a:t>
            </a:r>
            <a:r>
              <a:rPr lang="ru-RU"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наша душа жаждет любить Бога, то наши дела (вся наша крепость) покажут это.</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8</a:t>
            </a:fld>
            <a:endParaRPr lang="en-US"/>
          </a:p>
        </p:txBody>
      </p:sp>
      <p:sp>
        <p:nvSpPr>
          <p:cNvPr id="4" name="Title 5">
            <a:extLst>
              <a:ext uri="{FF2B5EF4-FFF2-40B4-BE49-F238E27FC236}">
                <a16:creationId xmlns=""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Возлюби Господа Бога всей </a:t>
            </a:r>
            <a:r>
              <a:rPr lang="ru-RU" b="1" cap="small" dirty="0" smtClean="0">
                <a:solidFill>
                  <a:srgbClr val="C00000"/>
                </a:solidFill>
                <a:latin typeface="Abadi MT Condensed Light" panose="020B0306030101010103" pitchFamily="34" charset="77"/>
                <a:ea typeface="Calibri" panose="020F0502020204030204" pitchFamily="34" charset="0"/>
                <a:cs typeface="Calibri (Body)"/>
              </a:rPr>
              <a:t>крепостью своей</a:t>
            </a:r>
            <a:endParaRPr lang="en-US" b="1" dirty="0"/>
          </a:p>
        </p:txBody>
      </p:sp>
      <p:sp>
        <p:nvSpPr>
          <p:cNvPr id="2" name="Footer Placeholder 11">
            <a:extLst>
              <a:ext uri="{FF2B5EF4-FFF2-40B4-BE49-F238E27FC236}">
                <a16:creationId xmlns="" xmlns:a16="http://schemas.microsoft.com/office/drawing/2014/main" id="{771A4316-1D5D-ECF9-3838-D13435C59B3E}"/>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 xmlns:a16="http://schemas.microsoft.com/office/drawing/2014/main" id="{1A62FCFC-816D-C6B9-6123-A972CB5983F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75314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DC95037-8B03-5E8E-9603-480975C78AD8}"/>
              </a:ext>
            </a:extLst>
          </p:cNvPr>
          <p:cNvSpPr>
            <a:spLocks noGrp="1"/>
          </p:cNvSpPr>
          <p:nvPr>
            <p:ph type="title"/>
          </p:nvPr>
        </p:nvSpPr>
        <p:spPr>
          <a:xfrm>
            <a:off x="831850" y="1141701"/>
            <a:ext cx="8741641" cy="2852737"/>
          </a:xfrm>
        </p:spPr>
        <p:txBody>
          <a:bodyPr>
            <a:normAutofit/>
          </a:bodyPr>
          <a:lstStyle/>
          <a:p>
            <a:r>
              <a:rPr lang="ru-RU" sz="4000" dirty="0" smtClean="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Наша любовь к </a:t>
            </a:r>
            <a:r>
              <a:rPr lang="ru-RU" sz="4000" dirty="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Богу, будет видна </a:t>
            </a:r>
            <a:r>
              <a:rPr lang="ru-RU" sz="4000" dirty="0" smtClean="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в наших взаимоотношениях </a:t>
            </a:r>
            <a:r>
              <a:rPr lang="ru-RU" sz="4000" dirty="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с Ним</a:t>
            </a:r>
            <a:r>
              <a:rPr lang="en-ZA" sz="4000" dirty="0" smtClean="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sz="4000" dirty="0">
              <a:solidFill>
                <a:schemeClr val="tx1">
                  <a:lumMod val="75000"/>
                  <a:lumOff val="25000"/>
                </a:schemeClr>
              </a:solidFill>
              <a:latin typeface="Abadi MT Condensed Light" panose="020B0306030101010103" pitchFamily="34" charset="77"/>
            </a:endParaRPr>
          </a:p>
        </p:txBody>
      </p:sp>
      <p:sp>
        <p:nvSpPr>
          <p:cNvPr id="7" name="Slide Number Placeholder 6">
            <a:extLst>
              <a:ext uri="{FF2B5EF4-FFF2-40B4-BE49-F238E27FC236}">
                <a16:creationId xmlns=""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9</a:t>
            </a:fld>
            <a:endParaRPr lang="en-US"/>
          </a:p>
        </p:txBody>
      </p:sp>
      <p:sp>
        <p:nvSpPr>
          <p:cNvPr id="8" name="Footer Placeholder 11">
            <a:extLst>
              <a:ext uri="{FF2B5EF4-FFF2-40B4-BE49-F238E27FC236}">
                <a16:creationId xmlns="" xmlns:a16="http://schemas.microsoft.com/office/drawing/2014/main" id="{B05DBF3A-8ED3-4CF6-D9EF-E91511A8153D}"/>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9" name="Picture 8" descr="Background pattern&#10;&#10;Description automatically generated with medium confidence">
            <a:extLst>
              <a:ext uri="{FF2B5EF4-FFF2-40B4-BE49-F238E27FC236}">
                <a16:creationId xmlns="" xmlns:a16="http://schemas.microsoft.com/office/drawing/2014/main" id="{7971E41D-6156-1E1B-F06E-87D0616BA6D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13446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4846</Words>
  <Application>Microsoft Office PowerPoint</Application>
  <PresentationFormat>Widescreen</PresentationFormat>
  <Paragraphs>345</Paragraphs>
  <Slides>24</Slides>
  <Notes>24</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24</vt:i4>
      </vt:variant>
    </vt:vector>
  </HeadingPairs>
  <TitlesOfParts>
    <vt:vector size="37" baseType="lpstr">
      <vt:lpstr>Abadi MT Condensed Light</vt:lpstr>
      <vt:lpstr>Apple Symbols</vt:lpstr>
      <vt:lpstr>Arial</vt:lpstr>
      <vt:lpstr>Avenir Next</vt:lpstr>
      <vt:lpstr>Calibri</vt:lpstr>
      <vt:lpstr>Calibri (Body)</vt:lpstr>
      <vt:lpstr>Calibri Light</vt:lpstr>
      <vt:lpstr>Charter</vt:lpstr>
      <vt:lpstr>Cochocib Script Latin Pro</vt:lpstr>
      <vt:lpstr>Quattrocento Sans</vt:lpstr>
      <vt:lpstr>Sinthya</vt:lpstr>
      <vt:lpstr>Times New Roman</vt:lpstr>
      <vt:lpstr>Office Theme</vt:lpstr>
      <vt:lpstr>Apresentação do PowerPoint</vt:lpstr>
      <vt:lpstr>  Духовная зрелость</vt:lpstr>
      <vt:lpstr>“Какая самая важная заповедь?»</vt:lpstr>
      <vt:lpstr>Первая заповедь:   Возлюби Господа Бога</vt:lpstr>
      <vt:lpstr>Apresentação do PowerPoint</vt:lpstr>
      <vt:lpstr>Apresentação do PowerPoint</vt:lpstr>
      <vt:lpstr>Apresentação do PowerPoint</vt:lpstr>
      <vt:lpstr>Apresentação do PowerPoint</vt:lpstr>
      <vt:lpstr>Наша любовь к Богу, будет видна в наших взаимоотношениях с Ним. </vt:lpstr>
      <vt:lpstr>Вторая заповедь:    Возлюби ближнего своего,  как самого себя.</vt:lpstr>
      <vt:lpstr>Что нужно сделать, чтобы полюбить себя</vt:lpstr>
      <vt:lpstr>1. Полюбите себя</vt:lpstr>
      <vt:lpstr>2. Признайте,  что вы недооценивали себя.</vt:lpstr>
      <vt:lpstr>3. Снимите «маску».</vt:lpstr>
      <vt:lpstr>4. Будьте собой</vt:lpstr>
      <vt:lpstr>5. Живите эмоционально здоровой жизнью</vt:lpstr>
      <vt:lpstr>Живите эмоционально здоровой жизнью</vt:lpstr>
      <vt:lpstr>ВОЗЛЮБИ БЛИЖНЕГО СВОЕГО</vt:lpstr>
      <vt:lpstr>СОВЕТЫ, КАК МЫ МОЖЕМ ПРОЯВЛЯТЬ БЕЗУСЛОВНУЮ ЛЮБОВЬ И УВАЖАТЬ ДРУГИХ</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Itin, Nilde</dc:creator>
  <cp:lastModifiedBy>Conta da Microsoft</cp:lastModifiedBy>
  <cp:revision>41</cp:revision>
  <dcterms:created xsi:type="dcterms:W3CDTF">2023-03-01T09:17:48Z</dcterms:created>
  <dcterms:modified xsi:type="dcterms:W3CDTF">2023-04-13T11:09:40Z</dcterms:modified>
</cp:coreProperties>
</file>