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60" r:id="rId3"/>
    <p:sldId id="257" r:id="rId4"/>
    <p:sldId id="264" r:id="rId5"/>
    <p:sldId id="263" r:id="rId6"/>
    <p:sldId id="259" r:id="rId7"/>
    <p:sldId id="265" r:id="rId8"/>
    <p:sldId id="280" r:id="rId9"/>
    <p:sldId id="261" r:id="rId10"/>
    <p:sldId id="262" r:id="rId11"/>
    <p:sldId id="282" r:id="rId12"/>
    <p:sldId id="267" r:id="rId13"/>
    <p:sldId id="268" r:id="rId14"/>
    <p:sldId id="269" r:id="rId15"/>
    <p:sldId id="266" r:id="rId16"/>
    <p:sldId id="281" r:id="rId17"/>
    <p:sldId id="270" r:id="rId18"/>
    <p:sldId id="271" r:id="rId19"/>
    <p:sldId id="283" r:id="rId20"/>
    <p:sldId id="272" r:id="rId21"/>
    <p:sldId id="274" r:id="rId22"/>
    <p:sldId id="275" r:id="rId23"/>
    <p:sldId id="273" r:id="rId24"/>
    <p:sldId id="277" r:id="rId25"/>
    <p:sldId id="276" r:id="rId26"/>
    <p:sldId id="278"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C4B"/>
    <a:srgbClr val="222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2B0CB-9FDF-0F46-BC30-0A02D81A8E14}" v="4" dt="2023-04-13T21:41:05.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45"/>
    <p:restoredTop sz="42706" autoAdjust="0"/>
  </p:normalViewPr>
  <p:slideViewPr>
    <p:cSldViewPr snapToGrid="0">
      <p:cViewPr varScale="1">
        <p:scale>
          <a:sx n="54" d="100"/>
          <a:sy n="54" d="100"/>
        </p:scale>
        <p:origin x="2364" y="6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in, Nilde" userId="4a5681fe-fcae-4d84-8342-8bf611bd7e79" providerId="ADAL" clId="{8F685F9F-6691-934A-A04F-D0B34BD4FE9C}"/>
    <pc:docChg chg="modSld">
      <pc:chgData name="Itin, Nilde" userId="4a5681fe-fcae-4d84-8342-8bf611bd7e79" providerId="ADAL" clId="{8F685F9F-6691-934A-A04F-D0B34BD4FE9C}" dt="2023-04-13T22:54:26.084" v="6" actId="2711"/>
      <pc:docMkLst>
        <pc:docMk/>
      </pc:docMkLst>
      <pc:sldChg chg="modSp mod">
        <pc:chgData name="Itin, Nilde" userId="4a5681fe-fcae-4d84-8342-8bf611bd7e79" providerId="ADAL" clId="{8F685F9F-6691-934A-A04F-D0B34BD4FE9C}" dt="2023-04-13T22:54:26.084" v="6" actId="2711"/>
        <pc:sldMkLst>
          <pc:docMk/>
          <pc:sldMk cId="79564119" sldId="256"/>
        </pc:sldMkLst>
        <pc:spChg chg="mod">
          <ac:chgData name="Itin, Nilde" userId="4a5681fe-fcae-4d84-8342-8bf611bd7e79" providerId="ADAL" clId="{8F685F9F-6691-934A-A04F-D0B34BD4FE9C}" dt="2023-04-13T22:54:26.084" v="6" actId="2711"/>
          <ac:spMkLst>
            <pc:docMk/>
            <pc:sldMk cId="79564119" sldId="256"/>
            <ac:spMk id="2" creationId="{D17EB427-9C8A-40BA-10DB-F276EDC466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CFAC7-6405-0B47-8424-5A4A89D444EA}"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43F4F-7ED1-EE44-B34B-A7F24D5A0C74}" type="slidenum">
              <a:rPr lang="en-US" smtClean="0"/>
              <a:t>‹#›</a:t>
            </a:fld>
            <a:endParaRPr lang="en-US"/>
          </a:p>
        </p:txBody>
      </p:sp>
    </p:spTree>
    <p:extLst>
      <p:ext uri="{BB962C8B-B14F-4D97-AF65-F5344CB8AC3E}">
        <p14:creationId xmlns:p14="http://schemas.microsoft.com/office/powerpoint/2010/main" val="94355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a:t>
            </a:fld>
            <a:endParaRPr lang="en-US"/>
          </a:p>
        </p:txBody>
      </p:sp>
    </p:spTree>
    <p:extLst>
      <p:ext uri="{BB962C8B-B14F-4D97-AF65-F5344CB8AC3E}">
        <p14:creationId xmlns:p14="http://schemas.microsoft.com/office/powerpoint/2010/main" val="387911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Исследования показывают, что все виды насилия в детстве способны повредить развивающийся мозг ребенка, предрасполагая его к психическим и физическим нарушениям на всю жизнь и увеличивая риск возникновения всевозможных проблем - социального, эмоционального, поведенческого и академического характера. Оно повышает вероятность развития у подростков </a:t>
            </a:r>
            <a:r>
              <a:rPr lang="ru-RU" sz="1200" kern="1200" dirty="0" err="1" smtClean="0">
                <a:solidFill>
                  <a:schemeClr val="tx1"/>
                </a:solidFill>
                <a:effectLst/>
                <a:latin typeface="+mn-lt"/>
                <a:ea typeface="+mn-ea"/>
                <a:cs typeface="+mn-cs"/>
              </a:rPr>
              <a:t>аддиктивного</a:t>
            </a:r>
            <a:r>
              <a:rPr lang="ru-RU" sz="1200" kern="1200" dirty="0" smtClean="0">
                <a:solidFill>
                  <a:schemeClr val="tx1"/>
                </a:solidFill>
                <a:effectLst/>
                <a:latin typeface="+mn-lt"/>
                <a:ea typeface="+mn-ea"/>
                <a:cs typeface="+mn-cs"/>
              </a:rPr>
              <a:t> поведения, а также поведения, связанного с высоким риском, например, беспорядочных половых связей. Это также повышает риск возникновения широкого спектра профессиональных, юридических, финансовых и социальных проблем и даже развития хронических заболеваний, таких как сердечно-сосудистые заболевания и диабет.</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10</a:t>
            </a:fld>
            <a:endParaRPr lang="en-US"/>
          </a:p>
        </p:txBody>
      </p:sp>
    </p:spTree>
    <p:extLst>
      <p:ext uri="{BB962C8B-B14F-4D97-AF65-F5344CB8AC3E}">
        <p14:creationId xmlns:p14="http://schemas.microsoft.com/office/powerpoint/2010/main" val="2885543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 pos="914400" algn="l"/>
                <a:tab pos="1371600" algn="l"/>
                <a:tab pos="1828800" algn="l"/>
                <a:tab pos="2286000" algn="l"/>
              </a:tabLst>
              <a:defRPr/>
            </a:pPr>
            <a:r>
              <a:rPr lang="ru-RU" sz="1200" kern="1200" dirty="0" smtClean="0">
                <a:solidFill>
                  <a:schemeClr val="tx1"/>
                </a:solidFill>
                <a:effectLst/>
                <a:latin typeface="+mn-lt"/>
                <a:ea typeface="+mn-ea"/>
                <a:cs typeface="+mn-cs"/>
              </a:rPr>
              <a:t>Сохранение в секрете причиненное насилие создает чувство изоляции и отчуждения от других людей, что мешает нормальному социальному и эмоциональному развитию. Сексуальное насилие причиняет вред самой сущности человека. Насилие в детстве, повышает риск развития депрессии, тревожности и других проблем с психического характера у взрослых. Когда ребенок или взрослый пережили сексуальное насилие, это вызывает у них чувство стыда и вины, а также сопутствующее чувство собственной никчемности, от которого некоторые, не получившие помощи, так и не могут избавиться. </a:t>
            </a:r>
          </a:p>
          <a:p>
            <a:pPr marL="0" marR="0">
              <a:spcBef>
                <a:spcPts val="0"/>
              </a:spcBef>
              <a:spcAft>
                <a:spcPts val="0"/>
              </a:spcAft>
              <a:tabLst>
                <a:tab pos="457200" algn="l"/>
                <a:tab pos="914400" algn="l"/>
                <a:tab pos="1371600" algn="l"/>
                <a:tab pos="1828800" algn="l"/>
                <a:tab pos="2286000" algn="l"/>
              </a:tabLst>
            </a:pPr>
            <a:endParaRPr lang="ru-RU" sz="1800" kern="100" dirty="0" smtClean="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ru-RU" sz="1800" kern="100" dirty="0" smtClean="0">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11</a:t>
            </a:fld>
            <a:endParaRPr lang="en-US"/>
          </a:p>
        </p:txBody>
      </p:sp>
    </p:spTree>
    <p:extLst>
      <p:ext uri="{BB962C8B-B14F-4D97-AF65-F5344CB8AC3E}">
        <p14:creationId xmlns:p14="http://schemas.microsoft.com/office/powerpoint/2010/main" val="3526345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Когда насилие совершается христианином, наносится еще больший ущерб, потому что ему сопутствует пласт духовного насилия. Травма и насилие всегда заставляют человека сомневаться в своей вере или системе духовных убеждений, но сексуальное насилие, совершенное человеком, занимающим положение духовного авторитета, может разрушить веру жертвы насилия. Павел пишет: </a:t>
            </a:r>
            <a:r>
              <a:rPr lang="ru-RU" sz="1200" i="1" kern="1200" dirty="0" smtClean="0">
                <a:solidFill>
                  <a:schemeClr val="tx1"/>
                </a:solidFill>
                <a:effectLst/>
                <a:latin typeface="+mn-lt"/>
                <a:ea typeface="+mn-ea"/>
                <a:cs typeface="+mn-cs"/>
              </a:rPr>
              <a:t>«¹⁴ А ты пребывай в том, чему научен и что тебе вверено, зная, кем ты научен. </a:t>
            </a:r>
            <a:r>
              <a:rPr lang="ru-RU" sz="1200" kern="1200" dirty="0" smtClean="0">
                <a:solidFill>
                  <a:schemeClr val="tx1"/>
                </a:solidFill>
                <a:effectLst/>
                <a:latin typeface="+mn-lt"/>
                <a:ea typeface="+mn-ea"/>
                <a:cs typeface="+mn-cs"/>
              </a:rPr>
              <a:t>(2 Тимофею 3:14).</a:t>
            </a:r>
          </a:p>
          <a:p>
            <a:r>
              <a:rPr lang="ru-RU" sz="1200" kern="1200" dirty="0" smtClean="0">
                <a:solidFill>
                  <a:schemeClr val="tx1"/>
                </a:solidFill>
                <a:effectLst/>
                <a:latin typeface="+mn-lt"/>
                <a:ea typeface="+mn-ea"/>
                <a:cs typeface="+mn-cs"/>
              </a:rPr>
              <a:t> Но как это отражается на вашей вере, когда оказывается, что вы не должны были доверять тому, кто вас учил? </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12</a:t>
            </a:fld>
            <a:endParaRPr lang="en-US"/>
          </a:p>
        </p:txBody>
      </p:sp>
    </p:spTree>
    <p:extLst>
      <p:ext uri="{BB962C8B-B14F-4D97-AF65-F5344CB8AC3E}">
        <p14:creationId xmlns:p14="http://schemas.microsoft.com/office/powerpoint/2010/main" val="374759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ДВА ФАКТОРА, ОПРЕДЕЛЯЮЩИЕ ВЛИЯНИЕ НА ЖЕРТВУ</a:t>
            </a: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Влияние насилия на человека в значительной степени определяется уровнем эмоциональной и социальной стабильности в жизни жертвы до момента насилия. </a:t>
            </a:r>
          </a:p>
          <a:p>
            <a:r>
              <a:rPr lang="ru-RU" sz="1200" kern="1200" dirty="0" smtClean="0">
                <a:solidFill>
                  <a:schemeClr val="tx1"/>
                </a:solidFill>
                <a:effectLst/>
                <a:latin typeface="+mn-lt"/>
                <a:ea typeface="+mn-ea"/>
                <a:cs typeface="+mn-cs"/>
              </a:rPr>
              <a:t>К сожалению, часто именно те, кто уязвим и кому не хватает эмоциональной и социальной стабильности в жизни, становятся мишенью для насилия в первую очередь. Например, мы знаем, что дети-инвалиды или дети с ограниченными возможностями подвергаются насилию чаще, чем другие дети. Уязвимые люди, по определению, больше нуждаются в помощи, менее склонны рассказывать о случившемся и меньше вероятности, что им поверят если даже они все-таки расскажут о случившемся.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Самое важное, что может сделать церковь, чтобы защиты от насилия, - это поддержка и укрепление семей. Семьи с одним родителем особенно уязвимы. </a:t>
            </a:r>
            <a:r>
              <a:rPr lang="ru-RU" sz="1200" b="1" kern="1200" dirty="0" smtClean="0">
                <a:solidFill>
                  <a:schemeClr val="tx1"/>
                </a:solidFill>
                <a:effectLst/>
                <a:latin typeface="+mn-lt"/>
                <a:ea typeface="+mn-ea"/>
                <a:cs typeface="+mn-cs"/>
              </a:rPr>
              <a:t>Мэтт</a:t>
            </a:r>
            <a:r>
              <a:rPr lang="ru-RU" sz="1200" kern="1200" dirty="0" smtClean="0">
                <a:solidFill>
                  <a:schemeClr val="tx1"/>
                </a:solidFill>
                <a:effectLst/>
                <a:latin typeface="+mn-lt"/>
                <a:ea typeface="+mn-ea"/>
                <a:cs typeface="+mn-cs"/>
              </a:rPr>
              <a:t>, к примеру, был уязвим для своего учителя седьмого класса из-за обстоятельств, связанных с разводом его родителей. Его мать подозревала, что между Мэттом и его учителем что-то не так, но, будучи матерью-одиночкой в новом городе, она боялась, что поставит под угрозу свою работу в церковь и нанесет своим детям еще большую травму, если попытается донести на этого учителя. Мэтт молчал и старался вести себя так, как будто все в порядке. Он нуждался в помощи и внимании, которые оказывала ему учительница, и в то же время понимал, что, если он выскажется, ситуация в его семье может еще больше дестабилизироваться. Его матери стало еще страшнее рассказать о поведении учителя, когда тот получил награду "Учитель года".</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Случай Мэтта – не редкий. Одному родителю очень трудно, если вообще возможно, удовлетворить все эмоциональные и социальные потребности своих детей, что делает этих детей уязвимыми для внимания, предлагаемого им другими. Многие родители благодарны за то, что у них есть люди, особенно в церкви, которые готовы помочь и поддержать их детей. Когда семейная система нестабильна, родители склонны не замечать признаков, указывающих на то, что что-то может быть не так.</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13</a:t>
            </a:fld>
            <a:endParaRPr lang="en-US"/>
          </a:p>
        </p:txBody>
      </p:sp>
    </p:spTree>
    <p:extLst>
      <p:ext uri="{BB962C8B-B14F-4D97-AF65-F5344CB8AC3E}">
        <p14:creationId xmlns:p14="http://schemas.microsoft.com/office/powerpoint/2010/main" val="215153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2.	Влияние насилия также определяется реакцией взрослых или тех, кто занимает авторитетное или влиятельное положение, когда оно выходит наружу. </a:t>
            </a:r>
          </a:p>
          <a:p>
            <a:r>
              <a:rPr lang="ru-RU" sz="1200" kern="1200" dirty="0" smtClean="0">
                <a:solidFill>
                  <a:schemeClr val="tx1"/>
                </a:solidFill>
                <a:effectLst/>
                <a:latin typeface="+mn-lt"/>
                <a:ea typeface="+mn-ea"/>
                <a:cs typeface="+mn-cs"/>
              </a:rPr>
              <a:t>Часто жертве очень трудно рассказать кому-либо о случившемся из-за чувства вины и стыда. Многие не чувствуют себя жертвами, а считают, что несут ответственность за случившееся, и опасаются, что если они расскажут об этом, то оговорят самих себя. Особенно в случае, если преступник сделал так, чтобы это было приятно или увлекательно.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Если жертве не верят или оспаривают или ставят под сомнение детали случившегося, влияние насилия усиливается в разы. Мало того, что жертва уже чувствует себя оскорбленной, теперь она чувствует себя незащищенной и в безопасности. Иногда жертву обвиняют в том, что произошло. Даже маленьких детей (особенно эмоционально нестабильных) иногда обвиняют в соблазнении </a:t>
            </a:r>
            <a:r>
              <a:rPr lang="ru-RU" sz="1200" kern="1200" dirty="0" err="1" smtClean="0">
                <a:solidFill>
                  <a:schemeClr val="tx1"/>
                </a:solidFill>
                <a:effectLst/>
                <a:latin typeface="+mn-lt"/>
                <a:ea typeface="+mn-ea"/>
                <a:cs typeface="+mn-cs"/>
              </a:rPr>
              <a:t>абьюзера</a:t>
            </a:r>
            <a:r>
              <a:rPr lang="ru-RU" sz="1200" kern="1200" dirty="0" smtClean="0">
                <a:solidFill>
                  <a:schemeClr val="tx1"/>
                </a:solidFill>
                <a:effectLst/>
                <a:latin typeface="+mn-lt"/>
                <a:ea typeface="+mn-ea"/>
                <a:cs typeface="+mn-cs"/>
              </a:rPr>
              <a:t>. К сожалению, это происходит гораздо чаще, чем мы можем себе представить, особенно когда преступник занимает властное положение и имеет влияние в обществе.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Людям трудно поверить в негативные отзывы о человеке, которого они уважают и на которого равняются. Когнитивный диссонанс, который возникает при этом, позволяет легче поверить в то, что история выдумана или, по крайней мере, преувеличена. Это одна из причин, по которой многие жертвы никогда не рассказывают о случившемся. В дополнение к стыду, они боятся, что им могут </a:t>
            </a:r>
            <a:r>
              <a:rPr lang="ru-RU" sz="1200" kern="1200" dirty="0" err="1" smtClean="0">
                <a:solidFill>
                  <a:schemeClr val="tx1"/>
                </a:solidFill>
                <a:effectLst/>
                <a:latin typeface="+mn-lt"/>
                <a:ea typeface="+mn-ea"/>
                <a:cs typeface="+mn-cs"/>
              </a:rPr>
              <a:t>неповерить</a:t>
            </a:r>
            <a:r>
              <a:rPr lang="ru-RU" sz="1200" kern="1200" dirty="0" smtClean="0">
                <a:solidFill>
                  <a:schemeClr val="tx1"/>
                </a:solidFill>
                <a:effectLst/>
                <a:latin typeface="+mn-lt"/>
                <a:ea typeface="+mn-ea"/>
                <a:cs typeface="+mn-cs"/>
              </a:rPr>
              <a:t>.  </a:t>
            </a:r>
          </a:p>
          <a:p>
            <a:pPr marL="342900" marR="0" lvl="0" indent="-342900">
              <a:lnSpc>
                <a:spcPct val="107000"/>
              </a:lnSpc>
              <a:spcBef>
                <a:spcPts val="0"/>
              </a:spcBef>
              <a:spcAft>
                <a:spcPts val="800"/>
              </a:spcAft>
              <a:buFont typeface="+mj-lt"/>
              <a:buAutoNum type="arabicPeriod" startAt="2"/>
              <a:tabLst>
                <a:tab pos="457200" algn="l"/>
                <a:tab pos="914400" algn="l"/>
                <a:tab pos="1371600" algn="l"/>
                <a:tab pos="1828800" algn="l"/>
                <a:tab pos="2286000" algn="l"/>
              </a:tabLst>
            </a:pPr>
            <a:endParaRPr lang="ru-RU" sz="1800" dirty="0" smtClean="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800"/>
              </a:spcAft>
              <a:buFont typeface="+mj-lt"/>
              <a:buAutoNum type="arabicPeriod" startAt="2"/>
              <a:tabLst>
                <a:tab pos="457200" algn="l"/>
                <a:tab pos="914400" algn="l"/>
                <a:tab pos="1371600" algn="l"/>
                <a:tab pos="1828800" algn="l"/>
                <a:tab pos="2286000" algn="l"/>
              </a:tabLst>
            </a:pPr>
            <a:endParaRPr lang="ru-RU" sz="1800" dirty="0" smtClean="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14</a:t>
            </a:fld>
            <a:endParaRPr lang="en-US"/>
          </a:p>
        </p:txBody>
      </p:sp>
    </p:spTree>
    <p:extLst>
      <p:ext uri="{BB962C8B-B14F-4D97-AF65-F5344CB8AC3E}">
        <p14:creationId xmlns:p14="http://schemas.microsoft.com/office/powerpoint/2010/main" val="3532400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РЕАКЦИЯ НА РАСКРЫТИЕ ИНФОРМАЦИИ О НАСИЛИИ</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Сара</a:t>
            </a:r>
            <a:r>
              <a:rPr lang="ru-RU" sz="1200" kern="1200" dirty="0" smtClean="0">
                <a:solidFill>
                  <a:schemeClr val="tx1"/>
                </a:solidFill>
                <a:effectLst/>
                <a:latin typeface="+mn-lt"/>
                <a:ea typeface="+mn-ea"/>
                <a:cs typeface="+mn-cs"/>
              </a:rPr>
              <a:t> увидела две совершенно противоположные реакции людей. Когда она, наконец, рассказала о директоре, который надругался над ней, руководители конференции ничего не предприняли. "Он признает это, он честен, - сказали они, - что означает что он возродился. И это было так давно... Что вы хотите, чтобы мы сделали?".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Сара не знала, что нужно делать, но их решение оставить его директором нависло мрачной тучей над ее головой. То, что они проигнорировали насилие, которое она переживала на протяжении многих лет, проигнорировали то влияние, которое это оказало на ее жизнь, а затем сказали, что это здорово, что он признал свой грех и честно рассказал о нем, было оскорблением не только для Сары, но и для нашего Господа, который сказал, «⁶ А кто соблазнит одного из малых сих, верующих в Меня, тому лучше было бы, если бы повесили ему мельничный жернов на шею и потопили его во глубине морской. (Матфея 18:6), чем нанести вред этой маленькой девочке.</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Через несколько лет директор переехал в другую конференцию, где руководители церкви больше понимали, кто такие </a:t>
            </a:r>
            <a:r>
              <a:rPr lang="ru-RU" sz="1200" kern="1200" dirty="0" err="1" smtClean="0">
                <a:solidFill>
                  <a:schemeClr val="tx1"/>
                </a:solidFill>
                <a:effectLst/>
                <a:latin typeface="+mn-lt"/>
                <a:ea typeface="+mn-ea"/>
                <a:cs typeface="+mn-cs"/>
              </a:rPr>
              <a:t>абьюзеры</a:t>
            </a:r>
            <a:r>
              <a:rPr lang="ru-RU" sz="1200" kern="1200" dirty="0" smtClean="0">
                <a:solidFill>
                  <a:schemeClr val="tx1"/>
                </a:solidFill>
                <a:effectLst/>
                <a:latin typeface="+mn-lt"/>
                <a:ea typeface="+mn-ea"/>
                <a:cs typeface="+mn-cs"/>
              </a:rPr>
              <a:t> и какую опасность они представляют для других. По счастливой случайности, они услышали об случае с Сарой до того, как он приступил к своим обязанностям. Они связались с ней, чтобы подтвердить слухи. Директор был "снят с работы", и были установлены соответствующие границы, ограничивающие его возможности руководства поместной церковью.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Для Сары это было удивительно, но это было еще не все. Президент конференции позвонил ей, чтобы поблагодарить за помощь в борьбе с этим злоумышленником. Она была ошеломлена. Мало того, что от имени церкви он извинился за то, что сотрудник церкви совершил с ней, и за то, что церковь ничего не предприняла, когда она впервые разоблачила его. Эти извинения и справедливость, установленных границ по отношению к ее обидчику, принесли Саре прекрасное исцеление.</a:t>
            </a:r>
          </a:p>
          <a:p>
            <a:r>
              <a:rPr lang="ru-RU" sz="1200" kern="1200" dirty="0" smtClean="0">
                <a:solidFill>
                  <a:schemeClr val="tx1"/>
                </a:solidFill>
                <a:effectLst/>
                <a:latin typeface="+mn-lt"/>
                <a:ea typeface="+mn-ea"/>
                <a:cs typeface="+mn-cs"/>
              </a:rPr>
              <a:t>Иногда, особенно когда мы не сильно знакомы с жертвой, легко обвинить жертву. Возможно, дело в том, как она одевалась или как вела себя. Люди говорят: "Должно быть, она сделала что-то, чтобы сбить с пути этого "хорошего человека".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Иногда жертва действительно ведет себя соблазнительно. Возьмем, к примеру, Даниэль, которая была влюблена в своего учителя музыки и добивалась его. Когда их отношения были раскрыты, Даниэль отправили в академию-интернат, чтобы спасти брак и карьеру учителя (которая все равно закончилась через несколько лет). В течение многих лет Даниэль испытывала чувство вины и горечи, пока наконец не узнала, что в их отношениях виноват ВЗРОСЛЫЙ, а не она. Когда Даниэль флиртовала с ним, это была его ответственность - дистанцироваться от нее, следить за тем, чтобы они никогда не оставались наедине, учить ее правильным отношениям, работать с ее родителями и помочь ей пройти консультацию. Не ОНА разрушила его брак и разрушила его карьеру, а ОН. Он злоупотреблял своей властью и влиянием в ее жизни в корыстных целях. Он надругался над ней.</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Жертв также иногда обвиняют в том, что они осмеливаются в этом признаться.  Чаще всего обвиняют в том, что они не следовали правилам дисциплины, изложенным в Евангелии от Матфея 18:15-20. Друзья, пожалуйста, взгляните еще раз на Матфея 18. Там говорится о разрешении конфликтов между равными. Жертвы и обидчики не равны! Применение Матфея 18, когда жертва имеет дело с обидчиком, скорее всего, будет не только неэффективным, но и может быть опасным.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Например, когда </a:t>
            </a:r>
            <a:r>
              <a:rPr lang="ru-RU" sz="1200" b="1" kern="1200" dirty="0" smtClean="0">
                <a:solidFill>
                  <a:schemeClr val="tx1"/>
                </a:solidFill>
                <a:effectLst/>
                <a:latin typeface="+mn-lt"/>
                <a:ea typeface="+mn-ea"/>
                <a:cs typeface="+mn-cs"/>
              </a:rPr>
              <a:t>Бренда</a:t>
            </a:r>
            <a:r>
              <a:rPr lang="ru-RU" sz="1200" kern="1200" dirty="0" smtClean="0">
                <a:solidFill>
                  <a:schemeClr val="tx1"/>
                </a:solidFill>
                <a:effectLst/>
                <a:latin typeface="+mn-lt"/>
                <a:ea typeface="+mn-ea"/>
                <a:cs typeface="+mn-cs"/>
              </a:rPr>
              <a:t> попыталась встретиться с пастором один на один, чтобы рассказать ему о его поведении, он снова оскорбил ее, обвинив ее в своей "слабости" и пообещав совершить самоубийство, если она расскажет о нем, и даже описал, как именно он это сделает. Когда она все же набралась смелости и разоблачила его, он все отрицал, отрицал, что вообще знал ее, и жаловался, что ее претензии нельзя воспринимать всерьез, потому что она не следовала Матфею 18. Выяснилось, что этот пастор надругался над несколькими женщинами, причем каждая из них думала - как и Бренда - что она любовь всей его жизни. К счастью, несмотря на пылкие возражения многих членов общины, конференция все-таки сняла его со служения, и его рукоположение было отменено.</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15</a:t>
            </a:fld>
            <a:endParaRPr lang="en-US"/>
          </a:p>
        </p:txBody>
      </p:sp>
    </p:spTree>
    <p:extLst>
      <p:ext uri="{BB962C8B-B14F-4D97-AF65-F5344CB8AC3E}">
        <p14:creationId xmlns:p14="http://schemas.microsoft.com/office/powerpoint/2010/main" val="191711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ПЛАН ДЕЙСТВИЙ</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 случае обвинений в адрес любого члена церкви необходимо иметь план обеспечения безопасности жертвы и план дальнейших действий. Это защитит всех, включая обидчика.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Если я скажу вам среднее количество жертв, которые пострадали от насильника, прежде чем он будет привлечен к ответственности, вы мне, даже не поверите. Статистика отрезвляет. Возможно, так происходит из-за желания проявить милость по отношению к абьюзеру и верить в его невиновность до тех пор, пока вина не доказана, особенно если мы знакомы и любим обвиняемого человека, а с жертвой мало знакомы, мы часто ошибаемся, своими сомнениями поддерживая </a:t>
            </a:r>
            <a:r>
              <a:rPr lang="ru-RU" sz="1200" kern="1200" dirty="0" err="1" smtClean="0">
                <a:solidFill>
                  <a:schemeClr val="tx1"/>
                </a:solidFill>
                <a:effectLst/>
                <a:latin typeface="+mn-lt"/>
                <a:ea typeface="+mn-ea"/>
                <a:cs typeface="+mn-cs"/>
              </a:rPr>
              <a:t>абьюзера</a:t>
            </a:r>
            <a:r>
              <a:rPr lang="ru-RU" sz="1200" kern="1200" dirty="0" smtClean="0">
                <a:solidFill>
                  <a:schemeClr val="tx1"/>
                </a:solidFill>
                <a:effectLst/>
                <a:latin typeface="+mn-lt"/>
                <a:ea typeface="+mn-ea"/>
                <a:cs typeface="+mn-cs"/>
              </a:rPr>
              <a:t>. К сожалению, когда им дают второй или третий шанс, они часто продолжают причинять вред ряду других людям.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Так было и в случае с Давидом. </a:t>
            </a:r>
            <a:r>
              <a:rPr lang="ru-RU" sz="1200" b="1" kern="1200" dirty="0" smtClean="0">
                <a:solidFill>
                  <a:schemeClr val="tx1"/>
                </a:solidFill>
                <a:effectLst/>
                <a:latin typeface="+mn-lt"/>
                <a:ea typeface="+mn-ea"/>
                <a:cs typeface="+mn-cs"/>
              </a:rPr>
              <a:t>Давиду</a:t>
            </a:r>
            <a:r>
              <a:rPr lang="ru-RU" sz="1200" kern="1200" dirty="0" smtClean="0">
                <a:solidFill>
                  <a:schemeClr val="tx1"/>
                </a:solidFill>
                <a:effectLst/>
                <a:latin typeface="+mn-lt"/>
                <a:ea typeface="+mn-ea"/>
                <a:cs typeface="+mn-cs"/>
              </a:rPr>
              <a:t> показалось странным, что его наставник зашел с ним в душ в спортзале, и вскоре он узнал, что студентам и преподавателям было известно, что этот человек страдает </a:t>
            </a:r>
            <a:r>
              <a:rPr lang="ru-RU" sz="1200" kern="1200" dirty="0" err="1" smtClean="0">
                <a:solidFill>
                  <a:schemeClr val="tx1"/>
                </a:solidFill>
                <a:effectLst/>
                <a:latin typeface="+mn-lt"/>
                <a:ea typeface="+mn-ea"/>
                <a:cs typeface="+mn-cs"/>
              </a:rPr>
              <a:t>вуайеризмом</a:t>
            </a:r>
            <a:r>
              <a:rPr lang="ru-RU" sz="1200" kern="1200" dirty="0" smtClean="0">
                <a:solidFill>
                  <a:schemeClr val="tx1"/>
                </a:solidFill>
                <a:effectLst/>
                <a:latin typeface="+mn-lt"/>
                <a:ea typeface="+mn-ea"/>
                <a:cs typeface="+mn-cs"/>
              </a:rPr>
              <a:t>.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На самом деле, администрация неоднократно просила этого человека прекратить водить студентов в спортзал и даже изложила это в письменной форме, однако ничего в его поведении не изменилось.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Дэвид вместе с теми, кто его поддерживал, встретился с наставником, а затем подал официальную жалобу на него. Наставник был освобожден от своей должности, но если бы он был освобожден раньше, Дэвид мог бы избежать опыта, который заставил его чувствовать себя одновременно манипулируемым и униженным. В результате его успеваемость в этой школе стала ухудшаться, и в итоге он бросил школу, что имело далеко идущие последствия в его жизни.</a:t>
            </a:r>
          </a:p>
          <a:p>
            <a:pPr marL="0" marR="0">
              <a:spcBef>
                <a:spcPts val="0"/>
              </a:spcBef>
              <a:spcAft>
                <a:spcPts val="0"/>
              </a:spcAft>
              <a:tabLst>
                <a:tab pos="457200" algn="l"/>
                <a:tab pos="914400" algn="l"/>
                <a:tab pos="1371600" algn="l"/>
                <a:tab pos="1828800" algn="l"/>
                <a:tab pos="2286000" algn="l"/>
              </a:tabLst>
            </a:pPr>
            <a:endParaRPr lang="ru-RU" sz="1800" b="1" kern="100" cap="small" dirty="0" smtClean="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r>
              <a:rPr lang="en-US" sz="1800" kern="100" dirty="0" smtClean="0">
                <a:solidFill>
                  <a:srgbClr val="000000"/>
                </a:solidFill>
                <a:effectLst/>
                <a:latin typeface="Avenir Next" panose="020B0503020202020204" pitchFamily="34" charset="0"/>
                <a:ea typeface="Calibri" panose="020F0502020204030204" pitchFamily="34" charset="0"/>
                <a:cs typeface="Calibri" panose="020F0502020204030204" pitchFamily="34" charset="0"/>
              </a:rPr>
              <a:t>____________</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kern="1200" dirty="0" smtClean="0">
                <a:solidFill>
                  <a:schemeClr val="tx1"/>
                </a:solidFill>
                <a:effectLst/>
                <a:latin typeface="+mn-lt"/>
                <a:ea typeface="+mn-ea"/>
                <a:cs typeface="+mn-cs"/>
              </a:rPr>
              <a:t>Всякий раз, когда обвинение в насилии выдвигается против сотрудников церкви или даже волонтеров, необходимо немедленно связаться с офисом адвентистским Отделом управления рисками в вашей конференции. Если этот человек является сотрудником церкви, то его скорее всего отправят в административный отпуск на время исследования этого вопроса. Если обвиняемый, не является сотрудником церкви, но совершает служение в поместной общине или работает в школе, то Адвентистский отдел управления рисками скорее всего приостановить служение этого человека и будет направлять вас в этом вопросе. Если обвинения будут подтверждены, то независимо от уровня влияния этого человека в церкви или обществе, независимо от того, насколько все его любят, его или ее необходимо будет освободить от ответственной должности или служения в церкви. . </a:t>
            </a:r>
            <a:r>
              <a:rPr lang="ru-RU" sz="1200" kern="1200" smtClean="0">
                <a:solidFill>
                  <a:schemeClr val="tx1"/>
                </a:solidFill>
                <a:effectLst/>
                <a:latin typeface="+mn-lt"/>
                <a:ea typeface="+mn-ea"/>
                <a:cs typeface="+mn-cs"/>
              </a:rPr>
              <a:t>Необходимо также немедленно принять меры для ограничения его или ее доступа к жертве, а также к другим потенциальным жертвам.</a:t>
            </a:r>
            <a:endParaRPr lang="ru-R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16</a:t>
            </a:fld>
            <a:endParaRPr lang="en-US"/>
          </a:p>
        </p:txBody>
      </p:sp>
    </p:spTree>
    <p:extLst>
      <p:ext uri="{BB962C8B-B14F-4D97-AF65-F5344CB8AC3E}">
        <p14:creationId xmlns:p14="http://schemas.microsoft.com/office/powerpoint/2010/main" val="403389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ОБРАЩАЙТЕ ВНИМАНИЕ</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Обращайте внимание на то, что происходит в наших общинах и школах. Если нас что-то беспокоит, мы должны быть готовы сделать то, что может быть неудобно для всех.</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Вот что говорит </a:t>
            </a:r>
            <a:r>
              <a:rPr lang="ru-RU" sz="1200" kern="1200" dirty="0" err="1" smtClean="0">
                <a:solidFill>
                  <a:schemeClr val="tx1"/>
                </a:solidFill>
                <a:effectLst/>
                <a:latin typeface="+mn-lt"/>
                <a:ea typeface="+mn-ea"/>
                <a:cs typeface="+mn-cs"/>
              </a:rPr>
              <a:t>Джудит</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Херман</a:t>
            </a:r>
            <a:r>
              <a:rPr lang="ru-RU" sz="1200" kern="1200" dirty="0" smtClean="0">
                <a:solidFill>
                  <a:schemeClr val="tx1"/>
                </a:solidFill>
                <a:effectLst/>
                <a:latin typeface="+mn-lt"/>
                <a:ea typeface="+mn-ea"/>
                <a:cs typeface="+mn-cs"/>
              </a:rPr>
              <a:t>, психиатр, специализирующийся на сексуальном насилии и посттравматическом стрессе: "Есть большой соблазн встать на сторону преступника. Все, о чем просит преступник, это чтобы сторонний наблюдатель ничего не делал. Он апеллирует к всеобщему желанию ничего не видеть, не слышать и не говорить. Жертва, напротив, просит стороннего наблюдателя разделить бремя его боли. Жертва ожидает, что другие будут действовать, помогут и не забудут о ней».</a:t>
            </a:r>
          </a:p>
          <a:p>
            <a:r>
              <a:rPr lang="ru-RU" sz="1200" kern="1200" dirty="0" smtClean="0">
                <a:solidFill>
                  <a:schemeClr val="tx1"/>
                </a:solidFill>
                <a:effectLst/>
                <a:latin typeface="+mn-lt"/>
                <a:ea typeface="+mn-ea"/>
                <a:cs typeface="+mn-cs"/>
              </a:rPr>
              <a:t>Если вам когда-нибудь представится возможность поддержать жертву, пожалуйста, сделайте это.</a:t>
            </a:r>
          </a:p>
          <a:p>
            <a:r>
              <a:rPr lang="ru-RU" sz="1200" kern="1200" dirty="0" smtClean="0">
                <a:solidFill>
                  <a:schemeClr val="tx1"/>
                </a:solidFill>
                <a:effectLst/>
                <a:latin typeface="+mn-lt"/>
                <a:ea typeface="+mn-ea"/>
                <a:cs typeface="+mn-cs"/>
              </a:rPr>
              <a:t>Если вы можете привлечь преступника к ответственности, пожалуйста, сделайте это.</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17</a:t>
            </a:fld>
            <a:endParaRPr lang="en-US"/>
          </a:p>
        </p:txBody>
      </p:sp>
    </p:spTree>
    <p:extLst>
      <p:ext uri="{BB962C8B-B14F-4D97-AF65-F5344CB8AC3E}">
        <p14:creationId xmlns:p14="http://schemas.microsoft.com/office/powerpoint/2010/main" val="71996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ХОРОШИЕ НОВОСТИ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Неврологи говорят нам, что, как мы уже говорили, насилие может повредить мозг, особенно развивающийся мозг ребенка. Хотя насилие повышает риск развития проблем с психическим и физическим здоровьем на всю жизнь, у нас есть хорошая новость: эти проблемы не являются неизбежными!</a:t>
            </a:r>
          </a:p>
          <a:p>
            <a:endParaRPr lang="ru-R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18</a:t>
            </a:fld>
            <a:endParaRPr lang="en-US"/>
          </a:p>
        </p:txBody>
      </p:sp>
    </p:spTree>
    <p:extLst>
      <p:ext uri="{BB962C8B-B14F-4D97-AF65-F5344CB8AC3E}">
        <p14:creationId xmlns:p14="http://schemas.microsoft.com/office/powerpoint/2010/main" val="418817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Так же как Бог создал наши тела наделив способностью исцеления от физических травм и болезней, Он также создал мозг и разум наделив его способностью исцеления. На самом деле, травматологи говорят нам, что долгосрочное воздействие насилия зависит не столько от типа и тяжести насилия, сколько от уровня поддержки, которую человек получает после насилия.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Для верующих последователей Христа, это хорошая новость! Нам важно знать, что от нашей реакции на насилие и на обидчика, во многом зависит степень исцеления каждого из них. Наша реакция имеет значение! </a:t>
            </a:r>
          </a:p>
          <a:p>
            <a:endParaRPr lang="ru-R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19</a:t>
            </a:fld>
            <a:endParaRPr lang="en-US"/>
          </a:p>
        </p:txBody>
      </p:sp>
    </p:spTree>
    <p:extLst>
      <p:ext uri="{BB962C8B-B14F-4D97-AF65-F5344CB8AC3E}">
        <p14:creationId xmlns:p14="http://schemas.microsoft.com/office/powerpoint/2010/main" val="39197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ВВЕДЕНИЕ</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Вам когда-нибудь приходилось слышать аналогию, в которой церковь сравнивается со стадом овец? Я уверен, что да. И в Ветхом и в Новом Заветах Божий народ называется овцами, община верующих - стадом, а Господь - Пастырем. Одна из самых любимых глав Библии - Псалом 22. Господь называет Себя "добрым пастырем" (Иоанна 10:11), а нас - "овцами пастбища Его" (Псалом 100:3), но наши Пасторы и лидеры также сравниваются с пастырями. Обращаясь к пасторам и старейшинам, которые пасут стадо, Павел говорит: </a:t>
            </a:r>
            <a:r>
              <a:rPr lang="ru-RU" sz="1200" i="1" kern="1200" dirty="0" smtClean="0">
                <a:solidFill>
                  <a:schemeClr val="tx1"/>
                </a:solidFill>
                <a:effectLst/>
                <a:latin typeface="+mn-lt"/>
                <a:ea typeface="+mn-ea"/>
                <a:cs typeface="+mn-cs"/>
              </a:rPr>
              <a:t>²⁸ Итак, внимайте себе и всему стаду, в котором Дух Святой поставил вас блюстителями, пасти Церковь Господа и Бога, которую Он приобрел Себе </a:t>
            </a:r>
            <a:r>
              <a:rPr lang="ru-RU" sz="1200" i="1" kern="1200" dirty="0" err="1" smtClean="0">
                <a:solidFill>
                  <a:schemeClr val="tx1"/>
                </a:solidFill>
                <a:effectLst/>
                <a:latin typeface="+mn-lt"/>
                <a:ea typeface="+mn-ea"/>
                <a:cs typeface="+mn-cs"/>
              </a:rPr>
              <a:t>Кровию</a:t>
            </a:r>
            <a:r>
              <a:rPr lang="ru-RU" sz="1200" i="1" kern="1200" dirty="0" smtClean="0">
                <a:solidFill>
                  <a:schemeClr val="tx1"/>
                </a:solidFill>
                <a:effectLst/>
                <a:latin typeface="+mn-lt"/>
                <a:ea typeface="+mn-ea"/>
                <a:cs typeface="+mn-cs"/>
              </a:rPr>
              <a:t> Своею</a:t>
            </a:r>
            <a:r>
              <a:rPr lang="ru-RU" sz="1200" kern="1200" dirty="0" smtClean="0">
                <a:solidFill>
                  <a:schemeClr val="tx1"/>
                </a:solidFill>
                <a:effectLst/>
                <a:latin typeface="+mn-lt"/>
                <a:ea typeface="+mn-ea"/>
                <a:cs typeface="+mn-cs"/>
              </a:rPr>
              <a:t>. (Деяния 20:28)</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Нам всем хочется верить, что наши церкви - это безопасное место, где пастырь и овцы живут в соответствии со стандартами Божьего закона. К сожалению, мы все знаем на собственном опыте, что это не так. Наши церкви полны несовершенных людей и людей с поломанными судьбами, имеющих разные психологические травмы. К сожалению, иногда нам приходится сталкиваться с волками, переодетыми в овечью шкуру. Более того, иногда мы можем встретить</a:t>
            </a:r>
            <a:r>
              <a:rPr lang="ru-RU" sz="1200" i="1" kern="1200" dirty="0" smtClean="0">
                <a:solidFill>
                  <a:schemeClr val="tx1"/>
                </a:solidFill>
                <a:effectLst/>
                <a:latin typeface="+mn-lt"/>
                <a:ea typeface="+mn-ea"/>
                <a:cs typeface="+mn-cs"/>
              </a:rPr>
              <a:t> волка, переодетого в одежду Пастыря. Некоторые Пастыри, говорит Иеремия, ²¹ ибо пастыри сделались бессмысленными и не искали Господа, а потому они и поступали безрассудно, и все стадо их рассеяно» (Иеремия 10:21).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Сегодня мы затронем непростую тему насилия, особенно сексуального, среди тех, кто выдает себя за последователей Иисуса. К сожалению, злоупотребление своим положением происходит в церквях и общинах всех конфессий. Последствия насилия всегда серьезны, но они еще больше усиливаются, когда его совершает одна из овец, то есть человек, называющий себя последователем Иисуса. Еще более пагубно, когда это делает Пастырь стада - наставник "Следопытов", учитель  субботней школы или пастор церкви.</a:t>
            </a: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__________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800" dirty="0" smtClean="0">
                <a:effectLst/>
                <a:latin typeface="Calibri" panose="020F0502020204030204" pitchFamily="34" charset="0"/>
                <a:ea typeface="Times New Roman" panose="02020603050405020304" pitchFamily="18" charset="0"/>
                <a:cs typeface="Times New Roman" panose="02020603050405020304" pitchFamily="18" charset="0"/>
              </a:rPr>
              <a:t>Отрывки</a:t>
            </a:r>
            <a:r>
              <a:rPr lang="ru-RU" sz="1800" baseline="0" dirty="0" smtClean="0">
                <a:effectLst/>
                <a:latin typeface="Calibri" panose="020F0502020204030204" pitchFamily="34" charset="0"/>
                <a:ea typeface="Times New Roman" panose="02020603050405020304" pitchFamily="18" charset="0"/>
                <a:cs typeface="Times New Roman" panose="02020603050405020304" pitchFamily="18" charset="0"/>
              </a:rPr>
              <a:t> из Иеремии</a:t>
            </a:r>
            <a:r>
              <a:rPr lang="en-US" sz="18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25:34-38, </a:t>
            </a:r>
            <a:r>
              <a:rPr lang="ru-RU" sz="1800" dirty="0" smtClean="0">
                <a:effectLst/>
                <a:latin typeface="Calibri" panose="020F0502020204030204" pitchFamily="34" charset="0"/>
                <a:ea typeface="Times New Roman" panose="02020603050405020304" pitchFamily="18" charset="0"/>
                <a:cs typeface="Times New Roman" panose="02020603050405020304" pitchFamily="18" charset="0"/>
              </a:rPr>
              <a:t>Иезекиль</a:t>
            </a:r>
            <a:r>
              <a:rPr lang="en-US" sz="18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34:10, </a:t>
            </a:r>
            <a:r>
              <a:rPr lang="ru-RU" sz="1800" dirty="0" err="1" smtClean="0">
                <a:effectLst/>
                <a:latin typeface="Calibri" panose="020F0502020204030204" pitchFamily="34" charset="0"/>
                <a:ea typeface="Times New Roman" panose="02020603050405020304" pitchFamily="18" charset="0"/>
                <a:cs typeface="Times New Roman" panose="02020603050405020304" pitchFamily="18" charset="0"/>
              </a:rPr>
              <a:t>Знахария</a:t>
            </a:r>
            <a:r>
              <a:rPr lang="en-US" sz="18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10:3 </a:t>
            </a:r>
            <a:r>
              <a:rPr lang="ru-RU" sz="1800" dirty="0" smtClean="0">
                <a:effectLst/>
                <a:latin typeface="Calibri" panose="020F0502020204030204" pitchFamily="34" charset="0"/>
                <a:ea typeface="Times New Roman" panose="02020603050405020304" pitchFamily="18" charset="0"/>
                <a:cs typeface="Times New Roman" panose="02020603050405020304" pitchFamily="18" charset="0"/>
              </a:rPr>
              <a:t>описывают гнев Господень на плохих пастырей и Его</a:t>
            </a:r>
            <a:r>
              <a:rPr lang="ru-RU" sz="1800" baseline="0" dirty="0" smtClean="0">
                <a:effectLst/>
                <a:latin typeface="Calibri" panose="020F0502020204030204" pitchFamily="34" charset="0"/>
                <a:ea typeface="Times New Roman" panose="02020603050405020304" pitchFamily="18" charset="0"/>
                <a:cs typeface="Times New Roman" panose="02020603050405020304" pitchFamily="18" charset="0"/>
              </a:rPr>
              <a:t> осуждение за то, что они обижают других ради своей собственной выгоды.</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a:t>
            </a:fld>
            <a:endParaRPr lang="en-US"/>
          </a:p>
        </p:txBody>
      </p:sp>
    </p:spTree>
    <p:extLst>
      <p:ext uri="{BB962C8B-B14F-4D97-AF65-F5344CB8AC3E}">
        <p14:creationId xmlns:p14="http://schemas.microsoft.com/office/powerpoint/2010/main" val="680629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smtClean="0"/>
          </a:p>
          <a:p>
            <a:endParaRPr lang="ru-RU" dirty="0" smtClean="0"/>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Самое важное, что мы можем сделать, когда человек подвергся насилию, - </a:t>
            </a:r>
            <a:r>
              <a:rPr lang="ru-RU" sz="1200" b="1" u="sng" kern="1200" dirty="0" smtClean="0">
                <a:solidFill>
                  <a:schemeClr val="tx1"/>
                </a:solidFill>
                <a:effectLst/>
                <a:latin typeface="+mn-lt"/>
                <a:ea typeface="+mn-ea"/>
                <a:cs typeface="+mn-cs"/>
              </a:rPr>
              <a:t>это внимательно выслушать его историю. Прислушайтесь к эмоциям и чувствам, которые они передают, а также к деталям и фактам истории. </a:t>
            </a:r>
            <a:r>
              <a:rPr lang="ru-RU" sz="1200" kern="1200" dirty="0" smtClean="0">
                <a:solidFill>
                  <a:schemeClr val="tx1"/>
                </a:solidFill>
                <a:effectLst/>
                <a:latin typeface="+mn-lt"/>
                <a:ea typeface="+mn-ea"/>
                <a:cs typeface="+mn-cs"/>
              </a:rPr>
              <a:t>Уязвимость - это не то, что большинство людей могут рационально сформулировать. </a:t>
            </a:r>
            <a:r>
              <a:rPr lang="ru-RU" sz="1200" b="1" u="sng" kern="1200" dirty="0" smtClean="0">
                <a:solidFill>
                  <a:schemeClr val="tx1"/>
                </a:solidFill>
                <a:effectLst/>
                <a:latin typeface="+mn-lt"/>
                <a:ea typeface="+mn-ea"/>
                <a:cs typeface="+mn-cs"/>
              </a:rPr>
              <a:t>Слушайте внимательно и </a:t>
            </a:r>
            <a:r>
              <a:rPr lang="ru-RU" sz="1200" b="1" u="sng" kern="1200" dirty="0" err="1" smtClean="0">
                <a:solidFill>
                  <a:schemeClr val="tx1"/>
                </a:solidFill>
                <a:effectLst/>
                <a:latin typeface="+mn-lt"/>
                <a:ea typeface="+mn-ea"/>
                <a:cs typeface="+mn-cs"/>
              </a:rPr>
              <a:t>безоценочно</a:t>
            </a:r>
            <a:r>
              <a:rPr lang="ru-RU" sz="1200" b="1" u="sng" kern="1200" dirty="0" smtClean="0">
                <a:solidFill>
                  <a:schemeClr val="tx1"/>
                </a:solidFill>
                <a:effectLst/>
                <a:latin typeface="+mn-lt"/>
                <a:ea typeface="+mn-ea"/>
                <a:cs typeface="+mn-cs"/>
              </a:rPr>
              <a:t>. Слушайте сердцем. </a:t>
            </a:r>
            <a:endParaRPr lang="ru-R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20</a:t>
            </a:fld>
            <a:endParaRPr lang="en-US"/>
          </a:p>
        </p:txBody>
      </p:sp>
    </p:spTree>
    <p:extLst>
      <p:ext uri="{BB962C8B-B14F-4D97-AF65-F5344CB8AC3E}">
        <p14:creationId xmlns:p14="http://schemas.microsoft.com/office/powerpoint/2010/main" val="249497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КАК НАСЧЕТ ПРОЩЕНИЯ ОБИДЧИКА?</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Как мы все знаем, простить кого-то может быть очень трудно. Одна из причин заключается в том, что мы часто не до конца понимаем, что это на самом деле значит. Означает ли прощение:</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Что то, что они сделали, это нормально?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Что то, что я пережил, не имеет значения?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Что я буду продолжать общаться с ними, как будто ничего не произошло?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Что я остаюсь со всей этой болью и страданиями, а им не придется ответить за свой поступок?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Как я могу простить того, кто даже не извинился как следует? Кто не признает, что сделал что-то не так? Или даже не признает, что вообще что-то сделал?</a:t>
            </a:r>
          </a:p>
          <a:p>
            <a:pPr marL="171450" lvl="0" indent="-171450">
              <a:buFont typeface="Arial" panose="020B0604020202020204" pitchFamily="34" charset="0"/>
              <a:buChar char="•"/>
            </a:pPr>
            <a:endParaRPr lang="ru-RU"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 словаре есть несколько определений слова "простить". Когда мы используем слово "простить", мы имеем в виду просто отказаться от горечи. Поэтому на каждый из вышеперечисленных вопросов можно ответить НЕТ. Прощение кого-то НЕ означает, что то, что он сделал, было нормально, или что это не имеет значения, или что я должен продолжать поддерживать отношения с ним, как будто ничего не произошло, или что он не ответит за свой поступок.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Прощение, зло - называет злом. Прощение - это НЕ игнорирование зла, оно не говорит о том, что насилие - это норма или что оно ничего не значит. Прощение помогает отпустить деструктивные эмоции, не позволяя обидчику продолжать иметь власть над вашими эмоциями. Это контроль над своим сердцем и разумом и движение вперед.</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Как христиане, мы хотим, чтобы все любили друг друга и ладили. Мы хотим, чтобы люди примирились. Мы хотим, чтобы все вернулось на круги своя. Однако примирение с обидчиком, даже при условии прощения, не всегда возможно, и не всегда рекомендуется.</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Например, как только </a:t>
            </a:r>
            <a:r>
              <a:rPr lang="ru-RU" sz="1200" b="1" kern="1200" dirty="0" smtClean="0">
                <a:solidFill>
                  <a:schemeClr val="tx1"/>
                </a:solidFill>
                <a:effectLst/>
                <a:latin typeface="+mn-lt"/>
                <a:ea typeface="+mn-ea"/>
                <a:cs typeface="+mn-cs"/>
              </a:rPr>
              <a:t>Аманда</a:t>
            </a:r>
            <a:r>
              <a:rPr lang="ru-RU" sz="1200" kern="1200" dirty="0" smtClean="0">
                <a:solidFill>
                  <a:schemeClr val="tx1"/>
                </a:solidFill>
                <a:effectLst/>
                <a:latin typeface="+mn-lt"/>
                <a:ea typeface="+mn-ea"/>
                <a:cs typeface="+mn-cs"/>
              </a:rPr>
              <a:t> вышла замуж, пастор, который наставлял ее в том, как быть хорошей женой, хотел, чтобы Аманда и ее муж простили его... чтобы продолжать дружить с ним и его семьей. Он сказал им, что восстановление дружбы - это то, чего желает Господь, потому что это демонстрирует силу Божьей благодати в их жизни. Уязвимые для его предложений, Аманда и ее муж некоторое время пытались это сделать, но пастор вел себя с ними неподобающим образом, и в конце концов им пришлось порвать все связи с ним и его семьей, что они и должны были сделать в самом начале.</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21</a:t>
            </a:fld>
            <a:endParaRPr lang="en-US"/>
          </a:p>
        </p:txBody>
      </p:sp>
    </p:spTree>
    <p:extLst>
      <p:ext uri="{BB962C8B-B14F-4D97-AF65-F5344CB8AC3E}">
        <p14:creationId xmlns:p14="http://schemas.microsoft.com/office/powerpoint/2010/main" val="959031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ПРИМЕРЫ НАСИЛИЯ В БИБЛИИ</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Примером насилия в Священном Писании является история царя Давида и Вирсавии (2 Царств 11 и 12). Разница во власти между Давидом и Вирсавией, а также между Давидом и </a:t>
            </a:r>
            <a:r>
              <a:rPr lang="ru-RU" sz="1200" kern="1200" dirty="0" err="1" smtClean="0">
                <a:solidFill>
                  <a:schemeClr val="tx1"/>
                </a:solidFill>
                <a:effectLst/>
                <a:latin typeface="+mn-lt"/>
                <a:ea typeface="+mn-ea"/>
                <a:cs typeface="+mn-cs"/>
              </a:rPr>
              <a:t>Урией</a:t>
            </a:r>
            <a:r>
              <a:rPr lang="ru-RU" sz="1200" kern="1200" dirty="0" smtClean="0">
                <a:solidFill>
                  <a:schemeClr val="tx1"/>
                </a:solidFill>
                <a:effectLst/>
                <a:latin typeface="+mn-lt"/>
                <a:ea typeface="+mn-ea"/>
                <a:cs typeface="+mn-cs"/>
              </a:rPr>
              <a:t>, ее мужем, сыграла значительную роль в этой истории. Когда царь передал Вирсавии послание, чтобы она пришла к нему, она послушалась. Давид злоупотребил своей законной и данной Богом властью и авторитетом ради личной выгоды, а затем использовал эту же власть и авторитет, чтобы попытаться скрыть произошедшее. Богу было что сказать Давиду о том, что он сделал. Хотя Давид раскаялся и был прощен, платил за это высокую цену до конца своей жизни. </a:t>
            </a:r>
            <a:endParaRPr lang="en-US"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Другая Библейская история о злоупотреблении своей властью (со стороны духовного лидера) - это история фарисея Симона (Луки 7:36-50), который, по мнению многих, надругался над Марией, сестрой Марфы и Лазаря. Эллен Уайт говорит, что Иисус "желал, чтобы [Симон] увидел, насколько велика его вина на самом деле. Он хотел показать ему, что его грех больше, чем ее".  </a:t>
            </a:r>
            <a:endParaRPr lang="en-US"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Еще одно упоминание о злоупотреблениях своей властью (со стороны духовного лидера) относится к сыновьям Илии, </a:t>
            </a:r>
            <a:r>
              <a:rPr lang="ru-RU" sz="1200" kern="1200" dirty="0" err="1" smtClean="0">
                <a:solidFill>
                  <a:schemeClr val="tx1"/>
                </a:solidFill>
                <a:effectLst/>
                <a:latin typeface="+mn-lt"/>
                <a:ea typeface="+mn-ea"/>
                <a:cs typeface="+mn-cs"/>
              </a:rPr>
              <a:t>Хофни</a:t>
            </a:r>
            <a:r>
              <a:rPr lang="ru-RU" sz="1200" kern="1200" dirty="0" smtClean="0">
                <a:solidFill>
                  <a:schemeClr val="tx1"/>
                </a:solidFill>
                <a:effectLst/>
                <a:latin typeface="+mn-lt"/>
                <a:ea typeface="+mn-ea"/>
                <a:cs typeface="+mn-cs"/>
              </a:rPr>
              <a:t> и </a:t>
            </a:r>
            <a:r>
              <a:rPr lang="ru-RU" sz="1200" kern="1200" dirty="0" err="1" smtClean="0">
                <a:solidFill>
                  <a:schemeClr val="tx1"/>
                </a:solidFill>
                <a:effectLst/>
                <a:latin typeface="+mn-lt"/>
                <a:ea typeface="+mn-ea"/>
                <a:cs typeface="+mn-cs"/>
              </a:rPr>
              <a:t>Финеесу</a:t>
            </a:r>
            <a:r>
              <a:rPr lang="ru-RU" sz="1200" kern="1200" dirty="0" smtClean="0">
                <a:solidFill>
                  <a:schemeClr val="tx1"/>
                </a:solidFill>
                <a:effectLst/>
                <a:latin typeface="+mn-lt"/>
                <a:ea typeface="+mn-ea"/>
                <a:cs typeface="+mn-cs"/>
              </a:rPr>
              <a:t>, которые, будучи священниками, пользовались услугами "молодых женщин, помогавших при входе в скинию" (1-я Царств 2:22). Какие трагические истории были у этих уязвимых женщин! И какой трагический конец постиг этих двух священников. </a:t>
            </a:r>
          </a:p>
          <a:p>
            <a:pPr marL="0" marR="0">
              <a:spcBef>
                <a:spcPts val="0"/>
              </a:spcBef>
              <a:spcAft>
                <a:spcPts val="0"/>
              </a:spcAft>
              <a:tabLst>
                <a:tab pos="457200" algn="l"/>
                <a:tab pos="914400" algn="l"/>
                <a:tab pos="1371600" algn="l"/>
                <a:tab pos="1828800" algn="l"/>
                <a:tab pos="2286000" algn="l"/>
              </a:tabLst>
            </a:pPr>
            <a:endPar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rPr>
              <a:t>______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800" dirty="0" smtClean="0">
                <a:effectLst/>
                <a:latin typeface="Calibri" panose="020F0502020204030204" pitchFamily="34" charset="0"/>
                <a:ea typeface="Times New Roman" panose="02020603050405020304" pitchFamily="18" charset="0"/>
                <a:cs typeface="Times New Roman" panose="02020603050405020304" pitchFamily="18" charset="0"/>
              </a:rPr>
              <a:t>Эллен Г. Уайт, Желание веков,</a:t>
            </a:r>
            <a:r>
              <a:rPr lang="ru-RU" sz="1800" baseline="0" dirty="0" smtClean="0">
                <a:effectLst/>
                <a:latin typeface="Calibri" panose="020F0502020204030204" pitchFamily="34" charset="0"/>
                <a:ea typeface="Times New Roman" panose="02020603050405020304" pitchFamily="18" charset="0"/>
                <a:cs typeface="Times New Roman" panose="02020603050405020304" pitchFamily="18" charset="0"/>
              </a:rPr>
              <a:t> стр. 566.6.</a:t>
            </a:r>
            <a:endParaRPr lang="ru-RU" sz="18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ru-RU" sz="1800"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22</a:t>
            </a:fld>
            <a:endParaRPr lang="en-US"/>
          </a:p>
        </p:txBody>
      </p:sp>
    </p:spTree>
    <p:extLst>
      <p:ext uri="{BB962C8B-B14F-4D97-AF65-F5344CB8AC3E}">
        <p14:creationId xmlns:p14="http://schemas.microsoft.com/office/powerpoint/2010/main" val="121792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ОБРАЩЕНИЕ К ЖЕРТВАМ</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А теперь, прежде чем я закончу, если вами воспользовались, если вы подверглись насилию со стороны человека, называющего себя христианином, и особенно если этот человек был христианским лидером, я хочу обратиться непосредственно к вам.</a:t>
            </a:r>
          </a:p>
          <a:p>
            <a:r>
              <a:rPr lang="ru-RU" sz="1200" kern="1200" dirty="0" smtClean="0">
                <a:solidFill>
                  <a:schemeClr val="tx1"/>
                </a:solidFill>
                <a:effectLst/>
                <a:latin typeface="+mn-lt"/>
                <a:ea typeface="+mn-ea"/>
                <a:cs typeface="+mn-cs"/>
              </a:rPr>
              <a:t>Это произошло один раз или много раз на протяжении нескольких лет, это был один обидчик или несколько, никто, кроме Бога, не сможет в полной мере понять, что вы вам пришлось пережить. Возможно, вам откликается вопрос из книги» Плач Иеремии2:13: ¹³ Что мне сказать тебе, с чем сравнить тебя, дщерь Иерусалима? чему уподобить тебя, чтобы утешить тебя, дева, дщерь Сиона? ибо рана твоя велика, как море; кто может исцелить тебя? (Плач Иеремии 2:13) Ответ таков: Бог может!</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Вы можете подумать: "Но если ЭТА система мышления (поднимите Библию) приводит к ТАКОМУ поведению, я не хочу иметь с ней ничего общего!". Ваша реакция понятна, но такое поведение искажает Библейскую систему мышления и искажает Бога!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Друг мой, не достаточно ли ты уже пострадал и потерял? Не позволяй своему обидчику лишить тебя и веры! Вернитесь к НЕЙ (поднимите Библию). Глубоко погрузитесь в Бога, потому что именно здесь вы найдете свое самое настоящее, самое полное исцеление!</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Если вас обидели, очень важно для вашего исцеления, чтобы вам был принесены извинения. Однако ваш обидчик может никогда не принести вам полноценного извинения, и, вероятно, вам никогда не позвонит президент конференции с извинениями, как это сделала Сара. Могу ли я извиниться перед вами? От имени тела верующих всемирной церкви, моей церкви, НАШЕЙ церкви, я прошу прощения за ту боль, которую причинил вам один из наших членов, возможно, один из наших лидеров. Этого не должно было случиться с вами!</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Ваш обидчик имел наглость издеваться над вами; теперь я хочу, чтобы у вас хватило НАСТОЙЧИВОСТИ исцелиться.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Ваш обидчик имел наглость притвориться, что этого не было и/или это не важно; я хочу, чтобы вы имели смелость сказать, что это произошло, и это имеет значение.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Ваш обидчик, возможно, имел наглость вести себя изображая </a:t>
            </a:r>
            <a:r>
              <a:rPr lang="ru-RU" sz="1200" kern="1200" dirty="0" err="1" smtClean="0">
                <a:solidFill>
                  <a:schemeClr val="tx1"/>
                </a:solidFill>
                <a:effectLst/>
                <a:latin typeface="+mn-lt"/>
                <a:ea typeface="+mn-ea"/>
                <a:cs typeface="+mn-cs"/>
              </a:rPr>
              <a:t>суперхристианина</a:t>
            </a:r>
            <a:r>
              <a:rPr lang="ru-RU" sz="1200" kern="1200" dirty="0" smtClean="0">
                <a:solidFill>
                  <a:schemeClr val="tx1"/>
                </a:solidFill>
                <a:effectLst/>
                <a:latin typeface="+mn-lt"/>
                <a:ea typeface="+mn-ea"/>
                <a:cs typeface="+mn-cs"/>
              </a:rPr>
              <a:t>; я хочу, чтобы вы имели смелость вести себя как настоящий христианин, со всем достоинством и радостью! </a:t>
            </a:r>
          </a:p>
          <a:p>
            <a:pPr marL="171450" lvl="0" indent="-171450">
              <a:buFont typeface="Arial" panose="020B0604020202020204" pitchFamily="34" charset="0"/>
              <a:buChar char="•"/>
            </a:pPr>
            <a:endParaRPr lang="ru-R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Друг, не позволяй этому опыту дать определение твоей личности или остальной части твоей жизни. Ты нужен церкви и миру. Бог нуждается в тебе. Ему нужна твоя энергия, твоя перспектива, твои дары, данные Богом. У Бога есть для вас место в Его Царстве и место здесь, на земле, где только вы можете изменить ситуацию, которую Он задумал, поэтому... ищите исцеления, ищите помощи и двигайтесь вперед! Время пришло! </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23</a:t>
            </a:fld>
            <a:endParaRPr lang="en-US"/>
          </a:p>
        </p:txBody>
      </p:sp>
    </p:spTree>
    <p:extLst>
      <p:ext uri="{BB962C8B-B14F-4D97-AF65-F5344CB8AC3E}">
        <p14:creationId xmlns:p14="http://schemas.microsoft.com/office/powerpoint/2010/main" val="1850099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ОБРАЩЕНИЕ КО ВСЕМ </a:t>
            </a:r>
          </a:p>
          <a:p>
            <a:r>
              <a:rPr lang="ru-RU" sz="1200" b="1" kern="1200" dirty="0" smtClean="0">
                <a:solidFill>
                  <a:schemeClr val="tx1"/>
                </a:solidFill>
                <a:effectLst/>
                <a:latin typeface="+mn-lt"/>
                <a:ea typeface="+mn-ea"/>
                <a:cs typeface="+mn-cs"/>
              </a:rPr>
              <a:t>Давайте будем слушать Доброго</a:t>
            </a:r>
            <a:r>
              <a:rPr lang="ru-RU" sz="1200" b="1" kern="1200" baseline="0" dirty="0" smtClean="0">
                <a:solidFill>
                  <a:schemeClr val="tx1"/>
                </a:solidFill>
                <a:effectLst/>
                <a:latin typeface="+mn-lt"/>
                <a:ea typeface="+mn-ea"/>
                <a:cs typeface="+mn-cs"/>
              </a:rPr>
              <a:t> Пастыря.</a:t>
            </a:r>
          </a:p>
          <a:p>
            <a:endParaRPr lang="ru-RU" sz="1200" b="1" kern="1200" baseline="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³⁶ Видя толпы народа, Он сжалился над ними, что они были изнурены и рассеяны, как овцы, не имеющие пастыря.(Матфея 9:36). Иисус проявил сострадание. Я приглашаю вас посмотреть на Доброго Пастыря и проявить сострадание к людям, как когда-то поступил Он. </a:t>
            </a:r>
          </a:p>
          <a:p>
            <a:r>
              <a:rPr lang="ru-RU" sz="1200" kern="1200" dirty="0" smtClean="0">
                <a:solidFill>
                  <a:schemeClr val="tx1"/>
                </a:solidFill>
                <a:effectLst/>
                <a:latin typeface="+mn-lt"/>
                <a:ea typeface="+mn-ea"/>
                <a:cs typeface="+mn-cs"/>
              </a:rPr>
              <a:t>Он обеспечивает их всем необходимым. Когда вы будете просить Его о помощи и исцелении, воспользуйтесь этими обетованиями:</a:t>
            </a:r>
          </a:p>
          <a:p>
            <a:pPr marL="0" marR="0">
              <a:spcBef>
                <a:spcPts val="0"/>
              </a:spcBef>
              <a:spcAft>
                <a:spcPts val="0"/>
              </a:spcAft>
              <a:tabLst>
                <a:tab pos="457200" algn="l"/>
                <a:tab pos="914400" algn="l"/>
                <a:tab pos="1371600" algn="l"/>
                <a:tab pos="1828800" algn="l"/>
                <a:tab pos="2286000" algn="l"/>
              </a:tabLst>
            </a:pPr>
            <a:endParaRPr lang="ru-RU" sz="1800" b="1" kern="100" cap="small" dirty="0" smtClean="0">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ru-RU" sz="1800" b="1" kern="100" cap="small" dirty="0" smtClean="0">
              <a:effectLst/>
              <a:latin typeface="Avenir Next" panose="020B0503020202020204" pitchFamily="34" charset="0"/>
              <a:ea typeface="Calibri" panose="020F0502020204030204" pitchFamily="34" charset="0"/>
              <a:cs typeface="Times New Roman (Body 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24</a:t>
            </a:fld>
            <a:endParaRPr lang="en-US"/>
          </a:p>
        </p:txBody>
      </p:sp>
    </p:spTree>
    <p:extLst>
      <p:ext uri="{BB962C8B-B14F-4D97-AF65-F5344CB8AC3E}">
        <p14:creationId xmlns:p14="http://schemas.microsoft.com/office/powerpoint/2010/main" val="904241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endParaRPr lang="ru-RU" sz="1800" b="1" kern="100" cap="small" dirty="0" smtClean="0">
              <a:effectLst/>
              <a:latin typeface="Avenir Next" panose="020B0503020202020204" pitchFamily="34" charset="0"/>
              <a:ea typeface="Calibri" panose="020F0502020204030204" pitchFamily="34" charset="0"/>
              <a:cs typeface="Times New Roman (Body CS)"/>
            </a:endParaRPr>
          </a:p>
          <a:p>
            <a:endParaRPr lang="ru-RU" dirty="0"/>
          </a:p>
        </p:txBody>
      </p:sp>
      <p:sp>
        <p:nvSpPr>
          <p:cNvPr id="4" name="Номер слайда 3"/>
          <p:cNvSpPr>
            <a:spLocks noGrp="1"/>
          </p:cNvSpPr>
          <p:nvPr>
            <p:ph type="sldNum" sz="quarter" idx="10"/>
          </p:nvPr>
        </p:nvSpPr>
        <p:spPr/>
        <p:txBody>
          <a:bodyPr/>
          <a:lstStyle/>
          <a:p>
            <a:fld id="{D1843F4F-7ED1-EE44-B34B-A7F24D5A0C74}" type="slidenum">
              <a:rPr lang="en-US" smtClean="0"/>
              <a:t>25</a:t>
            </a:fld>
            <a:endParaRPr lang="en-US"/>
          </a:p>
        </p:txBody>
      </p:sp>
    </p:spTree>
    <p:extLst>
      <p:ext uri="{BB962C8B-B14F-4D97-AF65-F5344CB8AC3E}">
        <p14:creationId xmlns:p14="http://schemas.microsoft.com/office/powerpoint/2010/main" val="2581788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 pos="914400" algn="l"/>
                <a:tab pos="1371600" algn="l"/>
                <a:tab pos="1828800" algn="l"/>
                <a:tab pos="2286000" algn="l"/>
              </a:tabLst>
              <a:defRPr/>
            </a:pPr>
            <a:r>
              <a:rPr lang="ru-RU" sz="1200" kern="1200" dirty="0" smtClean="0">
                <a:solidFill>
                  <a:schemeClr val="tx1"/>
                </a:solidFill>
                <a:effectLst/>
                <a:latin typeface="+mn-lt"/>
                <a:ea typeface="+mn-ea"/>
                <a:cs typeface="+mn-cs"/>
              </a:rPr>
              <a:t>Возможно, вы никогда не сталкивались с насилием, но сегодня вы услышали о нем. Что вы будете делать с информацией, которую услышали? Как вы будете поддерживать того, кто оказался жертвой насилия? Как вы поступите с обидчиком? </a:t>
            </a:r>
          </a:p>
          <a:p>
            <a:pPr marL="0" marR="0">
              <a:spcBef>
                <a:spcPts val="0"/>
              </a:spcBef>
              <a:spcAft>
                <a:spcPts val="0"/>
              </a:spcAft>
              <a:tabLst>
                <a:tab pos="457200" algn="l"/>
                <a:tab pos="914400" algn="l"/>
                <a:tab pos="1371600" algn="l"/>
                <a:tab pos="1828800" algn="l"/>
                <a:tab pos="2286000" algn="l"/>
              </a:tabLst>
            </a:pPr>
            <a:endParaRPr lang="ru-RU" sz="1800" kern="100" dirty="0" smtClean="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endParaRPr lang="ru-RU" sz="1800" kern="100" dirty="0" smtClean="0">
              <a:effectLst/>
              <a:latin typeface="Avenir Next" panose="020B0503020202020204" pitchFamily="34" charset="0"/>
              <a:ea typeface="Calibri" panose="020F0502020204030204" pitchFamily="34" charset="0"/>
              <a:cs typeface="Times New Roman" panose="02020603050405020304" pitchFamily="18" charset="0"/>
            </a:endParaRPr>
          </a:p>
          <a:p>
            <a:r>
              <a:rPr lang="ru-RU" sz="1200" b="1" kern="1200" dirty="0" smtClean="0">
                <a:solidFill>
                  <a:schemeClr val="tx1"/>
                </a:solidFill>
                <a:effectLst/>
                <a:latin typeface="+mn-lt"/>
                <a:ea typeface="+mn-ea"/>
                <a:cs typeface="+mn-cs"/>
              </a:rPr>
              <a:t>ДАВАЙТЕ ПОМОЛИМСЯ</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Дорогой Отец Небесный, как скорбит твое сердце о насилии, которое происходит в нашем мире и даже в нашей церкви. Прости нас, Господи, за то, что мы не обращали на это внимания. Открой нам глаза и дай нам мудрость и мужество, чтобы изменить будущее к лучшему. Больше всего молим Тебя, исцели нас, Господи. Всех нас. Во имя Иисуса, аминь.</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26</a:t>
            </a:fld>
            <a:endParaRPr lang="en-US"/>
          </a:p>
        </p:txBody>
      </p:sp>
    </p:spTree>
    <p:extLst>
      <p:ext uri="{BB962C8B-B14F-4D97-AF65-F5344CB8AC3E}">
        <p14:creationId xmlns:p14="http://schemas.microsoft.com/office/powerpoint/2010/main" val="131700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"Как может происходить в церкви такое отвратительное явление, как насилие?" - спросите вы. Если посмотреть на обычную общину, то там все кажутся милыми; почти все получили крещение; мы проповедуем Трехангельскую весть по всему миру; народ Господень - "зеница ока Его" (</a:t>
            </a:r>
            <a:r>
              <a:rPr lang="ru-RU" sz="1200" kern="1200" dirty="0" err="1" smtClean="0">
                <a:solidFill>
                  <a:schemeClr val="tx1"/>
                </a:solidFill>
                <a:effectLst/>
                <a:latin typeface="+mn-lt"/>
                <a:ea typeface="+mn-ea"/>
                <a:cs typeface="+mn-cs"/>
              </a:rPr>
              <a:t>Захария</a:t>
            </a:r>
            <a:r>
              <a:rPr lang="ru-RU" sz="1200" kern="1200" dirty="0" smtClean="0">
                <a:solidFill>
                  <a:schemeClr val="tx1"/>
                </a:solidFill>
                <a:effectLst/>
                <a:latin typeface="+mn-lt"/>
                <a:ea typeface="+mn-ea"/>
                <a:cs typeface="+mn-cs"/>
              </a:rPr>
              <a:t> 2:8).</a:t>
            </a:r>
          </a:p>
          <a:p>
            <a:r>
              <a:rPr lang="ru-RU" sz="1200" kern="1200" dirty="0" smtClean="0">
                <a:solidFill>
                  <a:schemeClr val="tx1"/>
                </a:solidFill>
                <a:effectLst/>
                <a:latin typeface="+mn-lt"/>
                <a:ea typeface="+mn-ea"/>
                <a:cs typeface="+mn-cs"/>
              </a:rPr>
              <a:t>Почему проблемы и боль насилия существуют в нашей церкви?</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Мы хотели бы представить две причины: </a:t>
            </a:r>
          </a:p>
          <a:p>
            <a:r>
              <a:rPr lang="ru-RU" sz="1200" kern="1200" dirty="0" smtClean="0">
                <a:solidFill>
                  <a:schemeClr val="tx1"/>
                </a:solidFill>
                <a:effectLst/>
                <a:latin typeface="+mn-lt"/>
                <a:ea typeface="+mn-ea"/>
                <a:cs typeface="+mn-cs"/>
              </a:rPr>
              <a:t>(1) Где бы ни собрались грешные люди, там есть проблемы греха. </a:t>
            </a:r>
          </a:p>
          <a:p>
            <a:r>
              <a:rPr lang="ru-RU" sz="1200" kern="1200" dirty="0" smtClean="0">
                <a:solidFill>
                  <a:schemeClr val="tx1"/>
                </a:solidFill>
                <a:effectLst/>
                <a:latin typeface="+mn-lt"/>
                <a:ea typeface="+mn-ea"/>
                <a:cs typeface="+mn-cs"/>
              </a:rPr>
              <a:t>(2) Церковь - это любимое место работы дьявола!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Дьявол любит работать в правительстве, организациях, на развлекательных мероприятиях, конечно... но не сомневайтесь: он прилагает все свои ЛУЧШИЕ, самые большие усилия, чтобы посеять раздоры в Церкви, как среди членов церкви, так и среди ее руководства.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00" dirty="0" smtClean="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00" dirty="0" smtClean="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3</a:t>
            </a:fld>
            <a:endParaRPr lang="en-US"/>
          </a:p>
        </p:txBody>
      </p:sp>
    </p:spTree>
    <p:extLst>
      <p:ext uri="{BB962C8B-B14F-4D97-AF65-F5344CB8AC3E}">
        <p14:creationId xmlns:p14="http://schemas.microsoft.com/office/powerpoint/2010/main" val="249629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К счастью, Церковь Христиан Адвентистов седьмого дня предприняла решительные шаги - особенно за последние несколько десятилетий - не только начав говорить об этих проблемах, но и помогая обеспечить безопасность наших детей и членов нашей всемирной церкви. В 2001 году во всемирный календарь церкви был добавлен «День борьбы против насилия». В 2009 году эта инициатива обрела более широкий масштаб, под названием -  </a:t>
            </a:r>
            <a:r>
              <a:rPr lang="ru-RU" sz="1200" b="1" kern="1200" dirty="0" err="1" smtClean="0">
                <a:solidFill>
                  <a:schemeClr val="tx1"/>
                </a:solidFill>
                <a:effectLst/>
                <a:latin typeface="+mn-lt"/>
                <a:ea typeface="+mn-ea"/>
                <a:cs typeface="+mn-cs"/>
              </a:rPr>
              <a:t>Остановитеэтосейчас</a:t>
            </a:r>
            <a:r>
              <a:rPr lang="ru-RU" sz="1200" b="1"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 Все необходимые материалы, посвященные одному из аспектов насилия, ежегодно предоставляются нашим церквям по всему миру для установленного Дня борьбы против насилия - </a:t>
            </a:r>
            <a:r>
              <a:rPr lang="ru-RU" sz="1200" b="1" kern="1200" dirty="0" err="1" smtClean="0">
                <a:solidFill>
                  <a:schemeClr val="tx1"/>
                </a:solidFill>
                <a:effectLst/>
                <a:latin typeface="+mn-lt"/>
                <a:ea typeface="+mn-ea"/>
                <a:cs typeface="+mn-cs"/>
              </a:rPr>
              <a:t>Остановитеэтосейчас</a:t>
            </a:r>
            <a:r>
              <a:rPr lang="ru-RU" sz="1200" b="1"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 который проводится в четвертую субботу августа.</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4</a:t>
            </a:fld>
            <a:endParaRPr lang="en-US"/>
          </a:p>
        </p:txBody>
      </p:sp>
    </p:spTree>
    <p:extLst>
      <p:ext uri="{BB962C8B-B14F-4D97-AF65-F5344CB8AC3E}">
        <p14:creationId xmlns:p14="http://schemas.microsoft.com/office/powerpoint/2010/main" val="205464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Разве это не благословение, что у нас есть руководители, которые обращают внимание на такие вопросы? Итак, сегодня, в рамках инициативы </a:t>
            </a:r>
            <a:r>
              <a:rPr lang="ru-RU" sz="1200" b="1" kern="1200" dirty="0" err="1" smtClean="0">
                <a:solidFill>
                  <a:schemeClr val="tx1"/>
                </a:solidFill>
                <a:effectLst/>
                <a:latin typeface="+mn-lt"/>
                <a:ea typeface="+mn-ea"/>
                <a:cs typeface="+mn-cs"/>
              </a:rPr>
              <a:t>Остановитеэтосейчас</a:t>
            </a:r>
            <a:r>
              <a:rPr lang="ru-RU" sz="1200" b="1"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 мы поговорим об этом, и разберем следующие вопросы: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Признать, что проблема существует,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Разобраться и постараться понять ее, и</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Предпринимать более эффективные меры</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Смириться с тем, что это действительно происходит, - первый шаг, который позволит нам сделать наши общины верующих еще более безопасным местом.  </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ДАВАЙТЕ ПОМОЛИМСЯ, ПЕРЕД НАЧАЛОМ БОГОСЛУЖЕНИЯ</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Дорогой Отец Небесный, спасибо Тебе за нашу всемирную семью - Церковь адвентистов седьмого дня. Спасибо за смелых, проницательных лидеров, которые подготовили материалы для разрешения сложных вопросов? Возникающих в церковной семье. Господь, пожалуйста, присутствуй сегодня среди нас особым образом. Если среди нас есть те, для кого эта тема будет особенно трудной, будь особенно близок к ним и поддержи их, во время изучения этого материала. Открой наши сердца и наши разум, чтобы мы могли понять, что принесет исцеление тем, кто уже страдает из-за причиненного им насилия, и используй это время, проведенное вместе, чтобы помочь нам избежать боли в будущем. Мы просим об этом во имя Иисуса, аминь.</a:t>
            </a:r>
          </a:p>
          <a:p>
            <a:pPr marL="0" marR="0">
              <a:spcBef>
                <a:spcPts val="0"/>
              </a:spcBef>
              <a:spcAft>
                <a:spcPts val="0"/>
              </a:spcAft>
              <a:tabLst>
                <a:tab pos="457200" algn="l"/>
                <a:tab pos="914400" algn="l"/>
                <a:tab pos="1371600" algn="l"/>
                <a:tab pos="1828800" algn="l"/>
                <a:tab pos="2286000" algn="l"/>
              </a:tabLst>
            </a:pPr>
            <a:endParaRPr lang="ru-RU" sz="1800" kern="100" dirty="0" smtClean="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ru-RU" sz="1800" kern="100" dirty="0" smtClean="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ru-RU" sz="1800" kern="100" dirty="0" smtClean="0">
              <a:solidFill>
                <a:srgbClr val="000000"/>
              </a:solidFill>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5</a:t>
            </a:fld>
            <a:endParaRPr lang="en-US"/>
          </a:p>
        </p:txBody>
      </p:sp>
    </p:spTree>
    <p:extLst>
      <p:ext uri="{BB962C8B-B14F-4D97-AF65-F5344CB8AC3E}">
        <p14:creationId xmlns:p14="http://schemas.microsoft.com/office/powerpoint/2010/main" val="209111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ДАВАЙТЕ НАЧНЕМ С ОПРЕДЕЛЕНИЯ СЛОВА «НАСИЛИЕ»</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Иногда мы думаем о насильнике как о незнакомце, который влезает в окно или подходит к человеку в темном переулке. Однако в большинстве случаев насилие над детьми совершает тот, кого ребенок знает и любит, обычно тот, кому он доверяет и от кого зависит. Часто это член семьи. Это может быть также близкий друг семьи или сосед, потому что 91% случаев сексуального насилия над детьми совершается человеком, которого ребенок и семья знают и которому доверяют.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Церковь всем известна как Тело Христово и Божья семья. Сексуальное насилие происходит в семьях, а также оно происходит и в общинах верующих людей. А именно в местах, где мы найдем людей, которых мы знаем и которым доверяем. Где мы найдем место, где мы сможем снять с себя ответственность за свои поступки. В наших семьях... и в церкви.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 сексуальном насилии не принято говорить, в каждом штате свои статистические цифры, у нас нет точных данных о количестве случаев насилия, но, по оценкам специалистов, примерно 1 из 10 мальчиков и 1 из 5 девочек подвергаются сексуальному насилию в детстве. Как бы нам ни хотелось признать это, исследования, проведенные в нашей церкви, показывают аналогичную статистику.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Чтобы помочь нам реально взглянуть на эту проблему, вот семь историй насилия? произошедших в нашей общине - Церкви Христиан Адвентистов седьмого дня. Мы будем комментировать каждый пример по ходу дела. </a:t>
            </a:r>
          </a:p>
          <a:p>
            <a:pPr marL="0" marR="0">
              <a:spcBef>
                <a:spcPts val="0"/>
              </a:spcBef>
              <a:spcAft>
                <a:spcPts val="0"/>
              </a:spcAft>
              <a:tabLst>
                <a:tab pos="457200" algn="l"/>
                <a:tab pos="914400" algn="l"/>
                <a:tab pos="1371600" algn="l"/>
                <a:tab pos="1828800" algn="l"/>
                <a:tab pos="2286000" algn="l"/>
              </a:tabLst>
            </a:pPr>
            <a:endParaRPr lang="ru-RU" sz="1800" b="1" kern="100" cap="small" dirty="0" smtClean="0">
              <a:solidFill>
                <a:srgbClr val="000000"/>
              </a:solidFill>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ru-RU" sz="1800" b="1" kern="100" cap="small" dirty="0" smtClean="0">
              <a:solidFill>
                <a:srgbClr val="000000"/>
              </a:solidFill>
              <a:effectLst/>
              <a:latin typeface="Avenir Next" panose="020B0503020202020204" pitchFamily="34" charset="0"/>
              <a:ea typeface="Calibri" panose="020F0502020204030204" pitchFamily="34" charset="0"/>
              <a:cs typeface="Times New Roman (Body CS)"/>
            </a:endParaRPr>
          </a:p>
          <a:p>
            <a:pPr marL="0" marR="0">
              <a:spcBef>
                <a:spcPts val="0"/>
              </a:spcBef>
              <a:spcAft>
                <a:spcPts val="0"/>
              </a:spcAft>
              <a:tabLst>
                <a:tab pos="457200" algn="l"/>
                <a:tab pos="914400" algn="l"/>
                <a:tab pos="1371600" algn="l"/>
                <a:tab pos="1828800" algn="l"/>
                <a:tab pos="2286000" algn="l"/>
              </a:tabLst>
            </a:pPr>
            <a:endParaRPr lang="ru-RU" sz="1800" b="1" kern="100" cap="small" dirty="0" smtClean="0">
              <a:solidFill>
                <a:srgbClr val="000000"/>
              </a:solidFill>
              <a:effectLst/>
              <a:latin typeface="Avenir Next" panose="020B0503020202020204" pitchFamily="34" charset="0"/>
              <a:ea typeface="Calibri" panose="020F0502020204030204" pitchFamily="34" charset="0"/>
              <a:cs typeface="Times New Roman (Body CS)"/>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6</a:t>
            </a:fld>
            <a:endParaRPr lang="en-US"/>
          </a:p>
        </p:txBody>
      </p:sp>
    </p:spTree>
    <p:extLst>
      <p:ext uri="{BB962C8B-B14F-4D97-AF65-F5344CB8AC3E}">
        <p14:creationId xmlns:p14="http://schemas.microsoft.com/office/powerpoint/2010/main" val="67187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Чтобы помочь нам реально взглянуть на эту проблему, вот семь историй насилия? произошедших в нашей общине - Церкви Христиан Адвентистов седьмого дня. Мы будем комментировать каждый пример по ходу дела. </a:t>
            </a:r>
          </a:p>
          <a:p>
            <a:pPr marL="0" marR="0">
              <a:spcBef>
                <a:spcPts val="0"/>
              </a:spcBef>
              <a:spcAft>
                <a:spcPts val="0"/>
              </a:spcAft>
              <a:tabLst>
                <a:tab pos="457200" algn="l"/>
                <a:tab pos="914400" algn="l"/>
                <a:tab pos="1371600" algn="l"/>
                <a:tab pos="1828800" algn="l"/>
                <a:tab pos="2286000" algn="l"/>
              </a:tabLst>
            </a:pPr>
            <a:endParaRPr lang="ru-RU" sz="1800" b="1" kern="100" cap="small" dirty="0" smtClean="0">
              <a:solidFill>
                <a:srgbClr val="000000"/>
              </a:solidFill>
              <a:effectLst/>
              <a:latin typeface="Avenir Next" panose="020B0503020202020204" pitchFamily="34" charset="0"/>
              <a:ea typeface="Calibri" panose="020F0502020204030204" pitchFamily="34" charset="0"/>
              <a:cs typeface="Calibri (Body)"/>
            </a:endParaRPr>
          </a:p>
          <a:p>
            <a:r>
              <a:rPr lang="ru-RU" sz="1200" b="1" kern="1200" dirty="0" smtClean="0">
                <a:solidFill>
                  <a:schemeClr val="tx1"/>
                </a:solidFill>
                <a:effectLst/>
                <a:latin typeface="+mn-lt"/>
                <a:ea typeface="+mn-ea"/>
                <a:cs typeface="+mn-cs"/>
              </a:rPr>
              <a:t>ПРИМЕРЫ</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Сару</a:t>
            </a:r>
            <a:r>
              <a:rPr lang="ru-RU" sz="1200" kern="1200" dirty="0" smtClean="0">
                <a:solidFill>
                  <a:schemeClr val="tx1"/>
                </a:solidFill>
                <a:effectLst/>
                <a:latin typeface="+mn-lt"/>
                <a:ea typeface="+mn-ea"/>
                <a:cs typeface="+mn-cs"/>
              </a:rPr>
              <a:t> соблазнил директор ее христианской школы. Договорившись, что она будет его "секретарем", он мог оставаться с ней наедине в здании после уроков и время от времени вызывать ее из класса, чтобы она могла "помочь ему" в другой части здания. Она думала, что это любовь, но это было насилие.</a:t>
            </a:r>
          </a:p>
          <a:p>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Даниэль</a:t>
            </a:r>
            <a:r>
              <a:rPr lang="ru-RU" sz="1200" kern="1200" dirty="0" smtClean="0">
                <a:solidFill>
                  <a:schemeClr val="tx1"/>
                </a:solidFill>
                <a:effectLst/>
                <a:latin typeface="+mn-lt"/>
                <a:ea typeface="+mn-ea"/>
                <a:cs typeface="+mn-cs"/>
              </a:rPr>
              <a:t> влюбилась в своего учителя музыки в младших классах и начала с ним флиртовать. Он с радостью согласился на ее предложение. Она тоже думала, что это любовь, но, несмотря на то, что она была инициатором, это тоже было насилием.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У </a:t>
            </a:r>
            <a:r>
              <a:rPr lang="ru-RU" sz="1200" b="1" kern="1200" dirty="0" smtClean="0">
                <a:solidFill>
                  <a:schemeClr val="tx1"/>
                </a:solidFill>
                <a:effectLst/>
                <a:latin typeface="+mn-lt"/>
                <a:ea typeface="+mn-ea"/>
                <a:cs typeface="+mn-cs"/>
              </a:rPr>
              <a:t>Мэтта</a:t>
            </a:r>
            <a:r>
              <a:rPr lang="ru-RU" sz="1200" kern="1200" dirty="0" smtClean="0">
                <a:solidFill>
                  <a:schemeClr val="tx1"/>
                </a:solidFill>
                <a:effectLst/>
                <a:latin typeface="+mn-lt"/>
                <a:ea typeface="+mn-ea"/>
                <a:cs typeface="+mn-cs"/>
              </a:rPr>
              <a:t> были проблемы с математикой в седьмом классе. Его учительница пригласила его остаться после уроков, чтобы позаниматься с ним - и в процессе научила его новым интересным видам развлечений. Поначалу он получал от этого удовольствие, но это было насилие. </a:t>
            </a:r>
          </a:p>
          <a:p>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Дэвид</a:t>
            </a:r>
            <a:r>
              <a:rPr lang="ru-RU" sz="1200" kern="1200" dirty="0" smtClean="0">
                <a:solidFill>
                  <a:schemeClr val="tx1"/>
                </a:solidFill>
                <a:effectLst/>
                <a:latin typeface="+mn-lt"/>
                <a:ea typeface="+mn-ea"/>
                <a:cs typeface="+mn-cs"/>
              </a:rPr>
              <a:t> был рад впервые оказаться вдали от дома и в общежитии, но совмещать учебу с новой для нее социальной свободой было непросто. Его наставник предложил сходить с ним в местный спортзал, только вдвоем, чтобы Дэвид мог хорошо потренироваться, а они могли пообщаться. Давид почувствовал себя странно, когда его наставник зашел в его душевую кабину, и позже понял, что это был </a:t>
            </a:r>
            <a:r>
              <a:rPr lang="ru-RU" sz="1200" kern="1200" dirty="0" err="1" smtClean="0">
                <a:solidFill>
                  <a:schemeClr val="tx1"/>
                </a:solidFill>
                <a:effectLst/>
                <a:latin typeface="+mn-lt"/>
                <a:ea typeface="+mn-ea"/>
                <a:cs typeface="+mn-cs"/>
              </a:rPr>
              <a:t>вуайеризм</a:t>
            </a:r>
            <a:r>
              <a:rPr lang="ru-RU" sz="1200" kern="1200" dirty="0" smtClean="0">
                <a:solidFill>
                  <a:schemeClr val="tx1"/>
                </a:solidFill>
                <a:effectLst/>
                <a:latin typeface="+mn-lt"/>
                <a:ea typeface="+mn-ea"/>
                <a:cs typeface="+mn-cs"/>
              </a:rPr>
              <a:t> (страсть к подглядыванию). Это не было служением, и хотя он даже не прикоснулся к Дэвиду, это было насилие.</a:t>
            </a:r>
          </a:p>
          <a:p>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Аманда</a:t>
            </a:r>
            <a:r>
              <a:rPr lang="ru-RU" sz="1200" kern="1200" dirty="0" smtClean="0">
                <a:solidFill>
                  <a:schemeClr val="tx1"/>
                </a:solidFill>
                <a:effectLst/>
                <a:latin typeface="+mn-lt"/>
                <a:ea typeface="+mn-ea"/>
                <a:cs typeface="+mn-cs"/>
              </a:rPr>
              <a:t> закончила среднюю школу и полностью посвятила свою жизнь Господу. Она мечтала изменить мир к лучшему и иметь более здоровую семью, чем та, в которой она выросла. Ее пастор претендовал на отцовскую роль в ее жизни и, видя ее потенциал, наставлял ее в нескольких сферах эффективного служения. В конце концов, он начал наставлять ее в том, как быть хорошей женой. Поначалу она думала, что это было полезно, но это оказалось насилием.</a:t>
            </a:r>
          </a:p>
          <a:p>
            <a:r>
              <a:rPr lang="ru-RU" sz="1200" kern="1200" dirty="0" smtClean="0">
                <a:solidFill>
                  <a:schemeClr val="tx1"/>
                </a:solidFill>
                <a:effectLst/>
                <a:latin typeface="+mn-lt"/>
                <a:ea typeface="+mn-ea"/>
                <a:cs typeface="+mn-cs"/>
              </a:rPr>
              <a:t>Такие истории тяжело слышать, не так ли? У нас есть еще две.</a:t>
            </a:r>
          </a:p>
          <a:p>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Бренда</a:t>
            </a:r>
            <a:r>
              <a:rPr lang="ru-RU" sz="1200" kern="1200" dirty="0" smtClean="0">
                <a:solidFill>
                  <a:schemeClr val="tx1"/>
                </a:solidFill>
                <a:effectLst/>
                <a:latin typeface="+mn-lt"/>
                <a:ea typeface="+mn-ea"/>
                <a:cs typeface="+mn-cs"/>
              </a:rPr>
              <a:t> была несчастна в браке. Ее муж пренебрежительно относился к ней и множеством способов заставлял ее чувствовать себя неполноценной и бесполезной, даже невидимой. Когда он развелся с ней, она обратилась за помощью к своему пастору. Он помог ей почувствовать себя ценной, красивой и живой. В конце каждой консультации он брал ее руки в свои, чтобы помолиться, а однажды взял больше... Она думала, что это любовь. Это было насилие.</a:t>
            </a:r>
          </a:p>
          <a:p>
            <a:endParaRPr lang="ru-RU" sz="1200" kern="1200" dirty="0" smtClean="0">
              <a:solidFill>
                <a:schemeClr val="tx1"/>
              </a:solidFill>
              <a:effectLst/>
              <a:latin typeface="+mn-lt"/>
              <a:ea typeface="+mn-ea"/>
              <a:cs typeface="+mn-cs"/>
            </a:endParaRPr>
          </a:p>
          <a:p>
            <a:r>
              <a:rPr lang="ru-RU" sz="1200" b="1" kern="1200" dirty="0" err="1" smtClean="0">
                <a:solidFill>
                  <a:schemeClr val="tx1"/>
                </a:solidFill>
                <a:effectLst/>
                <a:latin typeface="+mn-lt"/>
                <a:ea typeface="+mn-ea"/>
                <a:cs typeface="+mn-cs"/>
              </a:rPr>
              <a:t>Сьюзан</a:t>
            </a:r>
            <a:r>
              <a:rPr lang="ru-RU" sz="1200" kern="1200" dirty="0" smtClean="0">
                <a:solidFill>
                  <a:schemeClr val="tx1"/>
                </a:solidFill>
                <a:effectLst/>
                <a:latin typeface="+mn-lt"/>
                <a:ea typeface="+mn-ea"/>
                <a:cs typeface="+mn-cs"/>
              </a:rPr>
              <a:t> была недавно разведенной матерью-одиночкой, которая переехала в </a:t>
            </a:r>
            <a:r>
              <a:rPr lang="ru-RU" sz="1200" kern="1200" dirty="0" err="1" smtClean="0">
                <a:solidFill>
                  <a:schemeClr val="tx1"/>
                </a:solidFill>
                <a:effectLst/>
                <a:latin typeface="+mn-lt"/>
                <a:ea typeface="+mn-ea"/>
                <a:cs typeface="+mn-cs"/>
              </a:rPr>
              <a:t>адвентистскую</a:t>
            </a:r>
            <a:r>
              <a:rPr lang="ru-RU" sz="1200" kern="1200" dirty="0" smtClean="0">
                <a:solidFill>
                  <a:schemeClr val="tx1"/>
                </a:solidFill>
                <a:effectLst/>
                <a:latin typeface="+mn-lt"/>
                <a:ea typeface="+mn-ea"/>
                <a:cs typeface="+mn-cs"/>
              </a:rPr>
              <a:t> общину, чтобы найти поддержку, которой не было в ее собственной нехристианской семье. В церкви она встретила духовного посвященного христианина-адвентиста седьмого дня, которого уважала. Вскоре они стали встречаться, и она верила, что Бог привел его в ее жизнь. Она доверяла, как ей казалось, его высокому религиозному опыту, поэтому </a:t>
            </a:r>
            <a:r>
              <a:rPr lang="ru-RU" sz="1200" kern="1200" dirty="0" err="1" smtClean="0">
                <a:solidFill>
                  <a:schemeClr val="tx1"/>
                </a:solidFill>
                <a:effectLst/>
                <a:latin typeface="+mn-lt"/>
                <a:ea typeface="+mn-ea"/>
                <a:cs typeface="+mn-cs"/>
              </a:rPr>
              <a:t>Сьюзан</a:t>
            </a:r>
            <a:r>
              <a:rPr lang="ru-RU" sz="1200" kern="1200" dirty="0" smtClean="0">
                <a:solidFill>
                  <a:schemeClr val="tx1"/>
                </a:solidFill>
                <a:effectLst/>
                <a:latin typeface="+mn-lt"/>
                <a:ea typeface="+mn-ea"/>
                <a:cs typeface="+mn-cs"/>
              </a:rPr>
              <a:t> считала, что физический аспект их отношений отражает его преданность ей и их совместному будущему. Она почувствовала себя преданной и им, и Богом, когда он решил, что эти отношения ему не подходят. Он использовал ее в своих интересах, и это насилие.</a:t>
            </a:r>
          </a:p>
          <a:p>
            <a:r>
              <a:rPr lang="ru-RU" sz="1200" kern="1200" dirty="0" smtClean="0">
                <a:solidFill>
                  <a:schemeClr val="tx1"/>
                </a:solidFill>
                <a:effectLst/>
                <a:latin typeface="+mn-lt"/>
                <a:ea typeface="+mn-ea"/>
                <a:cs typeface="+mn-cs"/>
              </a:rPr>
              <a:t>Мы будем комментировать каждую из этих историй по ходу наших размышлений.</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Нам часто кажется, что жестокое обращение подразумевает насилие, но ни один из этих случаев не подразумевает насилия. Ни в одном из них не указано, что "жертва" сопротивлялась насилию или обращалась за помощью. В то время, когда это происходило, никто из них даже не воспринимал это как жестокое обращение. Тем не менее, из-за разницы во власти, которая существовала в каждом случае, и невозможности дать конструктивное согласие, каждый из них подвергся насилию. </a:t>
            </a:r>
          </a:p>
          <a:p>
            <a:pPr marL="0" marR="0">
              <a:spcBef>
                <a:spcPts val="0"/>
              </a:spcBef>
              <a:spcAft>
                <a:spcPts val="0"/>
              </a:spcAft>
              <a:tabLst>
                <a:tab pos="457200" algn="l"/>
                <a:tab pos="914400" algn="l"/>
                <a:tab pos="1371600" algn="l"/>
                <a:tab pos="1828800" algn="l"/>
                <a:tab pos="2286000" algn="l"/>
              </a:tabLst>
            </a:pPr>
            <a:endParaRPr lang="ru-RU" sz="1800" b="1" kern="100" cap="small" dirty="0" smtClean="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ru-RU" sz="1800" b="1" kern="100" cap="small" dirty="0" smtClean="0">
              <a:solidFill>
                <a:srgbClr val="000000"/>
              </a:solidFill>
              <a:effectLst/>
              <a:latin typeface="Avenir Next" panose="020B0503020202020204" pitchFamily="34" charset="0"/>
              <a:ea typeface="Calibri" panose="020F0502020204030204" pitchFamily="34" charset="0"/>
              <a:cs typeface="Calibri (Body)"/>
            </a:endParaRPr>
          </a:p>
          <a:p>
            <a:pPr marL="0" marR="0">
              <a:spcBef>
                <a:spcPts val="0"/>
              </a:spcBef>
              <a:spcAft>
                <a:spcPts val="0"/>
              </a:spcAft>
              <a:tabLst>
                <a:tab pos="457200" algn="l"/>
                <a:tab pos="914400" algn="l"/>
                <a:tab pos="1371600" algn="l"/>
                <a:tab pos="1828800" algn="l"/>
                <a:tab pos="22860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7</a:t>
            </a:fld>
            <a:endParaRPr lang="en-US"/>
          </a:p>
        </p:txBody>
      </p:sp>
    </p:spTree>
    <p:extLst>
      <p:ext uri="{BB962C8B-B14F-4D97-AF65-F5344CB8AC3E}">
        <p14:creationId xmlns:p14="http://schemas.microsoft.com/office/powerpoint/2010/main" val="101005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Насилие - это когда человек использует свою власть или влияние, чтобы воспользоваться уязвимым человеком. Власть и влияние могли быть использованы для благословения другого человека, но ими злоупотребили ради эгоистичного удовольствия. Некоторые пастыри стада Господня подобны голодным волкам, и "как жадные псы, они никогда не бывают довольны". Это невежественные пастыри, идущие каждый своим путем и стремящиеся к личной выгоде. ¹¹ И это псы, жадные душою, не знающие сытости; и это пастыри бессмысленные: все смотрят на свою дорогу, каждый до последнего, на свою корысть. (Исаия 56:11).</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Бог также обличает их. ² сын человеческий! изреки пророчество на пастырей </a:t>
            </a:r>
            <a:r>
              <a:rPr lang="ru-RU" sz="1200" kern="1200" dirty="0" err="1" smtClean="0">
                <a:solidFill>
                  <a:schemeClr val="tx1"/>
                </a:solidFill>
                <a:effectLst/>
                <a:latin typeface="+mn-lt"/>
                <a:ea typeface="+mn-ea"/>
                <a:cs typeface="+mn-cs"/>
              </a:rPr>
              <a:t>Израилевых</a:t>
            </a:r>
            <a:r>
              <a:rPr lang="ru-RU" sz="1200" kern="1200" dirty="0" smtClean="0">
                <a:solidFill>
                  <a:schemeClr val="tx1"/>
                </a:solidFill>
                <a:effectLst/>
                <a:latin typeface="+mn-lt"/>
                <a:ea typeface="+mn-ea"/>
                <a:cs typeface="+mn-cs"/>
              </a:rPr>
              <a:t>, изреки пророчество и скажи им, пастырям: так говорит Господь Бог: горе пастырям </a:t>
            </a:r>
            <a:r>
              <a:rPr lang="ru-RU" sz="1200" kern="1200" dirty="0" err="1" smtClean="0">
                <a:solidFill>
                  <a:schemeClr val="tx1"/>
                </a:solidFill>
                <a:effectLst/>
                <a:latin typeface="+mn-lt"/>
                <a:ea typeface="+mn-ea"/>
                <a:cs typeface="+mn-cs"/>
              </a:rPr>
              <a:t>Израилевым</a:t>
            </a:r>
            <a:r>
              <a:rPr lang="ru-RU" sz="1200" kern="1200" dirty="0" smtClean="0">
                <a:solidFill>
                  <a:schemeClr val="tx1"/>
                </a:solidFill>
                <a:effectLst/>
                <a:latin typeface="+mn-lt"/>
                <a:ea typeface="+mn-ea"/>
                <a:cs typeface="+mn-cs"/>
              </a:rPr>
              <a:t>, которые пасли себя самих! не стадо ли должны пасти пастыри? (</a:t>
            </a:r>
            <a:r>
              <a:rPr lang="ru-RU" sz="1200" kern="1200" dirty="0" err="1" smtClean="0">
                <a:solidFill>
                  <a:schemeClr val="tx1"/>
                </a:solidFill>
                <a:effectLst/>
                <a:latin typeface="+mn-lt"/>
                <a:ea typeface="+mn-ea"/>
                <a:cs typeface="+mn-cs"/>
              </a:rPr>
              <a:t>Иезекииль</a:t>
            </a:r>
            <a:r>
              <a:rPr lang="ru-RU" sz="1200" kern="1200" dirty="0" smtClean="0">
                <a:solidFill>
                  <a:schemeClr val="tx1"/>
                </a:solidFill>
                <a:effectLst/>
                <a:latin typeface="+mn-lt"/>
                <a:ea typeface="+mn-ea"/>
                <a:cs typeface="+mn-cs"/>
              </a:rPr>
              <a:t> 34:2). Это злоупотребление властью и влиянием является общим фактором во всех историях, которые мы только что услышали. </a:t>
            </a:r>
          </a:p>
          <a:p>
            <a:pPr marL="0" marR="0">
              <a:spcBef>
                <a:spcPts val="0"/>
              </a:spcBef>
              <a:spcAft>
                <a:spcPts val="0"/>
              </a:spcAft>
              <a:tabLst>
                <a:tab pos="457200" algn="l"/>
                <a:tab pos="914400" algn="l"/>
                <a:tab pos="1371600" algn="l"/>
                <a:tab pos="1828800" algn="l"/>
                <a:tab pos="2286000" algn="l"/>
              </a:tabLst>
            </a:pPr>
            <a:endParaRPr lang="ru-RU" sz="1800" kern="100" dirty="0" smtClean="0">
              <a:effectLst/>
              <a:latin typeface="Avenir Next" panose="020B05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 pos="914400" algn="l"/>
                <a:tab pos="1371600" algn="l"/>
                <a:tab pos="1828800" algn="l"/>
                <a:tab pos="2286000" algn="l"/>
              </a:tabLst>
              <a:defRPr/>
            </a:pPr>
            <a:r>
              <a:rPr lang="ru-RU" sz="1200" kern="1200" dirty="0" smtClean="0">
                <a:solidFill>
                  <a:schemeClr val="tx1"/>
                </a:solidFill>
                <a:effectLst/>
                <a:latin typeface="+mn-lt"/>
                <a:ea typeface="+mn-ea"/>
                <a:cs typeface="+mn-cs"/>
              </a:rPr>
              <a:t>В большинстве стран мира сексуальное насилие над ребенком квалифицируется как преступление. Несмотря на то, что принято иметь юридические определения, которые определяют это и обязывают сообщать об этом, насилие может происходить и между двумя взрослыми, если один человек пользуется уязвимостью другого. Это может быть чем-то новым для нас, но как христиане, мы должны установить планку в определении насилия, выше чем та, которую установил мир, подобно тому, как Иисус поднял планку для прелюбодеяния и развода в иудейской практике Его времени (Матфея 19:8-9).</a:t>
            </a:r>
          </a:p>
          <a:p>
            <a:pPr marL="0" marR="0">
              <a:spcBef>
                <a:spcPts val="0"/>
              </a:spcBef>
              <a:spcAft>
                <a:spcPts val="0"/>
              </a:spcAft>
              <a:tabLst>
                <a:tab pos="457200" algn="l"/>
                <a:tab pos="914400" algn="l"/>
                <a:tab pos="1371600" algn="l"/>
                <a:tab pos="1828800" algn="l"/>
                <a:tab pos="2286000" algn="l"/>
              </a:tabLst>
            </a:pPr>
            <a:endParaRPr lang="ru-RU" sz="1800" kern="100" dirty="0" smtClean="0">
              <a:effectLst/>
              <a:latin typeface="Avenir Next" panose="020B0503020202020204" pitchFamily="34" charset="0"/>
              <a:ea typeface="Calibri" panose="020F0502020204030204" pitchFamily="34" charset="0"/>
              <a:cs typeface="Calibri" panose="020F0502020204030204" pitchFamily="34" charset="0"/>
            </a:endParaRPr>
          </a:p>
          <a:p>
            <a:pPr marL="0" marR="0">
              <a:spcBef>
                <a:spcPts val="0"/>
              </a:spcBef>
              <a:spcAft>
                <a:spcPts val="0"/>
              </a:spcAft>
              <a:tabLst>
                <a:tab pos="457200" algn="l"/>
                <a:tab pos="914400" algn="l"/>
                <a:tab pos="1371600" algn="l"/>
                <a:tab pos="1828800" algn="l"/>
                <a:tab pos="2286000" algn="l"/>
              </a:tabLst>
            </a:pPr>
            <a:endParaRPr lang="ru-RU" sz="1800" kern="100" dirty="0" smtClean="0">
              <a:effectLst/>
              <a:latin typeface="Avenir Next" panose="020B0503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8</a:t>
            </a:fld>
            <a:endParaRPr lang="en-US"/>
          </a:p>
        </p:txBody>
      </p:sp>
    </p:spTree>
    <p:extLst>
      <p:ext uri="{BB962C8B-B14F-4D97-AF65-F5344CB8AC3E}">
        <p14:creationId xmlns:p14="http://schemas.microsoft.com/office/powerpoint/2010/main" val="248080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КАКОВЫ ПОСЛЕДСТВИЯ НАСИЛИЯ?</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Жертвам сексуального насилия иногда говорят: "О, это не то, чтобы он причинил тебе боль. У тебя нет черных синяков или что-то в этом роде. На самом деле, тебе это нравилось! Так на что же ты жалуешься? Ты в порядке! Смирись с этим!«</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Но жертвам действительно поставили синяки на душе - и, как выясняется, почти на всех аспектах будущей жизни человека, включая его здоровье. </a:t>
            </a:r>
          </a:p>
          <a:p>
            <a:pPr marL="0" marR="0">
              <a:spcBef>
                <a:spcPts val="0"/>
              </a:spcBef>
              <a:spcAft>
                <a:spcPts val="0"/>
              </a:spcAft>
              <a:tabLst>
                <a:tab pos="457200" algn="l"/>
                <a:tab pos="914400" algn="l"/>
                <a:tab pos="1371600" algn="l"/>
                <a:tab pos="1828800" algn="l"/>
                <a:tab pos="2286000" algn="l"/>
              </a:tabLst>
            </a:pPr>
            <a:endParaRPr lang="ru-RU" sz="1800" b="1" kern="100" cap="small" dirty="0" smtClean="0">
              <a:effectLst/>
              <a:latin typeface="Avenir Next" panose="020B0503020202020204" pitchFamily="34" charset="0"/>
              <a:ea typeface="Calibri" panose="020F0502020204030204" pitchFamily="34" charset="0"/>
              <a:cs typeface="Calibri (Body)"/>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9</a:t>
            </a:fld>
            <a:endParaRPr lang="en-US"/>
          </a:p>
        </p:txBody>
      </p:sp>
    </p:spTree>
    <p:extLst>
      <p:ext uri="{BB962C8B-B14F-4D97-AF65-F5344CB8AC3E}">
        <p14:creationId xmlns:p14="http://schemas.microsoft.com/office/powerpoint/2010/main" val="181287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2EF4-C0B5-4247-C1E4-82EC00D82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A46615-48AA-B774-16D1-653A94865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EDB68-81D4-65AC-F3F1-D669BE740CAF}"/>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5" name="Footer Placeholder 4">
            <a:extLst>
              <a:ext uri="{FF2B5EF4-FFF2-40B4-BE49-F238E27FC236}">
                <a16:creationId xmlns:a16="http://schemas.microsoft.com/office/drawing/2014/main" id="{F24B3CE1-7624-BDEA-152E-95BC0BF0A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839EA-387D-7244-3BD9-6066E674B6D4}"/>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57510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A705-F3E5-89BB-4842-AB157E62E5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48FBD-5A8C-BF45-44FE-FDFDFCC41F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C7015-E922-2D49-9705-64D915BB8FF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5" name="Footer Placeholder 4">
            <a:extLst>
              <a:ext uri="{FF2B5EF4-FFF2-40B4-BE49-F238E27FC236}">
                <a16:creationId xmlns:a16="http://schemas.microsoft.com/office/drawing/2014/main" id="{5C673876-B9D0-525A-945D-332474768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C1CEE-BE9F-6FC0-518E-F303EA3B01B3}"/>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48330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6D200-D92A-14DA-9EEE-D8609D90A0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3BA37D-0F1C-9B28-11B2-337165C5FC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4B149-5BCD-8E0C-0663-0787FB6AA4DE}"/>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5" name="Footer Placeholder 4">
            <a:extLst>
              <a:ext uri="{FF2B5EF4-FFF2-40B4-BE49-F238E27FC236}">
                <a16:creationId xmlns:a16="http://schemas.microsoft.com/office/drawing/2014/main" id="{D27E8395-0F4D-A4B1-7D9E-D50451D30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91999-BF77-9F2F-47EB-6DCD459307C8}"/>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337710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87E4-EBE3-EDFF-C383-3A76D48AC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11EAD4-F9B3-4399-E0A9-E4A6343910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07A40-41B7-0DFD-2D88-EAB115DD3C47}"/>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5" name="Footer Placeholder 4">
            <a:extLst>
              <a:ext uri="{FF2B5EF4-FFF2-40B4-BE49-F238E27FC236}">
                <a16:creationId xmlns:a16="http://schemas.microsoft.com/office/drawing/2014/main" id="{21B222AF-8026-87B7-65D0-8EB9D625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06B8F-263F-D9B6-DCBF-C8138D345CB2}"/>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14739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451F-5BAF-FDB0-B7B1-9A8F7F318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0D1A8-0EB5-0B17-2B64-BD79BE233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ECFE9-26C6-5E8A-2B28-A35119757460}"/>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5" name="Footer Placeholder 4">
            <a:extLst>
              <a:ext uri="{FF2B5EF4-FFF2-40B4-BE49-F238E27FC236}">
                <a16:creationId xmlns:a16="http://schemas.microsoft.com/office/drawing/2014/main" id="{C6BB8B01-C55C-B75D-0914-EE8C33BD9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25E72-9B45-22E1-8402-A84613069800}"/>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99120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FAFE-1CC9-9FF8-E8CC-3476A02A6E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97691-1C01-25E4-F4F9-3C1A32407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C9EA87-1FD9-A2D7-8CC3-C4EA64E99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25E21C-518F-E102-2461-0C70AEFC96A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6" name="Footer Placeholder 5">
            <a:extLst>
              <a:ext uri="{FF2B5EF4-FFF2-40B4-BE49-F238E27FC236}">
                <a16:creationId xmlns:a16="http://schemas.microsoft.com/office/drawing/2014/main" id="{A0DAC191-59B7-1DF1-24D8-750626588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2405B-136D-7528-9540-CEAF506C97D9}"/>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99863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B758-66E9-BA9F-237F-A77817AC5B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F5F0D-C97B-49AA-9519-77D9C9AD16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87A0E-98C5-F530-1496-3E41E8D7E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B760A0-71E9-B0BA-BB82-0CC9B9E97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D0AACC-7416-9D04-88CA-1B2E7405C0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9CD6E-F616-374F-4B34-E6F4AC1D1C25}"/>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8" name="Footer Placeholder 7">
            <a:extLst>
              <a:ext uri="{FF2B5EF4-FFF2-40B4-BE49-F238E27FC236}">
                <a16:creationId xmlns:a16="http://schemas.microsoft.com/office/drawing/2014/main" id="{329D18CB-E2B4-B656-883B-0D1EEFF42A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AA282-BDA5-1164-30C5-85B62B941D74}"/>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158721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1BDA-EBCA-D1C1-B8DE-0D849FD6E1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75BA60-69BF-F02C-33ED-6C6F1E351043}"/>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4" name="Footer Placeholder 3">
            <a:extLst>
              <a:ext uri="{FF2B5EF4-FFF2-40B4-BE49-F238E27FC236}">
                <a16:creationId xmlns:a16="http://schemas.microsoft.com/office/drawing/2014/main" id="{B434ECAA-77EE-D347-57A0-EEB3186DE3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924DC3-EBB0-8625-C0EB-1E91AB78028D}"/>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19912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B254E-B846-AE04-2E10-0F56E428AEA9}"/>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3" name="Footer Placeholder 2">
            <a:extLst>
              <a:ext uri="{FF2B5EF4-FFF2-40B4-BE49-F238E27FC236}">
                <a16:creationId xmlns:a16="http://schemas.microsoft.com/office/drawing/2014/main" id="{78364A36-EC34-8834-F4F5-F3515B6775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59CC37-4333-F03E-5D8D-533AA193358B}"/>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08695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9F75-00D7-F0A4-96CB-BC9736C5E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18BA5-1698-035A-276B-7A11E996A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26C13-15B6-D8BB-9C1D-17C82EE2B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9F6DD-9181-D926-F06F-87C1162F3D2B}"/>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6" name="Footer Placeholder 5">
            <a:extLst>
              <a:ext uri="{FF2B5EF4-FFF2-40B4-BE49-F238E27FC236}">
                <a16:creationId xmlns:a16="http://schemas.microsoft.com/office/drawing/2014/main" id="{6469B0FE-EEBC-82F8-3C8A-7DF836F66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4F621-59DB-70D3-C142-9DE41590CC8D}"/>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292242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D0B1-331F-701D-77AC-D726E1934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F923F7-F69B-E0FD-9F04-66EDAC4F1B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6FDC5-1A70-A87F-FAE5-655A88698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0647F-8C55-9776-A50C-88F083E781E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7/18/2023</a:t>
            </a:fld>
            <a:endParaRPr lang="en-US"/>
          </a:p>
        </p:txBody>
      </p:sp>
      <p:sp>
        <p:nvSpPr>
          <p:cNvPr id="6" name="Footer Placeholder 5">
            <a:extLst>
              <a:ext uri="{FF2B5EF4-FFF2-40B4-BE49-F238E27FC236}">
                <a16:creationId xmlns:a16="http://schemas.microsoft.com/office/drawing/2014/main" id="{B328506E-4E48-78CC-05FF-5646B9883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4F826-8D4E-1C56-8C91-A1C39C79E750}"/>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39082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F0FB1C-9A33-B4A4-7AC0-69A6898CC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5EFDD-D699-BE6B-7E29-2F0BDC3EFE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7CFF4AC-9334-FA06-3625-28D557643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400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B427-9C8A-40BA-10DB-F276EDC466B9}"/>
              </a:ext>
            </a:extLst>
          </p:cNvPr>
          <p:cNvSpPr>
            <a:spLocks noGrp="1"/>
          </p:cNvSpPr>
          <p:nvPr>
            <p:ph type="ctrTitle"/>
          </p:nvPr>
        </p:nvSpPr>
        <p:spPr>
          <a:xfrm>
            <a:off x="78274" y="754855"/>
            <a:ext cx="3968750" cy="1574800"/>
          </a:xfrm>
          <a:noFill/>
        </p:spPr>
        <p:txBody>
          <a:bodyPr anchor="ctr">
            <a:noAutofit/>
          </a:bodyPr>
          <a:lstStyle/>
          <a:p>
            <a:pPr algn="l"/>
            <a:r>
              <a:rPr lang="ru-RU" sz="7200" dirty="0" smtClean="0">
                <a:solidFill>
                  <a:srgbClr val="222836"/>
                </a:solidFill>
                <a:latin typeface="Stencil" pitchFamily="82" charset="77"/>
                <a:cs typeface="Katari" pitchFamily="2" charset="0"/>
              </a:rPr>
              <a:t>ВОЛКИ</a:t>
            </a:r>
            <a:endParaRPr lang="en-US" sz="8800" i="1" dirty="0">
              <a:solidFill>
                <a:srgbClr val="222836"/>
              </a:solidFill>
              <a:latin typeface="Stencil" pitchFamily="82" charset="77"/>
              <a:cs typeface="Katari" pitchFamily="2" charset="0"/>
            </a:endParaRPr>
          </a:p>
        </p:txBody>
      </p:sp>
      <p:sp>
        <p:nvSpPr>
          <p:cNvPr id="3" name="Subtitle 2">
            <a:extLst>
              <a:ext uri="{FF2B5EF4-FFF2-40B4-BE49-F238E27FC236}">
                <a16:creationId xmlns:a16="http://schemas.microsoft.com/office/drawing/2014/main" id="{FEB467E1-A34E-743F-3A53-41F901D6069C}"/>
              </a:ext>
            </a:extLst>
          </p:cNvPr>
          <p:cNvSpPr>
            <a:spLocks noGrp="1"/>
          </p:cNvSpPr>
          <p:nvPr>
            <p:ph type="subTitle" idx="1"/>
          </p:nvPr>
        </p:nvSpPr>
        <p:spPr>
          <a:xfrm>
            <a:off x="6722575" y="5847796"/>
            <a:ext cx="3759200" cy="508000"/>
          </a:xfrm>
        </p:spPr>
        <p:txBody>
          <a:bodyPr anchor="ctr">
            <a:normAutofit/>
          </a:bodyPr>
          <a:lstStyle/>
          <a:p>
            <a:pPr algn="r"/>
            <a:r>
              <a:rPr lang="en-US" sz="1200" dirty="0">
                <a:solidFill>
                  <a:schemeClr val="bg1">
                    <a:lumMod val="85000"/>
                  </a:schemeClr>
                </a:solidFill>
                <a:latin typeface="Bradley Hand ITC" panose="03070402050302030203" pitchFamily="66" charset="77"/>
              </a:rPr>
              <a:t>Written by Ann Hamel and Cheri </a:t>
            </a:r>
            <a:r>
              <a:rPr lang="en-US" sz="1200" dirty="0" err="1">
                <a:solidFill>
                  <a:schemeClr val="bg1">
                    <a:lumMod val="85000"/>
                  </a:schemeClr>
                </a:solidFill>
                <a:latin typeface="Bradley Hand ITC" panose="03070402050302030203" pitchFamily="66" charset="77"/>
              </a:rPr>
              <a:t>Corder</a:t>
            </a:r>
            <a:r>
              <a:rPr lang="en-US" sz="1200" dirty="0">
                <a:solidFill>
                  <a:schemeClr val="bg1">
                    <a:lumMod val="85000"/>
                  </a:schemeClr>
                </a:solidFill>
                <a:latin typeface="Bradley Hand ITC" panose="03070402050302030203" pitchFamily="66" charset="77"/>
              </a:rPr>
              <a:t> </a:t>
            </a:r>
          </a:p>
        </p:txBody>
      </p:sp>
      <p:pic>
        <p:nvPicPr>
          <p:cNvPr id="7" name="Picture 6" descr="Logo, company name&#10;&#10;Description automatically generated">
            <a:extLst>
              <a:ext uri="{FF2B5EF4-FFF2-40B4-BE49-F238E27FC236}">
                <a16:creationId xmlns:a16="http://schemas.microsoft.com/office/drawing/2014/main" id="{2F63D779-6FEF-D5A9-3CE1-51C38670D9F6}"/>
              </a:ext>
            </a:extLst>
          </p:cNvPr>
          <p:cNvPicPr>
            <a:picLocks noChangeAspect="1"/>
          </p:cNvPicPr>
          <p:nvPr/>
        </p:nvPicPr>
        <p:blipFill>
          <a:blip r:embed="rId4"/>
          <a:stretch>
            <a:fillRect/>
          </a:stretch>
        </p:blipFill>
        <p:spPr>
          <a:xfrm>
            <a:off x="150198" y="138256"/>
            <a:ext cx="1849798" cy="616599"/>
          </a:xfrm>
          <a:prstGeom prst="rect">
            <a:avLst/>
          </a:prstGeom>
        </p:spPr>
      </p:pic>
      <p:sp>
        <p:nvSpPr>
          <p:cNvPr id="8" name="Title 1">
            <a:extLst>
              <a:ext uri="{FF2B5EF4-FFF2-40B4-BE49-F238E27FC236}">
                <a16:creationId xmlns:a16="http://schemas.microsoft.com/office/drawing/2014/main" id="{021EEE00-3994-8B29-B1F7-F36447AC1427}"/>
              </a:ext>
            </a:extLst>
          </p:cNvPr>
          <p:cNvSpPr txBox="1">
            <a:spLocks/>
          </p:cNvSpPr>
          <p:nvPr/>
        </p:nvSpPr>
        <p:spPr>
          <a:xfrm>
            <a:off x="7366000" y="4835795"/>
            <a:ext cx="3115775" cy="11541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800" b="1" dirty="0">
                <a:solidFill>
                  <a:schemeClr val="bg1">
                    <a:lumMod val="85000"/>
                  </a:schemeClr>
                </a:solidFill>
                <a:latin typeface="Avenir Next" panose="020B0503020202020204" pitchFamily="34" charset="0"/>
              </a:rPr>
              <a:t>end</a:t>
            </a:r>
            <a:r>
              <a:rPr lang="en-US" sz="2800" b="1" dirty="0">
                <a:solidFill>
                  <a:srgbClr val="C00000"/>
                </a:solidFill>
                <a:latin typeface="Avenir Next" panose="020B0503020202020204" pitchFamily="34" charset="0"/>
              </a:rPr>
              <a:t>it</a:t>
            </a:r>
            <a:r>
              <a:rPr lang="en-US" sz="2800" b="1" dirty="0">
                <a:solidFill>
                  <a:schemeClr val="bg1">
                    <a:lumMod val="85000"/>
                  </a:schemeClr>
                </a:solidFill>
                <a:latin typeface="Avenir Next" panose="020B0503020202020204" pitchFamily="34" charset="0"/>
              </a:rPr>
              <a:t>now</a:t>
            </a:r>
            <a:r>
              <a:rPr lang="en-US" sz="2800" dirty="0">
                <a:solidFill>
                  <a:schemeClr val="bg1">
                    <a:lumMod val="85000"/>
                  </a:schemeClr>
                </a:solidFill>
                <a:latin typeface="Avenir Next" panose="020B0503020202020204" pitchFamily="34" charset="0"/>
              </a:rPr>
              <a:t>®</a:t>
            </a:r>
            <a:r>
              <a:rPr lang="en-US" sz="3200" b="1" dirty="0">
                <a:latin typeface="Avenir Next" panose="020B0503020202020204" pitchFamily="34" charset="0"/>
              </a:rPr>
              <a:t/>
            </a:r>
            <a:br>
              <a:rPr lang="en-US" sz="3200" b="1" dirty="0">
                <a:latin typeface="Avenir Next" panose="020B0503020202020204" pitchFamily="34" charset="0"/>
              </a:rPr>
            </a:br>
            <a:r>
              <a:rPr lang="en-US" sz="2000" b="1" dirty="0">
                <a:solidFill>
                  <a:schemeClr val="bg1">
                    <a:lumMod val="85000"/>
                  </a:schemeClr>
                </a:solidFill>
                <a:latin typeface="Avenir Next" panose="020B0503020202020204" pitchFamily="34" charset="0"/>
              </a:rPr>
              <a:t>EMPHASIS DAY 2023</a:t>
            </a:r>
            <a:endParaRPr lang="en-US" sz="3200" b="1" dirty="0">
              <a:solidFill>
                <a:schemeClr val="bg1">
                  <a:lumMod val="85000"/>
                </a:schemeClr>
              </a:solidFill>
              <a:latin typeface="Avenir Next" panose="020B0503020202020204" pitchFamily="34" charset="0"/>
            </a:endParaRPr>
          </a:p>
        </p:txBody>
      </p:sp>
      <p:sp>
        <p:nvSpPr>
          <p:cNvPr id="6" name="TextBox 5">
            <a:extLst>
              <a:ext uri="{FF2B5EF4-FFF2-40B4-BE49-F238E27FC236}">
                <a16:creationId xmlns:a16="http://schemas.microsoft.com/office/drawing/2014/main" id="{CFBE5742-92D3-F2D5-D127-FA97284B4FBB}"/>
              </a:ext>
            </a:extLst>
          </p:cNvPr>
          <p:cNvSpPr txBox="1"/>
          <p:nvPr/>
        </p:nvSpPr>
        <p:spPr>
          <a:xfrm>
            <a:off x="7463387" y="6183344"/>
            <a:ext cx="2282711" cy="577081"/>
          </a:xfrm>
          <a:prstGeom prst="rect">
            <a:avLst/>
          </a:prstGeom>
          <a:noFill/>
        </p:spPr>
        <p:txBody>
          <a:bodyPr wrap="square">
            <a:spAutoFit/>
          </a:bodyPr>
          <a:lstStyle/>
          <a:p>
            <a:pPr algn="r">
              <a:lnSpc>
                <a:spcPct val="100000"/>
              </a:lnSpc>
              <a:spcBef>
                <a:spcPts val="0"/>
              </a:spcBef>
            </a:pPr>
            <a:r>
              <a:rPr lang="en-US" sz="1050" dirty="0">
                <a:solidFill>
                  <a:schemeClr val="bg1">
                    <a:lumMod val="65000"/>
                  </a:schemeClr>
                </a:solidFill>
                <a:latin typeface="Avenir Next" panose="020B0503020202020204" pitchFamily="34" charset="0"/>
              </a:rPr>
              <a:t>Women’s Ministries</a:t>
            </a:r>
          </a:p>
          <a:p>
            <a:pPr algn="r">
              <a:lnSpc>
                <a:spcPct val="100000"/>
              </a:lnSpc>
              <a:spcBef>
                <a:spcPts val="0"/>
              </a:spcBef>
            </a:pPr>
            <a:r>
              <a:rPr lang="en-US" sz="1050" dirty="0">
                <a:solidFill>
                  <a:schemeClr val="bg1">
                    <a:lumMod val="65000"/>
                  </a:schemeClr>
                </a:solidFill>
                <a:latin typeface="Avenir Next" panose="020B0503020202020204" pitchFamily="34" charset="0"/>
              </a:rPr>
              <a:t>General Conference </a:t>
            </a:r>
          </a:p>
          <a:p>
            <a:pPr algn="r">
              <a:lnSpc>
                <a:spcPct val="100000"/>
              </a:lnSpc>
              <a:spcBef>
                <a:spcPts val="0"/>
              </a:spcBef>
            </a:pPr>
            <a:r>
              <a:rPr lang="en-US" sz="1050" dirty="0">
                <a:solidFill>
                  <a:schemeClr val="bg1">
                    <a:lumMod val="65000"/>
                  </a:schemeClr>
                </a:solidFill>
                <a:latin typeface="Avenir Next" panose="020B0503020202020204" pitchFamily="34" charset="0"/>
              </a:rPr>
              <a:t>of Seventh-day Adventists</a:t>
            </a:r>
          </a:p>
        </p:txBody>
      </p:sp>
      <p:pic>
        <p:nvPicPr>
          <p:cNvPr id="16" name="Picture 15" descr="A picture containing black, darkness&#10;&#10;Description automatically generated">
            <a:extLst>
              <a:ext uri="{FF2B5EF4-FFF2-40B4-BE49-F238E27FC236}">
                <a16:creationId xmlns:a16="http://schemas.microsoft.com/office/drawing/2014/main" id="{1FBF3B19-3E08-E035-FC83-3A997A77A8B3}"/>
              </a:ext>
            </a:extLst>
          </p:cNvPr>
          <p:cNvPicPr>
            <a:picLocks noChangeAspect="1"/>
          </p:cNvPicPr>
          <p:nvPr/>
        </p:nvPicPr>
        <p:blipFill>
          <a:blip r:embed="rId5">
            <a:lum bright="70000" contrast="-70000"/>
          </a:blip>
          <a:stretch>
            <a:fillRect/>
          </a:stretch>
        </p:blipFill>
        <p:spPr>
          <a:xfrm>
            <a:off x="9746098" y="6287179"/>
            <a:ext cx="612889" cy="428301"/>
          </a:xfrm>
          <a:prstGeom prst="rect">
            <a:avLst/>
          </a:prstGeom>
        </p:spPr>
      </p:pic>
      <p:sp>
        <p:nvSpPr>
          <p:cNvPr id="18" name="TextBox 17">
            <a:extLst>
              <a:ext uri="{FF2B5EF4-FFF2-40B4-BE49-F238E27FC236}">
                <a16:creationId xmlns:a16="http://schemas.microsoft.com/office/drawing/2014/main" id="{F00B6A89-BA4B-164D-6673-F14D9B1B0CF1}"/>
              </a:ext>
            </a:extLst>
          </p:cNvPr>
          <p:cNvSpPr txBox="1"/>
          <p:nvPr/>
        </p:nvSpPr>
        <p:spPr>
          <a:xfrm>
            <a:off x="150198" y="2454120"/>
            <a:ext cx="3824902" cy="1569660"/>
          </a:xfrm>
          <a:prstGeom prst="rect">
            <a:avLst/>
          </a:prstGeom>
          <a:noFill/>
        </p:spPr>
        <p:txBody>
          <a:bodyPr wrap="square">
            <a:spAutoFit/>
          </a:bodyPr>
          <a:lstStyle/>
          <a:p>
            <a:r>
              <a:rPr lang="ru-RU" sz="4800" b="1" dirty="0" smtClean="0">
                <a:solidFill>
                  <a:schemeClr val="bg1"/>
                </a:solidFill>
                <a:latin typeface="Bradley Hand ITC" panose="03070402050302030203" pitchFamily="66" charset="77"/>
                <a:cs typeface="Arial" panose="020B0604020202020204" pitchFamily="34" charset="0"/>
              </a:rPr>
              <a:t>В ОВЕЧЬЕЙ ШКУРЕ</a:t>
            </a:r>
            <a:endParaRPr lang="en-US" sz="4800" b="1" dirty="0">
              <a:solidFill>
                <a:schemeClr val="bg1"/>
              </a:solidFill>
              <a:latin typeface="Bradley Hand ITC" panose="03070402050302030203" pitchFamily="66" charset="77"/>
              <a:cs typeface="Arial" panose="020B0604020202020204" pitchFamily="34" charset="0"/>
            </a:endParaRPr>
          </a:p>
        </p:txBody>
      </p:sp>
    </p:spTree>
    <p:extLst>
      <p:ext uri="{BB962C8B-B14F-4D97-AF65-F5344CB8AC3E}">
        <p14:creationId xmlns:p14="http://schemas.microsoft.com/office/powerpoint/2010/main" val="7956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ru-RU" b="1" dirty="0"/>
              <a:t>ПОСЛЕДСТВИЯ НАСИЛИЯ</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lnSpcReduction="10000"/>
          </a:bodyPr>
          <a:lstStyle/>
          <a:p>
            <a:pPr marL="0" indent="0">
              <a:buNone/>
            </a:pPr>
            <a:r>
              <a:rPr lang="ru-RU" sz="3200" b="1" dirty="0" smtClean="0"/>
              <a:t>Все </a:t>
            </a:r>
            <a:r>
              <a:rPr lang="ru-RU" sz="3200" b="1" dirty="0"/>
              <a:t>виды насилия </a:t>
            </a:r>
            <a:r>
              <a:rPr lang="ru-RU" sz="3200" b="1" dirty="0" smtClean="0"/>
              <a:t>совершенные в </a:t>
            </a:r>
            <a:r>
              <a:rPr lang="ru-RU" sz="3200" b="1" dirty="0"/>
              <a:t>детстве </a:t>
            </a:r>
            <a:r>
              <a:rPr lang="ru-RU" sz="3200" dirty="0"/>
              <a:t>способны повредить развивающийся мозг ребенка, предрасполагая его к психическим и физическим нарушениям на всю жизнь и увеличивая риск возникновения всевозможных проблем - социального, эмоционального, поведенческого и академического характера.</a:t>
            </a:r>
            <a:endParaRPr lang="en-US" sz="4400" dirty="0">
              <a:solidFill>
                <a:schemeClr val="tx1">
                  <a:lumMod val="75000"/>
                  <a:lumOff val="25000"/>
                </a:schemeClr>
              </a:solidFill>
            </a:endParaRPr>
          </a:p>
        </p:txBody>
      </p:sp>
    </p:spTree>
    <p:extLst>
      <p:ext uri="{BB962C8B-B14F-4D97-AF65-F5344CB8AC3E}">
        <p14:creationId xmlns:p14="http://schemas.microsoft.com/office/powerpoint/2010/main" val="1100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ru-RU" b="1" dirty="0" smtClean="0">
                <a:solidFill>
                  <a:srgbClr val="222836"/>
                </a:solidFill>
              </a:rPr>
              <a:t>ВЛИЯНИЕ НАСИЛИЯ </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chor="t">
            <a:normAutofit/>
          </a:bodyPr>
          <a:lstStyle/>
          <a:p>
            <a:pPr marL="0" indent="0">
              <a:buNone/>
            </a:pPr>
            <a:r>
              <a:rPr lang="ru-RU" sz="4000" dirty="0"/>
              <a:t>Сексуальное насилие причиняет вред самой </a:t>
            </a:r>
            <a:r>
              <a:rPr lang="ru-RU" sz="4000" b="1" dirty="0"/>
              <a:t>сущности</a:t>
            </a:r>
            <a:r>
              <a:rPr lang="ru-RU" sz="4000" dirty="0"/>
              <a:t> человека.</a:t>
            </a:r>
            <a:endParaRPr lang="en-US" sz="4800" dirty="0">
              <a:solidFill>
                <a:schemeClr val="tx1">
                  <a:lumMod val="75000"/>
                  <a:lumOff val="25000"/>
                </a:schemeClr>
              </a:solidFill>
            </a:endParaRPr>
          </a:p>
        </p:txBody>
      </p:sp>
    </p:spTree>
    <p:extLst>
      <p:ext uri="{BB962C8B-B14F-4D97-AF65-F5344CB8AC3E}">
        <p14:creationId xmlns:p14="http://schemas.microsoft.com/office/powerpoint/2010/main" val="39031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ru-RU" b="1" dirty="0">
                <a:solidFill>
                  <a:srgbClr val="222836"/>
                </a:solidFill>
              </a:rPr>
              <a:t>ВЛИЯНИЕ НАСИЛИЯ </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r>
              <a:rPr lang="ru-RU" dirty="0"/>
              <a:t>Когда насилие совершается </a:t>
            </a:r>
            <a:r>
              <a:rPr lang="ru-RU" b="1" dirty="0"/>
              <a:t>христианином</a:t>
            </a:r>
            <a:r>
              <a:rPr lang="ru-RU" dirty="0"/>
              <a:t>, наносится еще больший ущерб, </a:t>
            </a:r>
            <a:r>
              <a:rPr lang="ru-RU" dirty="0" smtClean="0"/>
              <a:t>потому что ему сопутствует пласт духовного насилия. </a:t>
            </a:r>
            <a:endParaRPr lang="en-US" sz="7200" dirty="0">
              <a:solidFill>
                <a:schemeClr val="tx1">
                  <a:lumMod val="75000"/>
                  <a:lumOff val="25000"/>
                </a:schemeClr>
              </a:solidFill>
            </a:endParaRPr>
          </a:p>
        </p:txBody>
      </p:sp>
    </p:spTree>
    <p:extLst>
      <p:ext uri="{BB962C8B-B14F-4D97-AF65-F5344CB8AC3E}">
        <p14:creationId xmlns:p14="http://schemas.microsoft.com/office/powerpoint/2010/main" val="303197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840309" y="203760"/>
            <a:ext cx="6691086" cy="1325563"/>
          </a:xfrm>
        </p:spPr>
        <p:txBody>
          <a:bodyPr>
            <a:normAutofit fontScale="90000"/>
          </a:bodyPr>
          <a:lstStyle/>
          <a:p>
            <a:r>
              <a:rPr lang="ru-RU" b="1" dirty="0" smtClean="0"/>
              <a:t>ФАКТОРЫ ОПРЕДЕЛЯЮЩИЕ </a:t>
            </a:r>
            <a:r>
              <a:rPr lang="ru-RU" b="1" dirty="0"/>
              <a:t>ВЛИЯНИЕ НА ЖЕРТВУ</a:t>
            </a:r>
            <a:endParaRPr lang="ru-RU" dirty="0"/>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ru-RU" sz="3600" dirty="0"/>
              <a:t>Влияние насилия на человека в значительной степени определяется </a:t>
            </a:r>
            <a:r>
              <a:rPr lang="ru-RU" sz="3600" b="1" dirty="0"/>
              <a:t>уровнем эмоциональной и социальной стабильности</a:t>
            </a:r>
            <a:r>
              <a:rPr lang="ru-RU" sz="3600" dirty="0"/>
              <a:t> в жизни жертвы до момента насилия. </a:t>
            </a:r>
          </a:p>
        </p:txBody>
      </p:sp>
    </p:spTree>
    <p:extLst>
      <p:ext uri="{BB962C8B-B14F-4D97-AF65-F5344CB8AC3E}">
        <p14:creationId xmlns:p14="http://schemas.microsoft.com/office/powerpoint/2010/main" val="334133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500062"/>
            <a:ext cx="6691086" cy="1325563"/>
          </a:xfrm>
        </p:spPr>
        <p:txBody>
          <a:bodyPr>
            <a:normAutofit fontScale="90000"/>
          </a:bodyPr>
          <a:lstStyle/>
          <a:p>
            <a:r>
              <a:rPr lang="ru-RU" b="1" dirty="0"/>
              <a:t>ФАКТОРЫ ОПРЕДЕЛЯЮЩИЕ ВЛИЯНИЕ НА ЖЕРТВУ</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499649" y="2363507"/>
            <a:ext cx="6691085" cy="4351338"/>
          </a:xfrm>
        </p:spPr>
        <p:txBody>
          <a:bodyPr>
            <a:normAutofit/>
          </a:bodyPr>
          <a:lstStyle/>
          <a:p>
            <a:pPr marL="0" indent="0">
              <a:buNone/>
            </a:pPr>
            <a:r>
              <a:rPr lang="ru-RU" sz="3600" dirty="0"/>
              <a:t>Влияние насилия также определяется </a:t>
            </a:r>
            <a:r>
              <a:rPr lang="ru-RU" sz="3600" b="1" dirty="0"/>
              <a:t>реакцией взрослых или тех, кто занимает авторитетное или влиятельное положение, </a:t>
            </a:r>
            <a:r>
              <a:rPr lang="ru-RU" sz="3600" dirty="0"/>
              <a:t>когда оно выходит наружу. </a:t>
            </a:r>
          </a:p>
        </p:txBody>
      </p:sp>
    </p:spTree>
    <p:extLst>
      <p:ext uri="{BB962C8B-B14F-4D97-AF65-F5344CB8AC3E}">
        <p14:creationId xmlns:p14="http://schemas.microsoft.com/office/powerpoint/2010/main" val="64130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en-US" sz="1800">
                <a:effectLst/>
                <a:latin typeface="Avenir Next" panose="020B0503020202020204" pitchFamily="34" charset="0"/>
                <a:ea typeface="Calibri" panose="020F0502020204030204" pitchFamily="34" charset="0"/>
                <a:cs typeface="Calibri" panose="020F0502020204030204" pitchFamily="34" charset="0"/>
              </a:rPr>
              <a:t>Boundaries and limits to leadership </a:t>
            </a:r>
          </a:p>
          <a:p>
            <a:pPr marL="0" indent="0">
              <a:buNone/>
            </a:pPr>
            <a:r>
              <a:rPr lang="en-US" sz="1800">
                <a:effectLst/>
                <a:latin typeface="Avenir Next" panose="020B0503020202020204" pitchFamily="34" charset="0"/>
                <a:ea typeface="Calibri" panose="020F0502020204030204" pitchFamily="34" charset="0"/>
                <a:cs typeface="Calibri" panose="020F0502020204030204" pitchFamily="34" charset="0"/>
              </a:rPr>
              <a:t>Apology</a:t>
            </a:r>
          </a:p>
          <a:p>
            <a:pPr marL="0" indent="0">
              <a:buNone/>
            </a:pPr>
            <a:endParaRPr lang="en-US" sz="1800">
              <a:effectLst/>
              <a:latin typeface="Avenir Next" panose="020B0503020202020204" pitchFamily="34" charset="0"/>
              <a:ea typeface="Calibri" panose="020F0502020204030204" pitchFamily="34" charset="0"/>
              <a:cs typeface="Calibri" panose="020F0502020204030204" pitchFamily="34" charset="0"/>
            </a:endParaRPr>
          </a:p>
          <a:p>
            <a:pPr marL="0" indent="0">
              <a:buNone/>
            </a:pPr>
            <a:endParaRPr lang="en-US" sz="4800" dirty="0"/>
          </a:p>
        </p:txBody>
      </p:sp>
      <p:pic>
        <p:nvPicPr>
          <p:cNvPr id="5" name="Picture 4" descr="Woman wearing purple clothes">
            <a:extLst>
              <a:ext uri="{FF2B5EF4-FFF2-40B4-BE49-F238E27FC236}">
                <a16:creationId xmlns:a16="http://schemas.microsoft.com/office/drawing/2014/main" id="{C58B79B7-66CE-30BE-10AD-3EFF469ADAE8}"/>
              </a:ext>
            </a:extLst>
          </p:cNvPr>
          <p:cNvPicPr>
            <a:picLocks noChangeAspect="1"/>
          </p:cNvPicPr>
          <p:nvPr/>
        </p:nvPicPr>
        <p:blipFill rotWithShape="1">
          <a:blip r:embed="rId4"/>
          <a:srcRect t="931" b="1242"/>
          <a:stretch/>
        </p:blipFill>
        <p:spPr>
          <a:xfrm>
            <a:off x="-25400" y="0"/>
            <a:ext cx="10515600" cy="6858000"/>
          </a:xfrm>
          <a:prstGeom prst="rect">
            <a:avLst/>
          </a:prstGeom>
        </p:spPr>
      </p:pic>
      <p:sp>
        <p:nvSpPr>
          <p:cNvPr id="7" name="Title 6">
            <a:extLst>
              <a:ext uri="{FF2B5EF4-FFF2-40B4-BE49-F238E27FC236}">
                <a16:creationId xmlns:a16="http://schemas.microsoft.com/office/drawing/2014/main" id="{F37637E5-3EC3-A106-414D-072AF21AEA4A}"/>
              </a:ext>
            </a:extLst>
          </p:cNvPr>
          <p:cNvSpPr>
            <a:spLocks noGrp="1"/>
          </p:cNvSpPr>
          <p:nvPr>
            <p:ph type="title"/>
          </p:nvPr>
        </p:nvSpPr>
        <p:spPr>
          <a:xfrm>
            <a:off x="0" y="481806"/>
            <a:ext cx="10490200" cy="1325563"/>
          </a:xfrm>
          <a:solidFill>
            <a:schemeClr val="accent6">
              <a:alpha val="70460"/>
            </a:schemeClr>
          </a:solidFill>
        </p:spPr>
        <p:txBody>
          <a:bodyPr/>
          <a:lstStyle/>
          <a:p>
            <a:r>
              <a:rPr lang="ru-RU" b="1" dirty="0"/>
              <a:t>РЕАКЦИЯ НА РАСКРЫТИЕ ИНФОРМАЦИИ О НАСИЛИИ</a:t>
            </a:r>
            <a:endParaRPr lang="ru-RU" dirty="0"/>
          </a:p>
        </p:txBody>
      </p:sp>
      <p:sp>
        <p:nvSpPr>
          <p:cNvPr id="8" name="Title 1">
            <a:extLst>
              <a:ext uri="{FF2B5EF4-FFF2-40B4-BE49-F238E27FC236}">
                <a16:creationId xmlns:a16="http://schemas.microsoft.com/office/drawing/2014/main" id="{7A053F33-ED53-9741-4813-CFF2CAC0FBF5}"/>
              </a:ext>
            </a:extLst>
          </p:cNvPr>
          <p:cNvSpPr txBox="1">
            <a:spLocks/>
          </p:cNvSpPr>
          <p:nvPr/>
        </p:nvSpPr>
        <p:spPr>
          <a:xfrm>
            <a:off x="990600" y="1553482"/>
            <a:ext cx="8788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130384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963701" y="2488882"/>
            <a:ext cx="8475259" cy="940118"/>
          </a:xfrm>
        </p:spPr>
        <p:txBody>
          <a:bodyPr anchor="t">
            <a:normAutofit/>
          </a:bodyPr>
          <a:lstStyle/>
          <a:p>
            <a:r>
              <a:rPr lang="ru-RU" b="1" dirty="0"/>
              <a:t>ПЛАН ДЕЙСТВИЙ</a:t>
            </a:r>
            <a:endParaRPr lang="ru-RU" dirty="0"/>
          </a:p>
        </p:txBody>
      </p:sp>
      <p:pic>
        <p:nvPicPr>
          <p:cNvPr id="26" name="Graphic 25" descr="Meeting with solid fill">
            <a:extLst>
              <a:ext uri="{FF2B5EF4-FFF2-40B4-BE49-F238E27FC236}">
                <a16:creationId xmlns:a16="http://schemas.microsoft.com/office/drawing/2014/main" id="{507F653E-2407-5433-DAEC-A77A7B2B97E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042289" y="3139972"/>
            <a:ext cx="2318084" cy="2318084"/>
          </a:xfrm>
          <a:prstGeom prst="rect">
            <a:avLst/>
          </a:prstGeom>
        </p:spPr>
      </p:pic>
    </p:spTree>
    <p:extLst>
      <p:ext uri="{BB962C8B-B14F-4D97-AF65-F5344CB8AC3E}">
        <p14:creationId xmlns:p14="http://schemas.microsoft.com/office/powerpoint/2010/main" val="1015982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38200" y="188661"/>
            <a:ext cx="8879006" cy="1325563"/>
          </a:xfrm>
        </p:spPr>
        <p:txBody>
          <a:bodyPr>
            <a:normAutofit/>
          </a:bodyPr>
          <a:lstStyle/>
          <a:p>
            <a:r>
              <a:rPr lang="ru-RU" b="1" dirty="0"/>
              <a:t>ОБРАЩАЙТЕ ВНИМАНИЕ</a:t>
            </a:r>
            <a:endParaRPr lang="ru-RU" dirty="0"/>
          </a:p>
        </p:txBody>
      </p:sp>
      <p:sp>
        <p:nvSpPr>
          <p:cNvPr id="3" name="Content Placeholder 2">
            <a:extLst>
              <a:ext uri="{FF2B5EF4-FFF2-40B4-BE49-F238E27FC236}">
                <a16:creationId xmlns:a16="http://schemas.microsoft.com/office/drawing/2014/main" id="{D8270113-2971-3E63-D605-1C9F84C6EB2F}"/>
              </a:ext>
            </a:extLst>
          </p:cNvPr>
          <p:cNvSpPr>
            <a:spLocks noGrp="1"/>
          </p:cNvSpPr>
          <p:nvPr>
            <p:ph idx="1"/>
          </p:nvPr>
        </p:nvSpPr>
        <p:spPr>
          <a:xfrm>
            <a:off x="838200" y="1825625"/>
            <a:ext cx="8418096" cy="4351338"/>
          </a:xfrm>
        </p:spPr>
        <p:txBody>
          <a:bodyPr anchor="ctr">
            <a:normAutofit/>
          </a:bodyPr>
          <a:lstStyle/>
          <a:p>
            <a:r>
              <a:rPr lang="ru-RU" sz="3600" dirty="0"/>
              <a:t>Если вам когда-нибудь представится возможность </a:t>
            </a:r>
            <a:r>
              <a:rPr lang="ru-RU" sz="3600" b="1" dirty="0"/>
              <a:t>поддержать жертву</a:t>
            </a:r>
            <a:r>
              <a:rPr lang="ru-RU" sz="3600" dirty="0"/>
              <a:t>, пожалуйста, сделайте это.</a:t>
            </a:r>
          </a:p>
          <a:p>
            <a:r>
              <a:rPr lang="ru-RU" sz="3600" dirty="0"/>
              <a:t>Если вы можете </a:t>
            </a:r>
            <a:r>
              <a:rPr lang="ru-RU" sz="3600" b="1" dirty="0"/>
              <a:t>привлечь преступника к ответственности</a:t>
            </a:r>
            <a:r>
              <a:rPr lang="ru-RU" sz="3600" dirty="0"/>
              <a:t>, пожалуйста, сделайте это</a:t>
            </a:r>
            <a:r>
              <a:rPr lang="ru-RU" sz="3600" dirty="0" smtClean="0"/>
              <a:t>.</a:t>
            </a:r>
            <a:endParaRPr lang="ru-RU" sz="3600" dirty="0"/>
          </a:p>
        </p:txBody>
      </p:sp>
    </p:spTree>
    <p:extLst>
      <p:ext uri="{BB962C8B-B14F-4D97-AF65-F5344CB8AC3E}">
        <p14:creationId xmlns:p14="http://schemas.microsoft.com/office/powerpoint/2010/main" val="1204339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 name="Content Placeholder 12" descr="Human brain nerve cells">
            <a:extLst>
              <a:ext uri="{FF2B5EF4-FFF2-40B4-BE49-F238E27FC236}">
                <a16:creationId xmlns:a16="http://schemas.microsoft.com/office/drawing/2014/main" id="{78DC97ED-8813-43E2-C3AC-4DEADB354BA6}"/>
              </a:ext>
            </a:extLst>
          </p:cNvPr>
          <p:cNvPicPr>
            <a:picLocks noGrp="1" noChangeAspect="1"/>
          </p:cNvPicPr>
          <p:nvPr>
            <p:ph idx="1"/>
          </p:nvPr>
        </p:nvPicPr>
        <p:blipFill rotWithShape="1">
          <a:blip r:embed="rId4"/>
          <a:srcRect t="12181" b="382"/>
          <a:stretch/>
        </p:blipFill>
        <p:spPr>
          <a:xfrm>
            <a:off x="0" y="1"/>
            <a:ext cx="10457712" cy="6858000"/>
          </a:xfrm>
        </p:spPr>
      </p:pic>
      <p:sp>
        <p:nvSpPr>
          <p:cNvPr id="26" name="Title 1">
            <a:extLst>
              <a:ext uri="{FF2B5EF4-FFF2-40B4-BE49-F238E27FC236}">
                <a16:creationId xmlns:a16="http://schemas.microsoft.com/office/drawing/2014/main" id="{1A6203EB-2086-0037-5CCC-38B0D0535195}"/>
              </a:ext>
            </a:extLst>
          </p:cNvPr>
          <p:cNvSpPr>
            <a:spLocks noGrp="1"/>
          </p:cNvSpPr>
          <p:nvPr>
            <p:ph type="title"/>
          </p:nvPr>
        </p:nvSpPr>
        <p:spPr>
          <a:xfrm>
            <a:off x="830296" y="542546"/>
            <a:ext cx="8797119" cy="1325563"/>
          </a:xfrm>
        </p:spPr>
        <p:txBody>
          <a:bodyPr/>
          <a:lstStyle/>
          <a:p>
            <a:r>
              <a:rPr lang="ru-RU" b="1" dirty="0" smtClean="0">
                <a:solidFill>
                  <a:schemeClr val="bg1">
                    <a:lumMod val="95000"/>
                  </a:schemeClr>
                </a:solidFill>
              </a:rPr>
              <a:t>Хорошие новости</a:t>
            </a:r>
            <a:r>
              <a:rPr lang="en-US" b="1" dirty="0" smtClean="0">
                <a:solidFill>
                  <a:schemeClr val="bg1">
                    <a:lumMod val="95000"/>
                  </a:schemeClr>
                </a:solidFill>
              </a:rPr>
              <a:t>! </a:t>
            </a:r>
            <a:endParaRPr lang="en-US" b="1" dirty="0">
              <a:solidFill>
                <a:schemeClr val="bg1">
                  <a:lumMod val="95000"/>
                </a:schemeClr>
              </a:solidFill>
            </a:endParaRPr>
          </a:p>
        </p:txBody>
      </p:sp>
    </p:spTree>
    <p:extLst>
      <p:ext uri="{BB962C8B-B14F-4D97-AF65-F5344CB8AC3E}">
        <p14:creationId xmlns:p14="http://schemas.microsoft.com/office/powerpoint/2010/main" val="4202888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38200" y="236788"/>
            <a:ext cx="8879006" cy="1325563"/>
          </a:xfrm>
        </p:spPr>
        <p:txBody>
          <a:bodyPr>
            <a:normAutofit/>
          </a:bodyPr>
          <a:lstStyle/>
          <a:p>
            <a:pPr marL="0" marR="0">
              <a:spcBef>
                <a:spcPts val="0"/>
              </a:spcBef>
              <a:spcAft>
                <a:spcPts val="0"/>
              </a:spcAft>
              <a:tabLst>
                <a:tab pos="457200" algn="l"/>
                <a:tab pos="914400" algn="l"/>
                <a:tab pos="1371600" algn="l"/>
                <a:tab pos="1828800" algn="l"/>
                <a:tab pos="2286000" algn="l"/>
              </a:tabLst>
            </a:pPr>
            <a:r>
              <a:rPr lang="ru-RU" b="1" kern="100" dirty="0" smtClean="0">
                <a:solidFill>
                  <a:srgbClr val="222836"/>
                </a:solidFill>
                <a:effectLst/>
                <a:ea typeface="Calibri" panose="020F0502020204030204" pitchFamily="34" charset="0"/>
                <a:cs typeface="Calibri" panose="020F0502020204030204" pitchFamily="34" charset="0"/>
              </a:rPr>
              <a:t>РЕАКЦИЯ ВАЖНА</a:t>
            </a:r>
            <a:r>
              <a:rPr lang="en-US" b="1" kern="100" dirty="0" smtClean="0">
                <a:solidFill>
                  <a:srgbClr val="222836"/>
                </a:solidFill>
                <a:effectLst/>
                <a:ea typeface="Calibri" panose="020F0502020204030204" pitchFamily="34" charset="0"/>
                <a:cs typeface="Calibri" panose="020F0502020204030204" pitchFamily="34" charset="0"/>
              </a:rPr>
              <a:t>! </a:t>
            </a:r>
            <a:endParaRPr lang="en-US" b="1" kern="100" dirty="0">
              <a:solidFill>
                <a:srgbClr val="222836"/>
              </a:solidFill>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270113-2971-3E63-D605-1C9F84C6EB2F}"/>
              </a:ext>
            </a:extLst>
          </p:cNvPr>
          <p:cNvSpPr>
            <a:spLocks noGrp="1"/>
          </p:cNvSpPr>
          <p:nvPr>
            <p:ph idx="1"/>
          </p:nvPr>
        </p:nvSpPr>
        <p:spPr>
          <a:xfrm>
            <a:off x="838200" y="1825625"/>
            <a:ext cx="8879006" cy="4351338"/>
          </a:xfrm>
        </p:spPr>
        <p:txBody>
          <a:bodyPr anchor="ctr">
            <a:normAutofit/>
          </a:bodyPr>
          <a:lstStyle/>
          <a:p>
            <a:pPr marL="0" indent="0">
              <a:buNone/>
            </a:pPr>
            <a:r>
              <a:rPr lang="ru-RU" sz="3600" dirty="0"/>
              <a:t>Д</a:t>
            </a:r>
            <a:r>
              <a:rPr lang="ru-RU" sz="3600" dirty="0" smtClean="0"/>
              <a:t>олгосрочное влияние </a:t>
            </a:r>
            <a:r>
              <a:rPr lang="ru-RU" sz="3600" dirty="0"/>
              <a:t>насилия зависит не столько от типа и тяжести насилия, сколько от уровня </a:t>
            </a:r>
            <a:r>
              <a:rPr lang="ru-RU" sz="3600" b="1" u="sng" dirty="0">
                <a:solidFill>
                  <a:srgbClr val="78BC4B"/>
                </a:solidFill>
              </a:rPr>
              <a:t>поддержки</a:t>
            </a:r>
            <a:r>
              <a:rPr lang="ru-RU" sz="3600" dirty="0"/>
              <a:t>, которую человек получает после насилия. </a:t>
            </a:r>
          </a:p>
        </p:txBody>
      </p:sp>
    </p:spTree>
    <p:extLst>
      <p:ext uri="{BB962C8B-B14F-4D97-AF65-F5344CB8AC3E}">
        <p14:creationId xmlns:p14="http://schemas.microsoft.com/office/powerpoint/2010/main" val="208929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0" name="Picture 19" descr="Person standing close to shorn sheep eating grass in pasture, with palm held to furthest sheep’s mouth">
            <a:extLst>
              <a:ext uri="{FF2B5EF4-FFF2-40B4-BE49-F238E27FC236}">
                <a16:creationId xmlns:a16="http://schemas.microsoft.com/office/drawing/2014/main" id="{0C1678CA-08B6-9999-70DE-6A51AE918DB8}"/>
              </a:ext>
            </a:extLst>
          </p:cNvPr>
          <p:cNvPicPr>
            <a:picLocks noChangeAspect="1"/>
          </p:cNvPicPr>
          <p:nvPr/>
        </p:nvPicPr>
        <p:blipFill>
          <a:blip r:embed="rId4"/>
          <a:stretch>
            <a:fillRect/>
          </a:stretch>
        </p:blipFill>
        <p:spPr>
          <a:xfrm>
            <a:off x="0" y="71765"/>
            <a:ext cx="10350500" cy="69066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itle 1">
            <a:extLst>
              <a:ext uri="{FF2B5EF4-FFF2-40B4-BE49-F238E27FC236}">
                <a16:creationId xmlns:a16="http://schemas.microsoft.com/office/drawing/2014/main" id="{F47E915C-022F-6390-392E-140F4259D4AF}"/>
              </a:ext>
            </a:extLst>
          </p:cNvPr>
          <p:cNvSpPr>
            <a:spLocks noGrp="1"/>
          </p:cNvSpPr>
          <p:nvPr>
            <p:ph type="title"/>
          </p:nvPr>
        </p:nvSpPr>
        <p:spPr>
          <a:xfrm>
            <a:off x="192505" y="-128336"/>
            <a:ext cx="8737600" cy="1325563"/>
          </a:xfrm>
        </p:spPr>
        <p:txBody>
          <a:bodyPr>
            <a:normAutofit/>
          </a:bodyPr>
          <a:lstStyle/>
          <a:p>
            <a:r>
              <a:rPr lang="ru-RU" sz="4000" b="1" dirty="0" smtClean="0">
                <a:solidFill>
                  <a:srgbClr val="222836"/>
                </a:solidFill>
              </a:rPr>
              <a:t>ОВЦЫ С ЕГО ПАСТБИЩА</a:t>
            </a:r>
            <a:endParaRPr lang="en-US" sz="4000" b="1" dirty="0">
              <a:solidFill>
                <a:srgbClr val="222836"/>
              </a:solidFill>
            </a:endParaRPr>
          </a:p>
        </p:txBody>
      </p:sp>
    </p:spTree>
    <p:extLst>
      <p:ext uri="{BB962C8B-B14F-4D97-AF65-F5344CB8AC3E}">
        <p14:creationId xmlns:p14="http://schemas.microsoft.com/office/powerpoint/2010/main" val="2625908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1" name="Picture 10" descr="Hands on ears">
            <a:extLst>
              <a:ext uri="{FF2B5EF4-FFF2-40B4-BE49-F238E27FC236}">
                <a16:creationId xmlns:a16="http://schemas.microsoft.com/office/drawing/2014/main" id="{241FA288-F32D-5FA9-1C80-DE605851F806}"/>
              </a:ext>
            </a:extLst>
          </p:cNvPr>
          <p:cNvPicPr>
            <a:picLocks noChangeAspect="1"/>
          </p:cNvPicPr>
          <p:nvPr/>
        </p:nvPicPr>
        <p:blipFill rotWithShape="1">
          <a:blip r:embed="rId4"/>
          <a:srcRect b="1172"/>
          <a:stretch/>
        </p:blipFill>
        <p:spPr>
          <a:xfrm>
            <a:off x="-1" y="-1"/>
            <a:ext cx="10477290" cy="6858001"/>
          </a:xfrm>
          <a:prstGeom prst="rect">
            <a:avLst/>
          </a:prstGeom>
        </p:spPr>
      </p:pic>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2755425" y="191828"/>
            <a:ext cx="9436575" cy="1325563"/>
          </a:xfrm>
          <a:solidFill>
            <a:schemeClr val="accent6">
              <a:alpha val="73043"/>
            </a:schemeClr>
          </a:solidFill>
        </p:spPr>
        <p:txBody>
          <a:bodyPr>
            <a:normAutofit/>
          </a:bodyPr>
          <a:lstStyle/>
          <a:p>
            <a:pPr algn="ctr"/>
            <a:r>
              <a:rPr lang="ru-RU" b="1" dirty="0" smtClean="0">
                <a:solidFill>
                  <a:srgbClr val="222836"/>
                </a:solidFill>
              </a:rPr>
              <a:t>ВНИМАТЕЛЬНО ВЫСЛУШАЙТЕ ЕГО ИСТОРИЮ</a:t>
            </a:r>
            <a:endParaRPr lang="en-US" b="1" dirty="0">
              <a:solidFill>
                <a:srgbClr val="222836"/>
              </a:solidFill>
            </a:endParaRPr>
          </a:p>
        </p:txBody>
      </p:sp>
      <p:sp>
        <p:nvSpPr>
          <p:cNvPr id="9" name="Content Placeholder 8">
            <a:extLst>
              <a:ext uri="{FF2B5EF4-FFF2-40B4-BE49-F238E27FC236}">
                <a16:creationId xmlns:a16="http://schemas.microsoft.com/office/drawing/2014/main" id="{4B4787EF-0BDD-041B-AED3-7757087C59EB}"/>
              </a:ext>
            </a:extLst>
          </p:cNvPr>
          <p:cNvSpPr>
            <a:spLocks noGrp="1"/>
          </p:cNvSpPr>
          <p:nvPr>
            <p:ph idx="1"/>
          </p:nvPr>
        </p:nvSpPr>
        <p:spPr>
          <a:xfrm>
            <a:off x="6305799" y="2139524"/>
            <a:ext cx="3764476" cy="4351338"/>
          </a:xfrm>
          <a:solidFill>
            <a:schemeClr val="bg1">
              <a:lumMod val="65000"/>
              <a:alpha val="0"/>
            </a:schemeClr>
          </a:solidFill>
        </p:spPr>
        <p:txBody>
          <a:bodyPr>
            <a:normAutofit lnSpcReduction="10000"/>
          </a:bodyPr>
          <a:lstStyle/>
          <a:p>
            <a:pPr marL="0" indent="0" algn="ctr">
              <a:buNone/>
            </a:pPr>
            <a:r>
              <a:rPr lang="ru-RU" sz="3600" dirty="0"/>
              <a:t>Самое важное, что мы можем сделать, когда человек подвергся насилию, - </a:t>
            </a:r>
            <a:r>
              <a:rPr lang="ru-RU" sz="3600" b="1" u="sng" dirty="0"/>
              <a:t>это внимательно выслушать его </a:t>
            </a:r>
            <a:r>
              <a:rPr lang="ru-RU" sz="3600" b="1" u="sng" dirty="0" smtClean="0"/>
              <a:t>историю</a:t>
            </a:r>
            <a:endPar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541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1577007" y="2707698"/>
            <a:ext cx="7534909" cy="1442603"/>
          </a:xfrm>
        </p:spPr>
        <p:txBody>
          <a:bodyPr anchor="t">
            <a:normAutofit fontScale="90000"/>
          </a:bodyPr>
          <a:lstStyle/>
          <a:p>
            <a:r>
              <a:rPr lang="ru-RU" b="1" dirty="0"/>
              <a:t>КАК НАСЧЕТ ПРОЩЕНИЯ ОБИДЧИКА?</a:t>
            </a:r>
            <a:endParaRPr lang="ru-RU" dirty="0"/>
          </a:p>
        </p:txBody>
      </p:sp>
    </p:spTree>
    <p:extLst>
      <p:ext uri="{BB962C8B-B14F-4D97-AF65-F5344CB8AC3E}">
        <p14:creationId xmlns:p14="http://schemas.microsoft.com/office/powerpoint/2010/main" val="266604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ru-RU" b="1" dirty="0"/>
              <a:t>ПРИМЕРЫ </a:t>
            </a:r>
            <a:r>
              <a:rPr lang="ru-RU" b="1" dirty="0" smtClean="0"/>
              <a:t>НАСИЛИЯ</a:t>
            </a:r>
            <a:r>
              <a:rPr lang="en-US" b="1" dirty="0" smtClean="0"/>
              <a:t/>
            </a:r>
            <a:br>
              <a:rPr lang="en-US" b="1" dirty="0" smtClean="0"/>
            </a:br>
            <a:r>
              <a:rPr lang="ru-RU" b="1" dirty="0" smtClean="0"/>
              <a:t> </a:t>
            </a:r>
            <a:r>
              <a:rPr lang="ru-RU" b="1" dirty="0"/>
              <a:t>В БИБЛИИ</a:t>
            </a:r>
            <a:endParaRPr lang="ru-RU" dirty="0"/>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413418" y="2022848"/>
            <a:ext cx="7544868" cy="4351338"/>
          </a:xfrm>
        </p:spPr>
        <p:txBody>
          <a:bodyPr anchor="ctr">
            <a:normAutofit fontScale="92500" lnSpcReduction="20000"/>
          </a:bodyPr>
          <a:lstStyle/>
          <a:p>
            <a:pPr marL="0" indent="0">
              <a:buNone/>
            </a:pPr>
            <a:r>
              <a:rPr lang="ru-RU" sz="3900" b="1" dirty="0" smtClean="0">
                <a:solidFill>
                  <a:schemeClr val="tx1">
                    <a:lumMod val="75000"/>
                    <a:lumOff val="25000"/>
                  </a:schemeClr>
                </a:solidFill>
                <a:latin typeface="Avenir Next" panose="020B0503020202020204" pitchFamily="34" charset="0"/>
              </a:rPr>
              <a:t>Царь Давид и Вирсавия</a:t>
            </a:r>
            <a:r>
              <a:rPr lang="en-US" sz="3900" b="1" dirty="0" smtClean="0">
                <a:solidFill>
                  <a:schemeClr val="tx1">
                    <a:lumMod val="75000"/>
                    <a:lumOff val="25000"/>
                  </a:schemeClr>
                </a:solidFill>
                <a:latin typeface="Avenir Next" panose="020B0503020202020204" pitchFamily="34" charset="0"/>
              </a:rPr>
              <a:t> </a:t>
            </a:r>
            <a:endParaRPr lang="en-US" sz="3900" b="1" dirty="0">
              <a:solidFill>
                <a:schemeClr val="tx1">
                  <a:lumMod val="75000"/>
                  <a:lumOff val="25000"/>
                </a:schemeClr>
              </a:solidFill>
              <a:latin typeface="Avenir Next" panose="020B0503020202020204" pitchFamily="34" charset="0"/>
            </a:endParaRPr>
          </a:p>
          <a:p>
            <a:pPr marL="0" indent="0">
              <a:buNone/>
            </a:pPr>
            <a:r>
              <a:rPr lang="en-US" dirty="0">
                <a:solidFill>
                  <a:schemeClr val="tx1">
                    <a:lumMod val="75000"/>
                    <a:lumOff val="25000"/>
                  </a:schemeClr>
                </a:solidFill>
                <a:latin typeface="Avenir Next" panose="020B0503020202020204" pitchFamily="34" charset="0"/>
              </a:rPr>
              <a:t>(2 </a:t>
            </a:r>
            <a:r>
              <a:rPr lang="ru-RU" dirty="0" smtClean="0">
                <a:solidFill>
                  <a:schemeClr val="tx1">
                    <a:lumMod val="75000"/>
                    <a:lumOff val="25000"/>
                  </a:schemeClr>
                </a:solidFill>
                <a:latin typeface="Avenir Next" panose="020B0503020202020204" pitchFamily="34" charset="0"/>
              </a:rPr>
              <a:t>Царств</a:t>
            </a:r>
            <a:r>
              <a:rPr lang="en-US" dirty="0" smtClean="0">
                <a:solidFill>
                  <a:schemeClr val="tx1">
                    <a:lumMod val="75000"/>
                    <a:lumOff val="25000"/>
                  </a:schemeClr>
                </a:solidFill>
                <a:latin typeface="Avenir Next" panose="020B0503020202020204" pitchFamily="34" charset="0"/>
              </a:rPr>
              <a:t> </a:t>
            </a:r>
            <a:r>
              <a:rPr lang="en-US" dirty="0">
                <a:solidFill>
                  <a:schemeClr val="tx1">
                    <a:lumMod val="75000"/>
                    <a:lumOff val="25000"/>
                  </a:schemeClr>
                </a:solidFill>
                <a:latin typeface="Avenir Next" panose="020B0503020202020204" pitchFamily="34" charset="0"/>
              </a:rPr>
              <a:t>11 </a:t>
            </a:r>
            <a:r>
              <a:rPr lang="ru-RU" dirty="0" smtClean="0">
                <a:solidFill>
                  <a:schemeClr val="tx1">
                    <a:lumMod val="75000"/>
                    <a:lumOff val="25000"/>
                  </a:schemeClr>
                </a:solidFill>
                <a:latin typeface="Avenir Next" panose="020B0503020202020204" pitchFamily="34" charset="0"/>
              </a:rPr>
              <a:t>и</a:t>
            </a:r>
            <a:r>
              <a:rPr lang="en-US" dirty="0" smtClean="0">
                <a:solidFill>
                  <a:schemeClr val="tx1">
                    <a:lumMod val="75000"/>
                    <a:lumOff val="25000"/>
                  </a:schemeClr>
                </a:solidFill>
                <a:latin typeface="Avenir Next" panose="020B0503020202020204" pitchFamily="34" charset="0"/>
              </a:rPr>
              <a:t> </a:t>
            </a:r>
            <a:r>
              <a:rPr lang="en-US" dirty="0">
                <a:solidFill>
                  <a:schemeClr val="tx1">
                    <a:lumMod val="75000"/>
                    <a:lumOff val="25000"/>
                  </a:schemeClr>
                </a:solidFill>
                <a:latin typeface="Avenir Next" panose="020B0503020202020204" pitchFamily="34" charset="0"/>
              </a:rPr>
              <a:t>12) </a:t>
            </a:r>
          </a:p>
          <a:p>
            <a:pPr marL="0" indent="0">
              <a:buNone/>
            </a:pPr>
            <a:endParaRPr lang="en-US" sz="3200" dirty="0">
              <a:solidFill>
                <a:schemeClr val="tx1">
                  <a:lumMod val="75000"/>
                  <a:lumOff val="25000"/>
                </a:schemeClr>
              </a:solidFill>
              <a:latin typeface="Avenir Next" panose="020B0503020202020204" pitchFamily="34" charset="0"/>
            </a:endParaRPr>
          </a:p>
          <a:p>
            <a:pPr marL="0" indent="0">
              <a:buNone/>
            </a:pPr>
            <a:r>
              <a:rPr lang="ru-RU" sz="3900" b="1" dirty="0" smtClean="0">
                <a:solidFill>
                  <a:schemeClr val="tx1">
                    <a:lumMod val="75000"/>
                    <a:lumOff val="25000"/>
                  </a:schemeClr>
                </a:solidFill>
                <a:latin typeface="Avenir Next" panose="020B0503020202020204" pitchFamily="34" charset="0"/>
              </a:rPr>
              <a:t>Симон Фарисей и Мария</a:t>
            </a:r>
            <a:r>
              <a:rPr lang="en-US" sz="3900" b="1" dirty="0" smtClean="0">
                <a:solidFill>
                  <a:schemeClr val="tx1">
                    <a:lumMod val="75000"/>
                    <a:lumOff val="25000"/>
                  </a:schemeClr>
                </a:solidFill>
                <a:latin typeface="Avenir Next" panose="020B0503020202020204" pitchFamily="34" charset="0"/>
              </a:rPr>
              <a:t> </a:t>
            </a:r>
            <a:endParaRPr lang="en-US" sz="3900" b="1" dirty="0">
              <a:solidFill>
                <a:schemeClr val="tx1">
                  <a:lumMod val="75000"/>
                  <a:lumOff val="25000"/>
                </a:schemeClr>
              </a:solidFill>
              <a:latin typeface="Avenir Next" panose="020B0503020202020204" pitchFamily="34" charset="0"/>
            </a:endParaRPr>
          </a:p>
          <a:p>
            <a:pPr marL="0" indent="0">
              <a:buNone/>
            </a:pPr>
            <a:r>
              <a:rPr lang="en-US" dirty="0" smtClean="0">
                <a:solidFill>
                  <a:schemeClr val="tx1">
                    <a:lumMod val="75000"/>
                    <a:lumOff val="25000"/>
                  </a:schemeClr>
                </a:solidFill>
                <a:latin typeface="Avenir Next" panose="020B0503020202020204" pitchFamily="34" charset="0"/>
              </a:rPr>
              <a:t>(</a:t>
            </a:r>
            <a:r>
              <a:rPr lang="ru-RU" dirty="0" smtClean="0">
                <a:solidFill>
                  <a:schemeClr val="tx1">
                    <a:lumMod val="75000"/>
                    <a:lumOff val="25000"/>
                  </a:schemeClr>
                </a:solidFill>
                <a:latin typeface="Avenir Next" panose="020B0503020202020204" pitchFamily="34" charset="0"/>
              </a:rPr>
              <a:t>Луки</a:t>
            </a:r>
            <a:r>
              <a:rPr lang="en-US" dirty="0" smtClean="0">
                <a:solidFill>
                  <a:schemeClr val="tx1">
                    <a:lumMod val="75000"/>
                    <a:lumOff val="25000"/>
                  </a:schemeClr>
                </a:solidFill>
                <a:latin typeface="Avenir Next" panose="020B0503020202020204" pitchFamily="34" charset="0"/>
              </a:rPr>
              <a:t> </a:t>
            </a:r>
            <a:r>
              <a:rPr lang="en-US" dirty="0">
                <a:solidFill>
                  <a:schemeClr val="tx1">
                    <a:lumMod val="75000"/>
                    <a:lumOff val="25000"/>
                  </a:schemeClr>
                </a:solidFill>
                <a:latin typeface="Avenir Next" panose="020B0503020202020204" pitchFamily="34" charset="0"/>
              </a:rPr>
              <a:t>7:36-50)</a:t>
            </a:r>
            <a:endParaRPr lang="en-US" sz="3200" dirty="0">
              <a:solidFill>
                <a:schemeClr val="tx1">
                  <a:lumMod val="75000"/>
                  <a:lumOff val="25000"/>
                </a:schemeClr>
              </a:solidFill>
              <a:latin typeface="Avenir Next" panose="020B0503020202020204" pitchFamily="34" charset="0"/>
            </a:endParaRPr>
          </a:p>
          <a:p>
            <a:pPr marL="0" indent="0">
              <a:buNone/>
            </a:pPr>
            <a:endParaRPr lang="en-US" sz="3600" dirty="0">
              <a:solidFill>
                <a:schemeClr val="tx1">
                  <a:lumMod val="75000"/>
                  <a:lumOff val="25000"/>
                </a:schemeClr>
              </a:solidFill>
              <a:latin typeface="Avenir Next" panose="020B0503020202020204" pitchFamily="34" charset="0"/>
            </a:endParaRPr>
          </a:p>
          <a:p>
            <a:pPr marL="0" indent="0">
              <a:buNone/>
            </a:pPr>
            <a:r>
              <a:rPr lang="ru-RU" sz="3900" b="1" dirty="0" smtClean="0">
                <a:solidFill>
                  <a:schemeClr val="tx1">
                    <a:lumMod val="75000"/>
                    <a:lumOff val="25000"/>
                  </a:schemeClr>
                </a:solidFill>
                <a:latin typeface="Avenir Next" panose="020B0503020202020204" pitchFamily="34" charset="0"/>
              </a:rPr>
              <a:t>Сыновья Илии</a:t>
            </a:r>
            <a:r>
              <a:rPr lang="en-US" sz="3900" b="1" dirty="0" smtClean="0">
                <a:solidFill>
                  <a:schemeClr val="tx1">
                    <a:lumMod val="75000"/>
                    <a:lumOff val="25000"/>
                  </a:schemeClr>
                </a:solidFill>
                <a:latin typeface="Avenir Next" panose="020B0503020202020204" pitchFamily="34" charset="0"/>
              </a:rPr>
              <a:t>, </a:t>
            </a:r>
            <a:endParaRPr lang="ru-RU" sz="3900" b="1" dirty="0" smtClean="0">
              <a:solidFill>
                <a:schemeClr val="tx1">
                  <a:lumMod val="75000"/>
                  <a:lumOff val="25000"/>
                </a:schemeClr>
              </a:solidFill>
              <a:latin typeface="Avenir Next" panose="020B0503020202020204" pitchFamily="34" charset="0"/>
            </a:endParaRPr>
          </a:p>
          <a:p>
            <a:pPr marL="0" indent="0">
              <a:buNone/>
            </a:pPr>
            <a:r>
              <a:rPr lang="ru-RU" sz="3900" b="1" dirty="0" err="1" smtClean="0">
                <a:solidFill>
                  <a:schemeClr val="tx1">
                    <a:lumMod val="75000"/>
                    <a:lumOff val="25000"/>
                  </a:schemeClr>
                </a:solidFill>
                <a:latin typeface="Avenir Next" panose="020B0503020202020204" pitchFamily="34" charset="0"/>
              </a:rPr>
              <a:t>Хофни</a:t>
            </a:r>
            <a:r>
              <a:rPr lang="ru-RU" sz="3900" b="1" dirty="0" smtClean="0">
                <a:solidFill>
                  <a:schemeClr val="tx1">
                    <a:lumMod val="75000"/>
                    <a:lumOff val="25000"/>
                  </a:schemeClr>
                </a:solidFill>
                <a:latin typeface="Avenir Next" panose="020B0503020202020204" pitchFamily="34" charset="0"/>
              </a:rPr>
              <a:t> и </a:t>
            </a:r>
            <a:r>
              <a:rPr lang="ru-RU" sz="3900" b="1" dirty="0" err="1" smtClean="0">
                <a:solidFill>
                  <a:schemeClr val="tx1">
                    <a:lumMod val="75000"/>
                    <a:lumOff val="25000"/>
                  </a:schemeClr>
                </a:solidFill>
                <a:latin typeface="Avenir Next" panose="020B0503020202020204" pitchFamily="34" charset="0"/>
              </a:rPr>
              <a:t>Финеес</a:t>
            </a:r>
            <a:endParaRPr lang="ru-RU" sz="3900" b="1" dirty="0" smtClean="0">
              <a:solidFill>
                <a:schemeClr val="tx1">
                  <a:lumMod val="75000"/>
                  <a:lumOff val="25000"/>
                </a:schemeClr>
              </a:solidFill>
              <a:latin typeface="Avenir Next" panose="020B0503020202020204" pitchFamily="34" charset="0"/>
            </a:endParaRPr>
          </a:p>
          <a:p>
            <a:pPr marL="0" indent="0">
              <a:buNone/>
            </a:pPr>
            <a:r>
              <a:rPr lang="en-US" sz="3900" b="1" dirty="0" smtClean="0">
                <a:solidFill>
                  <a:schemeClr val="tx1">
                    <a:lumMod val="75000"/>
                    <a:lumOff val="25000"/>
                  </a:schemeClr>
                </a:solidFill>
                <a:latin typeface="Avenir Next" panose="020B0503020202020204" pitchFamily="34" charset="0"/>
              </a:rPr>
              <a:t> </a:t>
            </a:r>
            <a:r>
              <a:rPr lang="en-US" dirty="0" smtClean="0">
                <a:solidFill>
                  <a:schemeClr val="tx1">
                    <a:lumMod val="75000"/>
                    <a:lumOff val="25000"/>
                  </a:schemeClr>
                </a:solidFill>
                <a:latin typeface="Avenir Next" panose="020B0503020202020204" pitchFamily="34" charset="0"/>
              </a:rPr>
              <a:t>(</a:t>
            </a:r>
            <a:r>
              <a:rPr lang="en-US" dirty="0">
                <a:solidFill>
                  <a:schemeClr val="tx1">
                    <a:lumMod val="75000"/>
                    <a:lumOff val="25000"/>
                  </a:schemeClr>
                </a:solidFill>
                <a:latin typeface="Avenir Next" panose="020B0503020202020204" pitchFamily="34" charset="0"/>
              </a:rPr>
              <a:t>1 </a:t>
            </a:r>
            <a:r>
              <a:rPr lang="ru-RU" dirty="0" smtClean="0">
                <a:solidFill>
                  <a:schemeClr val="tx1">
                    <a:lumMod val="75000"/>
                    <a:lumOff val="25000"/>
                  </a:schemeClr>
                </a:solidFill>
                <a:latin typeface="Avenir Next" panose="020B0503020202020204" pitchFamily="34" charset="0"/>
              </a:rPr>
              <a:t>Царств</a:t>
            </a:r>
            <a:r>
              <a:rPr lang="en-US" dirty="0" smtClean="0">
                <a:solidFill>
                  <a:schemeClr val="tx1">
                    <a:lumMod val="75000"/>
                    <a:lumOff val="25000"/>
                  </a:schemeClr>
                </a:solidFill>
                <a:latin typeface="Avenir Next" panose="020B0503020202020204" pitchFamily="34" charset="0"/>
              </a:rPr>
              <a:t> </a:t>
            </a:r>
            <a:r>
              <a:rPr lang="en-US" dirty="0">
                <a:solidFill>
                  <a:schemeClr val="tx1">
                    <a:lumMod val="75000"/>
                    <a:lumOff val="25000"/>
                  </a:schemeClr>
                </a:solidFill>
                <a:latin typeface="Avenir Next" panose="020B0503020202020204" pitchFamily="34" charset="0"/>
              </a:rPr>
              <a:t>2:22) </a:t>
            </a:r>
          </a:p>
        </p:txBody>
      </p:sp>
    </p:spTree>
    <p:extLst>
      <p:ext uri="{BB962C8B-B14F-4D97-AF65-F5344CB8AC3E}">
        <p14:creationId xmlns:p14="http://schemas.microsoft.com/office/powerpoint/2010/main" val="2324403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4" name="Picture 10" descr="Plant growing in a concrete crack">
            <a:extLst>
              <a:ext uri="{FF2B5EF4-FFF2-40B4-BE49-F238E27FC236}">
                <a16:creationId xmlns:a16="http://schemas.microsoft.com/office/drawing/2014/main" id="{CA995AFC-22E8-F0E0-F82C-9B929F397763}"/>
              </a:ext>
            </a:extLst>
          </p:cNvPr>
          <p:cNvPicPr>
            <a:picLocks noChangeAspect="1"/>
          </p:cNvPicPr>
          <p:nvPr/>
        </p:nvPicPr>
        <p:blipFill rotWithShape="1">
          <a:blip r:embed="rId4"/>
          <a:srcRect l="7207" r="25840" b="-1"/>
          <a:stretch/>
        </p:blipFill>
        <p:spPr>
          <a:xfrm>
            <a:off x="3639019"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0" y="0"/>
            <a:ext cx="10517793" cy="1716505"/>
          </a:xfrm>
          <a:solidFill>
            <a:srgbClr val="78BC4B"/>
          </a:solidFill>
        </p:spPr>
        <p:txBody>
          <a:bodyPr/>
          <a:lstStyle/>
          <a:p>
            <a:r>
              <a:rPr lang="ru-RU" b="1" dirty="0" smtClean="0">
                <a:solidFill>
                  <a:srgbClr val="222836"/>
                </a:solidFill>
                <a:latin typeface="+mn-lt"/>
              </a:rPr>
              <a:t>БОГ МОЖЕТ ИСЦЕЛИТЬ</a:t>
            </a:r>
            <a:endParaRPr lang="en-US" dirty="0">
              <a:latin typeface="+mn-lt"/>
            </a:endParaRPr>
          </a:p>
        </p:txBody>
      </p:sp>
      <p:sp>
        <p:nvSpPr>
          <p:cNvPr id="28" name="Content Placeholder 8">
            <a:extLst>
              <a:ext uri="{FF2B5EF4-FFF2-40B4-BE49-F238E27FC236}">
                <a16:creationId xmlns:a16="http://schemas.microsoft.com/office/drawing/2014/main" id="{E4269F81-AB5E-DF8F-C400-2E99AD0D759B}"/>
              </a:ext>
            </a:extLst>
          </p:cNvPr>
          <p:cNvSpPr txBox="1">
            <a:spLocks/>
          </p:cNvSpPr>
          <p:nvPr/>
        </p:nvSpPr>
        <p:spPr>
          <a:xfrm>
            <a:off x="337668" y="1853948"/>
            <a:ext cx="7972142" cy="141864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4400" dirty="0" smtClean="0">
                <a:solidFill>
                  <a:schemeClr val="tx1">
                    <a:lumMod val="75000"/>
                    <a:lumOff val="25000"/>
                  </a:schemeClr>
                </a:solidFill>
                <a:latin typeface="Avenir Next" panose="020B0503020202020204" pitchFamily="34" charset="0"/>
              </a:rPr>
              <a:t>Будьте </a:t>
            </a:r>
            <a:r>
              <a:rPr lang="ru-RU" sz="4400" b="1" u="sng" dirty="0" smtClean="0">
                <a:solidFill>
                  <a:srgbClr val="78BC4B"/>
                </a:solidFill>
                <a:latin typeface="Avenir Next" panose="020B0503020202020204" pitchFamily="34" charset="0"/>
              </a:rPr>
              <a:t>настойчивы</a:t>
            </a:r>
            <a:r>
              <a:rPr lang="ru-RU" sz="4400" dirty="0" smtClean="0">
                <a:solidFill>
                  <a:schemeClr val="tx1">
                    <a:lumMod val="75000"/>
                    <a:lumOff val="25000"/>
                  </a:schemeClr>
                </a:solidFill>
                <a:latin typeface="Avenir Next" panose="020B0503020202020204" pitchFamily="34" charset="0"/>
              </a:rPr>
              <a:t> в процессе исцеления.</a:t>
            </a:r>
            <a:endParaRPr lang="en-US" sz="4400" dirty="0">
              <a:solidFill>
                <a:schemeClr val="tx1">
                  <a:lumMod val="75000"/>
                  <a:lumOff val="25000"/>
                </a:schemeClr>
              </a:solidFill>
              <a:latin typeface="Avenir Next" panose="020B0503020202020204" pitchFamily="34" charset="0"/>
            </a:endParaRPr>
          </a:p>
        </p:txBody>
      </p:sp>
    </p:spTree>
    <p:extLst>
      <p:ext uri="{BB962C8B-B14F-4D97-AF65-F5344CB8AC3E}">
        <p14:creationId xmlns:p14="http://schemas.microsoft.com/office/powerpoint/2010/main" val="272747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ru-RU" b="1" dirty="0" smtClean="0">
                <a:solidFill>
                  <a:srgbClr val="222836"/>
                </a:solidFill>
              </a:rPr>
              <a:t>СЛУШАЙТЕ </a:t>
            </a:r>
            <a:br>
              <a:rPr lang="ru-RU" b="1" dirty="0" smtClean="0">
                <a:solidFill>
                  <a:srgbClr val="222836"/>
                </a:solidFill>
              </a:rPr>
            </a:br>
            <a:r>
              <a:rPr lang="ru-RU" b="1" dirty="0" smtClean="0">
                <a:solidFill>
                  <a:srgbClr val="222836"/>
                </a:solidFill>
              </a:rPr>
              <a:t>ДОБРОГО ПАСТЫРЯ</a:t>
            </a:r>
            <a:endParaRPr lang="en-US"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02887" y="2141536"/>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3600" dirty="0"/>
              <a:t>"Как пастырь, Он будет пасти стадо Свое, в руке Своей соберет агнцев и понесет их в складках одежды Своей" (Исаия 40:11).</a:t>
            </a:r>
          </a:p>
        </p:txBody>
      </p:sp>
    </p:spTree>
    <p:extLst>
      <p:ext uri="{BB962C8B-B14F-4D97-AF65-F5344CB8AC3E}">
        <p14:creationId xmlns:p14="http://schemas.microsoft.com/office/powerpoint/2010/main" val="247456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ru-RU" b="1" dirty="0">
                <a:solidFill>
                  <a:srgbClr val="222836"/>
                </a:solidFill>
              </a:rPr>
              <a:t>СЛУШАЙТЕ </a:t>
            </a:r>
            <a:br>
              <a:rPr lang="ru-RU" b="1" dirty="0">
                <a:solidFill>
                  <a:srgbClr val="222836"/>
                </a:solidFill>
              </a:rPr>
            </a:br>
            <a:r>
              <a:rPr lang="ru-RU" b="1" dirty="0">
                <a:solidFill>
                  <a:srgbClr val="222836"/>
                </a:solidFill>
              </a:rPr>
              <a:t>ДОБРОГО ПАСТЫРЯ</a:t>
            </a:r>
            <a:endParaRPr lang="en-US"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02887" y="2141536"/>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3600" dirty="0"/>
              <a:t>"Я </a:t>
            </a:r>
            <a:r>
              <a:rPr lang="ru-RU" sz="3600" dirty="0" err="1"/>
              <a:t>есмь</a:t>
            </a:r>
            <a:r>
              <a:rPr lang="ru-RU" sz="3600" dirty="0"/>
              <a:t> пастырь добрый. Пастырь добрый положит душу Свою за овец" (Иоанна 10:11).</a:t>
            </a:r>
          </a:p>
        </p:txBody>
      </p:sp>
    </p:spTree>
    <p:extLst>
      <p:ext uri="{BB962C8B-B14F-4D97-AF65-F5344CB8AC3E}">
        <p14:creationId xmlns:p14="http://schemas.microsoft.com/office/powerpoint/2010/main" val="267908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ru-RU" b="1" dirty="0">
                <a:solidFill>
                  <a:srgbClr val="222836"/>
                </a:solidFill>
              </a:rPr>
              <a:t>СЛУШАЙТЕ </a:t>
            </a:r>
            <a:br>
              <a:rPr lang="ru-RU" b="1" dirty="0">
                <a:solidFill>
                  <a:srgbClr val="222836"/>
                </a:solidFill>
              </a:rPr>
            </a:br>
            <a:r>
              <a:rPr lang="ru-RU" b="1" dirty="0">
                <a:solidFill>
                  <a:srgbClr val="222836"/>
                </a:solidFill>
              </a:rPr>
              <a:t>ДОБРОГО ПАСТЫРЯ</a:t>
            </a:r>
            <a:endParaRPr lang="en-US"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99139" y="2057149"/>
            <a:ext cx="9063007" cy="459614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3600" dirty="0"/>
              <a:t>"Ибо Агнец на престоле будет их Пастырем. Он приведет их к источникам живительной воды. И отрет Бог всякую слезу с очей их" (Откровение 7:17, NLT).</a:t>
            </a:r>
          </a:p>
        </p:txBody>
      </p:sp>
    </p:spTree>
    <p:extLst>
      <p:ext uri="{BB962C8B-B14F-4D97-AF65-F5344CB8AC3E}">
        <p14:creationId xmlns:p14="http://schemas.microsoft.com/office/powerpoint/2010/main" val="3199176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ADAD8-215A-DE76-8D9B-9E627106ACB1}"/>
              </a:ext>
            </a:extLst>
          </p:cNvPr>
          <p:cNvSpPr txBox="1"/>
          <p:nvPr/>
        </p:nvSpPr>
        <p:spPr>
          <a:xfrm>
            <a:off x="3274976" y="4050813"/>
            <a:ext cx="3914273" cy="1015663"/>
          </a:xfrm>
          <a:prstGeom prst="rect">
            <a:avLst/>
          </a:prstGeom>
          <a:noFill/>
        </p:spPr>
        <p:txBody>
          <a:bodyPr wrap="square">
            <a:spAutoFit/>
          </a:bodyPr>
          <a:lstStyle/>
          <a:p>
            <a:pPr algn="ctr">
              <a:lnSpc>
                <a:spcPct val="100000"/>
              </a:lnSpc>
              <a:spcBef>
                <a:spcPts val="0"/>
              </a:spcBef>
            </a:pPr>
            <a:r>
              <a:rPr lang="en-US" sz="2000" dirty="0">
                <a:solidFill>
                  <a:srgbClr val="222836"/>
                </a:solidFill>
                <a:latin typeface="Avenir Next" panose="020B0503020202020204" pitchFamily="34" charset="0"/>
              </a:rPr>
              <a:t>Women’s Ministries</a:t>
            </a:r>
          </a:p>
          <a:p>
            <a:pPr algn="ctr">
              <a:lnSpc>
                <a:spcPct val="100000"/>
              </a:lnSpc>
              <a:spcBef>
                <a:spcPts val="0"/>
              </a:spcBef>
            </a:pPr>
            <a:r>
              <a:rPr lang="en-US" sz="2000" dirty="0">
                <a:solidFill>
                  <a:srgbClr val="222836"/>
                </a:solidFill>
                <a:latin typeface="Avenir Next" panose="020B0503020202020204" pitchFamily="34" charset="0"/>
              </a:rPr>
              <a:t>General Conference </a:t>
            </a:r>
          </a:p>
          <a:p>
            <a:pPr algn="ctr">
              <a:lnSpc>
                <a:spcPct val="100000"/>
              </a:lnSpc>
              <a:spcBef>
                <a:spcPts val="0"/>
              </a:spcBef>
            </a:pPr>
            <a:r>
              <a:rPr lang="en-US" sz="2000" dirty="0">
                <a:solidFill>
                  <a:srgbClr val="222836"/>
                </a:solidFill>
                <a:latin typeface="Avenir Next" panose="020B0503020202020204" pitchFamily="34" charset="0"/>
              </a:rPr>
              <a:t>of Seventh-day Adventists</a:t>
            </a:r>
          </a:p>
        </p:txBody>
      </p:sp>
      <p:pic>
        <p:nvPicPr>
          <p:cNvPr id="3" name="Picture 2" descr="A picture containing black, darkness&#10;&#10;Description automatically generated">
            <a:extLst>
              <a:ext uri="{FF2B5EF4-FFF2-40B4-BE49-F238E27FC236}">
                <a16:creationId xmlns:a16="http://schemas.microsoft.com/office/drawing/2014/main" id="{26C30EC7-CA9B-7117-1B64-44A4DE88AC9D}"/>
              </a:ext>
            </a:extLst>
          </p:cNvPr>
          <p:cNvPicPr>
            <a:picLocks noChangeAspect="1"/>
          </p:cNvPicPr>
          <p:nvPr/>
        </p:nvPicPr>
        <p:blipFill>
          <a:blip r:embed="rId3"/>
          <a:stretch>
            <a:fillRect/>
          </a:stretch>
        </p:blipFill>
        <p:spPr>
          <a:xfrm>
            <a:off x="4767426" y="3429000"/>
            <a:ext cx="929369" cy="649464"/>
          </a:xfrm>
          <a:prstGeom prst="rect">
            <a:avLst/>
          </a:prstGeom>
        </p:spPr>
      </p:pic>
      <p:pic>
        <p:nvPicPr>
          <p:cNvPr id="5" name="Picture 4" descr="Logo, company name&#10;&#10;Description automatically generated">
            <a:extLst>
              <a:ext uri="{FF2B5EF4-FFF2-40B4-BE49-F238E27FC236}">
                <a16:creationId xmlns:a16="http://schemas.microsoft.com/office/drawing/2014/main" id="{86AE8CDA-0C1F-BAD6-26AC-FB5E4D036AAE}"/>
              </a:ext>
            </a:extLst>
          </p:cNvPr>
          <p:cNvPicPr>
            <a:picLocks noChangeAspect="1"/>
          </p:cNvPicPr>
          <p:nvPr/>
        </p:nvPicPr>
        <p:blipFill>
          <a:blip r:embed="rId4"/>
          <a:stretch>
            <a:fillRect/>
          </a:stretch>
        </p:blipFill>
        <p:spPr>
          <a:xfrm>
            <a:off x="2904219" y="1566168"/>
            <a:ext cx="4655781" cy="1551926"/>
          </a:xfrm>
          <a:prstGeom prst="rect">
            <a:avLst/>
          </a:prstGeom>
        </p:spPr>
      </p:pic>
    </p:spTree>
    <p:extLst>
      <p:ext uri="{BB962C8B-B14F-4D97-AF65-F5344CB8AC3E}">
        <p14:creationId xmlns:p14="http://schemas.microsoft.com/office/powerpoint/2010/main" val="283339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365125"/>
            <a:ext cx="8737600" cy="1325563"/>
          </a:xfrm>
        </p:spPr>
        <p:txBody>
          <a:bodyPr>
            <a:normAutofit/>
          </a:bodyPr>
          <a:lstStyle/>
          <a:p>
            <a:r>
              <a:rPr lang="ru-RU" b="1" kern="100" dirty="0" smtClean="0">
                <a:solidFill>
                  <a:srgbClr val="222836"/>
                </a:solidFill>
                <a:effectLst/>
                <a:ea typeface="Calibri" panose="020F0502020204030204" pitchFamily="34" charset="0"/>
                <a:cs typeface="Calibri" panose="020F0502020204030204" pitchFamily="34" charset="0"/>
              </a:rPr>
              <a:t>НАСИЛИЕ В НАШЕЙ ЦЕРКВИ</a:t>
            </a:r>
            <a:r>
              <a:rPr lang="en-US" b="1" kern="100" dirty="0" smtClean="0">
                <a:solidFill>
                  <a:srgbClr val="222836"/>
                </a:solidFill>
                <a:effectLst/>
                <a:ea typeface="Calibri" panose="020F0502020204030204" pitchFamily="34" charset="0"/>
                <a:cs typeface="Calibri" panose="020F0502020204030204" pitchFamily="34" charset="0"/>
              </a:rPr>
              <a:t>? </a:t>
            </a:r>
            <a:endParaRPr lang="en-US" sz="8800" b="1"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37600" cy="4351338"/>
          </a:xfrm>
        </p:spPr>
        <p:txBody>
          <a:bodyPr anchor="ctr"/>
          <a:lstStyle/>
          <a:p>
            <a:r>
              <a:rPr lang="ru-RU" dirty="0"/>
              <a:t>(1) Где бы ни собрались грешные люди, там есть проблемы греха. </a:t>
            </a:r>
          </a:p>
          <a:p>
            <a:r>
              <a:rPr lang="ru-RU" dirty="0"/>
              <a:t>(2) Церковь - это любимое место работы дьявола! </a:t>
            </a:r>
          </a:p>
        </p:txBody>
      </p:sp>
    </p:spTree>
    <p:extLst>
      <p:ext uri="{BB962C8B-B14F-4D97-AF65-F5344CB8AC3E}">
        <p14:creationId xmlns:p14="http://schemas.microsoft.com/office/powerpoint/2010/main" val="335682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5" name="Content Placeholder 4" descr="A black and red text&#10;&#10;Description automatically generated with low confidence">
            <a:extLst>
              <a:ext uri="{FF2B5EF4-FFF2-40B4-BE49-F238E27FC236}">
                <a16:creationId xmlns:a16="http://schemas.microsoft.com/office/drawing/2014/main" id="{6FC04D16-2731-9003-66B9-7119448D641E}"/>
              </a:ext>
            </a:extLst>
          </p:cNvPr>
          <p:cNvPicPr>
            <a:picLocks noGrp="1" noChangeAspect="1"/>
          </p:cNvPicPr>
          <p:nvPr>
            <p:ph idx="1"/>
          </p:nvPr>
        </p:nvPicPr>
        <p:blipFill>
          <a:blip r:embed="rId4"/>
          <a:stretch>
            <a:fillRect/>
          </a:stretch>
        </p:blipFill>
        <p:spPr>
          <a:xfrm>
            <a:off x="838200" y="2545027"/>
            <a:ext cx="8737600" cy="2912533"/>
          </a:xfrm>
        </p:spPr>
      </p:pic>
    </p:spTree>
    <p:extLst>
      <p:ext uri="{BB962C8B-B14F-4D97-AF65-F5344CB8AC3E}">
        <p14:creationId xmlns:p14="http://schemas.microsoft.com/office/powerpoint/2010/main" val="203771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175000" y="365125"/>
            <a:ext cx="6426200" cy="1325563"/>
          </a:xfrm>
        </p:spPr>
        <p:txBody>
          <a:bodyPr/>
          <a:lstStyle/>
          <a:p>
            <a:r>
              <a:rPr lang="ru-RU" b="1" dirty="0" smtClean="0">
                <a:solidFill>
                  <a:srgbClr val="222836"/>
                </a:solidFill>
              </a:rPr>
              <a:t>ЦЕЛИ</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175000" y="1825625"/>
            <a:ext cx="6426200" cy="4351338"/>
          </a:xfrm>
        </p:spPr>
        <p:txBody>
          <a:bodyPr>
            <a:normAutofit/>
          </a:bodyPr>
          <a:lstStyle/>
          <a:p>
            <a:pPr lvl="0"/>
            <a:r>
              <a:rPr lang="ru-RU" dirty="0"/>
              <a:t>Признать, что проблема существует, </a:t>
            </a:r>
          </a:p>
          <a:p>
            <a:pPr lvl="0"/>
            <a:r>
              <a:rPr lang="ru-RU" dirty="0"/>
              <a:t>Разобраться и постараться понять ее, и</a:t>
            </a:r>
          </a:p>
          <a:p>
            <a:pPr lvl="0"/>
            <a:r>
              <a:rPr lang="ru-RU" dirty="0"/>
              <a:t>Предпринимать более эффективные меры</a:t>
            </a:r>
          </a:p>
        </p:txBody>
      </p:sp>
    </p:spTree>
    <p:extLst>
      <p:ext uri="{BB962C8B-B14F-4D97-AF65-F5344CB8AC3E}">
        <p14:creationId xmlns:p14="http://schemas.microsoft.com/office/powerpoint/2010/main" val="257393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188661"/>
            <a:ext cx="8788400" cy="1325563"/>
          </a:xfrm>
        </p:spPr>
        <p:txBody>
          <a:bodyPr/>
          <a:lstStyle/>
          <a:p>
            <a:r>
              <a:rPr lang="ru-RU" sz="4400" b="1" kern="100" dirty="0" smtClean="0">
                <a:solidFill>
                  <a:srgbClr val="222836"/>
                </a:solidFill>
                <a:effectLst/>
                <a:ea typeface="Calibri" panose="020F0502020204030204" pitchFamily="34" charset="0"/>
                <a:cs typeface="Calibri" panose="020F0502020204030204" pitchFamily="34" charset="0"/>
              </a:rPr>
              <a:t>НАСИЛИЕ</a:t>
            </a:r>
            <a:endParaRPr lang="en-US"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ru-RU" sz="3600" dirty="0" smtClean="0"/>
              <a:t>В </a:t>
            </a:r>
            <a:r>
              <a:rPr lang="ru-RU" sz="3600" dirty="0"/>
              <a:t>большинстве случаев насилие над детьми совершает тот, кого ребенок </a:t>
            </a:r>
            <a:r>
              <a:rPr lang="ru-RU" sz="3600" dirty="0" smtClean="0"/>
              <a:t>и вся семья хорошо </a:t>
            </a:r>
            <a:r>
              <a:rPr lang="ru-RU" sz="3600" b="1" dirty="0" smtClean="0"/>
              <a:t>знают</a:t>
            </a:r>
            <a:r>
              <a:rPr lang="ru-RU" sz="3600" dirty="0" smtClean="0"/>
              <a:t> и </a:t>
            </a:r>
            <a:r>
              <a:rPr lang="ru-RU" sz="3600" b="1" dirty="0" smtClean="0"/>
              <a:t>доверяют</a:t>
            </a:r>
            <a:r>
              <a:rPr lang="ru-RU" sz="3600" dirty="0"/>
              <a:t>.</a:t>
            </a:r>
            <a:endParaRPr lang="ru-RU" sz="3600" dirty="0" smtClean="0"/>
          </a:p>
          <a:p>
            <a:pPr marL="0" indent="0">
              <a:buNone/>
            </a:pPr>
            <a:endParaRPr lang="en-US" sz="3600" dirty="0">
              <a:latin typeface="Avenir Next" panose="020B0503020202020204" pitchFamily="34" charset="0"/>
              <a:cs typeface="Calibri" panose="020F0502020204030204" pitchFamily="34" charset="0"/>
            </a:endParaRPr>
          </a:p>
          <a:p>
            <a:pPr marL="0" indent="0">
              <a:buNone/>
            </a:pPr>
            <a:r>
              <a:rPr lang="ru-RU" sz="3600" dirty="0" smtClean="0">
                <a:solidFill>
                  <a:schemeClr val="tx1">
                    <a:lumMod val="75000"/>
                    <a:lumOff val="25000"/>
                  </a:schemeClr>
                </a:solidFill>
                <a:latin typeface="Avenir Next" panose="020B0503020202020204" pitchFamily="34" charset="0"/>
                <a:cs typeface="Calibri" panose="020F0502020204030204" pitchFamily="34" charset="0"/>
              </a:rPr>
              <a:t>И </a:t>
            </a:r>
            <a:r>
              <a:rPr lang="ru-RU" sz="3600" b="1" dirty="0" smtClean="0">
                <a:solidFill>
                  <a:schemeClr val="accent6"/>
                </a:solidFill>
                <a:latin typeface="Avenir Next" panose="020B0503020202020204" pitchFamily="34" charset="0"/>
                <a:cs typeface="Calibri" panose="020F0502020204030204" pitchFamily="34" charset="0"/>
              </a:rPr>
              <a:t>семья</a:t>
            </a:r>
            <a:r>
              <a:rPr lang="en-US" sz="3600" dirty="0" smtClean="0">
                <a:solidFill>
                  <a:schemeClr val="tx1">
                    <a:lumMod val="75000"/>
                    <a:lumOff val="25000"/>
                  </a:schemeClr>
                </a:solidFill>
                <a:latin typeface="Avenir Next" panose="020B0503020202020204" pitchFamily="34" charset="0"/>
                <a:cs typeface="Calibri" panose="020F0502020204030204" pitchFamily="34" charset="0"/>
              </a:rPr>
              <a:t>… </a:t>
            </a:r>
            <a:r>
              <a:rPr lang="ru-RU" sz="3600" dirty="0" smtClean="0">
                <a:solidFill>
                  <a:schemeClr val="tx1">
                    <a:lumMod val="75000"/>
                    <a:lumOff val="25000"/>
                  </a:schemeClr>
                </a:solidFill>
                <a:latin typeface="Avenir Next" panose="020B0503020202020204" pitchFamily="34" charset="0"/>
                <a:cs typeface="Calibri" panose="020F0502020204030204" pitchFamily="34" charset="0"/>
              </a:rPr>
              <a:t>и </a:t>
            </a:r>
            <a:r>
              <a:rPr lang="ru-RU" sz="3600" b="1" dirty="0" smtClean="0">
                <a:solidFill>
                  <a:schemeClr val="accent6"/>
                </a:solidFill>
                <a:latin typeface="Avenir Next" panose="020B0503020202020204" pitchFamily="34" charset="0"/>
                <a:cs typeface="Calibri" panose="020F0502020204030204" pitchFamily="34" charset="0"/>
              </a:rPr>
              <a:t>церковь.</a:t>
            </a:r>
            <a:r>
              <a:rPr lang="en-US" sz="3600" b="1" dirty="0" smtClean="0">
                <a:solidFill>
                  <a:schemeClr val="accent6"/>
                </a:solidFill>
                <a:latin typeface="Avenir Next" panose="020B0503020202020204" pitchFamily="34" charset="0"/>
                <a:cs typeface="Calibri" panose="020F0502020204030204" pitchFamily="34" charset="0"/>
              </a:rPr>
              <a:t> </a:t>
            </a:r>
            <a:endParaRPr lang="en-US" sz="4800" b="1" dirty="0">
              <a:solidFill>
                <a:schemeClr val="accent6"/>
              </a:solidFill>
            </a:endParaRPr>
          </a:p>
        </p:txBody>
      </p:sp>
    </p:spTree>
    <p:extLst>
      <p:ext uri="{BB962C8B-B14F-4D97-AF65-F5344CB8AC3E}">
        <p14:creationId xmlns:p14="http://schemas.microsoft.com/office/powerpoint/2010/main" val="1885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36236" y="-13931"/>
            <a:ext cx="7899400" cy="1786708"/>
          </a:xfrm>
          <a:gradFill flip="none" rotWithShape="1">
            <a:gsLst>
              <a:gs pos="0">
                <a:schemeClr val="accent6">
                  <a:lumMod val="40000"/>
                  <a:lumOff val="60000"/>
                </a:schemeClr>
              </a:gs>
              <a:gs pos="49000">
                <a:schemeClr val="accent6">
                  <a:lumMod val="95000"/>
                  <a:lumOff val="5000"/>
                </a:schemeClr>
              </a:gs>
              <a:gs pos="100000">
                <a:schemeClr val="accent6"/>
              </a:gs>
            </a:gsLst>
            <a:path path="circle">
              <a:fillToRect l="100000" t="100000"/>
            </a:path>
            <a:tileRect r="-100000" b="-100000"/>
          </a:gradFill>
        </p:spPr>
        <p:txBody>
          <a:bodyPr/>
          <a:lstStyle/>
          <a:p>
            <a:r>
              <a:rPr lang="ru-RU" b="1" dirty="0"/>
              <a:t>ПРИМЕРЫ</a:t>
            </a:r>
            <a:endParaRPr lang="ru-RU" dirty="0"/>
          </a:p>
        </p:txBody>
      </p:sp>
      <p:sp>
        <p:nvSpPr>
          <p:cNvPr id="20" name="TextBox 19">
            <a:extLst>
              <a:ext uri="{FF2B5EF4-FFF2-40B4-BE49-F238E27FC236}">
                <a16:creationId xmlns:a16="http://schemas.microsoft.com/office/drawing/2014/main" id="{D44D17D6-1EC4-A340-A4F4-2EBB527366CB}"/>
              </a:ext>
            </a:extLst>
          </p:cNvPr>
          <p:cNvSpPr txBox="1"/>
          <p:nvPr/>
        </p:nvSpPr>
        <p:spPr>
          <a:xfrm>
            <a:off x="1609341" y="2167495"/>
            <a:ext cx="2647024" cy="4801314"/>
          </a:xfrm>
          <a:prstGeom prst="rect">
            <a:avLst/>
          </a:prstGeom>
          <a:noFill/>
        </p:spPr>
        <p:txBody>
          <a:bodyPr wrap="square" rtlCol="0" anchor="ctr">
            <a:spAutoFit/>
          </a:bodyPr>
          <a:lstStyle/>
          <a:p>
            <a:r>
              <a:rPr lang="en-US" dirty="0"/>
              <a:t> </a:t>
            </a:r>
            <a:r>
              <a:rPr lang="ru-RU" sz="3600" b="1" dirty="0" smtClean="0">
                <a:solidFill>
                  <a:schemeClr val="tx1">
                    <a:lumMod val="75000"/>
                    <a:lumOff val="25000"/>
                  </a:schemeClr>
                </a:solidFill>
                <a:latin typeface="Avenir Next" panose="020B0503020202020204" pitchFamily="34" charset="0"/>
              </a:rPr>
              <a:t>Сара</a:t>
            </a:r>
            <a:endParaRPr lang="en-US" sz="3600" b="1" dirty="0">
              <a:solidFill>
                <a:schemeClr val="tx1">
                  <a:lumMod val="75000"/>
                  <a:lumOff val="25000"/>
                </a:schemeClr>
              </a:solidFill>
              <a:latin typeface="Avenir Next" panose="020B0503020202020204" pitchFamily="34" charset="0"/>
            </a:endParaRPr>
          </a:p>
          <a:p>
            <a:endParaRPr lang="en-US" sz="3600" b="1" dirty="0">
              <a:solidFill>
                <a:schemeClr val="tx1">
                  <a:lumMod val="75000"/>
                  <a:lumOff val="25000"/>
                </a:schemeClr>
              </a:solidFill>
              <a:latin typeface="Avenir Next" panose="020B0503020202020204" pitchFamily="34" charset="0"/>
            </a:endParaRPr>
          </a:p>
          <a:p>
            <a:r>
              <a:rPr lang="ru-RU" sz="3600" b="1" dirty="0" err="1" smtClean="0">
                <a:solidFill>
                  <a:schemeClr val="tx1">
                    <a:lumMod val="75000"/>
                    <a:lumOff val="25000"/>
                  </a:schemeClr>
                </a:solidFill>
                <a:latin typeface="Avenir Next" panose="020B0503020202020204" pitchFamily="34" charset="0"/>
              </a:rPr>
              <a:t>Дэниэль</a:t>
            </a:r>
            <a:endParaRPr lang="en-US" sz="3600" b="1" dirty="0">
              <a:solidFill>
                <a:schemeClr val="tx1">
                  <a:lumMod val="75000"/>
                  <a:lumOff val="25000"/>
                </a:schemeClr>
              </a:solidFill>
              <a:latin typeface="Avenir Next" panose="020B0503020202020204" pitchFamily="34" charset="0"/>
            </a:endParaRPr>
          </a:p>
          <a:p>
            <a:endParaRPr lang="en-US" sz="3600" b="1" dirty="0">
              <a:solidFill>
                <a:schemeClr val="tx1">
                  <a:lumMod val="75000"/>
                  <a:lumOff val="25000"/>
                </a:schemeClr>
              </a:solidFill>
              <a:latin typeface="Avenir Next" panose="020B0503020202020204" pitchFamily="34" charset="0"/>
            </a:endParaRPr>
          </a:p>
          <a:p>
            <a:r>
              <a:rPr lang="ru-RU" sz="3600" b="1" dirty="0" smtClean="0">
                <a:solidFill>
                  <a:schemeClr val="tx1">
                    <a:lumMod val="75000"/>
                    <a:lumOff val="25000"/>
                  </a:schemeClr>
                </a:solidFill>
                <a:latin typeface="Avenir Next" panose="020B0503020202020204" pitchFamily="34" charset="0"/>
              </a:rPr>
              <a:t>Мэтт</a:t>
            </a:r>
            <a:endParaRPr lang="en-US" sz="3600" b="1" dirty="0">
              <a:solidFill>
                <a:schemeClr val="tx1">
                  <a:lumMod val="75000"/>
                  <a:lumOff val="25000"/>
                </a:schemeClr>
              </a:solidFill>
              <a:latin typeface="Avenir Next" panose="020B0503020202020204" pitchFamily="34" charset="0"/>
            </a:endParaRPr>
          </a:p>
          <a:p>
            <a:endParaRPr lang="en-US" sz="3600" b="1" dirty="0">
              <a:solidFill>
                <a:schemeClr val="tx1">
                  <a:lumMod val="75000"/>
                  <a:lumOff val="25000"/>
                </a:schemeClr>
              </a:solidFill>
              <a:latin typeface="Avenir Next" panose="020B0503020202020204" pitchFamily="34" charset="0"/>
            </a:endParaRPr>
          </a:p>
          <a:p>
            <a:r>
              <a:rPr lang="ru-RU" sz="3600" b="1" dirty="0" smtClean="0">
                <a:solidFill>
                  <a:schemeClr val="tx1">
                    <a:lumMod val="75000"/>
                    <a:lumOff val="25000"/>
                  </a:schemeClr>
                </a:solidFill>
                <a:latin typeface="Avenir Next" panose="020B0503020202020204" pitchFamily="34" charset="0"/>
              </a:rPr>
              <a:t>Давид</a:t>
            </a:r>
            <a:endParaRPr lang="en-US" sz="3600" b="1" dirty="0">
              <a:solidFill>
                <a:schemeClr val="tx1">
                  <a:lumMod val="75000"/>
                  <a:lumOff val="25000"/>
                </a:schemeClr>
              </a:solidFill>
              <a:latin typeface="Avenir Next" panose="020B0503020202020204" pitchFamily="34" charset="0"/>
            </a:endParaRPr>
          </a:p>
          <a:p>
            <a:endParaRPr lang="en-US" sz="3600" b="1" dirty="0">
              <a:latin typeface="Avenir Next" panose="020B0503020202020204" pitchFamily="34" charset="0"/>
            </a:endParaRPr>
          </a:p>
          <a:p>
            <a:endParaRPr lang="en-US" dirty="0"/>
          </a:p>
        </p:txBody>
      </p:sp>
      <p:sp>
        <p:nvSpPr>
          <p:cNvPr id="21" name="TextBox 20">
            <a:extLst>
              <a:ext uri="{FF2B5EF4-FFF2-40B4-BE49-F238E27FC236}">
                <a16:creationId xmlns:a16="http://schemas.microsoft.com/office/drawing/2014/main" id="{9169DC15-A9EA-16DA-F331-47A4F4B66315}"/>
              </a:ext>
            </a:extLst>
          </p:cNvPr>
          <p:cNvSpPr txBox="1"/>
          <p:nvPr/>
        </p:nvSpPr>
        <p:spPr>
          <a:xfrm>
            <a:off x="4772488" y="2470107"/>
            <a:ext cx="2647024" cy="3139321"/>
          </a:xfrm>
          <a:prstGeom prst="rect">
            <a:avLst/>
          </a:prstGeom>
          <a:noFill/>
        </p:spPr>
        <p:txBody>
          <a:bodyPr wrap="square" rtlCol="0">
            <a:spAutoFit/>
          </a:bodyPr>
          <a:lstStyle/>
          <a:p>
            <a:r>
              <a:rPr lang="ru-RU" sz="3600" b="1" dirty="0" smtClean="0">
                <a:solidFill>
                  <a:schemeClr val="tx1">
                    <a:lumMod val="75000"/>
                    <a:lumOff val="25000"/>
                  </a:schemeClr>
                </a:solidFill>
                <a:latin typeface="Avenir Next" panose="020B0503020202020204" pitchFamily="34" charset="0"/>
              </a:rPr>
              <a:t>Аманда</a:t>
            </a:r>
            <a:endParaRPr lang="en-US" sz="3600" b="1" dirty="0">
              <a:solidFill>
                <a:schemeClr val="tx1">
                  <a:lumMod val="75000"/>
                  <a:lumOff val="25000"/>
                </a:schemeClr>
              </a:solidFill>
              <a:latin typeface="Avenir Next" panose="020B0503020202020204" pitchFamily="34" charset="0"/>
            </a:endParaRPr>
          </a:p>
          <a:p>
            <a:endParaRPr lang="en-US" sz="3600" b="1" dirty="0">
              <a:solidFill>
                <a:schemeClr val="tx1">
                  <a:lumMod val="75000"/>
                  <a:lumOff val="25000"/>
                </a:schemeClr>
              </a:solidFill>
              <a:latin typeface="Avenir Next" panose="020B0503020202020204" pitchFamily="34" charset="0"/>
            </a:endParaRPr>
          </a:p>
          <a:p>
            <a:r>
              <a:rPr lang="ru-RU" sz="3600" b="1" dirty="0" smtClean="0">
                <a:solidFill>
                  <a:schemeClr val="tx1">
                    <a:lumMod val="75000"/>
                    <a:lumOff val="25000"/>
                  </a:schemeClr>
                </a:solidFill>
                <a:latin typeface="Avenir Next" panose="020B0503020202020204" pitchFamily="34" charset="0"/>
              </a:rPr>
              <a:t>Бренда</a:t>
            </a:r>
            <a:endParaRPr lang="en-US" sz="3600" b="1" dirty="0">
              <a:solidFill>
                <a:schemeClr val="tx1">
                  <a:lumMod val="75000"/>
                  <a:lumOff val="25000"/>
                </a:schemeClr>
              </a:solidFill>
              <a:latin typeface="Avenir Next" panose="020B0503020202020204" pitchFamily="34" charset="0"/>
            </a:endParaRPr>
          </a:p>
          <a:p>
            <a:endParaRPr lang="en-US" sz="3600" b="1" dirty="0">
              <a:solidFill>
                <a:schemeClr val="tx1">
                  <a:lumMod val="75000"/>
                  <a:lumOff val="25000"/>
                </a:schemeClr>
              </a:solidFill>
              <a:latin typeface="Avenir Next" panose="020B0503020202020204" pitchFamily="34" charset="0"/>
            </a:endParaRPr>
          </a:p>
          <a:p>
            <a:r>
              <a:rPr lang="ru-RU" sz="3600" b="1" dirty="0" smtClean="0">
                <a:solidFill>
                  <a:schemeClr val="tx1">
                    <a:lumMod val="75000"/>
                    <a:lumOff val="25000"/>
                  </a:schemeClr>
                </a:solidFill>
                <a:latin typeface="Avenir Next" panose="020B0503020202020204" pitchFamily="34" charset="0"/>
              </a:rPr>
              <a:t>Сюзан</a:t>
            </a:r>
            <a:endParaRPr lang="en-US" sz="3600" b="1" dirty="0">
              <a:solidFill>
                <a:schemeClr val="tx1">
                  <a:lumMod val="75000"/>
                  <a:lumOff val="25000"/>
                </a:schemeClr>
              </a:solidFill>
              <a:latin typeface="Avenir Next" panose="020B0503020202020204" pitchFamily="34" charset="0"/>
            </a:endParaRPr>
          </a:p>
          <a:p>
            <a:endParaRPr lang="en-US" dirty="0"/>
          </a:p>
        </p:txBody>
      </p:sp>
      <p:pic>
        <p:nvPicPr>
          <p:cNvPr id="25" name="Picture 24" descr="Teenager with curly hair">
            <a:extLst>
              <a:ext uri="{FF2B5EF4-FFF2-40B4-BE49-F238E27FC236}">
                <a16:creationId xmlns:a16="http://schemas.microsoft.com/office/drawing/2014/main" id="{133F9A93-E042-25E1-27D8-DC998FABCF8C}"/>
              </a:ext>
            </a:extLst>
          </p:cNvPr>
          <p:cNvPicPr>
            <a:picLocks noChangeAspect="1"/>
          </p:cNvPicPr>
          <p:nvPr/>
        </p:nvPicPr>
        <p:blipFill rotWithShape="1">
          <a:blip r:embed="rId4"/>
          <a:srcRect l="20594" t="7425" r="32824" b="31988"/>
          <a:stretch/>
        </p:blipFill>
        <p:spPr>
          <a:xfrm>
            <a:off x="7908461" y="1363586"/>
            <a:ext cx="2552303" cy="2213042"/>
          </a:xfrm>
          <a:prstGeom prst="rect">
            <a:avLst/>
          </a:prstGeom>
        </p:spPr>
      </p:pic>
      <p:pic>
        <p:nvPicPr>
          <p:cNvPr id="26" name="Picture 25" descr="Child covering face">
            <a:extLst>
              <a:ext uri="{FF2B5EF4-FFF2-40B4-BE49-F238E27FC236}">
                <a16:creationId xmlns:a16="http://schemas.microsoft.com/office/drawing/2014/main" id="{B94FA7AA-2201-95F5-0AB2-512D7859DD79}"/>
              </a:ext>
            </a:extLst>
          </p:cNvPr>
          <p:cNvPicPr>
            <a:picLocks noChangeAspect="1"/>
          </p:cNvPicPr>
          <p:nvPr/>
        </p:nvPicPr>
        <p:blipFill rotWithShape="1">
          <a:blip r:embed="rId5"/>
          <a:srcRect l="30719" t="14461" r="29085" b="31373"/>
          <a:stretch/>
        </p:blipFill>
        <p:spPr>
          <a:xfrm>
            <a:off x="7924732" y="3429000"/>
            <a:ext cx="2536032" cy="2278305"/>
          </a:xfrm>
          <a:prstGeom prst="rect">
            <a:avLst/>
          </a:prstGeom>
        </p:spPr>
      </p:pic>
      <p:pic>
        <p:nvPicPr>
          <p:cNvPr id="27" name="Picture 26" descr="Person in distress">
            <a:extLst>
              <a:ext uri="{FF2B5EF4-FFF2-40B4-BE49-F238E27FC236}">
                <a16:creationId xmlns:a16="http://schemas.microsoft.com/office/drawing/2014/main" id="{3795A83F-770C-643F-4EC6-17C6B7256567}"/>
              </a:ext>
            </a:extLst>
          </p:cNvPr>
          <p:cNvPicPr>
            <a:picLocks noChangeAspect="1"/>
          </p:cNvPicPr>
          <p:nvPr/>
        </p:nvPicPr>
        <p:blipFill rotWithShape="1">
          <a:blip r:embed="rId6"/>
          <a:srcRect t="13508" r="48366" b="38126"/>
          <a:stretch/>
        </p:blipFill>
        <p:spPr>
          <a:xfrm>
            <a:off x="7908461" y="0"/>
            <a:ext cx="2543242" cy="1786708"/>
          </a:xfrm>
          <a:prstGeom prst="rect">
            <a:avLst/>
          </a:prstGeom>
        </p:spPr>
      </p:pic>
      <p:pic>
        <p:nvPicPr>
          <p:cNvPr id="30" name="Content Placeholder 6" descr="Young woman crying">
            <a:extLst>
              <a:ext uri="{FF2B5EF4-FFF2-40B4-BE49-F238E27FC236}">
                <a16:creationId xmlns:a16="http://schemas.microsoft.com/office/drawing/2014/main" id="{A25569E1-0D69-B4F2-677B-81ED8103D425}"/>
              </a:ext>
            </a:extLst>
          </p:cNvPr>
          <p:cNvPicPr>
            <a:picLocks noChangeAspect="1"/>
          </p:cNvPicPr>
          <p:nvPr/>
        </p:nvPicPr>
        <p:blipFill>
          <a:blip r:embed="rId7"/>
          <a:stretch>
            <a:fillRect/>
          </a:stretch>
        </p:blipFill>
        <p:spPr>
          <a:xfrm>
            <a:off x="7935636" y="5167312"/>
            <a:ext cx="2536032" cy="1690688"/>
          </a:xfrm>
          <a:prstGeom prst="rect">
            <a:avLst/>
          </a:prstGeom>
        </p:spPr>
      </p:pic>
    </p:spTree>
    <p:extLst>
      <p:ext uri="{BB962C8B-B14F-4D97-AF65-F5344CB8AC3E}">
        <p14:creationId xmlns:p14="http://schemas.microsoft.com/office/powerpoint/2010/main" val="3914503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172620"/>
            <a:ext cx="8788400" cy="1325563"/>
          </a:xfrm>
        </p:spPr>
        <p:txBody>
          <a:bodyPr/>
          <a:lstStyle/>
          <a:p>
            <a:r>
              <a:rPr lang="ru-RU" sz="4400" b="1" kern="100" dirty="0" smtClean="0">
                <a:solidFill>
                  <a:srgbClr val="222836"/>
                </a:solidFill>
                <a:effectLst/>
                <a:ea typeface="Calibri" panose="020F0502020204030204" pitchFamily="34" charset="0"/>
                <a:cs typeface="Calibri" panose="020F0502020204030204" pitchFamily="34" charset="0"/>
              </a:rPr>
              <a:t>НАСИЛИЕ</a:t>
            </a:r>
            <a:endParaRPr lang="en-US"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ru-RU" sz="4400" dirty="0"/>
              <a:t>Насилие - это когда человек использует свою </a:t>
            </a:r>
            <a:r>
              <a:rPr lang="ru-RU" sz="4400" b="1" dirty="0"/>
              <a:t>власть</a:t>
            </a:r>
            <a:r>
              <a:rPr lang="ru-RU" sz="4400" dirty="0"/>
              <a:t> или </a:t>
            </a:r>
            <a:r>
              <a:rPr lang="ru-RU" sz="4400" b="1" dirty="0"/>
              <a:t>влияние</a:t>
            </a:r>
            <a:r>
              <a:rPr lang="ru-RU" sz="4400" dirty="0"/>
              <a:t>, чтобы воспользоваться </a:t>
            </a:r>
            <a:r>
              <a:rPr lang="ru-RU" sz="4400" b="1" dirty="0">
                <a:solidFill>
                  <a:srgbClr val="78BC4B"/>
                </a:solidFill>
              </a:rPr>
              <a:t>уязвимым человеком.</a:t>
            </a:r>
            <a:r>
              <a:rPr lang="ru-RU" sz="4400" dirty="0"/>
              <a:t> </a:t>
            </a:r>
            <a:endParaRPr lang="ru-RU" sz="4400" dirty="0" smtClean="0"/>
          </a:p>
        </p:txBody>
      </p:sp>
    </p:spTree>
    <p:extLst>
      <p:ext uri="{BB962C8B-B14F-4D97-AF65-F5344CB8AC3E}">
        <p14:creationId xmlns:p14="http://schemas.microsoft.com/office/powerpoint/2010/main" val="266330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989283" y="2345626"/>
            <a:ext cx="8475259" cy="2166748"/>
          </a:xfrm>
        </p:spPr>
        <p:txBody>
          <a:bodyPr anchor="ctr">
            <a:normAutofit fontScale="90000"/>
          </a:bodyPr>
          <a:lstStyle/>
          <a:p>
            <a:r>
              <a:rPr lang="ru-RU" b="1" dirty="0"/>
              <a:t>КАКОВЫ ПОСЛЕДСТВИЯ НАСИЛИЯ?</a:t>
            </a:r>
            <a:endParaRPr lang="ru-RU" dirty="0"/>
          </a:p>
        </p:txBody>
      </p:sp>
    </p:spTree>
    <p:extLst>
      <p:ext uri="{BB962C8B-B14F-4D97-AF65-F5344CB8AC3E}">
        <p14:creationId xmlns:p14="http://schemas.microsoft.com/office/powerpoint/2010/main" val="2572657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{813AF159-7AC1-D946-B4B1-A777DCC32F38}tf10001070</Template>
  <TotalTime>624</TotalTime>
  <Words>6467</Words>
  <Application>Microsoft Office PowerPoint</Application>
  <PresentationFormat>Широкоэкранный</PresentationFormat>
  <Paragraphs>295</Paragraphs>
  <Slides>27</Slides>
  <Notes>26</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27</vt:i4>
      </vt:variant>
    </vt:vector>
  </HeadingPairs>
  <TitlesOfParts>
    <vt:vector size="38" baseType="lpstr">
      <vt:lpstr>Arial</vt:lpstr>
      <vt:lpstr>Avenir Next</vt:lpstr>
      <vt:lpstr>Bradley Hand ITC</vt:lpstr>
      <vt:lpstr>Calibri</vt:lpstr>
      <vt:lpstr>Calibri (Body)</vt:lpstr>
      <vt:lpstr>Cambria</vt:lpstr>
      <vt:lpstr>Katari</vt:lpstr>
      <vt:lpstr>Stencil</vt:lpstr>
      <vt:lpstr>Times New Roman</vt:lpstr>
      <vt:lpstr>Times New Roman (Body CS)</vt:lpstr>
      <vt:lpstr>Office Theme</vt:lpstr>
      <vt:lpstr>ВОЛКИ</vt:lpstr>
      <vt:lpstr>ОВЦЫ С ЕГО ПАСТБИЩА</vt:lpstr>
      <vt:lpstr>НАСИЛИЕ В НАШЕЙ ЦЕРКВИ? </vt:lpstr>
      <vt:lpstr>Презентация PowerPoint</vt:lpstr>
      <vt:lpstr>ЦЕЛИ</vt:lpstr>
      <vt:lpstr>НАСИЛИЕ</vt:lpstr>
      <vt:lpstr>ПРИМЕРЫ</vt:lpstr>
      <vt:lpstr>НАСИЛИЕ</vt:lpstr>
      <vt:lpstr>КАКОВЫ ПОСЛЕДСТВИЯ НАСИЛИЯ?</vt:lpstr>
      <vt:lpstr>ПОСЛЕДСТВИЯ НАСИЛИЯ</vt:lpstr>
      <vt:lpstr>ВЛИЯНИЕ НАСИЛИЯ </vt:lpstr>
      <vt:lpstr>ВЛИЯНИЕ НАСИЛИЯ </vt:lpstr>
      <vt:lpstr>ФАКТОРЫ ОПРЕДЕЛЯЮЩИЕ ВЛИЯНИЕ НА ЖЕРТВУ</vt:lpstr>
      <vt:lpstr>ФАКТОРЫ ОПРЕДЕЛЯЮЩИЕ ВЛИЯНИЕ НА ЖЕРТВУ</vt:lpstr>
      <vt:lpstr>РЕАКЦИЯ НА РАСКРЫТИЕ ИНФОРМАЦИИ О НАСИЛИИ</vt:lpstr>
      <vt:lpstr>ПЛАН ДЕЙСТВИЙ</vt:lpstr>
      <vt:lpstr>ОБРАЩАЙТЕ ВНИМАНИЕ</vt:lpstr>
      <vt:lpstr>Хорошие новости! </vt:lpstr>
      <vt:lpstr>РЕАКЦИЯ ВАЖНА! </vt:lpstr>
      <vt:lpstr>ВНИМАТЕЛЬНО ВЫСЛУШАЙТЕ ЕГО ИСТОРИЮ</vt:lpstr>
      <vt:lpstr>КАК НАСЧЕТ ПРОЩЕНИЯ ОБИДЧИКА?</vt:lpstr>
      <vt:lpstr>ПРИМЕРЫ НАСИЛИЯ  В БИБЛИИ</vt:lpstr>
      <vt:lpstr>БОГ МОЖЕТ ИСЦЕЛИТЬ</vt:lpstr>
      <vt:lpstr>СЛУШАЙТЕ  ДОБРОГО ПАСТЫРЯ</vt:lpstr>
      <vt:lpstr>СЛУШАЙТЕ  ДОБРОГО ПАСТЫРЯ</vt:lpstr>
      <vt:lpstr>СЛУШАЙТЕ  ДОБРОГО ПАСТЫРЯ</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WOLVES</dc:title>
  <dc:creator>Itin, Nilde</dc:creator>
  <cp:lastModifiedBy>Tatiana Kucheruk</cp:lastModifiedBy>
  <cp:revision>12</cp:revision>
  <cp:lastPrinted>2023-04-13T15:23:03Z</cp:lastPrinted>
  <dcterms:created xsi:type="dcterms:W3CDTF">2023-04-13T13:02:25Z</dcterms:created>
  <dcterms:modified xsi:type="dcterms:W3CDTF">2023-07-18T13:13:02Z</dcterms:modified>
</cp:coreProperties>
</file>