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90" r:id="rId6"/>
    <p:sldId id="291" r:id="rId7"/>
    <p:sldId id="292" r:id="rId8"/>
    <p:sldId id="260" r:id="rId9"/>
    <p:sldId id="267" r:id="rId10"/>
    <p:sldId id="269" r:id="rId11"/>
    <p:sldId id="262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78" r:id="rId21"/>
    <p:sldId id="281" r:id="rId22"/>
    <p:sldId id="279" r:id="rId23"/>
    <p:sldId id="282" r:id="rId24"/>
    <p:sldId id="280" r:id="rId25"/>
    <p:sldId id="283" r:id="rId26"/>
    <p:sldId id="284" r:id="rId27"/>
    <p:sldId id="287" r:id="rId28"/>
    <p:sldId id="288" r:id="rId29"/>
    <p:sldId id="285" r:id="rId30"/>
    <p:sldId id="286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A66"/>
    <a:srgbClr val="E1A230"/>
    <a:srgbClr val="BA1F00"/>
    <a:srgbClr val="007103"/>
    <a:srgbClr val="FF7B1A"/>
    <a:srgbClr val="627C9C"/>
    <a:srgbClr val="F8CB4E"/>
    <a:srgbClr val="FF3A07"/>
    <a:srgbClr val="A1646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E0335D-AFE6-9142-9D1A-94D90B03F986}" v="15" dt="2023-08-09T19:49:50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1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981" y="166039"/>
            <a:ext cx="5209309" cy="1203108"/>
          </a:xfrm>
        </p:spPr>
        <p:txBody>
          <a:bodyPr>
            <a:normAutofit/>
          </a:bodyPr>
          <a:lstStyle/>
          <a:p>
            <a:pPr algn="l"/>
            <a:r>
              <a:rPr lang="ru-RU" sz="4000" kern="100" dirty="0">
                <a:solidFill>
                  <a:schemeClr val="accent1">
                    <a:lumMod val="50000"/>
                  </a:schemeClr>
                </a:solidFill>
                <a:effectLst/>
                <a:latin typeface="Avenir LT Std 35 Light" panose="020B0402020203020204" pitchFamily="34" charset="0"/>
                <a:ea typeface="DengXian" panose="020B0503020204020204" pitchFamily="2" charset="-122"/>
                <a:cs typeface="Calibri" panose="020F0502020204030204" pitchFamily="34" charset="0"/>
              </a:rPr>
              <a:t>Пять</a:t>
            </a:r>
            <a:endParaRPr lang="pt-BR" sz="1800" kern="100" dirty="0">
              <a:solidFill>
                <a:schemeClr val="accent1">
                  <a:lumMod val="50000"/>
                </a:schemeClr>
              </a:solidFill>
              <a:effectLst/>
              <a:latin typeface="Avenir LT Std 35 Light" panose="020B0402020203020204" pitchFamily="34" charset="0"/>
              <a:ea typeface="DengXian" panose="020B0503020204020204" pitchFamily="2" charset="-122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5CE46C9-3D91-762C-586C-22588174D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424" y="3259762"/>
            <a:ext cx="5209309" cy="624573"/>
          </a:xfrm>
        </p:spPr>
        <p:txBody>
          <a:bodyPr>
            <a:normAutofit/>
          </a:bodyPr>
          <a:lstStyle/>
          <a:p>
            <a:pPr algn="l"/>
            <a:r>
              <a:rPr lang="ru-RU" sz="1800" kern="1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Автор Семинара Линда Мей Лин Кох</a:t>
            </a:r>
            <a:endParaRPr lang="fi-FI" sz="1800" kern="1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A848F-57FF-955C-3676-8C014A6B5F6D}"/>
              </a:ext>
            </a:extLst>
          </p:cNvPr>
          <p:cNvSpPr txBox="1"/>
          <p:nvPr/>
        </p:nvSpPr>
        <p:spPr>
          <a:xfrm>
            <a:off x="0" y="1061269"/>
            <a:ext cx="64931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kern="100" dirty="0">
                <a:solidFill>
                  <a:srgbClr val="E1A230"/>
                </a:solidFill>
                <a:latin typeface="Arial Rounded MT Bold" panose="020F0704030504030204" pitchFamily="34" charset="77"/>
                <a:ea typeface="DengXian" panose="020B0503020204020204" pitchFamily="2" charset="-122"/>
                <a:cs typeface="Calibri" panose="020F0502020204030204" pitchFamily="34" charset="0"/>
              </a:rPr>
              <a:t>ДУХОВНЫХ</a:t>
            </a:r>
            <a:endParaRPr lang="pt-BR" sz="7200" b="1" dirty="0">
              <a:solidFill>
                <a:srgbClr val="E1A23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0EEB994-64BB-4807-6122-4B0E2BD4851D}"/>
              </a:ext>
            </a:extLst>
          </p:cNvPr>
          <p:cNvSpPr txBox="1">
            <a:spLocks/>
          </p:cNvSpPr>
          <p:nvPr/>
        </p:nvSpPr>
        <p:spPr>
          <a:xfrm>
            <a:off x="430424" y="2056654"/>
            <a:ext cx="6049819" cy="12031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kern="100" dirty="0">
                <a:solidFill>
                  <a:schemeClr val="accent1">
                    <a:lumMod val="50000"/>
                  </a:schemeClr>
                </a:solidFill>
                <a:latin typeface="Avenir LT Std 35 Light" panose="020B0402020203020204" pitchFamily="34" charset="0"/>
                <a:ea typeface="DengXian" panose="020B0503020204020204" pitchFamily="2" charset="-122"/>
                <a:cs typeface="Calibri" panose="020F0502020204030204" pitchFamily="34" charset="0"/>
              </a:rPr>
              <a:t>ПРЕИМУЩЕСТВ МОЛИТВЫ</a:t>
            </a:r>
            <a:endParaRPr lang="pt-BR" sz="1800" kern="100" dirty="0">
              <a:solidFill>
                <a:schemeClr val="accent1">
                  <a:lumMod val="50000"/>
                </a:schemeClr>
              </a:solidFill>
              <a:latin typeface="Avenir LT Std 35 Light" panose="020B0402020203020204" pitchFamily="34" charset="0"/>
              <a:ea typeface="DengXian" panose="020B0503020204020204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78508-3E91-C59C-51DA-79E43202EBC8}"/>
              </a:ext>
            </a:extLst>
          </p:cNvPr>
          <p:cNvSpPr txBox="1"/>
          <p:nvPr/>
        </p:nvSpPr>
        <p:spPr>
          <a:xfrm>
            <a:off x="1173736" y="6230296"/>
            <a:ext cx="3722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223A66"/>
                </a:solidFill>
                <a:latin typeface="Avenir Book" panose="02000503020000020003" pitchFamily="2" charset="0"/>
              </a:rPr>
              <a:t>МЕЖДУНАРОДНЫЙ ЖЕНСКИЙ ДЕНЬ МОЛИТВЫ 2024</a:t>
            </a:r>
            <a:endParaRPr lang="en-US" sz="1200" dirty="0">
              <a:solidFill>
                <a:srgbClr val="223A66"/>
              </a:solidFill>
              <a:latin typeface="Avenir Book" panose="02000503020000020003" pitchFamily="2" charset="0"/>
            </a:endParaRPr>
          </a:p>
          <a:p>
            <a:r>
              <a:rPr lang="ru-RU" sz="1200" dirty="0">
                <a:solidFill>
                  <a:srgbClr val="223A66"/>
                </a:solidFill>
                <a:latin typeface="Avenir Book" panose="02000503020000020003" pitchFamily="2" charset="0"/>
              </a:rPr>
              <a:t>Отдел Женского Служения Генеральной Конференции</a:t>
            </a:r>
            <a:endParaRPr lang="en-US" sz="1200" dirty="0">
              <a:solidFill>
                <a:srgbClr val="223A66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436155"/>
            <a:ext cx="8617227" cy="270461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«⁴¹ Бодрствуйте и молитесь, чтобы не впасть в искушение: дух бодр, плоть же немощна» </a:t>
            </a:r>
            <a:r>
              <a:rPr lang="ru-RU" b="1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(Мф. 26:41).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kern="1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«⁸ Трезвитесь, бодрствуйте, потому что противник ваш диавол ходит, как рыкающий лев, ища, кого поглотить» </a:t>
            </a:r>
            <a:r>
              <a:rPr lang="ru-RU" b="1" kern="1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(1 Пет. 5:8).</a:t>
            </a:r>
            <a:endParaRPr lang="en-US" sz="19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451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745" y="1853334"/>
            <a:ext cx="76200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223A66"/>
                </a:solidFill>
                <a:latin typeface="Avenir Book" panose="02000503020000020003" pitchFamily="2" charset="0"/>
              </a:rPr>
              <a:t> В молитве мы получаем силу противостоять греху.</a:t>
            </a:r>
            <a:endParaRPr lang="pt-BR" dirty="0">
              <a:solidFill>
                <a:srgbClr val="223A66"/>
              </a:solidFill>
              <a:latin typeface="Avenir Book" panose="02000503020000020003" pitchFamily="2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«² о горнем помышляйте, а не о земном» </a:t>
            </a:r>
            <a:r>
              <a:rPr lang="ru-RU" b="1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(Колоссянам 3:2). </a:t>
            </a:r>
            <a:endParaRPr lang="pt-BR" sz="4000" b="1" dirty="0">
              <a:solidFill>
                <a:srgbClr val="223A66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0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98" y="1825625"/>
            <a:ext cx="7167420" cy="435133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kern="1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Помните, если мы хотим, чтобы Бог помог нам избежать искушений, то и мы должны избегать ситуаций, в которых мы подвергаемся искушению</a:t>
            </a:r>
            <a:r>
              <a:rPr lang="ru-RU" kern="1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.</a:t>
            </a:r>
            <a:endParaRPr lang="en-US" sz="4000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«Молитва объединяет нас друг с другом и с Богом. Молитва призывает на нашу сторону Иисуса и дает ослабевшей, нестойкой душе новые силы для победы над миром, над своей плотью и над дьяволом. Молитва отражает атаки сатаны»</a:t>
            </a:r>
          </a:p>
          <a:p>
            <a:pPr marL="0" indent="0" algn="r">
              <a:buNone/>
            </a:pPr>
            <a:r>
              <a:rPr lang="ru-RU" sz="20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 (Эллен Г. Уайт, Молитва, 91.2)</a:t>
            </a:r>
            <a:endParaRPr lang="pt-BR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16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76" y="0"/>
            <a:ext cx="4636254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223A66"/>
                </a:solidFill>
                <a:latin typeface="Arial Rounded MT Bold" panose="020F0704030504030204" pitchFamily="34" charset="77"/>
              </a:rPr>
              <a:t>ПОРАЗМЫШЛЯЙТЕ И ПОДЕЛИТЕСЬ</a:t>
            </a:r>
            <a:endParaRPr lang="pt-BR" sz="3600" dirty="0"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06" y="3896138"/>
            <a:ext cx="8452377" cy="2574235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ru-RU" sz="3200" b="1" kern="1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Как молитва помогла вам в борьбе с искушениями? </a:t>
            </a:r>
          </a:p>
          <a:p>
            <a:pPr marL="0" indent="0">
              <a:spcBef>
                <a:spcPts val="0"/>
              </a:spcBef>
              <a:buClr>
                <a:srgbClr val="FF7B1A"/>
              </a:buClr>
              <a:buNone/>
            </a:pPr>
            <a:endParaRPr lang="en-US" sz="2800" kern="100" dirty="0"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F7B1A"/>
              </a:buClr>
              <a:buFont typeface="Symbol" pitchFamily="2" charset="2"/>
              <a:buChar char=""/>
            </a:pPr>
            <a:r>
              <a:rPr lang="ru-RU" sz="3200" b="1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Приведите несколько стихов из Библии, где написано, что Бог будет с вами в подобных ситуациях.</a:t>
            </a:r>
            <a:endParaRPr lang="pt-BR" dirty="0">
              <a:latin typeface="Avenir LT 55 Roman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2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0"/>
            <a:ext cx="4442691" cy="13255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ПРЕИМУЩЕСТВА МОЛИТВЫ</a:t>
            </a:r>
            <a:endParaRPr lang="pt-BR" sz="2800" dirty="0">
              <a:solidFill>
                <a:srgbClr val="223A6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1023731" y="4613588"/>
            <a:ext cx="90247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УЛУЧШАЕТ НАШЕ ПСИХИЧЕСКОЕ ЗДОРОВЬЕ</a:t>
            </a:r>
            <a:endParaRPr lang="pt-BR" sz="5400" b="1" dirty="0">
              <a:solidFill>
                <a:srgbClr val="223A6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455697" y="933485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7CDDF-372B-213B-0986-39C04B10D8DB}"/>
              </a:ext>
            </a:extLst>
          </p:cNvPr>
          <p:cNvSpPr txBox="1"/>
          <p:nvPr/>
        </p:nvSpPr>
        <p:spPr>
          <a:xfrm>
            <a:off x="1023731" y="3505592"/>
            <a:ext cx="4157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E1A230"/>
                </a:solidFill>
                <a:latin typeface="Arial Rounded MT Bold" panose="020F0704030504030204" pitchFamily="34" charset="77"/>
              </a:rPr>
              <a:t>МОЛИТВА</a:t>
            </a:r>
            <a:endParaRPr lang="pt-BR" sz="6600" dirty="0">
              <a:solidFill>
                <a:srgbClr val="E1A23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7271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436155"/>
            <a:ext cx="8617227" cy="270461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«Не заботьтесь ни о чем, но всегда в молитве и прошении с благодарением открывайте свои желания пред Богом, и мир Божий, который превыше всякого ума, соблюдет сердца ваши и помышления ваши во Христе Иисусе» </a:t>
            </a:r>
            <a:r>
              <a:rPr lang="ru-RU" b="1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(Филиппийцам 4:6-7). </a:t>
            </a:r>
            <a:endParaRPr lang="en-US" sz="19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924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A00B-0163-9BDF-B088-21A202AF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799" y="365125"/>
            <a:ext cx="7167419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23A66"/>
                </a:solidFill>
                <a:latin typeface="Caecilia LT Light" panose="02000403040000020004" pitchFamily="2" charset="0"/>
              </a:rPr>
              <a:t>НАУЧНЫЕ ИССЛЕДОВАНИЯ</a:t>
            </a:r>
            <a:endParaRPr lang="pt-BR" sz="4000" b="1" dirty="0">
              <a:solidFill>
                <a:srgbClr val="223A66"/>
              </a:solidFill>
              <a:latin typeface="Caecilia LT Light" panose="0200040304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98" y="1690688"/>
            <a:ext cx="7167420" cy="4351338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Исследователи из Бэйлорского университета изучили данные 1714 человек, добровольно принявших участие в недавнем исследовании о Религии под названием "Молитва, взаимоотношения с Богом и симптомы тревожных расстройств среди взрослого населения США", результаты которого были опубликованы в журнале Социология Религии. Они обнаружили, что люди, которые молятся любящему Богу, Который их охраняет, реже страдают от тревожности, беспокойств, страхов, угрызений совести, социальной тревоги и обсессивно-компульсивного поведения. </a:t>
            </a:r>
            <a:endParaRPr lang="en-US" sz="2400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191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A00B-0163-9BDF-B088-21A202AF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798" y="309707"/>
            <a:ext cx="7167419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23A66"/>
                </a:solidFill>
                <a:latin typeface="Caecilia LT Light" panose="02000403040000020004" pitchFamily="2" charset="0"/>
              </a:rPr>
              <a:t>СТАТЬЯ</a:t>
            </a:r>
            <a:endParaRPr lang="pt-BR" sz="4000" b="1" dirty="0">
              <a:solidFill>
                <a:srgbClr val="223A66"/>
              </a:solidFill>
              <a:latin typeface="Caecilia LT Light" panose="0200040304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98" y="1493116"/>
            <a:ext cx="7167420" cy="4351338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«Врачи, изучавшие физиологическое воздействие молитвы, сообщают, что во время молитвы снижается частота сердечных сокращений и кровяное давление, а также регулируется частота и глубина дыхания. Молитва способствует снижению стресса, а также помогает почувствовать, что вы контролируете ситуацию и наполняет душу покоем и миром. Болезни, вызванные (хотя бы частично) повышением уровня стресса, являются причиной более половины всех обращений к врачам в США».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Дженна Саммерс (</a:t>
            </a:r>
            <a:r>
              <a:rPr lang="en-US" sz="18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 </a:t>
            </a:r>
            <a:r>
              <a:rPr lang="ru-RU" sz="18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Адвентистское здоровье)</a:t>
            </a: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8535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98" y="1825625"/>
            <a:ext cx="7167420" cy="435133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Когда мы молимся ходатайственной молитвой о других, наши потребности уходят на задний план и мы концентрируем свое внимание на помощи другим посредством молитвы.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Поддержка семьи и друзей может быть бесценной. Часто именно молитвы близких людей разрушали чары мрака.</a:t>
            </a: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8298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35782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223A66"/>
                </a:solidFill>
                <a:latin typeface="Arial Rounded MT Bold" panose="020F0704030504030204" pitchFamily="34" charset="77"/>
              </a:rPr>
              <a:t>ПОДУМАЙТЕ И ПОДЕЛИТЕСЬ</a:t>
            </a:r>
            <a:endParaRPr lang="pt-BR" sz="3200" dirty="0"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052" y="3674465"/>
            <a:ext cx="8452377" cy="2837171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ru-RU" sz="3000" b="1" kern="1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Как молитва помогает вам справиться с тревогой, беспокойством и стрессом в вашей жизни и семье? </a:t>
            </a:r>
          </a:p>
          <a:p>
            <a:pPr marL="0" indent="0">
              <a:spcBef>
                <a:spcPts val="0"/>
              </a:spcBef>
              <a:buClr>
                <a:srgbClr val="FF7B1A"/>
              </a:buClr>
              <a:buNone/>
            </a:pPr>
            <a:endParaRPr lang="en-US" sz="2800" kern="100" dirty="0"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F7B1A"/>
              </a:buClr>
              <a:buFont typeface="Symbol" pitchFamily="2" charset="2"/>
              <a:buChar char=""/>
            </a:pPr>
            <a:r>
              <a:rPr lang="ru-RU" sz="3200" b="1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Может ли молитва помочь человеку, страдающему от неизлечимого заболевания, сохранить психическое здоровье? </a:t>
            </a:r>
            <a:endParaRPr lang="pt-BR" sz="4400" b="1" dirty="0">
              <a:solidFill>
                <a:srgbClr val="223A66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5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368" y="422611"/>
            <a:ext cx="8379691" cy="234921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«Молитва — одна из самых важных обязанностей христианина. Без нее ты не сможешь жить по-христиански. Она возвышает, укрепляет и облагораживает; это разговор души с Богом».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(Свидетельства для Церкви, т.2, стр. 312.)</a:t>
            </a:r>
            <a:endParaRPr lang="pt-BR" sz="2000" kern="100" dirty="0">
              <a:solidFill>
                <a:schemeClr val="accent1">
                  <a:lumMod val="50000"/>
                </a:schemeClr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96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50" y="0"/>
            <a:ext cx="4448915" cy="13255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ПРЕИМУЩЕСТВА МОЛИТВЫ</a:t>
            </a:r>
            <a:endParaRPr lang="pt-BR" sz="2800" dirty="0">
              <a:solidFill>
                <a:srgbClr val="223A6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455696" y="4613588"/>
            <a:ext cx="10018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ПОМОГАЕТ БЫТЬ БОЛЕЕ БЛАГОДАРНЫМИ</a:t>
            </a:r>
            <a:endParaRPr lang="pt-BR" sz="4400" b="1" dirty="0">
              <a:solidFill>
                <a:srgbClr val="223A6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455697" y="933485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7CDDF-372B-213B-0986-39C04B10D8DB}"/>
              </a:ext>
            </a:extLst>
          </p:cNvPr>
          <p:cNvSpPr txBox="1"/>
          <p:nvPr/>
        </p:nvSpPr>
        <p:spPr>
          <a:xfrm>
            <a:off x="1023731" y="3505592"/>
            <a:ext cx="4074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E1A230"/>
                </a:solidFill>
                <a:latin typeface="Arial Rounded MT Bold" panose="020F0704030504030204" pitchFamily="34" charset="77"/>
              </a:rPr>
              <a:t>МОЛИТВА</a:t>
            </a:r>
            <a:endParaRPr lang="pt-BR" sz="6600" dirty="0">
              <a:solidFill>
                <a:srgbClr val="E1A23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20264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436155"/>
            <a:ext cx="8617227" cy="270461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32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«Всегда радуйтесь. Непрестанно молитесь. За все благодарите: ибо такова о вас воля Божия во Христе Иисусе» </a:t>
            </a:r>
            <a:r>
              <a:rPr lang="ru-RU" sz="3200" b="1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(1 Фессалоникийцам 5:16-18)</a:t>
            </a:r>
            <a:endParaRPr lang="en-US" sz="32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7911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398" y="1498744"/>
            <a:ext cx="716742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«Ничто так не способствует здоровью тела и души, как дух благодарности и хвалы. Противостоять меланхолии, недовольным мыслям и чувствам - такая же обязанность, как и молиться. Если наш взор устремлен к небу, как можем скорбеть, стеная и жалуясь на пути к дому Отца Нашего Небесного?»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kern="100" dirty="0">
              <a:solidFill>
                <a:srgbClr val="223A66"/>
              </a:solidFill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kern="100" dirty="0">
                <a:solidFill>
                  <a:srgbClr val="223A66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Эллен Г. Уайт, Служение исцеления, 25</a:t>
            </a: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3104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211" y="615059"/>
            <a:ext cx="8379691" cy="25853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200" kern="0" dirty="0">
                <a:solidFill>
                  <a:srgbClr val="223A66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«Хвали, душа моя, Господа. ² Буду восхвалять Господа, доколе жив; буду петь Богу моему, доколе есмь». </a:t>
            </a:r>
            <a:r>
              <a:rPr lang="ru-RU" sz="3200" b="1" kern="0" dirty="0">
                <a:solidFill>
                  <a:srgbClr val="223A66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Псалом </a:t>
            </a:r>
            <a:r>
              <a:rPr lang="en-US" sz="3200" b="1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14</a:t>
            </a:r>
            <a:r>
              <a:rPr lang="ru-RU" sz="3200" b="1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5</a:t>
            </a:r>
            <a:r>
              <a:rPr lang="en-US" sz="3200" b="1" kern="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:1-2</a:t>
            </a:r>
            <a:endParaRPr lang="en-US" sz="32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1800" b="1" kern="100" dirty="0">
              <a:solidFill>
                <a:srgbClr val="223A66"/>
              </a:solidFill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3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76" y="0"/>
            <a:ext cx="4636254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223A66"/>
                </a:solidFill>
                <a:latin typeface="Arial Rounded MT Bold" panose="020F0704030504030204" pitchFamily="34" charset="77"/>
              </a:rPr>
              <a:t>ПОДУМАЙТЕ И ПОДЕЛИТЕСЬ</a:t>
            </a:r>
            <a:endParaRPr lang="pt-BR" sz="3600" dirty="0"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361" y="3438938"/>
            <a:ext cx="8452377" cy="257423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ru-RU" sz="3000" kern="0" dirty="0">
                <a:solidFill>
                  <a:srgbClr val="223A66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Апостол Павел учит нас благодарить во всех жизненных обстоятельствах. Легко ли благодарить, когда вы сталкиваетесь с трудностями в своей жизни? </a:t>
            </a:r>
          </a:p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endParaRPr lang="en-US" sz="3000" kern="100" dirty="0"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ru-RU" sz="3000" kern="0" dirty="0">
                <a:solidFill>
                  <a:srgbClr val="223A66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Поделитесь некоторыми предложениями о том, как быть благодарным Богу даже в тяжелых испытаниях.</a:t>
            </a:r>
            <a:endParaRPr lang="pt-BR" sz="4400" b="1" dirty="0">
              <a:solidFill>
                <a:srgbClr val="223A66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60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740965" cy="13255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ПРЕИМУЩЕСТВА МОЛИТВЫ</a:t>
            </a:r>
            <a:endParaRPr lang="pt-BR" sz="2800" dirty="0">
              <a:solidFill>
                <a:srgbClr val="223A6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1023731" y="4613588"/>
            <a:ext cx="9024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ПОМОГАЕТ УПОДОБИТЬ СВОЙ ХАРАКТЕР ХРИСТУ</a:t>
            </a:r>
            <a:endParaRPr lang="pt-BR" sz="4800" b="1" dirty="0">
              <a:solidFill>
                <a:srgbClr val="223A6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455697" y="933485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7CDDF-372B-213B-0986-39C04B10D8DB}"/>
              </a:ext>
            </a:extLst>
          </p:cNvPr>
          <p:cNvSpPr txBox="1"/>
          <p:nvPr/>
        </p:nvSpPr>
        <p:spPr>
          <a:xfrm>
            <a:off x="1023731" y="3505592"/>
            <a:ext cx="39916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E1A230"/>
                </a:solidFill>
                <a:latin typeface="Arial Rounded MT Bold" panose="020F0704030504030204" pitchFamily="34" charset="77"/>
              </a:rPr>
              <a:t>МОЛИТВА</a:t>
            </a:r>
            <a:endParaRPr lang="pt-BR" sz="6600" dirty="0">
              <a:solidFill>
                <a:srgbClr val="E1A23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55288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436155"/>
            <a:ext cx="8617227" cy="270461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3200" kern="0" dirty="0">
                <a:solidFill>
                  <a:srgbClr val="223A66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«Ничего не делайте  по любопрению или по тщеславию, но по смиренномудрию почитайте один другого высшим себя».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ru-RU" sz="3200" b="1" kern="0" dirty="0">
                <a:solidFill>
                  <a:srgbClr val="223A66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(Филиппийцам 2:3).</a:t>
            </a:r>
            <a:endParaRPr lang="en-US" sz="48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6722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504E-8EB5-8B4C-3414-D113AC58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436155"/>
            <a:ext cx="8617227" cy="270461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32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«Мы же все, открытым лицом, как в зеркале, взирая на славу Господню, преображаемся в тот же образ от славы в славу, как от Господня Духа».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ru-RU" sz="3200" b="1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(2 Коринфянам 3:18).</a:t>
            </a:r>
            <a:endParaRPr lang="en-US" sz="7200" b="1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5811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A00B-0163-9BDF-B088-21A202AF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671" y="323562"/>
            <a:ext cx="7587673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23A66"/>
                </a:solidFill>
                <a:latin typeface="Caecilia LT Light" panose="02000403040000020004" pitchFamily="2" charset="0"/>
              </a:rPr>
              <a:t>Характер Христа</a:t>
            </a:r>
            <a:endParaRPr lang="pt-BR" sz="4000" b="1" dirty="0">
              <a:solidFill>
                <a:srgbClr val="223A66"/>
              </a:solidFill>
              <a:latin typeface="Caecilia LT Light" panose="0200040304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798" y="1825625"/>
            <a:ext cx="7167420" cy="435133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kern="0" dirty="0">
                <a:solidFill>
                  <a:srgbClr val="223A66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«Плод же духа: любовь, радость, мир, долготерпение, благость, милосердие, вера, кротость, воздержание. На таковых нет закона».</a:t>
            </a:r>
          </a:p>
          <a:p>
            <a:pPr marL="0" marR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kern="0" dirty="0">
                <a:solidFill>
                  <a:srgbClr val="223A66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Галатам 5:22-23</a:t>
            </a:r>
            <a:endParaRPr lang="en-US" sz="4400" b="1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5077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3398" y="1498744"/>
            <a:ext cx="7167420" cy="435133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«Быть похожим на Иисуса - это не просто перестать совершать несколько очевидных грехов, таких как ложь, обман, сплетни и искоренить нечистые мысли. Быть похожим на Иисуса - это всегда стремиться исполнять волю Отца. [Это] достичь такого состояния, когда мы будем с радостью исполнять волю Бога, какой бы жертвенной или неприятной она ни казалась нам на тот момент, просто потому, что такова Его воля».</a:t>
            </a: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kern="1800" dirty="0">
              <a:solidFill>
                <a:srgbClr val="223A66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kern="1800" dirty="0">
                <a:solidFill>
                  <a:srgbClr val="223A66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Джефри Бриджес, Искусство Благодати </a:t>
            </a:r>
            <a:endParaRPr lang="en-US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979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55"/>
            <a:ext cx="4913745" cy="13255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ПРЕИМУЩЕСТВО МОЛИТВЫ</a:t>
            </a:r>
            <a:endParaRPr lang="pt-BR" sz="2800" dirty="0">
              <a:solidFill>
                <a:srgbClr val="223A6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457200" y="4918171"/>
            <a:ext cx="9690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ПРИБЛИЖАЕТ НАС К БОГУ</a:t>
            </a:r>
            <a:endParaRPr lang="pt-BR" sz="5400" b="1" dirty="0">
              <a:solidFill>
                <a:srgbClr val="223A6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457200" y="933485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6C12A-DC1B-DCD1-7C1C-4A07A1685FC2}"/>
              </a:ext>
            </a:extLst>
          </p:cNvPr>
          <p:cNvSpPr txBox="1"/>
          <p:nvPr/>
        </p:nvSpPr>
        <p:spPr>
          <a:xfrm>
            <a:off x="457200" y="3810175"/>
            <a:ext cx="4225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E1A230"/>
                </a:solidFill>
                <a:latin typeface="Arial Rounded MT Bold" panose="020F0704030504030204" pitchFamily="34" charset="77"/>
              </a:rPr>
              <a:t>МОЛИТВА</a:t>
            </a:r>
            <a:endParaRPr lang="pt-BR" sz="6600" dirty="0">
              <a:solidFill>
                <a:srgbClr val="E1A23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60243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943601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223A66"/>
                </a:solidFill>
                <a:latin typeface="Arial Rounded MT Bold" panose="020F0704030504030204" pitchFamily="34" charset="77"/>
              </a:rPr>
              <a:t>ПОДУМАЙТЕ И ПОДЕЛИТЕСЬ</a:t>
            </a:r>
            <a:endParaRPr lang="pt-BR" sz="3200" dirty="0"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06" y="3896138"/>
            <a:ext cx="8452377" cy="2574235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ru-RU" sz="3000" kern="1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Какие конкретные качества характера Христа вы хотели бы, чтобы Бог помог вам приобрести? </a:t>
            </a:r>
          </a:p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endParaRPr lang="en-US" sz="3000" kern="100" dirty="0"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Clr>
                <a:srgbClr val="FF7B1A"/>
              </a:buClr>
              <a:buFont typeface="Symbol" pitchFamily="2" charset="2"/>
              <a:buChar char=""/>
            </a:pPr>
            <a:r>
              <a:rPr lang="ru-RU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Помогла ли вам молитва произвести какие-то радикальные изменения в себе?</a:t>
            </a:r>
            <a:endParaRPr lang="pt-BR" sz="4400" b="1" dirty="0">
              <a:solidFill>
                <a:srgbClr val="223A66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6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431" y="1368425"/>
            <a:ext cx="6861514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3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«В молитве мы открываем наше сердце Богу как другу. Это необходимо не потому, что Богу неизвестно, кто мы такие, но для того, чтобы помочь нам принять Его. Молитва приближает не Бога к нам, а нас к Богу».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(Путь ко Христу, 93)</a:t>
            </a:r>
            <a:endParaRPr lang="pt-BR" kern="100" dirty="0">
              <a:solidFill>
                <a:schemeClr val="accent1">
                  <a:lumMod val="50000"/>
                </a:schemeClr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6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04" y="1825625"/>
            <a:ext cx="6861514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223A66"/>
              </a:buClr>
            </a:pPr>
            <a:r>
              <a:rPr lang="ru-RU" sz="32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Когда мы уделяем время для молитвы, мы выстраиваем более близкие отношения с нашим Небесным Отцом. Мы устанавливаем с Ним связь</a:t>
            </a:r>
            <a:r>
              <a:rPr lang="en-US" sz="32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 </a:t>
            </a:r>
          </a:p>
          <a:p>
            <a:pPr>
              <a:lnSpc>
                <a:spcPct val="100000"/>
              </a:lnSpc>
              <a:buClr>
                <a:srgbClr val="223A66"/>
              </a:buClr>
            </a:pPr>
            <a:r>
              <a:rPr lang="ru-RU" sz="32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Мы можем говорить с Ним в любое время и в любом месте.</a:t>
            </a:r>
            <a:r>
              <a:rPr lang="en-US" sz="32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. </a:t>
            </a:r>
            <a:endParaRPr lang="pt-BR" sz="4400" dirty="0">
              <a:solidFill>
                <a:srgbClr val="223A66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9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0802" y="403783"/>
            <a:ext cx="6861514" cy="435133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4800" dirty="0">
                <a:solidFill>
                  <a:srgbClr val="223A66"/>
                </a:solidFill>
                <a:effectLst/>
                <a:latin typeface="Avenir Book" panose="02000503020000020003" pitchFamily="2" charset="0"/>
                <a:ea typeface="DengXian" panose="02010600030101010101" pitchFamily="2" charset="-122"/>
              </a:rPr>
              <a:t>«</a:t>
            </a:r>
            <a:r>
              <a:rPr lang="ru-RU" sz="4800" dirty="0">
                <a:solidFill>
                  <a:srgbClr val="223A66"/>
                </a:solidFill>
                <a:effectLst/>
                <a:latin typeface="Inter"/>
                <a:ea typeface="DengXian" panose="02010600030101010101" pitchFamily="2" charset="-122"/>
              </a:rPr>
              <a:t>Д</a:t>
            </a:r>
            <a:r>
              <a:rPr lang="ru-RU" sz="4800" b="0" i="0" dirty="0">
                <a:effectLst/>
                <a:latin typeface="Inter"/>
              </a:rPr>
              <a:t>а приступаем с искренним сердцем, с полною верою, кроплением очистив сердца от порочной совести и омыв тело водою чистою» </a:t>
            </a:r>
            <a:endParaRPr lang="ru-RU" sz="4800" dirty="0">
              <a:solidFill>
                <a:srgbClr val="223A66"/>
              </a:solidFill>
              <a:latin typeface="Avenir Book" panose="02000503020000020003" pitchFamily="2" charset="0"/>
              <a:ea typeface="DengXian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i="0" dirty="0">
                <a:effectLst/>
                <a:latin typeface="Inter"/>
              </a:rPr>
              <a:t>Евреям 10:22 </a:t>
            </a:r>
            <a:endParaRPr lang="en-GB" i="0" dirty="0"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50513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0E183-9F09-996B-CB43-E7AA3496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141" y="646161"/>
            <a:ext cx="686151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«Господь приглашает нас приблизиться ближе к Нему и Он желает приблизиться к нам, и приблизившись ближе к Нему, мы воспримем благодать, посредством которой сможем совершать те дела, за которые будет награда из Его рук».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20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</a:rPr>
              <a:t>(Библейский Комментарий, т.5, стр. 1122.3)</a:t>
            </a:r>
            <a:endParaRPr lang="en-US" sz="2000" dirty="0">
              <a:solidFill>
                <a:srgbClr val="223A66"/>
              </a:solidFill>
              <a:effectLst/>
              <a:latin typeface="Avenir Book" panose="02000503020000020003" pitchFamily="2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438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34D3-BDF0-EEAD-2B5D-680524C2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4" y="0"/>
            <a:ext cx="52832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223A66"/>
                </a:solidFill>
                <a:latin typeface="Arial Rounded MT Bold" panose="020F0704030504030204" pitchFamily="34" charset="77"/>
              </a:rPr>
              <a:t>ПОДУМАЙТЕ И ПОДЕЛИТЕСЬ</a:t>
            </a:r>
            <a:endParaRPr lang="pt-BR" sz="3200" dirty="0"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87544-891F-0AE2-8939-C8EA253E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906" y="3896138"/>
            <a:ext cx="8452377" cy="2574235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F7B1A"/>
              </a:buClr>
              <a:buFont typeface="Symbol" pitchFamily="2" charset="2"/>
              <a:buChar char=""/>
            </a:pPr>
            <a:r>
              <a:rPr lang="ru-RU" b="1" kern="1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Какие у вас возникают трудности, когда вы стремитесь приблизиться к Богу в молитве?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Clr>
                <a:srgbClr val="FF7B1A"/>
              </a:buClr>
              <a:buNone/>
            </a:pPr>
            <a:endParaRPr lang="en-US" sz="2800" kern="100" dirty="0">
              <a:effectLst/>
              <a:latin typeface="Avenir Book" panose="02000503020000020003" pitchFamily="2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FF7B1A"/>
              </a:buClr>
              <a:buFont typeface="Symbol" pitchFamily="2" charset="2"/>
              <a:buChar char=""/>
            </a:pPr>
            <a:r>
              <a:rPr lang="ru-RU" b="1" kern="100" dirty="0">
                <a:solidFill>
                  <a:srgbClr val="223A66"/>
                </a:solidFill>
                <a:latin typeface="Avenir Book" panose="02000503020000020003" pitchFamily="2" charset="0"/>
                <a:ea typeface="DengXian" panose="02010600030101010101" pitchFamily="2" charset="-122"/>
                <a:cs typeface="Calibri" panose="020F0502020204030204" pitchFamily="34" charset="0"/>
              </a:rPr>
              <a:t>Как в наше время, семьи находят время для молитвы? Поделитесь своим опытом с группой.</a:t>
            </a:r>
            <a:endParaRPr lang="pt-BR" dirty="0">
              <a:latin typeface="Avenir LT 55 Roman" panose="02000503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7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047ADB-6A2C-7158-5016-5671626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8" y="0"/>
            <a:ext cx="4657838" cy="13255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ПРЕИМУЩЕСТВА МОЛИТВЫ</a:t>
            </a:r>
            <a:endParaRPr lang="pt-BR" sz="2800" dirty="0">
              <a:solidFill>
                <a:srgbClr val="223A6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AFF30-E4BC-6EEF-1043-833B0CEB3DD3}"/>
              </a:ext>
            </a:extLst>
          </p:cNvPr>
          <p:cNvSpPr txBox="1"/>
          <p:nvPr/>
        </p:nvSpPr>
        <p:spPr>
          <a:xfrm>
            <a:off x="567783" y="4050880"/>
            <a:ext cx="98736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ДАЕТ СИЛЫ</a:t>
            </a:r>
          </a:p>
          <a:p>
            <a:r>
              <a:rPr lang="ru-RU" sz="5400" b="1" dirty="0">
                <a:solidFill>
                  <a:srgbClr val="223A6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ПРОТИВОСТОЯТЬ ИСКУШЕНИЯМ</a:t>
            </a:r>
            <a:endParaRPr lang="pt-BR" sz="5400" b="1" dirty="0">
              <a:solidFill>
                <a:srgbClr val="223A6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3443B7-BA75-D9F7-F134-A8181F1B965C}"/>
              </a:ext>
            </a:extLst>
          </p:cNvPr>
          <p:cNvSpPr/>
          <p:nvPr/>
        </p:nvSpPr>
        <p:spPr>
          <a:xfrm>
            <a:off x="455696" y="933485"/>
            <a:ext cx="755374" cy="784155"/>
          </a:xfrm>
          <a:prstGeom prst="ellipse">
            <a:avLst/>
          </a:prstGeom>
          <a:solidFill>
            <a:srgbClr val="223A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7CDDF-372B-213B-0986-39C04B10D8DB}"/>
              </a:ext>
            </a:extLst>
          </p:cNvPr>
          <p:cNvSpPr txBox="1"/>
          <p:nvPr/>
        </p:nvSpPr>
        <p:spPr>
          <a:xfrm>
            <a:off x="1211070" y="3113706"/>
            <a:ext cx="4148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rgbClr val="E1A230"/>
                </a:solidFill>
                <a:latin typeface="Arial Rounded MT Bold" panose="020F0704030504030204" pitchFamily="34" charset="77"/>
              </a:rPr>
              <a:t>МОЛИТВА</a:t>
            </a:r>
            <a:endParaRPr lang="pt-BR" sz="6600" dirty="0">
              <a:solidFill>
                <a:srgbClr val="E1A23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24656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4151</TotalTime>
  <Words>1133</Words>
  <Application>Microsoft Macintosh PowerPoint</Application>
  <PresentationFormat>Widescreen</PresentationFormat>
  <Paragraphs>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Arial Rounded MT Bold</vt:lpstr>
      <vt:lpstr>Avenir Book</vt:lpstr>
      <vt:lpstr>Avenir LT 55 Roman</vt:lpstr>
      <vt:lpstr>Avenir LT Std 35 Light</vt:lpstr>
      <vt:lpstr>Caecilia LT Light</vt:lpstr>
      <vt:lpstr>Calibri</vt:lpstr>
      <vt:lpstr>Calibri Light</vt:lpstr>
      <vt:lpstr>Inter</vt:lpstr>
      <vt:lpstr>Symbol</vt:lpstr>
      <vt:lpstr>Office Theme</vt:lpstr>
      <vt:lpstr>Пять</vt:lpstr>
      <vt:lpstr>PowerPoint Presentation</vt:lpstr>
      <vt:lpstr>ПРЕИМУЩЕСТВО МОЛИТВЫ</vt:lpstr>
      <vt:lpstr>PowerPoint Presentation</vt:lpstr>
      <vt:lpstr>PowerPoint Presentation</vt:lpstr>
      <vt:lpstr>PowerPoint Presentation</vt:lpstr>
      <vt:lpstr>PowerPoint Presentation</vt:lpstr>
      <vt:lpstr>ПОДУМАЙТЕ И ПОДЕЛИТЕСЬ</vt:lpstr>
      <vt:lpstr>ПРЕИМУЩЕСТВА МОЛИТВЫ</vt:lpstr>
      <vt:lpstr>PowerPoint Presentation</vt:lpstr>
      <vt:lpstr>PowerPoint Presentation</vt:lpstr>
      <vt:lpstr>PowerPoint Presentation</vt:lpstr>
      <vt:lpstr>ПОРАЗМЫШЛЯЙТЕ И ПОДЕЛИТЕСЬ</vt:lpstr>
      <vt:lpstr>ПРЕИМУЩЕСТВА МОЛИТВЫ</vt:lpstr>
      <vt:lpstr>PowerPoint Presentation</vt:lpstr>
      <vt:lpstr>НАУЧНЫЕ ИССЛЕДОВАНИЯ</vt:lpstr>
      <vt:lpstr>СТАТЬЯ</vt:lpstr>
      <vt:lpstr>PowerPoint Presentation</vt:lpstr>
      <vt:lpstr>ПОДУМАЙТЕ И ПОДЕЛИТЕСЬ</vt:lpstr>
      <vt:lpstr>ПРЕИМУЩЕСТВА МОЛИТВЫ</vt:lpstr>
      <vt:lpstr>PowerPoint Presentation</vt:lpstr>
      <vt:lpstr>PowerPoint Presentation</vt:lpstr>
      <vt:lpstr>PowerPoint Presentation</vt:lpstr>
      <vt:lpstr>ПОДУМАЙТЕ И ПОДЕЛИТЕСЬ</vt:lpstr>
      <vt:lpstr>ПРЕИМУЩЕСТВА МОЛИТВЫ</vt:lpstr>
      <vt:lpstr>PowerPoint Presentation</vt:lpstr>
      <vt:lpstr>PowerPoint Presentation</vt:lpstr>
      <vt:lpstr>Характер Христа</vt:lpstr>
      <vt:lpstr>PowerPoint Presentation</vt:lpstr>
      <vt:lpstr>ПОДУМАЙТЕ И ПОДЕЛИТЕСЬ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ESD Communication Department</cp:lastModifiedBy>
  <cp:revision>22</cp:revision>
  <dcterms:created xsi:type="dcterms:W3CDTF">2023-02-14T12:16:54Z</dcterms:created>
  <dcterms:modified xsi:type="dcterms:W3CDTF">2023-11-28T18:21:49Z</dcterms:modified>
</cp:coreProperties>
</file>