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5E6373"/>
    <a:srgbClr val="DE8999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10/09/2024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888" y="3613250"/>
            <a:ext cx="4629632" cy="809462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bg1"/>
                </a:solidFill>
                <a:latin typeface="Syabab Brush Script" pitchFamily="2" charset="0"/>
              </a:rPr>
              <a:t>Овец Моих</a:t>
            </a:r>
            <a:endParaRPr lang="en-US" sz="6600" dirty="0">
              <a:solidFill>
                <a:schemeClr val="bg1"/>
              </a:solidFill>
              <a:latin typeface="Syabab Brush Scrip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141" y="2589030"/>
            <a:ext cx="6498892" cy="777625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Пойдите,найдите</a:t>
            </a:r>
            <a:endParaRPr lang="en-US" sz="4800" b="1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4045339" y="6006256"/>
            <a:ext cx="5070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pc="300" dirty="0" smtClean="0">
                <a:solidFill>
                  <a:schemeClr val="bg1"/>
                </a:solidFill>
                <a:latin typeface="Impact" panose="020B0806030902050204" pitchFamily="34" charset="0"/>
              </a:rPr>
              <a:t>Остановитеэтосейчас</a:t>
            </a:r>
            <a:br>
              <a:rPr lang="ru-RU" spc="300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ru-RU" spc="300" dirty="0" smtClean="0">
                <a:solidFill>
                  <a:schemeClr val="bg1"/>
                </a:solidFill>
                <a:latin typeface="Impact" panose="020B0806030902050204" pitchFamily="34" charset="0"/>
              </a:rPr>
              <a:t>Адвентисты говорятНЕТнасилию</a:t>
            </a:r>
            <a:endParaRPr lang="en-US" spc="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FECC3-0DA0-7EE8-9E1F-8FC1AC484189}"/>
              </a:ext>
            </a:extLst>
          </p:cNvPr>
          <p:cNvSpPr txBox="1"/>
          <p:nvPr/>
        </p:nvSpPr>
        <p:spPr>
          <a:xfrm>
            <a:off x="3031435" y="4929038"/>
            <a:ext cx="7389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venir Next Demi Bold" panose="020B0503020202020204" pitchFamily="34" charset="0"/>
              </a:rPr>
              <a:t>Автор Джоанна Дэниел</a:t>
            </a:r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venir Next Demi Bold" panose="020B0503020202020204" pitchFamily="34" charset="0"/>
              </a:rPr>
              <a:t>При содействии Отдела Женского служенияя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venir Next Demi Bold" panose="020B0503020202020204" pitchFamily="34" charset="0"/>
              </a:rPr>
              <a:t>Генеральной Конференции</a:t>
            </a:r>
            <a:endParaRPr lang="en-US" sz="20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Исаия 61:3б.</a:t>
            </a:r>
            <a:endParaRPr lang="pt-BR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1828800" lvl="4" indent="0">
              <a:buNone/>
            </a:pPr>
            <a:endParaRPr lang="ru-RU" sz="2800" dirty="0" smtClean="0"/>
          </a:p>
          <a:p>
            <a:pPr marL="1828800" lvl="4" indent="0">
              <a:buNone/>
            </a:pPr>
            <a:endParaRPr lang="ru-RU" sz="2800" dirty="0"/>
          </a:p>
          <a:p>
            <a:pPr marL="1828800" lvl="4" indent="0">
              <a:buNone/>
            </a:pPr>
            <a:r>
              <a:rPr lang="ru-RU" sz="2800" dirty="0" smtClean="0"/>
              <a:t>«…вместо </a:t>
            </a:r>
            <a:r>
              <a:rPr lang="ru-RU" sz="2800" dirty="0"/>
              <a:t>унылого духа – славная </a:t>
            </a:r>
            <a:r>
              <a:rPr lang="ru-RU" sz="2800" dirty="0" smtClean="0"/>
              <a:t>одежда,</a:t>
            </a:r>
          </a:p>
          <a:p>
            <a:pPr marL="1828800" lvl="4" indent="0">
              <a:buNone/>
            </a:pPr>
            <a:r>
              <a:rPr lang="ru-RU" sz="2800" dirty="0" smtClean="0"/>
              <a:t>и </a:t>
            </a:r>
            <a:r>
              <a:rPr lang="ru-RU" sz="2800" dirty="0"/>
              <a:t>назовут их сильными правдою, </a:t>
            </a:r>
            <a:endParaRPr lang="ru-RU" sz="2800" dirty="0" smtClean="0"/>
          </a:p>
          <a:p>
            <a:pPr marL="1828800" lvl="4" indent="0">
              <a:buNone/>
            </a:pPr>
            <a:r>
              <a:rPr lang="ru-RU" sz="2800" dirty="0" smtClean="0"/>
              <a:t>насаждением </a:t>
            </a:r>
            <a:r>
              <a:rPr lang="ru-RU" sz="2800" dirty="0"/>
              <a:t>Господа во славу </a:t>
            </a:r>
            <a:r>
              <a:rPr lang="ru-RU" sz="2800" dirty="0" smtClean="0"/>
              <a:t>Его».</a:t>
            </a:r>
          </a:p>
          <a:p>
            <a:pPr marL="1828800" lvl="4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086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Псалтирь 146</a:t>
            </a:r>
            <a:r>
              <a:rPr lang="pt-BR" sz="4000" dirty="0" smtClean="0">
                <a:latin typeface="Futura LT Book" panose="02000504030000020003" pitchFamily="2" charset="0"/>
              </a:rPr>
              <a:t>:3</a:t>
            </a:r>
            <a:r>
              <a:rPr lang="ru-RU" sz="4000" dirty="0" smtClean="0">
                <a:latin typeface="Futura LT Book" panose="02000504030000020003" pitchFamily="2" charset="0"/>
              </a:rPr>
              <a:t>.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Он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исцеляет</a:t>
            </a:r>
            <a:r>
              <a:rPr lang="ru-RU" dirty="0"/>
              <a:t>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сокрушенных</a:t>
            </a:r>
            <a:r>
              <a:rPr lang="ru-RU" dirty="0"/>
              <a:t> сердцем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врачует</a:t>
            </a:r>
            <a:r>
              <a:rPr lang="ru-RU" dirty="0"/>
              <a:t>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скорби</a:t>
            </a:r>
            <a:r>
              <a:rPr lang="ru-RU" dirty="0"/>
              <a:t> </a:t>
            </a:r>
            <a:r>
              <a:rPr lang="ru-RU" dirty="0" smtClean="0"/>
              <a:t>их…»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4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90" y="559089"/>
            <a:ext cx="8986982" cy="2128692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/>
              <a:t>Мы показываем, что нам не </a:t>
            </a:r>
            <a:r>
              <a:rPr lang="ru-RU" sz="4000" b="1" dirty="0" smtClean="0"/>
              <a:t>всеравно</a:t>
            </a:r>
            <a:r>
              <a:rPr lang="ru-RU" sz="4000" b="1" dirty="0"/>
              <a:t>, когда:</a:t>
            </a:r>
            <a:r>
              <a:rPr lang="ru-RU" sz="4000" dirty="0"/>
              <a:t> </a:t>
            </a:r>
            <a:endParaRPr lang="en-US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Выслушиваем без осуждения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/>
              <a:t>Не избегаем жертву после раскрытия факта насилия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/>
              <a:t>Обеспечиваем тепло, комфорт и подлинную поддержку, способствующую исцелению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Рассказываем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опасностях</a:t>
            </a:r>
            <a:r>
              <a:rPr lang="en-US" dirty="0"/>
              <a:t> </a:t>
            </a:r>
            <a:r>
              <a:rPr lang="en-US" dirty="0" err="1"/>
              <a:t>насилия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Привлека</a:t>
            </a:r>
            <a:r>
              <a:rPr lang="ru-RU" dirty="0"/>
              <a:t>ем</a:t>
            </a:r>
            <a:r>
              <a:rPr lang="en-US" dirty="0"/>
              <a:t> </a:t>
            </a:r>
            <a:r>
              <a:rPr lang="en-US" dirty="0" err="1"/>
              <a:t>виновных</a:t>
            </a:r>
            <a:r>
              <a:rPr lang="en-US" dirty="0"/>
              <a:t> к </a:t>
            </a:r>
            <a:r>
              <a:rPr lang="en-US" dirty="0" err="1"/>
              <a:t>ответственности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/>
              <a:t>Работаем над тем, чтобы наша церковь стала безопасным местом для них</a:t>
            </a:r>
            <a:r>
              <a:rPr lang="en-US" dirty="0" smtClean="0"/>
              <a:t>.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1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	</a:t>
            </a:r>
            <a:r>
              <a:rPr lang="ru-RU" dirty="0" smtClean="0"/>
              <a:t>Десмонд </a:t>
            </a:r>
            <a:r>
              <a:rPr lang="ru-RU" dirty="0"/>
              <a:t>Туту сказал,</a:t>
            </a:r>
          </a:p>
          <a:p>
            <a:pPr marL="0" indent="0">
              <a:buNone/>
            </a:pPr>
            <a:r>
              <a:rPr lang="ru-RU" dirty="0" smtClean="0"/>
              <a:t>	"</a:t>
            </a:r>
            <a:r>
              <a:rPr lang="ru-RU" dirty="0"/>
              <a:t>Если вы сохраняете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нейтралитет</a:t>
            </a:r>
            <a:r>
              <a:rPr lang="ru-RU" dirty="0"/>
              <a:t> в </a:t>
            </a:r>
            <a:r>
              <a:rPr lang="ru-RU" dirty="0" smtClean="0"/>
              <a:t>ситуациях 			</a:t>
            </a:r>
            <a:r>
              <a:rPr lang="ru-RU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несправедливости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	вы </a:t>
            </a:r>
            <a:r>
              <a:rPr lang="ru-RU" dirty="0"/>
              <a:t>выбрали сторону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угнетателя</a:t>
            </a:r>
            <a:r>
              <a:rPr lang="ru-RU" dirty="0"/>
              <a:t>".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176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7" y="217344"/>
            <a:ext cx="9959108" cy="2128692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err="1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Иногда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 </a:t>
            </a:r>
            <a:r>
              <a:rPr lang="en-US" sz="2800" b="1" dirty="0" err="1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отправиться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 </a:t>
            </a:r>
            <a: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/>
            </a:r>
            <a:br>
              <a:rPr lang="ru-RU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</a:br>
            <a:r>
              <a:rPr lang="en-US" sz="2800" b="1" dirty="0" err="1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на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 </a:t>
            </a:r>
            <a:r>
              <a:rPr lang="en-US" sz="2800" b="1" dirty="0" err="1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поиски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 </a:t>
            </a:r>
            <a:r>
              <a:rPr lang="en-US" sz="2800" b="1" dirty="0" err="1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пострадавшей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 </a:t>
            </a:r>
            <a:r>
              <a:rPr lang="en-US" sz="2800" b="1" dirty="0" err="1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означает</a:t>
            </a:r>
            <a:r>
              <a:rPr lang="en-US" sz="2800" b="1" dirty="0">
                <a:solidFill>
                  <a:srgbClr val="5E6373"/>
                </a:solidFill>
                <a:latin typeface="Futura" panose="020B0602020204020303" pitchFamily="34" charset="-79"/>
                <a:ea typeface="+mn-ea"/>
                <a:cs typeface="Futura" panose="020B0602020204020303" pitchFamily="34" charset="-79"/>
              </a:rPr>
              <a:t>:</a:t>
            </a:r>
            <a:endParaRPr lang="pt-BR" sz="2800" b="1" dirty="0">
              <a:solidFill>
                <a:srgbClr val="5E6373"/>
              </a:solidFill>
              <a:latin typeface="Futura" panose="020B0602020204020303" pitchFamily="34" charset="-79"/>
              <a:ea typeface="+mn-ea"/>
              <a:cs typeface="Futura" panose="020B0602020204020303" pitchFamily="34" charset="-79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" y="2032001"/>
            <a:ext cx="9959109" cy="376627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Сидеть с ними и слушать их истории. </a:t>
            </a:r>
            <a:endParaRPr lang="ru-RU" dirty="0" smtClean="0"/>
          </a:p>
          <a:p>
            <a:r>
              <a:rPr lang="ru-RU" dirty="0" smtClean="0"/>
              <a:t>Позволить </a:t>
            </a:r>
            <a:r>
              <a:rPr lang="ru-RU" dirty="0"/>
              <a:t>им рассказать историю так, как они ее пережили. </a:t>
            </a:r>
            <a:endParaRPr lang="ru-RU" dirty="0" smtClean="0"/>
          </a:p>
          <a:p>
            <a:r>
              <a:rPr lang="ru-RU" dirty="0"/>
              <a:t>Слушать без фильтра, чтобы нам было удобнее, слушать без осуждения. </a:t>
            </a:r>
            <a:endParaRPr lang="ru-RU" dirty="0" smtClean="0"/>
          </a:p>
          <a:p>
            <a:pPr lvl="0"/>
            <a:r>
              <a:rPr lang="ru-RU" dirty="0"/>
              <a:t>Слышать историю такой, какая она есть, а не такой, какой мы хотели бы ее видеть.</a:t>
            </a:r>
          </a:p>
          <a:p>
            <a:r>
              <a:rPr lang="ru-RU" dirty="0"/>
              <a:t>Приводить их на церковные мероприятия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/>
              <a:t>Сидеть вместе в церкви, чтобы выразить свою поддержку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/>
              <a:t>Включать их в круг своих друзей или малую группу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«Быть рядом» </a:t>
            </a:r>
            <a:r>
              <a:rPr lang="ru-RU" dirty="0"/>
              <a:t>с ними и для них</a:t>
            </a:r>
            <a:r>
              <a:rPr lang="en-US" dirty="0" smtClean="0"/>
              <a:t>.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40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Как мы им можем помочь</a:t>
            </a:r>
            <a:r>
              <a:rPr lang="pt-BR" sz="4000" dirty="0" smtClean="0">
                <a:latin typeface="Futura LT Book" panose="02000504030000020003" pitchFamily="2" charset="0"/>
              </a:rPr>
              <a:t>?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Когда мы признаем реальность проблемы, мы можем:</a:t>
            </a:r>
          </a:p>
          <a:p>
            <a:r>
              <a:rPr lang="ru-RU" dirty="0"/>
              <a:t>Разработать планы по поиску потерявшихся.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/>
              <a:t>Создать атмосферу нетерпимости по отношению к насилию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Сказать "нет" насилию </a:t>
            </a:r>
            <a:r>
              <a:rPr lang="ru-RU" dirty="0"/>
              <a:t>и работать вместе, чтобы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покончить с ним </a:t>
            </a:r>
            <a:r>
              <a:rPr lang="ru-RU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сейчас.</a:t>
            </a:r>
            <a:endParaRPr lang="en-US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lvl="0"/>
            <a:r>
              <a:rPr lang="ru-RU" dirty="0"/>
              <a:t>Поддерживать жертв жестокого обращения, разрушая молчание о том, что это происходит как в наших церквях, так и в наших общинах.</a:t>
            </a:r>
          </a:p>
          <a:p>
            <a:r>
              <a:rPr lang="en-US" dirty="0" err="1"/>
              <a:t>Помогите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 </a:t>
            </a:r>
            <a:r>
              <a:rPr lang="en-US" dirty="0" err="1"/>
              <a:t>исцелиться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Иезекииля 34:5-6. 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«И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рассеялись они </a:t>
            </a:r>
            <a:r>
              <a:rPr lang="ru-RU" dirty="0"/>
              <a:t>без пастыря и, рассеявшись, сделались пищею всякому зверю полевому. Блуждают овцы Мои по всем горам и по всякому высокому холму, и по всему лицу земли рассеялись овцы Мои,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и никто не разведывает о них, и никто не ищет их</a:t>
            </a:r>
            <a:r>
              <a:rPr lang="ru-RU"/>
              <a:t>. </a:t>
            </a:r>
            <a:endParaRPr lang="ru-RU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/>
              <a:t>Ответите ли вы: </a:t>
            </a:r>
            <a:r>
              <a:rPr lang="ru-RU" b="1" smtClean="0">
                <a:cs typeface="Futura" panose="020B0602020204020303" pitchFamily="34" charset="-79"/>
              </a:rPr>
              <a:t>«</a:t>
            </a:r>
            <a:r>
              <a:rPr lang="ru-RU" b="1" smtClean="0">
                <a:latin typeface="Futura" panose="020B0602020204020303" pitchFamily="34" charset="-79"/>
                <a:cs typeface="Futura" panose="020B0602020204020303" pitchFamily="34" charset="-79"/>
              </a:rPr>
              <a:t>Да</a:t>
            </a:r>
            <a:r>
              <a:rPr lang="ru-RU" b="1">
                <a:latin typeface="Futura" panose="020B0602020204020303" pitchFamily="34" charset="-79"/>
                <a:cs typeface="Futura" panose="020B0602020204020303" pitchFamily="34" charset="-79"/>
              </a:rPr>
              <a:t>, Иисус, я пойду</a:t>
            </a:r>
            <a:r>
              <a:rPr lang="ru-RU" b="1" smtClean="0">
                <a:latin typeface="Futura" panose="020B0602020204020303" pitchFamily="34" charset="-79"/>
                <a:cs typeface="Futura" panose="020B0602020204020303" pitchFamily="34" charset="-79"/>
              </a:rPr>
              <a:t>!»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38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91" y="124981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Евангелие от Матфея</a:t>
            </a:r>
            <a:r>
              <a:rPr lang="pt-BR" sz="4000" dirty="0" smtClean="0">
                <a:latin typeface="Futura LT Book" panose="02000504030000020003" pitchFamily="2" charset="0"/>
              </a:rPr>
              <a:t> 18:11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«Ибо Сын Человеческий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пришел взыскать</a:t>
            </a:r>
            <a:endParaRPr lang="en-US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и спасти</a:t>
            </a:r>
            <a:endParaRPr lang="en-US" sz="2400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погибшее».</a:t>
            </a:r>
            <a:endParaRPr lang="en-US" dirty="0">
              <a:solidFill>
                <a:srgbClr val="5E6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Евангелие от Луки 15:3-6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«Но Он сказал им следующую притчу</a:t>
            </a:r>
            <a:r>
              <a:rPr lang="en-US" dirty="0" smtClean="0"/>
              <a:t>: 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4. кто </a:t>
            </a:r>
            <a:r>
              <a:rPr lang="ru-RU" dirty="0"/>
              <a:t>из вас, имея сто овец и потеряв одну из них, не оставит девяноста девяти в пустыне и не пойдет за пропавшею, пока не найдет ее?</a:t>
            </a:r>
          </a:p>
          <a:p>
            <a:pPr marL="0" indent="0">
              <a:buNone/>
            </a:pPr>
            <a:r>
              <a:rPr lang="ru-RU" dirty="0"/>
              <a:t>5. А найдя, возьмет ее на плечи свои с радостью</a:t>
            </a:r>
          </a:p>
          <a:p>
            <a:pPr marL="0" indent="0">
              <a:buNone/>
            </a:pPr>
            <a:r>
              <a:rPr lang="ru-RU" dirty="0"/>
              <a:t>6. и, придя домой, созовет друзей и соседей и скажет им: «порадуйтесь со мною: я нашел мою пропавшую овцу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Futura LT Book" panose="02000504030000020003" pitchFamily="2" charset="0"/>
              </a:rPr>
              <a:t>Евангелие от Матфея </a:t>
            </a:r>
            <a:r>
              <a:rPr lang="pt-BR" sz="4000" dirty="0" smtClean="0">
                <a:latin typeface="Futura LT Book" panose="02000504030000020003" pitchFamily="2" charset="0"/>
              </a:rPr>
              <a:t>18:14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«Так</a:t>
            </a:r>
            <a:r>
              <a:rPr lang="ru-RU" dirty="0"/>
              <a:t>,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нет</a:t>
            </a:r>
            <a:r>
              <a:rPr lang="ru-RU" dirty="0"/>
              <a:t> воли Отца вашего Небесного,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чтобы </a:t>
            </a:r>
            <a:r>
              <a:rPr lang="ru-RU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погиб </a:t>
            </a:r>
            <a:endParaRPr lang="ru-RU" b="1" dirty="0" smtClean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один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/>
              <a:t>из </a:t>
            </a:r>
            <a:r>
              <a:rPr lang="ru-RU" dirty="0"/>
              <a:t>малых </a:t>
            </a:r>
            <a:r>
              <a:rPr lang="ru-RU" dirty="0" smtClean="0"/>
              <a:t>сих».</a:t>
            </a:r>
          </a:p>
        </p:txBody>
      </p:sp>
    </p:spTree>
    <p:extLst>
      <p:ext uri="{BB962C8B-B14F-4D97-AF65-F5344CB8AC3E}">
        <p14:creationId xmlns:p14="http://schemas.microsoft.com/office/powerpoint/2010/main" val="144383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Иезикииля 34:3-4.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«3. Вы ели тук и во́лною одевались, откормленных овец закалали, а стада не пасли.</a:t>
            </a:r>
          </a:p>
          <a:p>
            <a:pPr marL="0" indent="0" algn="ctr">
              <a:buNone/>
            </a:pPr>
            <a:r>
              <a:rPr lang="ru-RU" dirty="0"/>
              <a:t>4.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Слабых</a:t>
            </a:r>
            <a:r>
              <a:rPr lang="ru-RU" dirty="0"/>
              <a:t> не укрепляли, и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больной</a:t>
            </a:r>
            <a:r>
              <a:rPr lang="ru-RU" dirty="0"/>
              <a:t> овцы не врачевали, и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пораненной</a:t>
            </a:r>
            <a:r>
              <a:rPr lang="ru-RU" dirty="0"/>
              <a:t> не перевязывали, и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угнанной</a:t>
            </a:r>
            <a:r>
              <a:rPr lang="ru-RU" dirty="0"/>
              <a:t> не возвращали, и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потерянной</a:t>
            </a:r>
            <a:r>
              <a:rPr lang="ru-RU" dirty="0"/>
              <a:t> не искали, а правили ими с насилием и жестокостью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en-US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684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Ты и Я – </a:t>
            </a:r>
          </a:p>
          <a:p>
            <a:pPr marL="0" indent="0" algn="ctr">
              <a:buNone/>
            </a:pPr>
            <a:r>
              <a:rPr lang="ru-RU" dirty="0" smtClean="0"/>
              <a:t>Нам нужно помочь</a:t>
            </a:r>
            <a:endParaRPr lang="en-US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найти</a:t>
            </a:r>
            <a:endParaRPr lang="en-US" b="1" dirty="0">
              <a:solidFill>
                <a:srgbClr val="5E637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ru-RU" dirty="0"/>
              <a:t>т</a:t>
            </a:r>
            <a:r>
              <a:rPr lang="ru-RU" dirty="0" smtClean="0"/>
              <a:t>у </a:t>
            </a:r>
            <a:r>
              <a:rPr lang="ru-RU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единственную </a:t>
            </a:r>
            <a:r>
              <a:rPr lang="ru-RU" dirty="0" smtClean="0"/>
              <a:t>овцу, </a:t>
            </a:r>
          </a:p>
          <a:p>
            <a:pPr marL="0" indent="0" algn="ctr">
              <a:buNone/>
            </a:pPr>
            <a:r>
              <a:rPr lang="ru-RU" dirty="0" smtClean="0"/>
              <a:t>которая потерялась и </a:t>
            </a:r>
            <a:endParaRPr lang="en-US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отстала</a:t>
            </a:r>
            <a:endParaRPr lang="en-US" b="1" dirty="0">
              <a:solidFill>
                <a:srgbClr val="A1646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0" indent="0" algn="ctr">
              <a:buNone/>
            </a:pPr>
            <a:r>
              <a:rPr lang="ru-RU" dirty="0" smtClean="0"/>
              <a:t>от других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0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Futura LT Book" panose="02000504030000020003" pitchFamily="2" charset="0"/>
              </a:rPr>
              <a:t>Римлянам 12:10, 15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«10.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будьте братолюбивы </a:t>
            </a:r>
            <a:r>
              <a:rPr lang="ru-RU" dirty="0"/>
              <a:t>друг к другу с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нежностью</a:t>
            </a:r>
            <a:r>
              <a:rPr lang="ru-RU" dirty="0" smtClean="0"/>
              <a:t>;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почтительности</a:t>
            </a:r>
            <a:r>
              <a:rPr lang="ru-RU" dirty="0"/>
              <a:t> друг друга предупреждайте</a:t>
            </a:r>
            <a:r>
              <a:rPr lang="ru-RU" dirty="0" smtClean="0"/>
              <a:t>…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Радуйтесь</a:t>
            </a:r>
            <a:r>
              <a:rPr lang="ru-RU" dirty="0"/>
              <a:t> с радующимися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плачьте</a:t>
            </a:r>
            <a:r>
              <a:rPr lang="ru-RU" dirty="0"/>
              <a:t> с </a:t>
            </a:r>
            <a:r>
              <a:rPr lang="ru-RU" dirty="0" smtClean="0"/>
              <a:t>плачущими».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9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Исаия 61:1.</a:t>
            </a:r>
            <a:endParaRPr lang="pt-BR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1371600" lvl="3" indent="0">
              <a:buNone/>
            </a:pPr>
            <a:endParaRPr lang="ru-RU" sz="2800" dirty="0" smtClean="0"/>
          </a:p>
          <a:p>
            <a:pPr marL="1371600" lvl="3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Дух Господа Бога на Мне, </a:t>
            </a:r>
            <a:endParaRPr lang="ru-RU" sz="2800" dirty="0" smtClean="0"/>
          </a:p>
          <a:p>
            <a:pPr marL="1371600" lvl="3" indent="0">
              <a:buNone/>
            </a:pPr>
            <a:r>
              <a:rPr lang="ru-RU" sz="2800" dirty="0" smtClean="0"/>
              <a:t>ибо </a:t>
            </a:r>
            <a:r>
              <a:rPr lang="ru-RU" sz="2800" dirty="0"/>
              <a:t>Господь помазал Меня благовествовать нищим, послал Меня исцелять сокрушенных сердцем, проповедовать пленным освобождение </a:t>
            </a:r>
            <a:endParaRPr lang="ru-RU" sz="2800" dirty="0" smtClean="0"/>
          </a:p>
          <a:p>
            <a:pPr marL="1371600" lvl="3" indent="0">
              <a:buNone/>
            </a:pPr>
            <a:r>
              <a:rPr lang="ru-RU" sz="2800" dirty="0" smtClean="0"/>
              <a:t>и </a:t>
            </a:r>
            <a:r>
              <a:rPr lang="ru-RU" sz="2800" dirty="0"/>
              <a:t>узникам открытие темницы</a:t>
            </a:r>
            <a:r>
              <a:rPr lang="ru-RU" sz="2800" dirty="0" smtClean="0"/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4195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Исаия 61:2,3а.</a:t>
            </a:r>
            <a:endParaRPr lang="pt-BR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endParaRPr lang="ru-RU" sz="2800" dirty="0"/>
          </a:p>
          <a:p>
            <a:pPr marL="1828800" lvl="4" indent="0">
              <a:buNone/>
            </a:pPr>
            <a:endParaRPr lang="ru-RU" sz="2800" dirty="0" smtClean="0"/>
          </a:p>
          <a:p>
            <a:pPr marL="1828800" lvl="4" indent="0">
              <a:buNone/>
            </a:pPr>
            <a:r>
              <a:rPr lang="ru-RU" sz="2800" dirty="0" smtClean="0"/>
              <a:t>«Проповедовать </a:t>
            </a:r>
            <a:r>
              <a:rPr lang="ru-RU" sz="2800" dirty="0"/>
              <a:t>лето Господне благоприятное </a:t>
            </a:r>
            <a:endParaRPr lang="ru-RU" sz="2800" dirty="0" smtClean="0"/>
          </a:p>
          <a:p>
            <a:pPr marL="1828800" lvl="4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и </a:t>
            </a:r>
            <a:r>
              <a:rPr lang="ru-RU" sz="2800" dirty="0"/>
              <a:t>день мщения Бога нашего</a:t>
            </a:r>
            <a:r>
              <a:rPr lang="ru-RU" sz="2800" dirty="0" smtClean="0"/>
              <a:t>,</a:t>
            </a:r>
          </a:p>
          <a:p>
            <a:pPr marL="1828800" lvl="4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утешить всех сетующих,</a:t>
            </a:r>
          </a:p>
          <a:p>
            <a:pPr marL="1828800" lvl="4" indent="0">
              <a:buNone/>
            </a:pPr>
            <a:r>
              <a:rPr lang="ru-RU" sz="2800" dirty="0" smtClean="0"/>
              <a:t>возвестить </a:t>
            </a:r>
            <a:r>
              <a:rPr lang="ru-RU" sz="2800" dirty="0"/>
              <a:t>сетующим на Сионе, </a:t>
            </a:r>
            <a:endParaRPr lang="ru-RU" sz="2800" dirty="0" smtClean="0"/>
          </a:p>
          <a:p>
            <a:pPr marL="1828800" lvl="4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что </a:t>
            </a:r>
            <a:r>
              <a:rPr lang="ru-RU" sz="2800" dirty="0"/>
              <a:t>им вместо пепла дастся украшение, вместо плача — елей радости, вместо унылого </a:t>
            </a:r>
            <a:r>
              <a:rPr lang="ru-RU" sz="2800" dirty="0" smtClean="0"/>
              <a:t>духа – славная одежда…»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4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667</Words>
  <Application>Microsoft Office PowerPoint</Application>
  <PresentationFormat>Широкоэкранный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Avenir Next Demi Bold</vt:lpstr>
      <vt:lpstr>Calibri</vt:lpstr>
      <vt:lpstr>Calibri Light</vt:lpstr>
      <vt:lpstr>Futura</vt:lpstr>
      <vt:lpstr>Futura LT Book</vt:lpstr>
      <vt:lpstr>Impact</vt:lpstr>
      <vt:lpstr>Montserrat ExtraBold</vt:lpstr>
      <vt:lpstr>Syabab Brush Script</vt:lpstr>
      <vt:lpstr>Office Theme</vt:lpstr>
      <vt:lpstr>Овец Моих</vt:lpstr>
      <vt:lpstr>Евангелие от Матфея 18:11</vt:lpstr>
      <vt:lpstr>Евангелие от Луки 15:3-6</vt:lpstr>
      <vt:lpstr>Евангелие от Матфея 18:14</vt:lpstr>
      <vt:lpstr>Иезикииля 34:3-4.</vt:lpstr>
      <vt:lpstr>Презентация PowerPoint</vt:lpstr>
      <vt:lpstr>Римлянам 12:10, 15</vt:lpstr>
      <vt:lpstr>Исаия 61:1.</vt:lpstr>
      <vt:lpstr>Исаия 61:2,3а.</vt:lpstr>
      <vt:lpstr>Исаия 61:3б.</vt:lpstr>
      <vt:lpstr>Псалтирь 146:3.</vt:lpstr>
      <vt:lpstr>Мы показываем, что нам не всеравно, когда: </vt:lpstr>
      <vt:lpstr>Презентация PowerPoint</vt:lpstr>
      <vt:lpstr>Иногда отправиться  на поиски пострадавшей означает:</vt:lpstr>
      <vt:lpstr>Как мы им можем помочь?</vt:lpstr>
      <vt:lpstr>Иезекииля 34:5-6.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Tatiana Kucheruk</cp:lastModifiedBy>
  <cp:revision>24</cp:revision>
  <cp:lastPrinted>2024-04-01T23:56:07Z</cp:lastPrinted>
  <dcterms:created xsi:type="dcterms:W3CDTF">2023-02-14T12:16:54Z</dcterms:created>
  <dcterms:modified xsi:type="dcterms:W3CDTF">2024-09-10T11:09:53Z</dcterms:modified>
</cp:coreProperties>
</file>