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5" r:id="rId5"/>
    <p:sldId id="266" r:id="rId6"/>
    <p:sldId id="260" r:id="rId7"/>
    <p:sldId id="261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646A"/>
    <a:srgbClr val="5E6373"/>
    <a:srgbClr val="DE8999"/>
    <a:srgbClr val="A8B1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7BC76-B972-F2A6-576C-B4EA2A789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68E9E5-3E59-2CE5-3152-A1F16A0E1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55046-9A0B-D774-C6B9-E637A39F2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88F71-DD25-EE01-6850-CEECB11B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19CE2-749A-5BF4-2CAB-F9D9BD68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92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4063B-EB39-76DA-A051-D8FAC906E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DB1E51-8895-7952-069C-D7867E9B2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F3769-856D-F0B3-BF0A-15A23EF15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6EBE0-15FD-C626-31D6-058E070C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EACBD-467D-FBF8-B2C5-D1CE5434D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61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84DB61-4D2B-68CF-742E-5A2105D9B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04C7BC-EC4F-357D-939C-4A83A618D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032C4-7D52-32CD-51D7-5C3BD443D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1571C-4BA8-67BD-6E9C-DA74F3E17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83481-9B41-1C55-288F-43E0117E4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08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A3A22-CFF4-4FD7-0D01-6EE68517A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B49A3-DFA0-9882-CD99-538989B73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EB6CB-FDB0-56FF-A250-1015EC61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FBB6D-B890-5AE4-3B14-2A4C6A6D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E9148-B801-AC1D-E9B3-870EFF6B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89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52DC4-092C-0B67-3BBC-AFDDA87D5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1B5A0-6594-0923-4A2D-2DDD6C713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695A1-481B-1E79-2E31-36E387D49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B2A26-D894-5162-8BAD-06D00A3D4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9580A-6AF6-2F2D-E30F-FC3EE8F0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86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CF7AA-B3FD-79B1-6AE2-3B064842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705DF-4D6A-0CF5-F9B8-23F3D0FB4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9C15D0-5599-0240-1BD5-801CC578E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1AD005-3CCE-AF19-FF1B-7F29C499C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D1DED-B187-C2EE-DDEF-28CDB7403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3BD4A4-D064-B5E9-DDBC-5E25E045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63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4A74-C41A-1F71-1477-CA09AEF6C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FCE21-9169-0F94-410E-B938AEADF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CB15C6-473E-7784-23D3-B6ED2DE9B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864F0-E273-1F16-F0EB-B9F1B83158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FF94E-0507-5E82-2BCF-7377114B1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A44A3-0114-DDA4-9EF0-87E91D2A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377783-660C-D39E-D2D0-6BF98D151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EF9AA5-8E4F-F7CD-33E9-B7794BBA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1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9312F-4DAF-FAE5-4AAB-39B9691C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B131BF-B9FF-7C84-D45F-474D76123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9417E3-436F-2E84-921B-74484C52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9EE9F0-1DBC-F573-E2B8-CE20062E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44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B5B57E-F04B-3079-73B8-0639DE603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03B380-ACEB-CD8B-67A4-2F1E1BBF8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EE92F-E2C0-BA3B-6029-37153020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514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2615-22F2-8C54-6D75-63EF3395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6110E-3510-7B75-9DE8-11604C4E1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ACEA4-DEB3-385B-3A00-9AF343D2D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A2596-EC95-1BA2-DF68-782AA9EFD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09BAC-1C7A-8528-AEBC-5C30A6574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BCBF8-26D8-B80D-6ED8-E1990085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76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44614-450D-FCEA-96D2-8AF8DD82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987AED-23F5-E5F4-2AB6-6F439C375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297F53-5FC6-9663-C31B-3382DB0B4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77D5A1-4694-A2B5-7474-6DB6B758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19BA5-7361-BD5F-8D49-7ED81FE3B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F5C22-5CFF-C0C7-67A9-9A035C1F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97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A441DD-D9B4-033A-06AE-39F00A091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5B379-CA6C-C0BC-5953-4E354ED1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5C338-5207-ABFC-FD22-01E247CC7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29ADE-8CFD-4149-873B-3F8662D8AEAA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E2FBA-F896-00F0-594A-7D3813B62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B4833-CF0B-3672-8589-BF102C0ED1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83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60F33-BAE4-F09D-A8AA-846F81319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5888" y="3613250"/>
            <a:ext cx="4629632" cy="809462"/>
          </a:xfrm>
        </p:spPr>
        <p:txBody>
          <a:bodyPr>
            <a:noAutofit/>
          </a:bodyPr>
          <a:lstStyle/>
          <a:p>
            <a:pPr algn="l"/>
            <a:r>
              <a:rPr lang="ru-RU" sz="6600" dirty="0" smtClean="0">
                <a:solidFill>
                  <a:schemeClr val="bg1"/>
                </a:solidFill>
                <a:latin typeface="Syabab Brush Script" pitchFamily="2" charset="0"/>
              </a:rPr>
              <a:t>Овец Моих</a:t>
            </a:r>
            <a:endParaRPr lang="en-US" sz="6600" dirty="0">
              <a:solidFill>
                <a:schemeClr val="bg1"/>
              </a:solidFill>
              <a:latin typeface="Syabab Brush Script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6141" y="2589030"/>
            <a:ext cx="6498892" cy="777625"/>
          </a:xfrm>
        </p:spPr>
        <p:txBody>
          <a:bodyPr>
            <a:noAutofit/>
          </a:bodyPr>
          <a:lstStyle/>
          <a:p>
            <a:pPr algn="l"/>
            <a:r>
              <a:rPr lang="ru-RU" sz="4800" b="1" dirty="0" smtClean="0">
                <a:solidFill>
                  <a:schemeClr val="bg1"/>
                </a:solidFill>
                <a:latin typeface="Montserrat ExtraBold" panose="00000900000000000000" pitchFamily="50" charset="0"/>
              </a:rPr>
              <a:t>Пойдите,найдите</a:t>
            </a:r>
            <a:endParaRPr lang="en-US" sz="4800" b="1" dirty="0">
              <a:solidFill>
                <a:schemeClr val="bg1"/>
              </a:solidFill>
              <a:latin typeface="Montserrat ExtraBold" panose="00000900000000000000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C4E3FF-6D03-72E9-2E46-3F042BA61574}"/>
              </a:ext>
            </a:extLst>
          </p:cNvPr>
          <p:cNvSpPr txBox="1"/>
          <p:nvPr/>
        </p:nvSpPr>
        <p:spPr>
          <a:xfrm>
            <a:off x="4045339" y="6006256"/>
            <a:ext cx="50707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pc="300" dirty="0" smtClean="0">
                <a:solidFill>
                  <a:schemeClr val="bg1"/>
                </a:solidFill>
                <a:latin typeface="Impact" panose="020B0806030902050204" pitchFamily="34" charset="0"/>
              </a:rPr>
              <a:t>Остановитеэтосейчас</a:t>
            </a:r>
            <a:br>
              <a:rPr lang="ru-RU" spc="300" dirty="0" smtClean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u-RU" spc="300" dirty="0" smtClean="0">
                <a:solidFill>
                  <a:schemeClr val="bg1"/>
                </a:solidFill>
                <a:latin typeface="Impact" panose="020B0806030902050204" pitchFamily="34" charset="0"/>
              </a:rPr>
              <a:t>Адвентисты говорятНЕТнасилию</a:t>
            </a:r>
            <a:endParaRPr lang="en-US" spc="3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1FECC3-0DA0-7EE8-9E1F-8FC1AC484189}"/>
              </a:ext>
            </a:extLst>
          </p:cNvPr>
          <p:cNvSpPr txBox="1"/>
          <p:nvPr/>
        </p:nvSpPr>
        <p:spPr>
          <a:xfrm>
            <a:off x="3031435" y="4929038"/>
            <a:ext cx="73899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  <a:latin typeface="Avenir Next Demi Bold" panose="020B0503020202020204" pitchFamily="34" charset="0"/>
              </a:rPr>
              <a:t>Автор Джоанна Дэниел</a:t>
            </a:r>
            <a:endParaRPr lang="en-US" sz="2400" b="1" dirty="0">
              <a:solidFill>
                <a:schemeClr val="bg1"/>
              </a:solidFill>
              <a:latin typeface="Avenir Next Demi Bold" panose="020B0503020202020204" pitchFamily="34" charset="0"/>
            </a:endParaRPr>
          </a:p>
          <a:p>
            <a:pPr algn="r"/>
            <a:r>
              <a:rPr lang="ru-RU" sz="2000" b="1" dirty="0" smtClean="0">
                <a:solidFill>
                  <a:schemeClr val="bg1"/>
                </a:solidFill>
                <a:latin typeface="Avenir Next Demi Bold" panose="020B0503020202020204" pitchFamily="34" charset="0"/>
              </a:rPr>
              <a:t>При содействии Отдела Женского служенияя </a:t>
            </a:r>
          </a:p>
          <a:p>
            <a:pPr algn="r"/>
            <a:r>
              <a:rPr lang="ru-RU" sz="2000" b="1" dirty="0" smtClean="0">
                <a:solidFill>
                  <a:schemeClr val="bg1"/>
                </a:solidFill>
                <a:latin typeface="Avenir Next Demi Bold" panose="020B0503020202020204" pitchFamily="34" charset="0"/>
              </a:rPr>
              <a:t>Генеральной Конференции</a:t>
            </a:r>
            <a:endParaRPr lang="en-US" sz="2000" b="1" dirty="0">
              <a:solidFill>
                <a:schemeClr val="bg1"/>
              </a:solidFill>
              <a:latin typeface="Avenir Next Demi Bold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899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Исаия 61:3б.</a:t>
            </a:r>
            <a:endParaRPr lang="pt-BR" sz="4000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dirty="0"/>
          </a:p>
          <a:p>
            <a:pPr marL="1828800" lvl="4" indent="0">
              <a:buNone/>
            </a:pPr>
            <a:endParaRPr lang="ru-RU" sz="2800" dirty="0" smtClean="0"/>
          </a:p>
          <a:p>
            <a:pPr marL="1828800" lvl="4" indent="0">
              <a:buNone/>
            </a:pPr>
            <a:endParaRPr lang="ru-RU" sz="2800" dirty="0"/>
          </a:p>
          <a:p>
            <a:pPr marL="1828800" lvl="4" indent="0">
              <a:buNone/>
            </a:pPr>
            <a:r>
              <a:rPr lang="ru-RU" sz="2800" dirty="0" smtClean="0"/>
              <a:t>«…вместо </a:t>
            </a:r>
            <a:r>
              <a:rPr lang="ru-RU" sz="2800" dirty="0"/>
              <a:t>унылого духа – славная </a:t>
            </a:r>
            <a:r>
              <a:rPr lang="ru-RU" sz="2800" dirty="0" smtClean="0"/>
              <a:t>одежда,</a:t>
            </a:r>
          </a:p>
          <a:p>
            <a:pPr marL="1828800" lvl="4" indent="0">
              <a:buNone/>
            </a:pPr>
            <a:r>
              <a:rPr lang="ru-RU" sz="2800" dirty="0" smtClean="0"/>
              <a:t>и </a:t>
            </a:r>
            <a:r>
              <a:rPr lang="ru-RU" sz="2800" dirty="0"/>
              <a:t>назовут их сильными правдою, </a:t>
            </a:r>
            <a:endParaRPr lang="ru-RU" sz="2800" dirty="0" smtClean="0"/>
          </a:p>
          <a:p>
            <a:pPr marL="1828800" lvl="4" indent="0">
              <a:buNone/>
            </a:pPr>
            <a:r>
              <a:rPr lang="ru-RU" sz="2800" dirty="0" smtClean="0"/>
              <a:t>насаждением </a:t>
            </a:r>
            <a:r>
              <a:rPr lang="ru-RU" sz="2800" dirty="0"/>
              <a:t>Господа во славу </a:t>
            </a:r>
            <a:r>
              <a:rPr lang="ru-RU" sz="2800" dirty="0" smtClean="0"/>
              <a:t>Его».</a:t>
            </a:r>
          </a:p>
          <a:p>
            <a:pPr marL="1828800" lvl="4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80861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0B49BD-57B6-8E41-1A14-14F2CE833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3127" y="217344"/>
            <a:ext cx="7601527" cy="2128692"/>
          </a:xfrm>
        </p:spPr>
        <p:txBody>
          <a:bodyPr>
            <a:normAutofit/>
          </a:bodyPr>
          <a:lstStyle/>
          <a:p>
            <a:pPr algn="r"/>
            <a:r>
              <a:rPr lang="ru-RU" sz="4000" dirty="0" smtClean="0">
                <a:latin typeface="Futura LT Book" panose="02000504030000020003" pitchFamily="2" charset="0"/>
              </a:rPr>
              <a:t>Псалтирь 146</a:t>
            </a:r>
            <a:r>
              <a:rPr lang="pt-BR" sz="4000" dirty="0" smtClean="0">
                <a:latin typeface="Futura LT Book" panose="02000504030000020003" pitchFamily="2" charset="0"/>
              </a:rPr>
              <a:t>:3</a:t>
            </a:r>
            <a:r>
              <a:rPr lang="ru-RU" sz="4000" dirty="0" smtClean="0">
                <a:latin typeface="Futura LT Book" panose="02000504030000020003" pitchFamily="2" charset="0"/>
              </a:rPr>
              <a:t>.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95ABE3-FC6D-6D83-CFBE-A0B416D84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586182"/>
            <a:ext cx="9959109" cy="3766271"/>
          </a:xfrm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«</a:t>
            </a:r>
            <a:r>
              <a:rPr lang="ru-RU" dirty="0"/>
              <a:t>Он </a:t>
            </a:r>
            <a:r>
              <a:rPr lang="ru-RU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исцеляет</a:t>
            </a:r>
            <a:r>
              <a:rPr lang="ru-RU" dirty="0"/>
              <a:t> </a:t>
            </a:r>
            <a:r>
              <a:rPr lang="ru-R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сокрушенных</a:t>
            </a:r>
            <a:r>
              <a:rPr lang="ru-RU" dirty="0"/>
              <a:t> сердцем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и </a:t>
            </a:r>
            <a:r>
              <a:rPr lang="ru-RU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врачует</a:t>
            </a:r>
            <a:r>
              <a:rPr lang="ru-RU" dirty="0"/>
              <a:t> </a:t>
            </a:r>
            <a:r>
              <a:rPr lang="ru-R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скорби</a:t>
            </a:r>
            <a:r>
              <a:rPr lang="ru-RU" dirty="0"/>
              <a:t> </a:t>
            </a:r>
            <a:r>
              <a:rPr lang="ru-RU" dirty="0" smtClean="0"/>
              <a:t>их…»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241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D7850-30E2-E571-9768-3019A337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890" y="559089"/>
            <a:ext cx="8986982" cy="2128692"/>
          </a:xfrm>
        </p:spPr>
        <p:txBody>
          <a:bodyPr>
            <a:normAutofit/>
          </a:bodyPr>
          <a:lstStyle/>
          <a:p>
            <a:pPr algn="r"/>
            <a:r>
              <a:rPr lang="ru-RU" sz="4000" b="1" dirty="0"/>
              <a:t>Мы показываем, что нам не </a:t>
            </a:r>
            <a:r>
              <a:rPr lang="ru-RU" sz="4000" b="1" dirty="0" smtClean="0"/>
              <a:t>всеравно</a:t>
            </a:r>
            <a:r>
              <a:rPr lang="ru-RU" sz="4000" b="1" dirty="0"/>
              <a:t>, когда:</a:t>
            </a:r>
            <a:r>
              <a:rPr lang="ru-RU" sz="4000" dirty="0"/>
              <a:t> </a:t>
            </a:r>
            <a:endParaRPr lang="en-US" sz="4000" dirty="0">
              <a:latin typeface="Futura LT Book" panose="0200050403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9B05F0-CCED-0716-C378-4CA51B99D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586182"/>
            <a:ext cx="9959109" cy="3766271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Выслушиваем без осуждения</a:t>
            </a:r>
            <a:r>
              <a:rPr lang="en-US" dirty="0" smtClean="0"/>
              <a:t>.</a:t>
            </a:r>
            <a:endParaRPr lang="en-US" dirty="0"/>
          </a:p>
          <a:p>
            <a:r>
              <a:rPr lang="ru-RU" dirty="0"/>
              <a:t>Не избегаем жертву после раскрытия факта насилия</a:t>
            </a:r>
            <a:r>
              <a:rPr lang="en-US" dirty="0" smtClean="0"/>
              <a:t>.</a:t>
            </a:r>
            <a:endParaRPr lang="en-US" dirty="0"/>
          </a:p>
          <a:p>
            <a:r>
              <a:rPr lang="ru-RU" dirty="0"/>
              <a:t>Обеспечиваем тепло, комфорт и подлинную поддержку, способствующую исцелению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err="1"/>
              <a:t>Рассказываем</a:t>
            </a:r>
            <a:r>
              <a:rPr lang="en-US" dirty="0"/>
              <a:t> </a:t>
            </a:r>
            <a:r>
              <a:rPr lang="en-US" dirty="0" err="1"/>
              <a:t>об</a:t>
            </a:r>
            <a:r>
              <a:rPr lang="en-US" dirty="0"/>
              <a:t> </a:t>
            </a:r>
            <a:r>
              <a:rPr lang="en-US" dirty="0" err="1"/>
              <a:t>опасностях</a:t>
            </a:r>
            <a:r>
              <a:rPr lang="en-US" dirty="0"/>
              <a:t> </a:t>
            </a:r>
            <a:r>
              <a:rPr lang="en-US" dirty="0" err="1"/>
              <a:t>насилия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err="1"/>
              <a:t>Привлека</a:t>
            </a:r>
            <a:r>
              <a:rPr lang="ru-RU" dirty="0"/>
              <a:t>ем</a:t>
            </a:r>
            <a:r>
              <a:rPr lang="en-US" dirty="0"/>
              <a:t> </a:t>
            </a:r>
            <a:r>
              <a:rPr lang="en-US" dirty="0" err="1"/>
              <a:t>виновных</a:t>
            </a:r>
            <a:r>
              <a:rPr lang="en-US" dirty="0"/>
              <a:t> к </a:t>
            </a:r>
            <a:r>
              <a:rPr lang="en-US" dirty="0" err="1"/>
              <a:t>ответственности</a:t>
            </a:r>
            <a:r>
              <a:rPr lang="en-US" dirty="0" smtClean="0"/>
              <a:t>.</a:t>
            </a:r>
            <a:endParaRPr lang="en-US" dirty="0"/>
          </a:p>
          <a:p>
            <a:r>
              <a:rPr lang="ru-RU" dirty="0"/>
              <a:t>Работаем над тем, чтобы наша церковь стала безопасным местом для них</a:t>
            </a:r>
            <a:r>
              <a:rPr lang="en-US" dirty="0" smtClean="0"/>
              <a:t>.</a:t>
            </a:r>
            <a:endParaRPr lang="en-US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8915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/>
              <a:t>	</a:t>
            </a:r>
            <a:r>
              <a:rPr lang="ru-RU" dirty="0" smtClean="0"/>
              <a:t>Десмонд </a:t>
            </a:r>
            <a:r>
              <a:rPr lang="ru-RU" dirty="0"/>
              <a:t>Туту сказал,</a:t>
            </a:r>
          </a:p>
          <a:p>
            <a:pPr marL="0" indent="0">
              <a:buNone/>
            </a:pPr>
            <a:r>
              <a:rPr lang="ru-RU" dirty="0" smtClean="0"/>
              <a:t>	"</a:t>
            </a:r>
            <a:r>
              <a:rPr lang="ru-RU" dirty="0"/>
              <a:t>Если вы сохраняете </a:t>
            </a:r>
            <a:r>
              <a:rPr lang="ru-RU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нейтралитет</a:t>
            </a:r>
            <a:r>
              <a:rPr lang="ru-RU" dirty="0"/>
              <a:t> в </a:t>
            </a:r>
            <a:r>
              <a:rPr lang="ru-RU" dirty="0" smtClean="0"/>
              <a:t>ситуациях 			</a:t>
            </a:r>
            <a:r>
              <a:rPr lang="ru-RU" b="1" dirty="0" smtClean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несправедливости</a:t>
            </a:r>
            <a:r>
              <a:rPr lang="ru-RU" dirty="0"/>
              <a:t>,</a:t>
            </a:r>
          </a:p>
          <a:p>
            <a:pPr marL="0" indent="0">
              <a:buNone/>
            </a:pPr>
            <a:r>
              <a:rPr lang="ru-RU" dirty="0" smtClean="0"/>
              <a:t>	вы </a:t>
            </a:r>
            <a:r>
              <a:rPr lang="ru-RU" dirty="0"/>
              <a:t>выбрали сторону </a:t>
            </a:r>
            <a:r>
              <a:rPr lang="ru-R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угнетателя</a:t>
            </a:r>
            <a:r>
              <a:rPr lang="ru-RU" dirty="0"/>
              <a:t>".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25176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D7850-30E2-E571-9768-3019A337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7" y="217344"/>
            <a:ext cx="9959108" cy="2128692"/>
          </a:xfrm>
        </p:spPr>
        <p:txBody>
          <a:bodyPr>
            <a:normAutofit/>
          </a:bodyPr>
          <a:lstStyle/>
          <a:p>
            <a:pPr algn="r"/>
            <a:r>
              <a:rPr lang="en-US" sz="2800" b="1" dirty="0" err="1">
                <a:solidFill>
                  <a:srgbClr val="5E6373"/>
                </a:solidFill>
                <a:latin typeface="Futura" panose="020B0602020204020303" pitchFamily="34" charset="-79"/>
                <a:ea typeface="+mn-ea"/>
                <a:cs typeface="Futura" panose="020B0602020204020303" pitchFamily="34" charset="-79"/>
              </a:rPr>
              <a:t>Иногда</a:t>
            </a:r>
            <a:r>
              <a:rPr lang="en-US" sz="2800" b="1" dirty="0">
                <a:solidFill>
                  <a:srgbClr val="5E6373"/>
                </a:solidFill>
                <a:latin typeface="Futura" panose="020B0602020204020303" pitchFamily="34" charset="-79"/>
                <a:ea typeface="+mn-ea"/>
                <a:cs typeface="Futura" panose="020B0602020204020303" pitchFamily="34" charset="-79"/>
              </a:rPr>
              <a:t> </a:t>
            </a:r>
            <a:r>
              <a:rPr lang="en-US" sz="2800" b="1" dirty="0" err="1">
                <a:solidFill>
                  <a:srgbClr val="5E6373"/>
                </a:solidFill>
                <a:latin typeface="Futura" panose="020B0602020204020303" pitchFamily="34" charset="-79"/>
                <a:ea typeface="+mn-ea"/>
                <a:cs typeface="Futura" panose="020B0602020204020303" pitchFamily="34" charset="-79"/>
              </a:rPr>
              <a:t>отправиться</a:t>
            </a:r>
            <a:r>
              <a:rPr lang="en-US" sz="2800" b="1" dirty="0">
                <a:solidFill>
                  <a:srgbClr val="5E6373"/>
                </a:solidFill>
                <a:latin typeface="Futura" panose="020B0602020204020303" pitchFamily="34" charset="-79"/>
                <a:ea typeface="+mn-ea"/>
                <a:cs typeface="Futura" panose="020B0602020204020303" pitchFamily="34" charset="-79"/>
              </a:rPr>
              <a:t> </a:t>
            </a:r>
            <a:r>
              <a:rPr lang="ru-RU" sz="2800" b="1" dirty="0">
                <a:solidFill>
                  <a:srgbClr val="5E6373"/>
                </a:solidFill>
                <a:latin typeface="Futura" panose="020B0602020204020303" pitchFamily="34" charset="-79"/>
                <a:ea typeface="+mn-ea"/>
                <a:cs typeface="Futura" panose="020B0602020204020303" pitchFamily="34" charset="-79"/>
              </a:rPr>
              <a:t/>
            </a:r>
            <a:br>
              <a:rPr lang="ru-RU" sz="2800" b="1" dirty="0">
                <a:solidFill>
                  <a:srgbClr val="5E6373"/>
                </a:solidFill>
                <a:latin typeface="Futura" panose="020B0602020204020303" pitchFamily="34" charset="-79"/>
                <a:ea typeface="+mn-ea"/>
                <a:cs typeface="Futura" panose="020B0602020204020303" pitchFamily="34" charset="-79"/>
              </a:rPr>
            </a:br>
            <a:r>
              <a:rPr lang="en-US" sz="2800" b="1" dirty="0" err="1">
                <a:solidFill>
                  <a:srgbClr val="5E6373"/>
                </a:solidFill>
                <a:latin typeface="Futura" panose="020B0602020204020303" pitchFamily="34" charset="-79"/>
                <a:ea typeface="+mn-ea"/>
                <a:cs typeface="Futura" panose="020B0602020204020303" pitchFamily="34" charset="-79"/>
              </a:rPr>
              <a:t>на</a:t>
            </a:r>
            <a:r>
              <a:rPr lang="en-US" sz="2800" b="1" dirty="0">
                <a:solidFill>
                  <a:srgbClr val="5E6373"/>
                </a:solidFill>
                <a:latin typeface="Futura" panose="020B0602020204020303" pitchFamily="34" charset="-79"/>
                <a:ea typeface="+mn-ea"/>
                <a:cs typeface="Futura" panose="020B0602020204020303" pitchFamily="34" charset="-79"/>
              </a:rPr>
              <a:t> </a:t>
            </a:r>
            <a:r>
              <a:rPr lang="en-US" sz="2800" b="1" dirty="0" err="1">
                <a:solidFill>
                  <a:srgbClr val="5E6373"/>
                </a:solidFill>
                <a:latin typeface="Futura" panose="020B0602020204020303" pitchFamily="34" charset="-79"/>
                <a:ea typeface="+mn-ea"/>
                <a:cs typeface="Futura" panose="020B0602020204020303" pitchFamily="34" charset="-79"/>
              </a:rPr>
              <a:t>поиски</a:t>
            </a:r>
            <a:r>
              <a:rPr lang="en-US" sz="2800" b="1" dirty="0">
                <a:solidFill>
                  <a:srgbClr val="5E6373"/>
                </a:solidFill>
                <a:latin typeface="Futura" panose="020B0602020204020303" pitchFamily="34" charset="-79"/>
                <a:ea typeface="+mn-ea"/>
                <a:cs typeface="Futura" panose="020B0602020204020303" pitchFamily="34" charset="-79"/>
              </a:rPr>
              <a:t> </a:t>
            </a:r>
            <a:r>
              <a:rPr lang="en-US" sz="2800" b="1" dirty="0" err="1">
                <a:solidFill>
                  <a:srgbClr val="5E6373"/>
                </a:solidFill>
                <a:latin typeface="Futura" panose="020B0602020204020303" pitchFamily="34" charset="-79"/>
                <a:ea typeface="+mn-ea"/>
                <a:cs typeface="Futura" panose="020B0602020204020303" pitchFamily="34" charset="-79"/>
              </a:rPr>
              <a:t>пострадавшей</a:t>
            </a:r>
            <a:r>
              <a:rPr lang="en-US" sz="2800" b="1" dirty="0">
                <a:solidFill>
                  <a:srgbClr val="5E6373"/>
                </a:solidFill>
                <a:latin typeface="Futura" panose="020B0602020204020303" pitchFamily="34" charset="-79"/>
                <a:ea typeface="+mn-ea"/>
                <a:cs typeface="Futura" panose="020B0602020204020303" pitchFamily="34" charset="-79"/>
              </a:rPr>
              <a:t> </a:t>
            </a:r>
            <a:r>
              <a:rPr lang="en-US" sz="2800" b="1" dirty="0" err="1">
                <a:solidFill>
                  <a:srgbClr val="5E6373"/>
                </a:solidFill>
                <a:latin typeface="Futura" panose="020B0602020204020303" pitchFamily="34" charset="-79"/>
                <a:ea typeface="+mn-ea"/>
                <a:cs typeface="Futura" panose="020B0602020204020303" pitchFamily="34" charset="-79"/>
              </a:rPr>
              <a:t>означает</a:t>
            </a:r>
            <a:r>
              <a:rPr lang="en-US" sz="2800" b="1" dirty="0">
                <a:solidFill>
                  <a:srgbClr val="5E6373"/>
                </a:solidFill>
                <a:latin typeface="Futura" panose="020B0602020204020303" pitchFamily="34" charset="-79"/>
                <a:ea typeface="+mn-ea"/>
                <a:cs typeface="Futura" panose="020B0602020204020303" pitchFamily="34" charset="-79"/>
              </a:rPr>
              <a:t>:</a:t>
            </a:r>
            <a:endParaRPr lang="pt-BR" sz="2800" b="1" dirty="0">
              <a:solidFill>
                <a:srgbClr val="5E6373"/>
              </a:solidFill>
              <a:latin typeface="Futura" panose="020B0602020204020303" pitchFamily="34" charset="-79"/>
              <a:ea typeface="+mn-ea"/>
              <a:cs typeface="Futura" panose="020B0602020204020303" pitchFamily="34" charset="-79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9B05F0-CCED-0716-C378-4CA51B99D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7" y="2032001"/>
            <a:ext cx="9959109" cy="3766271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Сидеть с ними и слушать их истории. </a:t>
            </a:r>
            <a:endParaRPr lang="ru-RU" dirty="0" smtClean="0"/>
          </a:p>
          <a:p>
            <a:r>
              <a:rPr lang="ru-RU" dirty="0" smtClean="0"/>
              <a:t>Позволить </a:t>
            </a:r>
            <a:r>
              <a:rPr lang="ru-RU" dirty="0"/>
              <a:t>им рассказать историю так, как они ее пережили. </a:t>
            </a:r>
            <a:endParaRPr lang="ru-RU" dirty="0" smtClean="0"/>
          </a:p>
          <a:p>
            <a:r>
              <a:rPr lang="ru-RU" dirty="0"/>
              <a:t>Слушать без фильтра, чтобы нам было удобнее, слушать без осуждения. </a:t>
            </a:r>
            <a:endParaRPr lang="ru-RU" dirty="0" smtClean="0"/>
          </a:p>
          <a:p>
            <a:pPr lvl="0"/>
            <a:r>
              <a:rPr lang="ru-RU" dirty="0"/>
              <a:t>Слышать историю такой, какая она есть, а не такой, какой мы хотели бы ее видеть.</a:t>
            </a:r>
          </a:p>
          <a:p>
            <a:r>
              <a:rPr lang="ru-RU" dirty="0"/>
              <a:t>Приводить их на церковные мероприятия</a:t>
            </a:r>
            <a:r>
              <a:rPr lang="en-US" dirty="0" smtClean="0"/>
              <a:t>.</a:t>
            </a:r>
            <a:endParaRPr lang="en-US" dirty="0"/>
          </a:p>
          <a:p>
            <a:r>
              <a:rPr lang="ru-RU" dirty="0"/>
              <a:t>Сидеть вместе в церкви, чтобы выразить свою поддержку</a:t>
            </a:r>
            <a:r>
              <a:rPr lang="en-US" dirty="0" smtClean="0"/>
              <a:t>.</a:t>
            </a:r>
            <a:endParaRPr lang="en-US" dirty="0"/>
          </a:p>
          <a:p>
            <a:r>
              <a:rPr lang="ru-RU" dirty="0"/>
              <a:t>Включать их в круг своих друзей или малую группу</a:t>
            </a:r>
            <a:r>
              <a:rPr lang="en-US" dirty="0" smtClean="0"/>
              <a:t>.</a:t>
            </a:r>
            <a:endParaRPr lang="en-US" dirty="0"/>
          </a:p>
          <a:p>
            <a:r>
              <a:rPr lang="ru-RU" dirty="0" smtClean="0"/>
              <a:t>«Быть рядом» </a:t>
            </a:r>
            <a:r>
              <a:rPr lang="ru-RU" dirty="0"/>
              <a:t>с ними и для них</a:t>
            </a:r>
            <a:r>
              <a:rPr lang="en-US" dirty="0" smtClean="0"/>
              <a:t>.</a:t>
            </a:r>
            <a:endParaRPr lang="en-US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42400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0B49BD-57B6-8E41-1A14-14F2CE833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3127" y="217344"/>
            <a:ext cx="7601527" cy="2128692"/>
          </a:xfrm>
        </p:spPr>
        <p:txBody>
          <a:bodyPr>
            <a:normAutofit/>
          </a:bodyPr>
          <a:lstStyle/>
          <a:p>
            <a:pPr algn="r"/>
            <a:r>
              <a:rPr lang="ru-RU" sz="4000" dirty="0" smtClean="0">
                <a:latin typeface="Futura LT Book" panose="02000504030000020003" pitchFamily="2" charset="0"/>
              </a:rPr>
              <a:t>Как мы им можем помочь</a:t>
            </a:r>
            <a:r>
              <a:rPr lang="pt-BR" sz="4000" dirty="0" smtClean="0">
                <a:latin typeface="Futura LT Book" panose="02000504030000020003" pitchFamily="2" charset="0"/>
              </a:rPr>
              <a:t>?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95ABE3-FC6D-6D83-CFBE-A0B416D84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586182"/>
            <a:ext cx="9959109" cy="376627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Когда мы признаем реальность проблемы, мы можем:</a:t>
            </a:r>
          </a:p>
          <a:p>
            <a:r>
              <a:rPr lang="ru-RU" dirty="0"/>
              <a:t>Разработать планы по поиску потерявшихся.</a:t>
            </a:r>
            <a:r>
              <a:rPr lang="en-US" dirty="0" smtClean="0"/>
              <a:t>.</a:t>
            </a:r>
            <a:endParaRPr lang="en-US" dirty="0"/>
          </a:p>
          <a:p>
            <a:r>
              <a:rPr lang="ru-RU" dirty="0"/>
              <a:t>Создать атмосферу нетерпимости по отношению к насилию</a:t>
            </a:r>
            <a:r>
              <a:rPr lang="en-US" dirty="0" smtClean="0"/>
              <a:t>.</a:t>
            </a:r>
            <a:endParaRPr lang="ru-RU" dirty="0" smtClean="0"/>
          </a:p>
          <a:p>
            <a:r>
              <a:rPr lang="ru-R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Сказать "нет" насилию </a:t>
            </a:r>
            <a:r>
              <a:rPr lang="ru-RU" dirty="0"/>
              <a:t>и работать вместе, чтобы </a:t>
            </a:r>
            <a:r>
              <a:rPr lang="ru-R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покончить с ним </a:t>
            </a:r>
            <a:r>
              <a:rPr lang="ru-RU" b="1" dirty="0" smtClean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сейчас.</a:t>
            </a:r>
            <a:endParaRPr lang="en-US" b="1" dirty="0">
              <a:solidFill>
                <a:srgbClr val="A1646A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pPr lvl="0"/>
            <a:r>
              <a:rPr lang="ru-RU" dirty="0"/>
              <a:t>Поддерживать жертв жестокого обращения, разрушая молчание о том, что это происходит как в наших церквях, так и в наших общинах.</a:t>
            </a:r>
          </a:p>
          <a:p>
            <a:r>
              <a:rPr lang="en-US" dirty="0" err="1"/>
              <a:t>Помогите</a:t>
            </a:r>
            <a:r>
              <a:rPr lang="en-US" dirty="0"/>
              <a:t> </a:t>
            </a:r>
            <a:r>
              <a:rPr lang="en-US" dirty="0" err="1"/>
              <a:t>им</a:t>
            </a:r>
            <a:r>
              <a:rPr lang="en-US" dirty="0"/>
              <a:t> </a:t>
            </a:r>
            <a:r>
              <a:rPr lang="en-US" dirty="0" err="1"/>
              <a:t>исцелиться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3230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D7850-30E2-E571-9768-3019A337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3127" y="217344"/>
            <a:ext cx="7601527" cy="2128692"/>
          </a:xfrm>
        </p:spPr>
        <p:txBody>
          <a:bodyPr>
            <a:normAutofit/>
          </a:bodyPr>
          <a:lstStyle/>
          <a:p>
            <a:pPr algn="r"/>
            <a:r>
              <a:rPr lang="ru-RU" sz="4000" dirty="0" smtClean="0">
                <a:latin typeface="Futura LT Book" panose="02000504030000020003" pitchFamily="2" charset="0"/>
              </a:rPr>
              <a:t>Иезекииля 34:5-6. 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9B05F0-CCED-0716-C378-4CA51B99D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586182"/>
            <a:ext cx="9959109" cy="37662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«И </a:t>
            </a:r>
            <a:r>
              <a:rPr lang="ru-R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рассеялись они </a:t>
            </a:r>
            <a:r>
              <a:rPr lang="ru-RU" dirty="0"/>
              <a:t>без пастыря и, рассеявшись, сделались пищею всякому зверю полевому. Блуждают овцы Мои по всем горам и по всякому высокому холму, и по всему лицу земли рассеялись овцы Мои, </a:t>
            </a:r>
            <a:r>
              <a:rPr lang="ru-RU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и никто не разведывает о них, и никто не ищет их</a:t>
            </a:r>
            <a:r>
              <a:rPr lang="ru-RU"/>
              <a:t>. </a:t>
            </a:r>
            <a:endParaRPr lang="ru-RU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/>
              <a:t>Ответите ли вы: </a:t>
            </a:r>
            <a:r>
              <a:rPr lang="ru-RU" b="1" smtClean="0">
                <a:cs typeface="Futura" panose="020B0602020204020303" pitchFamily="34" charset="-79"/>
              </a:rPr>
              <a:t>«</a:t>
            </a:r>
            <a:r>
              <a:rPr lang="ru-RU" b="1" smtClean="0">
                <a:latin typeface="Futura" panose="020B0602020204020303" pitchFamily="34" charset="-79"/>
                <a:cs typeface="Futura" panose="020B0602020204020303" pitchFamily="34" charset="-79"/>
              </a:rPr>
              <a:t>Да</a:t>
            </a:r>
            <a:r>
              <a:rPr lang="ru-RU" b="1">
                <a:latin typeface="Futura" panose="020B0602020204020303" pitchFamily="34" charset="-79"/>
                <a:cs typeface="Futura" panose="020B0602020204020303" pitchFamily="34" charset="-79"/>
              </a:rPr>
              <a:t>, Иисус, я пойду</a:t>
            </a:r>
            <a:r>
              <a:rPr lang="ru-RU" b="1" smtClean="0">
                <a:latin typeface="Futura" panose="020B0602020204020303" pitchFamily="34" charset="-79"/>
                <a:cs typeface="Futura" panose="020B0602020204020303" pitchFamily="34" charset="-79"/>
              </a:rPr>
              <a:t>!»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33386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0B49BD-57B6-8E41-1A14-14F2CE833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2291" y="124981"/>
            <a:ext cx="7601527" cy="2128692"/>
          </a:xfrm>
        </p:spPr>
        <p:txBody>
          <a:bodyPr>
            <a:normAutofit/>
          </a:bodyPr>
          <a:lstStyle/>
          <a:p>
            <a:pPr algn="r"/>
            <a:r>
              <a:rPr lang="ru-RU" sz="4000" dirty="0" smtClean="0">
                <a:latin typeface="Futura LT Book" panose="02000504030000020003" pitchFamily="2" charset="0"/>
              </a:rPr>
              <a:t>Евангелие от Матфея</a:t>
            </a:r>
            <a:r>
              <a:rPr lang="pt-BR" sz="4000" dirty="0" smtClean="0">
                <a:latin typeface="Futura LT Book" panose="02000504030000020003" pitchFamily="2" charset="0"/>
              </a:rPr>
              <a:t> 18:11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95ABE3-FC6D-6D83-CFBE-A0B416D84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586182"/>
            <a:ext cx="9959109" cy="3766271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«Ибо Сын Человеческий</a:t>
            </a:r>
            <a:endParaRPr lang="en-US" dirty="0"/>
          </a:p>
          <a:p>
            <a:pPr marL="0" indent="0" algn="ctr">
              <a:buNone/>
            </a:pPr>
            <a:r>
              <a:rPr lang="ru-RU" dirty="0" smtClean="0"/>
              <a:t>пришел взыскать</a:t>
            </a:r>
            <a:endParaRPr lang="en-US" dirty="0"/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и спасти</a:t>
            </a:r>
            <a:endParaRPr lang="en-US" sz="2400" b="1" dirty="0">
              <a:solidFill>
                <a:srgbClr val="A1646A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погибшее».</a:t>
            </a:r>
            <a:endParaRPr lang="en-US" dirty="0">
              <a:solidFill>
                <a:srgbClr val="5E6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296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D7850-30E2-E571-9768-3019A337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3127" y="217344"/>
            <a:ext cx="7601527" cy="2128692"/>
          </a:xfrm>
        </p:spPr>
        <p:txBody>
          <a:bodyPr>
            <a:normAutofit/>
          </a:bodyPr>
          <a:lstStyle/>
          <a:p>
            <a:pPr algn="r"/>
            <a:r>
              <a:rPr lang="ru-RU" sz="4000" dirty="0" smtClean="0">
                <a:latin typeface="Futura LT Book" panose="02000504030000020003" pitchFamily="2" charset="0"/>
              </a:rPr>
              <a:t>Евангелие от Луки 15:3-6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9B05F0-CCED-0716-C378-4CA51B99D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586182"/>
            <a:ext cx="9959109" cy="376627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«Но Он сказал им следующую притчу</a:t>
            </a:r>
            <a:r>
              <a:rPr lang="en-US" dirty="0" smtClean="0"/>
              <a:t>: </a:t>
            </a:r>
            <a:endParaRPr lang="en-US" dirty="0"/>
          </a:p>
          <a:p>
            <a:pPr marL="0" indent="0">
              <a:buNone/>
            </a:pPr>
            <a:r>
              <a:rPr lang="ru-RU" dirty="0" smtClean="0"/>
              <a:t>4. кто </a:t>
            </a:r>
            <a:r>
              <a:rPr lang="ru-RU" dirty="0"/>
              <a:t>из вас, имея сто овец и потеряв одну из них, не оставит девяноста девяти в пустыне и не пойдет за пропавшею, пока не найдет ее?</a:t>
            </a:r>
          </a:p>
          <a:p>
            <a:pPr marL="0" indent="0">
              <a:buNone/>
            </a:pPr>
            <a:r>
              <a:rPr lang="ru-RU" dirty="0"/>
              <a:t>5. А найдя, возьмет ее на плечи свои с радостью</a:t>
            </a:r>
          </a:p>
          <a:p>
            <a:pPr marL="0" indent="0">
              <a:buNone/>
            </a:pPr>
            <a:r>
              <a:rPr lang="ru-RU" dirty="0"/>
              <a:t>6. и, придя домой, созовет друзей и соседей и скажет им: «порадуйтесь со мною: я нашел мою пропавшую овцу</a:t>
            </a:r>
            <a:r>
              <a:rPr lang="ru-RU" dirty="0" smtClean="0"/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0095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0B49BD-57B6-8E41-1A14-14F2CE833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3127" y="217344"/>
            <a:ext cx="7601527" cy="2128692"/>
          </a:xfrm>
        </p:spPr>
        <p:txBody>
          <a:bodyPr>
            <a:normAutofit/>
          </a:bodyPr>
          <a:lstStyle/>
          <a:p>
            <a:pPr algn="r"/>
            <a:r>
              <a:rPr lang="ru-RU" sz="4000" dirty="0">
                <a:latin typeface="Futura LT Book" panose="02000504030000020003" pitchFamily="2" charset="0"/>
              </a:rPr>
              <a:t>Евангелие от Матфея </a:t>
            </a:r>
            <a:r>
              <a:rPr lang="pt-BR" sz="4000" dirty="0" smtClean="0">
                <a:latin typeface="Futura LT Book" panose="02000504030000020003" pitchFamily="2" charset="0"/>
              </a:rPr>
              <a:t>18:14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95ABE3-FC6D-6D83-CFBE-A0B416D84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586182"/>
            <a:ext cx="9959109" cy="37662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«Так</a:t>
            </a:r>
            <a:r>
              <a:rPr lang="ru-RU" dirty="0"/>
              <a:t>, 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нет</a:t>
            </a:r>
            <a:r>
              <a:rPr lang="ru-RU" dirty="0"/>
              <a:t> воли Отца вашего Небесного, </a:t>
            </a:r>
            <a:endParaRPr lang="ru-RU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чтобы </a:t>
            </a:r>
            <a:r>
              <a:rPr lang="ru-RU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погиб </a:t>
            </a:r>
            <a:endParaRPr lang="ru-RU" b="1" dirty="0" smtClean="0">
              <a:solidFill>
                <a:srgbClr val="5E6373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один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0" indent="0" algn="ctr">
              <a:buNone/>
            </a:pPr>
            <a:r>
              <a:rPr lang="ru-RU" dirty="0" smtClean="0"/>
              <a:t>из </a:t>
            </a:r>
            <a:r>
              <a:rPr lang="ru-RU" dirty="0"/>
              <a:t>малых </a:t>
            </a:r>
            <a:r>
              <a:rPr lang="ru-RU" dirty="0" smtClean="0"/>
              <a:t>сих».</a:t>
            </a:r>
          </a:p>
        </p:txBody>
      </p:sp>
    </p:spTree>
    <p:extLst>
      <p:ext uri="{BB962C8B-B14F-4D97-AF65-F5344CB8AC3E}">
        <p14:creationId xmlns:p14="http://schemas.microsoft.com/office/powerpoint/2010/main" val="1443838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D7850-30E2-E571-9768-3019A337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3127" y="217344"/>
            <a:ext cx="7601527" cy="2128692"/>
          </a:xfrm>
        </p:spPr>
        <p:txBody>
          <a:bodyPr>
            <a:normAutofit/>
          </a:bodyPr>
          <a:lstStyle/>
          <a:p>
            <a:pPr algn="r"/>
            <a:r>
              <a:rPr lang="ru-RU" sz="4000" dirty="0" smtClean="0">
                <a:latin typeface="Futura LT Book" panose="02000504030000020003" pitchFamily="2" charset="0"/>
              </a:rPr>
              <a:t>Иезикииля 34:3-4.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9B05F0-CCED-0716-C378-4CA51B99D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586182"/>
            <a:ext cx="9959109" cy="37662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«3. Вы ели тук и во́лною одевались, откормленных овец закалали, а стада не пасли.</a:t>
            </a:r>
          </a:p>
          <a:p>
            <a:pPr marL="0" indent="0" algn="ctr">
              <a:buNone/>
            </a:pPr>
            <a:r>
              <a:rPr lang="ru-RU" dirty="0"/>
              <a:t>4. </a:t>
            </a:r>
            <a:r>
              <a:rPr lang="ru-R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Слабых</a:t>
            </a:r>
            <a:r>
              <a:rPr lang="ru-RU" dirty="0"/>
              <a:t> не укрепляли, и </a:t>
            </a:r>
            <a:r>
              <a:rPr lang="ru-R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больной</a:t>
            </a:r>
            <a:r>
              <a:rPr lang="ru-RU" dirty="0"/>
              <a:t> овцы не врачевали, и </a:t>
            </a:r>
            <a:r>
              <a:rPr lang="ru-R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пораненной</a:t>
            </a:r>
            <a:r>
              <a:rPr lang="ru-RU" dirty="0"/>
              <a:t> не перевязывали, и </a:t>
            </a:r>
            <a:r>
              <a:rPr lang="ru-R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угнанной</a:t>
            </a:r>
            <a:r>
              <a:rPr lang="ru-RU" dirty="0"/>
              <a:t> не возвращали, и </a:t>
            </a:r>
            <a:r>
              <a:rPr lang="ru-R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потерянной</a:t>
            </a:r>
            <a:r>
              <a:rPr lang="ru-RU" dirty="0"/>
              <a:t> не искали, а правили ими с насилием и жестокостью</a:t>
            </a:r>
            <a:r>
              <a:rPr lang="ru-RU" dirty="0" smtClean="0"/>
              <a:t>.</a:t>
            </a:r>
          </a:p>
          <a:p>
            <a:pPr marL="0" indent="0" algn="ctr">
              <a:buNone/>
            </a:pPr>
            <a:endParaRPr lang="en-US" b="1" dirty="0">
              <a:solidFill>
                <a:srgbClr val="A1646A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546840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 algn="ctr">
              <a:buNone/>
            </a:pPr>
            <a:endParaRPr lang="en-US" b="1" dirty="0">
              <a:solidFill>
                <a:srgbClr val="5E6373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Ты и Я – </a:t>
            </a:r>
          </a:p>
          <a:p>
            <a:pPr marL="0" indent="0" algn="ctr">
              <a:buNone/>
            </a:pPr>
            <a:r>
              <a:rPr lang="ru-RU" dirty="0" smtClean="0"/>
              <a:t>Нам нужно помочь</a:t>
            </a:r>
            <a:endParaRPr lang="en-US" dirty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найти</a:t>
            </a:r>
            <a:endParaRPr lang="en-US" b="1" dirty="0">
              <a:solidFill>
                <a:srgbClr val="5E6373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pPr marL="0" indent="0" algn="ctr">
              <a:buNone/>
            </a:pPr>
            <a:r>
              <a:rPr lang="ru-RU" dirty="0"/>
              <a:t>т</a:t>
            </a:r>
            <a:r>
              <a:rPr lang="ru-RU" dirty="0" smtClean="0"/>
              <a:t>у </a:t>
            </a:r>
            <a:r>
              <a:rPr lang="ru-RU" b="1" dirty="0" smtClean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единственную </a:t>
            </a:r>
            <a:r>
              <a:rPr lang="ru-RU" dirty="0" smtClean="0"/>
              <a:t>овцу, </a:t>
            </a:r>
          </a:p>
          <a:p>
            <a:pPr marL="0" indent="0" algn="ctr">
              <a:buNone/>
            </a:pPr>
            <a:r>
              <a:rPr lang="ru-RU" dirty="0" smtClean="0"/>
              <a:t>которая потерялась и </a:t>
            </a:r>
            <a:endParaRPr lang="en-US" dirty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отстала</a:t>
            </a:r>
            <a:endParaRPr lang="en-US" b="1" dirty="0">
              <a:solidFill>
                <a:srgbClr val="A1646A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pPr marL="0" indent="0" algn="ctr">
              <a:buNone/>
            </a:pPr>
            <a:r>
              <a:rPr lang="ru-RU" dirty="0" smtClean="0"/>
              <a:t>от других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301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0B49BD-57B6-8E41-1A14-14F2CE833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3127" y="217344"/>
            <a:ext cx="7601527" cy="2128692"/>
          </a:xfrm>
        </p:spPr>
        <p:txBody>
          <a:bodyPr>
            <a:normAutofit/>
          </a:bodyPr>
          <a:lstStyle/>
          <a:p>
            <a:pPr algn="r"/>
            <a:r>
              <a:rPr lang="ru-RU" sz="4000" dirty="0" smtClean="0">
                <a:latin typeface="Futura LT Book" panose="02000504030000020003" pitchFamily="2" charset="0"/>
              </a:rPr>
              <a:t>Римлянам 12:10, 15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95ABE3-FC6D-6D83-CFBE-A0B416D84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586182"/>
            <a:ext cx="9959109" cy="3766271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«10. </a:t>
            </a:r>
            <a:r>
              <a:rPr lang="ru-R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будьте братолюбивы </a:t>
            </a:r>
            <a:r>
              <a:rPr lang="ru-RU" dirty="0"/>
              <a:t>друг к другу с </a:t>
            </a:r>
            <a:r>
              <a:rPr lang="ru-R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нежностью</a:t>
            </a:r>
            <a:r>
              <a:rPr lang="ru-RU" dirty="0" smtClean="0"/>
              <a:t>;</a:t>
            </a:r>
          </a:p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почтительности</a:t>
            </a:r>
            <a:r>
              <a:rPr lang="ru-RU" dirty="0"/>
              <a:t> друг друга предупреждайте</a:t>
            </a:r>
            <a:r>
              <a:rPr lang="ru-RU" dirty="0" smtClean="0"/>
              <a:t>…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Радуйтесь</a:t>
            </a:r>
            <a:r>
              <a:rPr lang="ru-RU" dirty="0"/>
              <a:t> с радующимися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и </a:t>
            </a:r>
            <a:r>
              <a:rPr lang="ru-R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плачьте</a:t>
            </a:r>
            <a:r>
              <a:rPr lang="ru-RU" dirty="0"/>
              <a:t> с </a:t>
            </a:r>
            <a:r>
              <a:rPr lang="ru-RU" dirty="0" smtClean="0"/>
              <a:t>плачущими».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597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Исаия 61:1.</a:t>
            </a:r>
            <a:endParaRPr lang="pt-BR" sz="4000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dirty="0"/>
          </a:p>
          <a:p>
            <a:pPr marL="1371600" lvl="3" indent="0">
              <a:buNone/>
            </a:pPr>
            <a:endParaRPr lang="ru-RU" sz="2800" dirty="0" smtClean="0"/>
          </a:p>
          <a:p>
            <a:pPr marL="1371600" lvl="3" indent="0">
              <a:buNone/>
            </a:pPr>
            <a:r>
              <a:rPr lang="ru-RU" sz="2800" dirty="0" smtClean="0"/>
              <a:t>«</a:t>
            </a:r>
            <a:r>
              <a:rPr lang="ru-RU" sz="2800" dirty="0"/>
              <a:t>Дух Господа Бога на Мне, </a:t>
            </a:r>
            <a:endParaRPr lang="ru-RU" sz="2800" dirty="0" smtClean="0"/>
          </a:p>
          <a:p>
            <a:pPr marL="1371600" lvl="3" indent="0">
              <a:buNone/>
            </a:pPr>
            <a:r>
              <a:rPr lang="ru-RU" sz="2800" dirty="0" smtClean="0"/>
              <a:t>ибо </a:t>
            </a:r>
            <a:r>
              <a:rPr lang="ru-RU" sz="2800" dirty="0"/>
              <a:t>Господь помазал Меня благовествовать нищим, послал Меня исцелять сокрушенных сердцем, проповедовать пленным освобождение </a:t>
            </a:r>
            <a:endParaRPr lang="ru-RU" sz="2800" dirty="0" smtClean="0"/>
          </a:p>
          <a:p>
            <a:pPr marL="1371600" lvl="3" indent="0">
              <a:buNone/>
            </a:pPr>
            <a:r>
              <a:rPr lang="ru-RU" sz="2800" dirty="0" smtClean="0"/>
              <a:t>и </a:t>
            </a:r>
            <a:r>
              <a:rPr lang="ru-RU" sz="2800" dirty="0"/>
              <a:t>узникам открытие темницы</a:t>
            </a:r>
            <a:r>
              <a:rPr lang="ru-RU" sz="2800" dirty="0" smtClean="0"/>
              <a:t>…»</a:t>
            </a:r>
          </a:p>
        </p:txBody>
      </p:sp>
    </p:spTree>
    <p:extLst>
      <p:ext uri="{BB962C8B-B14F-4D97-AF65-F5344CB8AC3E}">
        <p14:creationId xmlns:p14="http://schemas.microsoft.com/office/powerpoint/2010/main" val="41955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Исаия 61:2,3а.</a:t>
            </a:r>
            <a:endParaRPr lang="pt-BR" sz="4000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1828800" lvl="4" indent="0">
              <a:buNone/>
            </a:pPr>
            <a:endParaRPr lang="ru-RU" sz="2800" dirty="0"/>
          </a:p>
          <a:p>
            <a:pPr marL="1828800" lvl="4" indent="0">
              <a:buNone/>
            </a:pPr>
            <a:endParaRPr lang="ru-RU" sz="2800" dirty="0" smtClean="0"/>
          </a:p>
          <a:p>
            <a:pPr marL="1828800" lvl="4" indent="0">
              <a:buNone/>
            </a:pPr>
            <a:r>
              <a:rPr lang="ru-RU" sz="2800" dirty="0" smtClean="0"/>
              <a:t>«Проповедовать </a:t>
            </a:r>
            <a:r>
              <a:rPr lang="ru-RU" sz="2800" dirty="0"/>
              <a:t>лето Господне благоприятное </a:t>
            </a:r>
            <a:endParaRPr lang="ru-RU" sz="2800" dirty="0" smtClean="0"/>
          </a:p>
          <a:p>
            <a:pPr marL="1828800" lvl="4" indent="0">
              <a:buNone/>
            </a:pPr>
            <a:r>
              <a:rPr lang="ru-RU" sz="2800" dirty="0"/>
              <a:t>	</a:t>
            </a:r>
            <a:r>
              <a:rPr lang="ru-RU" sz="2800" dirty="0" smtClean="0"/>
              <a:t>и </a:t>
            </a:r>
            <a:r>
              <a:rPr lang="ru-RU" sz="2800" dirty="0"/>
              <a:t>день мщения Бога нашего</a:t>
            </a:r>
            <a:r>
              <a:rPr lang="ru-RU" sz="2800" dirty="0" smtClean="0"/>
              <a:t>,</a:t>
            </a:r>
          </a:p>
          <a:p>
            <a:pPr marL="1828800" lvl="4" indent="0">
              <a:buNone/>
            </a:pPr>
            <a:r>
              <a:rPr lang="ru-RU" sz="2800" dirty="0" smtClean="0"/>
              <a:t> </a:t>
            </a:r>
            <a:r>
              <a:rPr lang="ru-RU" sz="2800" dirty="0"/>
              <a:t>утешить всех сетующих,</a:t>
            </a:r>
          </a:p>
          <a:p>
            <a:pPr marL="1828800" lvl="4" indent="0">
              <a:buNone/>
            </a:pPr>
            <a:r>
              <a:rPr lang="ru-RU" sz="2800" dirty="0" smtClean="0"/>
              <a:t>возвестить </a:t>
            </a:r>
            <a:r>
              <a:rPr lang="ru-RU" sz="2800" dirty="0"/>
              <a:t>сетующим на Сионе, </a:t>
            </a:r>
            <a:endParaRPr lang="ru-RU" sz="2800" dirty="0" smtClean="0"/>
          </a:p>
          <a:p>
            <a:pPr marL="1828800" lvl="4" indent="0">
              <a:buNone/>
            </a:pPr>
            <a:r>
              <a:rPr lang="ru-RU" sz="2800" dirty="0"/>
              <a:t>	</a:t>
            </a:r>
            <a:r>
              <a:rPr lang="ru-RU" sz="2800" dirty="0" smtClean="0"/>
              <a:t>что </a:t>
            </a:r>
            <a:r>
              <a:rPr lang="ru-RU" sz="2800" dirty="0"/>
              <a:t>им вместо пепла дастся украшение, вместо плача — елей радости, вместо унылого </a:t>
            </a:r>
            <a:r>
              <a:rPr lang="ru-RU" sz="2800" dirty="0" smtClean="0"/>
              <a:t>духа – славная одежда…»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4543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667</Words>
  <Application>Microsoft Office PowerPoint</Application>
  <PresentationFormat>Широкоэкранный</PresentationFormat>
  <Paragraphs>96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Arial</vt:lpstr>
      <vt:lpstr>Avenir Next Demi Bold</vt:lpstr>
      <vt:lpstr>Calibri</vt:lpstr>
      <vt:lpstr>Calibri Light</vt:lpstr>
      <vt:lpstr>Futura</vt:lpstr>
      <vt:lpstr>Futura LT Book</vt:lpstr>
      <vt:lpstr>Impact</vt:lpstr>
      <vt:lpstr>Montserrat ExtraBold</vt:lpstr>
      <vt:lpstr>Syabab Brush Script</vt:lpstr>
      <vt:lpstr>Office Theme</vt:lpstr>
      <vt:lpstr>Овец Моих</vt:lpstr>
      <vt:lpstr>Евангелие от Матфея 18:11</vt:lpstr>
      <vt:lpstr>Евангелие от Луки 15:3-6</vt:lpstr>
      <vt:lpstr>Евангелие от Матфея 18:14</vt:lpstr>
      <vt:lpstr>Иезикииля 34:3-4.</vt:lpstr>
      <vt:lpstr>Презентация PowerPoint</vt:lpstr>
      <vt:lpstr>Римлянам 12:10, 15</vt:lpstr>
      <vt:lpstr>Исаия 61:1.</vt:lpstr>
      <vt:lpstr>Исаия 61:2,3а.</vt:lpstr>
      <vt:lpstr>Исаия 61:3б.</vt:lpstr>
      <vt:lpstr>Псалтирь 146:3.</vt:lpstr>
      <vt:lpstr>Мы показываем, что нам не всеравно, когда: </vt:lpstr>
      <vt:lpstr>Презентация PowerPoint</vt:lpstr>
      <vt:lpstr>Иногда отправиться  на поиски пострадавшей означает:</vt:lpstr>
      <vt:lpstr>Как мы им можем помочь?</vt:lpstr>
      <vt:lpstr>Иезекииля 34:5-6.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God’s love</dc:title>
  <dc:creator>Erika Miike</dc:creator>
  <cp:lastModifiedBy>Tatiana Kucheruk</cp:lastModifiedBy>
  <cp:revision>24</cp:revision>
  <cp:lastPrinted>2024-04-01T23:56:07Z</cp:lastPrinted>
  <dcterms:created xsi:type="dcterms:W3CDTF">2023-02-14T12:16:54Z</dcterms:created>
  <dcterms:modified xsi:type="dcterms:W3CDTF">2024-09-10T11:09:53Z</dcterms:modified>
</cp:coreProperties>
</file>