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5" r:id="rId7"/>
    <p:sldId id="261" r:id="rId8"/>
    <p:sldId id="268" r:id="rId9"/>
    <p:sldId id="260" r:id="rId10"/>
    <p:sldId id="262" r:id="rId11"/>
    <p:sldId id="269" r:id="rId12"/>
    <p:sldId id="271" r:id="rId13"/>
    <p:sldId id="272" r:id="rId14"/>
    <p:sldId id="273" r:id="rId15"/>
    <p:sldId id="277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30/06/2024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4819" y="1838872"/>
            <a:ext cx="7633854" cy="643866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Проинформированная о существовании эмоциональных травм</a:t>
            </a:r>
            <a:endParaRPr lang="pt-BR" sz="4400" b="1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4856019" y="6098186"/>
            <a:ext cx="5070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spc="300" dirty="0">
                <a:latin typeface="Impact" panose="020B0806030902050204" pitchFamily="34" charset="0"/>
              </a:rPr>
              <a:t>Остановитеэтосейчас</a:t>
            </a:r>
            <a:br>
              <a:rPr lang="ru-RU" sz="1200" spc="300" dirty="0">
                <a:latin typeface="Impact" panose="020B0806030902050204" pitchFamily="34" charset="0"/>
              </a:rPr>
            </a:br>
            <a:r>
              <a:rPr lang="ru-RU" sz="1200" spc="300" dirty="0">
                <a:latin typeface="Impact" panose="020B0806030902050204" pitchFamily="34" charset="0"/>
              </a:rPr>
              <a:t>Адвентисты говорятНЕТнасилию</a:t>
            </a:r>
            <a:endParaRPr lang="en-US" sz="1200" spc="300" dirty="0"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B275F6-B509-656A-9CBD-D6CB06C709BF}"/>
              </a:ext>
            </a:extLst>
          </p:cNvPr>
          <p:cNvSpPr txBox="1"/>
          <p:nvPr/>
        </p:nvSpPr>
        <p:spPr>
          <a:xfrm>
            <a:off x="595746" y="315378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28575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</a:rPr>
              <a:t>Церковь - </a:t>
            </a:r>
            <a:endParaRPr lang="pt-BR" sz="9600" dirty="0">
              <a:ln w="28575"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FBB3B1-C752-FC7A-4745-F801C298A3C9}"/>
              </a:ext>
            </a:extLst>
          </p:cNvPr>
          <p:cNvSpPr txBox="1"/>
          <p:nvPr/>
        </p:nvSpPr>
        <p:spPr>
          <a:xfrm>
            <a:off x="6512745" y="4637943"/>
            <a:ext cx="39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Автор </a:t>
            </a:r>
            <a:r>
              <a:rPr lang="ru-RU" smtClean="0">
                <a:solidFill>
                  <a:schemeClr val="bg1"/>
                </a:solidFill>
              </a:rPr>
              <a:t>Джоанна </a:t>
            </a:r>
            <a:r>
              <a:rPr lang="ru-RU" smtClean="0">
                <a:solidFill>
                  <a:schemeClr val="bg1"/>
                </a:solidFill>
              </a:rPr>
              <a:t>Дэниел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При участии Саманты Фессал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/>
              <a:t>Создать команду </a:t>
            </a:r>
            <a:r>
              <a:rPr lang="ru-RU" sz="3200" b="1" dirty="0"/>
              <a:t>лидеров, которые изучили специфику травмы</a:t>
            </a:r>
            <a:r>
              <a:rPr lang="ru-RU" sz="3200" b="1" dirty="0" smtClean="0"/>
              <a:t>.</a:t>
            </a: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76671"/>
            <a:ext cx="2089728" cy="430725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ПЯТЬ КЛЮЧЕЙ </a:t>
            </a:r>
            <a:br>
              <a:rPr lang="ru-RU" sz="2600" b="1" dirty="0" smtClean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dirty="0" smtClean="0">
                <a:latin typeface="Futura LT Book" panose="02000504030000020003" pitchFamily="2" charset="0"/>
              </a:rPr>
              <a:t> </a:t>
            </a:r>
            <a:r>
              <a:rPr lang="ru-RU" sz="1600" dirty="0" smtClean="0">
                <a:latin typeface="Futura LT Book" panose="02000504030000020003" pitchFamily="2" charset="0"/>
              </a:rPr>
              <a:t>ДЛЯ СЛУЖЕНИЯ ВОССТАНОВЛЕНИЯ</a:t>
            </a:r>
            <a:r>
              <a:rPr lang="en-US" sz="1600" dirty="0">
                <a:latin typeface="Futura LT Book" panose="02000504030000020003" pitchFamily="2" charset="0"/>
              </a:rPr>
              <a:t/>
            </a:r>
            <a:br>
              <a:rPr lang="en-US" sz="16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89635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Т</a:t>
            </a:r>
            <a:r>
              <a:rPr lang="ru-RU" sz="4000" b="1" dirty="0" smtClean="0"/>
              <a:t>равмоинформированные лидеры</a:t>
            </a:r>
            <a:endParaRPr lang="en-US" sz="4000" b="1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lvl="0"/>
            <a:r>
              <a:rPr lang="ru-RU" dirty="0"/>
              <a:t>Понимать долгосрочное воздействие травмы - поведенческие, психические и физические последствия.</a:t>
            </a:r>
          </a:p>
          <a:p>
            <a:pPr lvl="0"/>
            <a:r>
              <a:rPr lang="ru-RU" dirty="0"/>
              <a:t>Признать, что травма также влияет на духовную жизнь.</a:t>
            </a:r>
          </a:p>
          <a:p>
            <a:pPr lvl="0"/>
            <a:r>
              <a:rPr lang="ru-RU" dirty="0"/>
              <a:t>Знать, что НДО (неблагоприятный детский опыт) влияет на семьи на протяжении многих поколений.</a:t>
            </a:r>
          </a:p>
          <a:p>
            <a:pPr lvl="0"/>
            <a:r>
              <a:rPr lang="ru-RU" dirty="0"/>
              <a:t>Определите последствия НДО, включая депрессию, тревогу, панические атаки, проблемы со сном, стресс, изменения в поведении и низкую самооценку.</a:t>
            </a:r>
          </a:p>
        </p:txBody>
      </p:sp>
    </p:spTree>
    <p:extLst>
      <p:ext uri="{BB962C8B-B14F-4D97-AF65-F5344CB8AC3E}">
        <p14:creationId xmlns:p14="http://schemas.microsoft.com/office/powerpoint/2010/main" val="233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Лидеры церкви, учитывающие специфику травмы:</a:t>
            </a:r>
            <a:endParaRPr lang="en-US" sz="2800" b="1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Задают </a:t>
            </a:r>
            <a:r>
              <a:rPr lang="ru-RU" dirty="0"/>
              <a:t>тон для других.</a:t>
            </a:r>
          </a:p>
          <a:p>
            <a:pPr lvl="0"/>
            <a:r>
              <a:rPr lang="ru-RU" dirty="0"/>
              <a:t>Проявляют терпение, когда поведение кажется нежелательным.</a:t>
            </a:r>
          </a:p>
          <a:p>
            <a:pPr lvl="0"/>
            <a:r>
              <a:rPr lang="ru-RU" dirty="0"/>
              <a:t>Задавайте вопросы, например: "Что вам нужно?". </a:t>
            </a:r>
          </a:p>
          <a:p>
            <a:pPr lvl="0"/>
            <a:r>
              <a:rPr lang="ru-RU" dirty="0"/>
              <a:t>Правильно реагируют на обвинения в жестоком обращении.</a:t>
            </a:r>
          </a:p>
        </p:txBody>
      </p:sp>
    </p:spTree>
    <p:extLst>
      <p:ext uri="{BB962C8B-B14F-4D97-AF65-F5344CB8AC3E}">
        <p14:creationId xmlns:p14="http://schemas.microsoft.com/office/powerpoint/2010/main" val="36821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5E6373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Создать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команду лидеров.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/>
              <a:t>2. Понимать сложности, с которыми могут столкнуться жертвы.</a:t>
            </a:r>
            <a:endParaRPr lang="en-US" sz="3600" b="1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216427"/>
            <a:ext cx="2145146" cy="42675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ПЯТЬ КЛЮЧЕЙ </a:t>
            </a:r>
            <a:b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400" dirty="0">
                <a:latin typeface="Futura LT Book" panose="02000504030000020003" pitchFamily="2" charset="0"/>
              </a:rPr>
              <a:t> </a:t>
            </a:r>
            <a:r>
              <a:rPr lang="ru-RU" sz="1600" dirty="0">
                <a:latin typeface="Futura LT Book" panose="02000504030000020003" pitchFamily="2" charset="0"/>
              </a:rPr>
              <a:t>ДЛЯ СЛУЖЕНИЯ ВОССТАНОВЛЕНИЯ</a:t>
            </a:r>
            <a:r>
              <a:rPr lang="en-US" sz="1800" dirty="0">
                <a:latin typeface="Futura LT Book" panose="02000504030000020003" pitchFamily="2" charset="0"/>
              </a:rPr>
              <a:t/>
            </a:r>
            <a:br>
              <a:rPr lang="en-US" sz="1800" dirty="0">
                <a:latin typeface="Futura LT Book" panose="02000504030000020003" pitchFamily="2" charset="0"/>
              </a:rPr>
            </a:br>
            <a:r>
              <a:rPr lang="en-US" sz="2800" dirty="0">
                <a:latin typeface="Futura LT Book" panose="02000504030000020003" pitchFamily="2" charset="0"/>
              </a:rPr>
              <a:t/>
            </a: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Барьеры </a:t>
            </a:r>
            <a:r>
              <a:rPr lang="ru-RU" sz="4000" dirty="0">
                <a:latin typeface="Futura LT Book" panose="02000504030000020003" pitchFamily="2" charset="0"/>
              </a:rPr>
              <a:t>на пути к получению услуг: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lvl="0"/>
            <a:r>
              <a:rPr lang="ru-RU" dirty="0"/>
              <a:t>Язык</a:t>
            </a:r>
          </a:p>
          <a:p>
            <a:pPr lvl="0"/>
            <a:r>
              <a:rPr lang="ru-RU" dirty="0"/>
              <a:t>Культура</a:t>
            </a:r>
          </a:p>
          <a:p>
            <a:pPr lvl="0"/>
            <a:r>
              <a:rPr lang="ru-RU" dirty="0"/>
              <a:t>Финансы</a:t>
            </a:r>
          </a:p>
          <a:p>
            <a:pPr lvl="0"/>
            <a:r>
              <a:rPr lang="ru-RU" dirty="0"/>
              <a:t>Страх осуждения</a:t>
            </a:r>
          </a:p>
          <a:p>
            <a:pPr lvl="0"/>
            <a:r>
              <a:rPr lang="ru-RU" dirty="0"/>
              <a:t>Списки ожидания</a:t>
            </a:r>
          </a:p>
          <a:p>
            <a:r>
              <a:rPr lang="ru-RU" dirty="0"/>
              <a:t>Отсутствие доступа к государственным фондам и услугам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9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61" y="2339611"/>
            <a:ext cx="8174283" cy="4108474"/>
          </a:xfrm>
        </p:spPr>
        <p:txBody>
          <a:bodyPr/>
          <a:lstStyle/>
          <a:p>
            <a:r>
              <a:rPr lang="ru-RU" dirty="0" smtClean="0"/>
              <a:t>Знакомиться </a:t>
            </a:r>
            <a:r>
              <a:rPr lang="ru-RU" dirty="0"/>
              <a:t>с местными ресурсами, предназначенными для оказания помощи травмированным людям.</a:t>
            </a:r>
          </a:p>
          <a:p>
            <a:r>
              <a:rPr lang="ru-RU" dirty="0" smtClean="0"/>
              <a:t>Содействовать </a:t>
            </a:r>
            <a:r>
              <a:rPr lang="ru-RU" dirty="0"/>
              <a:t>получению профессиональной помощи и ресурсов для них.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18A11C-5275-E67A-B233-71A08524952E}"/>
              </a:ext>
            </a:extLst>
          </p:cNvPr>
          <p:cNvSpPr txBox="1"/>
          <p:nvPr/>
        </p:nvSpPr>
        <p:spPr>
          <a:xfrm>
            <a:off x="1818861" y="735496"/>
            <a:ext cx="81202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Церковь, учитывающая травму, будет</a:t>
            </a:r>
            <a:r>
              <a:rPr lang="ru-RU" sz="3600" dirty="0" smtClean="0"/>
              <a:t>:</a:t>
            </a:r>
          </a:p>
          <a:p>
            <a:endParaRPr lang="ru-RU" sz="4400" dirty="0"/>
          </a:p>
          <a:p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48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98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Занятие в группе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151" y="3467312"/>
            <a:ext cx="5181600" cy="2949795"/>
          </a:xfrm>
        </p:spPr>
        <p:txBody>
          <a:bodyPr>
            <a:normAutofit/>
          </a:bodyPr>
          <a:lstStyle/>
          <a:p>
            <a:endParaRPr lang="pt-BR" dirty="0"/>
          </a:p>
          <a:p>
            <a:pPr lvl="0"/>
            <a:r>
              <a:rPr lang="ru-RU" b="1" dirty="0"/>
              <a:t> </a:t>
            </a:r>
            <a:r>
              <a:rPr lang="en-US" dirty="0" err="1"/>
              <a:t>Язык</a:t>
            </a:r>
            <a:endParaRPr lang="ru-RU" dirty="0"/>
          </a:p>
          <a:p>
            <a:pPr lvl="0"/>
            <a:r>
              <a:rPr lang="en-US" dirty="0" err="1"/>
              <a:t>Культура</a:t>
            </a:r>
            <a:endParaRPr lang="ru-RU" dirty="0"/>
          </a:p>
          <a:p>
            <a:pPr lvl="0"/>
            <a:r>
              <a:rPr lang="en-US" dirty="0" err="1" smtClean="0"/>
              <a:t>Финансы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19A850-332A-F44C-785A-F522ED47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3645" y="3435640"/>
            <a:ext cx="4824628" cy="30131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r>
              <a:rPr lang="en-US" dirty="0" err="1"/>
              <a:t>Страх</a:t>
            </a:r>
            <a:r>
              <a:rPr lang="en-US" dirty="0"/>
              <a:t> </a:t>
            </a:r>
            <a:r>
              <a:rPr lang="en-US" dirty="0" err="1"/>
              <a:t>осуждения</a:t>
            </a:r>
            <a:endParaRPr lang="ru-RU" dirty="0"/>
          </a:p>
          <a:p>
            <a:pPr lvl="0"/>
            <a:r>
              <a:rPr lang="ru-RU" dirty="0"/>
              <a:t>Очередь</a:t>
            </a:r>
          </a:p>
          <a:p>
            <a:pPr lvl="0"/>
            <a:r>
              <a:rPr lang="ru-RU" dirty="0"/>
              <a:t>Отсутствие доступа к государственным фондам и услугам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3436FF-8269-6499-547D-C7DDBB6ED3BE}"/>
              </a:ext>
            </a:extLst>
          </p:cNvPr>
          <p:cNvSpPr txBox="1"/>
          <p:nvPr/>
        </p:nvSpPr>
        <p:spPr>
          <a:xfrm>
            <a:off x="938151" y="1923803"/>
            <a:ext cx="87639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Вопрос для обсуждения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lvl="0"/>
            <a:r>
              <a:rPr lang="ru-RU" sz="2800" dirty="0"/>
              <a:t>Что может сделать ваша церковь, чтобы помочь людям, столкнувшимся с этими барьерами в получении помощи?</a:t>
            </a:r>
            <a:r>
              <a:rPr 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716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1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Создать команду лидеров.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Понимать сложности, с которыми могут столкнуться жертвы.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4800" dirty="0" smtClean="0"/>
              <a:t>3. Активно слушать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36913"/>
            <a:ext cx="2089728" cy="43470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ПЯТЬ КЛЮЧЕЙ </a:t>
            </a:r>
            <a:b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1400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ru-RU" sz="1400" dirty="0">
                <a:latin typeface="Futura" panose="020B0602020204020303" pitchFamily="34" charset="-79"/>
                <a:cs typeface="Futura" panose="020B0602020204020303" pitchFamily="34" charset="-79"/>
              </a:rPr>
              <a:t>ДЛЯ СЛУЖЕНИЯ ВОССТАНОВЛЕНИЯ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800" dirty="0">
                <a:latin typeface="Futura LT Book" panose="02000504030000020003" pitchFamily="2" charset="0"/>
              </a:rPr>
              <a:t/>
            </a: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600" dirty="0">
                <a:latin typeface="Futura LT Book" panose="02000504030000020003" pitchFamily="2" charset="0"/>
              </a:rPr>
              <a:t/>
            </a: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217344"/>
            <a:ext cx="843561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Барьеры на пути к активному слушанию: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lvl="0"/>
            <a:r>
              <a:rPr lang="ru-RU" dirty="0"/>
              <a:t>Общественные взгляды на жестокое обращение</a:t>
            </a:r>
          </a:p>
          <a:p>
            <a:pPr lvl="0"/>
            <a:r>
              <a:rPr lang="en-US" dirty="0" err="1"/>
              <a:t>Ценности</a:t>
            </a:r>
            <a:r>
              <a:rPr lang="en-US" dirty="0"/>
              <a:t> </a:t>
            </a:r>
            <a:r>
              <a:rPr lang="en-US" dirty="0" err="1"/>
              <a:t>слушателя</a:t>
            </a:r>
            <a:endParaRPr lang="ru-RU" dirty="0"/>
          </a:p>
          <a:p>
            <a:pPr lvl="0"/>
            <a:r>
              <a:rPr lang="en-US" dirty="0" err="1"/>
              <a:t>Личные</a:t>
            </a:r>
            <a:r>
              <a:rPr lang="en-US" dirty="0"/>
              <a:t> </a:t>
            </a:r>
            <a:r>
              <a:rPr lang="en-US" dirty="0" err="1"/>
              <a:t>взгляды</a:t>
            </a:r>
            <a:r>
              <a:rPr lang="en-US" dirty="0"/>
              <a:t> </a:t>
            </a:r>
            <a:r>
              <a:rPr lang="en-US" dirty="0" err="1"/>
              <a:t>слушателя</a:t>
            </a:r>
            <a:endParaRPr lang="ru-RU" dirty="0"/>
          </a:p>
          <a:p>
            <a:pPr lvl="0"/>
            <a:r>
              <a:rPr lang="en-US" dirty="0" err="1"/>
              <a:t>Мнение</a:t>
            </a:r>
            <a:r>
              <a:rPr lang="en-US" dirty="0"/>
              <a:t> </a:t>
            </a:r>
            <a:r>
              <a:rPr lang="en-US" dirty="0" err="1"/>
              <a:t>слушателя</a:t>
            </a:r>
            <a:r>
              <a:rPr lang="en-US" dirty="0"/>
              <a:t> о </a:t>
            </a:r>
            <a:r>
              <a:rPr lang="en-US" dirty="0" err="1"/>
              <a:t>злоумышленнике</a:t>
            </a:r>
            <a:endParaRPr lang="ru-RU" dirty="0"/>
          </a:p>
          <a:p>
            <a:pPr lvl="0"/>
            <a:r>
              <a:rPr lang="ru-RU" dirty="0"/>
              <a:t>Читать лекции или давать советы</a:t>
            </a:r>
          </a:p>
          <a:p>
            <a:pPr lvl="0"/>
            <a:r>
              <a:rPr lang="en-US" dirty="0" err="1"/>
              <a:t>Отрицание</a:t>
            </a:r>
            <a:r>
              <a:rPr lang="en-US" dirty="0"/>
              <a:t> </a:t>
            </a:r>
            <a:r>
              <a:rPr lang="en-US" dirty="0" err="1"/>
              <a:t>чувств</a:t>
            </a:r>
            <a:r>
              <a:rPr lang="en-US" dirty="0"/>
              <a:t> </a:t>
            </a:r>
            <a:r>
              <a:rPr lang="en-US" dirty="0" err="1"/>
              <a:t>другого</a:t>
            </a:r>
            <a:r>
              <a:rPr lang="en-US" dirty="0"/>
              <a:t> </a:t>
            </a:r>
            <a:r>
              <a:rPr lang="en-US" dirty="0" err="1"/>
              <a:t>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99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Эффективное слушание – это: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lvl="0"/>
            <a:r>
              <a:rPr lang="ru-RU" dirty="0"/>
              <a:t>Уделять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время</a:t>
            </a:r>
            <a:r>
              <a:rPr lang="ru-RU" dirty="0"/>
              <a:t> тому, чтобы слушать. </a:t>
            </a:r>
          </a:p>
          <a:p>
            <a:pPr lvl="0"/>
            <a:r>
              <a:rPr lang="en-US" dirty="0" err="1"/>
              <a:t>Слушать</a:t>
            </a:r>
            <a:r>
              <a:rPr lang="en-US" dirty="0"/>
              <a:t> с </a:t>
            </a:r>
            <a:r>
              <a:rPr lang="en-US" b="1" dirty="0" err="1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сочу</a:t>
            </a:r>
            <a:r>
              <a:rPr lang="ru-RU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в</a:t>
            </a:r>
            <a:r>
              <a:rPr lang="en-US" b="1" dirty="0" err="1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ствием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 err="1"/>
              <a:t>Слушать</a:t>
            </a:r>
            <a:r>
              <a:rPr lang="en-US" dirty="0"/>
              <a:t> </a:t>
            </a:r>
            <a:r>
              <a:rPr lang="en-US" b="1" dirty="0" err="1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без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n-US" b="1" dirty="0" err="1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осуждения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59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Исаия 43:2.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dirty="0"/>
              <a:t>Будешь ли переходить через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воды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Я </a:t>
            </a:r>
            <a:r>
              <a:rPr lang="ru-RU" dirty="0"/>
              <a:t>с тобою,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— </a:t>
            </a:r>
            <a:r>
              <a:rPr lang="ru-RU" dirty="0"/>
              <a:t>через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реки</a:t>
            </a:r>
            <a:r>
              <a:rPr lang="ru-RU" dirty="0"/>
              <a:t> ли,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они </a:t>
            </a:r>
            <a:r>
              <a:rPr lang="ru-RU" dirty="0"/>
              <a:t>не потопят тебя;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пойдешь </a:t>
            </a:r>
            <a:r>
              <a:rPr lang="ru-RU" dirty="0"/>
              <a:t>ли через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огонь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не </a:t>
            </a:r>
            <a:r>
              <a:rPr lang="ru-RU" dirty="0"/>
              <a:t>обожжешься,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и </a:t>
            </a:r>
            <a:r>
              <a:rPr lang="ru-RU" dirty="0"/>
              <a:t>пламя не опалит тебя». 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Иакова </a:t>
            </a:r>
            <a:r>
              <a:rPr lang="pt-BR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1:19</a:t>
            </a:r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.</a:t>
            </a:r>
            <a:endParaRPr lang="pt-BR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dirty="0" smtClean="0"/>
              <a:t>«Итак</a:t>
            </a:r>
            <a:r>
              <a:rPr lang="ru-RU" dirty="0"/>
              <a:t>, братья мои возлюбленные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пусть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каждый</a:t>
            </a:r>
            <a:r>
              <a:rPr lang="ru-RU" dirty="0"/>
              <a:t> человек будет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быстр</a:t>
            </a:r>
            <a:r>
              <a:rPr lang="ru-RU" dirty="0" smtClean="0"/>
              <a:t> </a:t>
            </a:r>
            <a:r>
              <a:rPr lang="ru-RU" dirty="0"/>
              <a:t>на слух,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медлителен</a:t>
            </a:r>
            <a:r>
              <a:rPr lang="ru-RU" dirty="0" smtClean="0"/>
              <a:t> </a:t>
            </a:r>
            <a:r>
              <a:rPr lang="ru-RU" dirty="0"/>
              <a:t>на слова,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медлителен</a:t>
            </a:r>
            <a:r>
              <a:rPr lang="ru-RU" dirty="0" smtClean="0"/>
              <a:t> </a:t>
            </a:r>
            <a:r>
              <a:rPr lang="ru-RU" dirty="0"/>
              <a:t>на гнев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0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Притчи </a:t>
            </a:r>
            <a:r>
              <a:rPr lang="en-US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25:11</a:t>
            </a:r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.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Уместно сказанное </a:t>
            </a:r>
            <a:r>
              <a:rPr lang="ru-RU" dirty="0"/>
              <a:t>слово </a:t>
            </a: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как </a:t>
            </a:r>
          </a:p>
          <a:p>
            <a:pPr algn="ctr">
              <a:buFontTx/>
              <a:buChar char="-"/>
            </a:pP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золотые</a:t>
            </a:r>
            <a:r>
              <a:rPr lang="ru-RU" dirty="0" smtClean="0"/>
              <a:t> </a:t>
            </a:r>
            <a:r>
              <a:rPr lang="ru-RU" dirty="0"/>
              <a:t>яблоки </a:t>
            </a: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в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серебряной</a:t>
            </a:r>
            <a:r>
              <a:rPr lang="ru-RU" dirty="0"/>
              <a:t> </a:t>
            </a:r>
            <a:r>
              <a:rPr lang="ru-RU" dirty="0" smtClean="0"/>
              <a:t>посуде».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Создать команду лидеров.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Понимать сложности, с которыми могут столкнуться жертвы.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Активно слушать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 smtClean="0"/>
              <a:t>4. Сохранять конфиденциальность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ПЯТЬ КЛЮЧЕЙ </a:t>
            </a:r>
            <a:r>
              <a:rPr lang="ru-RU" sz="4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ru-RU" sz="48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800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ru-RU" sz="1400" dirty="0">
                <a:latin typeface="Futura" panose="020B0602020204020303" pitchFamily="34" charset="-79"/>
                <a:cs typeface="Futura" panose="020B0602020204020303" pitchFamily="34" charset="-79"/>
              </a:rPr>
              <a:t>ДЛЯ СЛУЖЕНИЯ ВОССТАНОВЛЕНИЯ</a:t>
            </a: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Сохранение конфиденциальности – это: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Слушать</a:t>
            </a:r>
            <a:r>
              <a:rPr lang="ru-RU" dirty="0"/>
              <a:t>, имея возможность слушать.</a:t>
            </a:r>
          </a:p>
          <a:p>
            <a:r>
              <a:rPr lang="ru-RU" dirty="0" smtClean="0"/>
              <a:t>Слушать </a:t>
            </a:r>
            <a:r>
              <a:rPr lang="ru-RU" dirty="0"/>
              <a:t>без предрассудков.</a:t>
            </a:r>
          </a:p>
          <a:p>
            <a:r>
              <a:rPr lang="ru-RU" dirty="0" smtClean="0"/>
              <a:t>Слушать </a:t>
            </a:r>
            <a:r>
              <a:rPr lang="ru-RU" dirty="0"/>
              <a:t>так, чтобы ваша собственная история не подавляла вас.</a:t>
            </a:r>
          </a:p>
          <a:p>
            <a:r>
              <a:rPr lang="ru-RU" dirty="0" smtClean="0"/>
              <a:t>Слушать </a:t>
            </a:r>
            <a:r>
              <a:rPr lang="ru-RU" dirty="0"/>
              <a:t>с желанием помочь.</a:t>
            </a:r>
          </a:p>
          <a:p>
            <a:r>
              <a:rPr lang="ru-RU" dirty="0" smtClean="0"/>
              <a:t>Слушать</a:t>
            </a:r>
            <a:r>
              <a:rPr lang="ru-RU" dirty="0"/>
              <a:t>, не сплетничая и не предавая доверие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10471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7" y="217344"/>
            <a:ext cx="956462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Работа в группах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Вопрос для обсуждения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ru-RU" sz="2800" dirty="0"/>
              <a:t>Как вы можете помочь создать в вашей церкви безопасное пространство для людей, переживших насилие?</a:t>
            </a:r>
          </a:p>
        </p:txBody>
      </p:sp>
    </p:spTree>
    <p:extLst>
      <p:ext uri="{BB962C8B-B14F-4D97-AF65-F5344CB8AC3E}">
        <p14:creationId xmlns:p14="http://schemas.microsoft.com/office/powerpoint/2010/main" val="25647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Создать команду лидеров.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Понимать сложности, с которыми могут столкнуться жертвы.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Активно слушать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Сохранять конфиденциальность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/>
              <a:t>5. Обеспечить безопасность и поддержку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ru-RU" sz="31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ПЯТЬ КЛЮЧЕЙ </a:t>
            </a:r>
            <a:r>
              <a:rPr lang="ru-RU" sz="80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ru-RU" sz="80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4800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ru-RU" sz="1400" dirty="0">
                <a:latin typeface="Futura" panose="020B0602020204020303" pitchFamily="34" charset="-79"/>
                <a:cs typeface="Futura" panose="020B0602020204020303" pitchFamily="34" charset="-79"/>
              </a:rPr>
              <a:t>ДЛЯ СЛУЖЕНИЯ </a:t>
            </a:r>
            <a:r>
              <a:rPr lang="ru-RU" sz="1400" dirty="0" smtClean="0">
                <a:latin typeface="Futura" panose="020B0602020204020303" pitchFamily="34" charset="-79"/>
                <a:cs typeface="Futura" panose="020B0602020204020303" pitchFamily="34" charset="-79"/>
              </a:rPr>
              <a:t>ВОССТАНОВЛЕНИЯ</a:t>
            </a:r>
            <a:endParaRPr lang="en-US" sz="12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2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Церковь, учитывающая травму, будет</a:t>
            </a:r>
            <a:r>
              <a:rPr lang="ru-RU" sz="4000" dirty="0" smtClean="0"/>
              <a:t>: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2370571"/>
            <a:ext cx="9959109" cy="4351338"/>
          </a:xfrm>
        </p:spPr>
        <p:txBody>
          <a:bodyPr/>
          <a:lstStyle/>
          <a:p>
            <a:r>
              <a:rPr lang="ru-RU" dirty="0" smtClean="0"/>
              <a:t>Планировать </a:t>
            </a:r>
            <a:r>
              <a:rPr lang="ru-RU" dirty="0"/>
              <a:t>общее благополучие всех членов.</a:t>
            </a:r>
          </a:p>
          <a:p>
            <a:r>
              <a:rPr lang="ru-RU" dirty="0" smtClean="0"/>
              <a:t>Предоставлять </a:t>
            </a:r>
            <a:r>
              <a:rPr lang="ru-RU" dirty="0"/>
              <a:t>людям возможность найти эмоциональную поддержку.</a:t>
            </a:r>
          </a:p>
          <a:p>
            <a:r>
              <a:rPr lang="ru-RU" dirty="0" smtClean="0"/>
              <a:t>Создавать </a:t>
            </a:r>
            <a:r>
              <a:rPr lang="ru-RU" dirty="0"/>
              <a:t>возможности для построения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55844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118070"/>
            <a:ext cx="7499928" cy="407865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Безопасность</a:t>
            </a:r>
            <a:r>
              <a:rPr lang="ru-RU" dirty="0"/>
              <a:t> - это </a:t>
            </a:r>
            <a:r>
              <a:rPr lang="ru-RU" dirty="0" smtClean="0"/>
              <a:t>когда:</a:t>
            </a:r>
            <a:endParaRPr lang="en-US" dirty="0" smtClean="0"/>
          </a:p>
          <a:p>
            <a:r>
              <a:rPr lang="ru-RU" dirty="0"/>
              <a:t>Люди чувствуют себя комфортно, когда просят о том, что им нужно.</a:t>
            </a:r>
          </a:p>
          <a:p>
            <a:r>
              <a:rPr lang="ru-RU" dirty="0" smtClean="0"/>
              <a:t>Слушатели </a:t>
            </a:r>
            <a:r>
              <a:rPr lang="ru-RU" dirty="0"/>
              <a:t>знают, как найти помощь, если она необходима.</a:t>
            </a:r>
          </a:p>
          <a:p>
            <a:r>
              <a:rPr lang="ru-RU" dirty="0" smtClean="0"/>
              <a:t>Люди </a:t>
            </a:r>
            <a:r>
              <a:rPr lang="ru-RU" dirty="0"/>
              <a:t>верят, что их истории будут услышаны.</a:t>
            </a:r>
          </a:p>
          <a:p>
            <a:r>
              <a:rPr lang="ru-RU" dirty="0" smtClean="0"/>
              <a:t>Слушатели </a:t>
            </a:r>
            <a:r>
              <a:rPr lang="ru-RU" dirty="0"/>
              <a:t>сохраняют конфиденциальность того, что необходимо.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5EE61A0-F22B-C585-3C3D-86A51B79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637" y="541472"/>
            <a:ext cx="9316278" cy="1507135"/>
          </a:xfrm>
        </p:spPr>
        <p:txBody>
          <a:bodyPr>
            <a:normAutofit/>
          </a:bodyPr>
          <a:lstStyle/>
          <a:p>
            <a:r>
              <a:rPr lang="ru-RU" sz="3600" b="1" dirty="0"/>
              <a:t>В церкви, не безразличной к травмам людей </a:t>
            </a:r>
          </a:p>
        </p:txBody>
      </p:sp>
    </p:spTree>
    <p:extLst>
      <p:ext uri="{BB962C8B-B14F-4D97-AF65-F5344CB8AC3E}">
        <p14:creationId xmlns:p14="http://schemas.microsoft.com/office/powerpoint/2010/main" val="241866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234" y="2295957"/>
            <a:ext cx="7499928" cy="3939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Развивать доверие</a:t>
            </a:r>
            <a:r>
              <a:rPr lang="ru-RU" dirty="0"/>
              <a:t>, чтобы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ru-RU" dirty="0"/>
              <a:t>Существовала прозрачность.</a:t>
            </a:r>
          </a:p>
          <a:p>
            <a:r>
              <a:rPr lang="ru-RU" dirty="0" smtClean="0"/>
              <a:t>Готовить </a:t>
            </a:r>
            <a:r>
              <a:rPr lang="ru-RU" dirty="0"/>
              <a:t>честных людеров, заслуживающих доверия. </a:t>
            </a:r>
          </a:p>
          <a:p>
            <a:r>
              <a:rPr lang="ru-RU" dirty="0" smtClean="0"/>
              <a:t>Ожидания </a:t>
            </a:r>
            <a:r>
              <a:rPr lang="ru-RU" dirty="0"/>
              <a:t>ясны.</a:t>
            </a:r>
          </a:p>
          <a:p>
            <a:r>
              <a:rPr lang="ru-RU" dirty="0" smtClean="0"/>
              <a:t>Чувства </a:t>
            </a:r>
            <a:r>
              <a:rPr lang="ru-RU" dirty="0"/>
              <a:t>приветствуются.</a:t>
            </a:r>
          </a:p>
          <a:p>
            <a:r>
              <a:rPr lang="ru-RU" dirty="0" smtClean="0"/>
              <a:t>Люди </a:t>
            </a:r>
            <a:r>
              <a:rPr lang="ru-RU" dirty="0"/>
              <a:t>участся быть более чуткими к горю других.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D43CC37-EA0B-E00C-E8A4-8E765116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852" y="831848"/>
            <a:ext cx="9654209" cy="1325563"/>
          </a:xfrm>
        </p:spPr>
        <p:txBody>
          <a:bodyPr>
            <a:noAutofit/>
          </a:bodyPr>
          <a:lstStyle/>
          <a:p>
            <a:r>
              <a:rPr lang="ru-RU" sz="3600" b="1" dirty="0"/>
              <a:t>Церковь, заботящаяся о людях переживших травму, будет</a:t>
            </a:r>
            <a:r>
              <a:rPr lang="ru-RU" b="1" dirty="0"/>
              <a:t/>
            </a:r>
            <a:br>
              <a:rPr lang="ru-RU" b="1" dirty="0"/>
            </a:br>
            <a:endParaRPr lang="ru-RU" sz="2800" i="1" dirty="0">
              <a:solidFill>
                <a:srgbClr val="A1646A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133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611" y="2464836"/>
            <a:ext cx="7499928" cy="364345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Создавать </a:t>
            </a:r>
            <a:r>
              <a:rPr lang="ru-RU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группы поддержки </a:t>
            </a:r>
            <a:r>
              <a:rPr lang="ru-RU" dirty="0"/>
              <a:t>для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ru-RU" dirty="0"/>
              <a:t>Переживших сексуальное насилие</a:t>
            </a:r>
          </a:p>
          <a:p>
            <a:r>
              <a:rPr lang="ru-RU" dirty="0" smtClean="0"/>
              <a:t>Восстановление </a:t>
            </a:r>
            <a:r>
              <a:rPr lang="ru-RU" dirty="0"/>
              <a:t>после развода 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в переживании горя.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ABEE7CC-DD59-E0FD-C477-2A4765D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83" y="732873"/>
            <a:ext cx="9226826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Церковь, учитывающая присутствие людей в церкви, которые пережили травму </a:t>
            </a:r>
            <a:r>
              <a:rPr lang="ru-RU" sz="4000" b="1" dirty="0" smtClean="0"/>
              <a:t>будет…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168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6" y="522144"/>
            <a:ext cx="7894782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Определение слова Травма?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Травма возникает в результате события, серии событий или совокупности обстоятельств, которые воспринимаются человеком как плохие или угрожающие жизни</a:t>
            </a:r>
            <a:r>
              <a:rPr lang="ru-RU" dirty="0" smtClean="0"/>
              <a:t>.</a:t>
            </a:r>
            <a:endParaRPr lang="en-US" dirty="0"/>
          </a:p>
          <a:p>
            <a:r>
              <a:rPr lang="ru-RU" dirty="0"/>
              <a:t>Хотя опыт травмы уникален для каждого конкретного человека, в целом он может вызвать длительные негативные последствия, ограничивая способность успешно функционировать или достигать психического, физического, социального, эмоционального или духовного благополучия.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ru-RU" sz="2000" dirty="0" smtClean="0">
                <a:hlinkClick r:id="rId3"/>
              </a:rPr>
              <a:t>Ссылка на источник на языке оригинала - </a:t>
            </a:r>
            <a:r>
              <a:rPr lang="pt-BR" sz="2000" dirty="0" smtClean="0">
                <a:hlinkClick r:id="rId3"/>
              </a:rPr>
              <a:t>https</a:t>
            </a:r>
            <a:r>
              <a:rPr lang="pt-BR" sz="2000" dirty="0">
                <a:hlinkClick r:id="rId3"/>
              </a:rPr>
              <a:t>://www.gov.uk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8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Работа в группах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Вопрос для обсуждения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ru-RU" sz="2400" dirty="0"/>
              <a:t>Если бы вы выбрали одну из этих групп поддержки для проведения в качестве служения церковной общины для травмированных людей, что бы это было? Почему? Какие еще группы поддержки могли бы быть полезны?</a:t>
            </a:r>
          </a:p>
          <a:p>
            <a:r>
              <a:rPr lang="ru-RU" sz="2400" dirty="0" smtClean="0"/>
              <a:t>Пережившие </a:t>
            </a:r>
            <a:r>
              <a:rPr lang="ru-RU" sz="2400" dirty="0"/>
              <a:t>сексуальное насилие</a:t>
            </a:r>
          </a:p>
          <a:p>
            <a:r>
              <a:rPr lang="ru-RU" sz="2400" dirty="0" smtClean="0"/>
              <a:t>Восстановление </a:t>
            </a:r>
            <a:r>
              <a:rPr lang="ru-RU" sz="2400" dirty="0"/>
              <a:t>после развода</a:t>
            </a:r>
          </a:p>
          <a:p>
            <a:r>
              <a:rPr lang="ru-RU" sz="2400" dirty="0" smtClean="0"/>
              <a:t>Поддержка </a:t>
            </a:r>
            <a:r>
              <a:rPr lang="ru-RU" sz="2400" dirty="0"/>
              <a:t>в переживании горя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ru-RU" sz="2400" dirty="0"/>
              <a:t>Какие еще группы поддержки могут быть полезны?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42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Эффективное слушание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Эффективное </a:t>
            </a:r>
            <a:r>
              <a:rPr lang="ru-RU" dirty="0"/>
              <a:t>слушание имеет решающее значение на пути к исцелению. Некоторые роли, которые выполняет слушатель, могут помешать ему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Это упражнение поможет выявить неправильное поведение во время слушания. </a:t>
            </a:r>
          </a:p>
        </p:txBody>
      </p:sp>
    </p:spTree>
    <p:extLst>
      <p:ext uri="{BB962C8B-B14F-4D97-AF65-F5344CB8AC3E}">
        <p14:creationId xmlns:p14="http://schemas.microsoft.com/office/powerpoint/2010/main" val="4221842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Работа в группе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2800" b="1" dirty="0" smtClean="0"/>
              <a:t>Роли слушателей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lvl="1"/>
            <a:r>
              <a:rPr lang="ru-RU" dirty="0"/>
              <a:t>Мисс Критик</a:t>
            </a:r>
          </a:p>
          <a:p>
            <a:pPr lvl="1"/>
            <a:r>
              <a:rPr lang="ru-RU" dirty="0"/>
              <a:t>Мисс Безразличие</a:t>
            </a:r>
          </a:p>
          <a:p>
            <a:pPr lvl="1"/>
            <a:r>
              <a:rPr lang="ru-RU" dirty="0"/>
              <a:t>Мисс </a:t>
            </a:r>
            <a:r>
              <a:rPr lang="ru-RU" dirty="0" smtClean="0"/>
              <a:t>Редактор</a:t>
            </a:r>
            <a:endParaRPr lang="ru-RU" dirty="0"/>
          </a:p>
          <a:p>
            <a:pPr lvl="1"/>
            <a:r>
              <a:rPr lang="ru-RU" dirty="0"/>
              <a:t>Мисс Заботливый друг</a:t>
            </a:r>
          </a:p>
          <a:p>
            <a:pPr lvl="1"/>
            <a:r>
              <a:rPr lang="ru-RU" dirty="0"/>
              <a:t>Мисс Проповедник</a:t>
            </a:r>
          </a:p>
          <a:p>
            <a:pPr lvl="1"/>
            <a:r>
              <a:rPr lang="ru-RU" dirty="0"/>
              <a:t>Мисс </a:t>
            </a:r>
            <a:r>
              <a:rPr lang="ru-RU" dirty="0" smtClean="0"/>
              <a:t>Менеджер</a:t>
            </a:r>
            <a:endParaRPr lang="ru-RU" dirty="0"/>
          </a:p>
          <a:p>
            <a:pPr lvl="1"/>
            <a:r>
              <a:rPr lang="ru-RU" dirty="0"/>
              <a:t>Мисс Всезнайка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07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Эллен Г. Уайт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b="1" dirty="0"/>
              <a:t>«Мы все, как отдельные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нити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вплетены </a:t>
            </a:r>
            <a:r>
              <a:rPr lang="ru-RU" b="1" dirty="0"/>
              <a:t>в великую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ткань</a:t>
            </a:r>
            <a:r>
              <a:rPr lang="ru-RU" b="1" dirty="0"/>
              <a:t> человечества,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и </a:t>
            </a:r>
            <a:r>
              <a:rPr lang="ru-RU" b="1" dirty="0"/>
              <a:t>все, что мы можем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сделать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блага</a:t>
            </a:r>
            <a:r>
              <a:rPr lang="ru-RU" b="1" dirty="0"/>
              <a:t> других,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вернется </a:t>
            </a:r>
            <a:r>
              <a:rPr lang="ru-RU" b="1" dirty="0"/>
              <a:t>нам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благословением</a:t>
            </a:r>
            <a:r>
              <a:rPr lang="ru-RU" b="1" dirty="0"/>
              <a:t>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sz="1800" dirty="0" smtClean="0"/>
              <a:t>—</a:t>
            </a:r>
            <a:r>
              <a:rPr lang="ru-RU" sz="1800" i="1" dirty="0" smtClean="0"/>
              <a:t>Патриархи и Пророки</a:t>
            </a:r>
            <a:r>
              <a:rPr lang="en-US" sz="1800" i="1" dirty="0" smtClean="0"/>
              <a:t>,</a:t>
            </a:r>
            <a:r>
              <a:rPr lang="en-US" sz="1800" dirty="0" smtClean="0"/>
              <a:t> 534</a:t>
            </a:r>
            <a:r>
              <a:rPr lang="ru-RU" sz="1800" dirty="0" smtClean="0"/>
              <a:t>,4.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938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1 </a:t>
            </a:r>
            <a:r>
              <a:rPr lang="ru-RU" sz="4000" dirty="0" smtClean="0">
                <a:latin typeface="Futura LT Book" panose="02000504030000020003" pitchFamily="2" charset="0"/>
              </a:rPr>
              <a:t>Фессалоникийцам </a:t>
            </a:r>
            <a:r>
              <a:rPr lang="en-US" sz="4000" dirty="0" smtClean="0">
                <a:latin typeface="Futura LT Book" panose="02000504030000020003" pitchFamily="2" charset="0"/>
              </a:rPr>
              <a:t>5:11</a:t>
            </a:r>
            <a:r>
              <a:rPr lang="ru-RU" sz="4000" dirty="0" smtClean="0">
                <a:latin typeface="Futura LT Book" panose="02000504030000020003" pitchFamily="2" charset="0"/>
              </a:rPr>
              <a:t>.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Посему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увещевайте</a:t>
            </a:r>
            <a:r>
              <a:rPr lang="ru-RU" b="1" dirty="0"/>
              <a:t> </a:t>
            </a:r>
            <a:r>
              <a:rPr lang="ru-RU" dirty="0"/>
              <a:t>друг друга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назидайте</a:t>
            </a:r>
            <a:r>
              <a:rPr lang="ru-RU" b="1" dirty="0"/>
              <a:t> </a:t>
            </a:r>
            <a:r>
              <a:rPr lang="ru-RU" dirty="0"/>
              <a:t>один другого,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как </a:t>
            </a:r>
            <a:r>
              <a:rPr lang="ru-RU" dirty="0"/>
              <a:t>вы и делаете</a:t>
            </a:r>
            <a:r>
              <a:rPr lang="ru-RU" dirty="0" smtClean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 чувствую вашу боль</a:t>
            </a:r>
          </a:p>
          <a:p>
            <a:pPr marL="0" indent="0">
              <a:buNone/>
            </a:pPr>
            <a:r>
              <a:rPr lang="ru-RU" dirty="0"/>
              <a:t>и хочу прикоснуться к обиде </a:t>
            </a:r>
          </a:p>
          <a:p>
            <a:pPr marL="0" indent="0">
              <a:buNone/>
            </a:pPr>
            <a:r>
              <a:rPr lang="ru-RU" dirty="0"/>
              <a:t>и заставить ее растаять. </a:t>
            </a:r>
          </a:p>
          <a:p>
            <a:pPr marL="0" indent="0">
              <a:buNone/>
            </a:pPr>
            <a:r>
              <a:rPr lang="ru-RU" dirty="0"/>
              <a:t>Да, я знаю, что не могу увидеть </a:t>
            </a:r>
          </a:p>
          <a:p>
            <a:pPr marL="0" indent="0">
              <a:buNone/>
            </a:pPr>
            <a:r>
              <a:rPr lang="ru-RU" dirty="0"/>
              <a:t>широту и глубину этой темной долины, </a:t>
            </a:r>
          </a:p>
          <a:p>
            <a:pPr marL="0" indent="0">
              <a:buNone/>
            </a:pPr>
            <a:r>
              <a:rPr lang="ru-RU" dirty="0"/>
              <a:t>в которой ты находишься. </a:t>
            </a:r>
          </a:p>
          <a:p>
            <a:pPr marL="0" indent="0">
              <a:buNone/>
            </a:pPr>
            <a:r>
              <a:rPr lang="ru-RU" dirty="0"/>
              <a:t>Я не могу знать. </a:t>
            </a:r>
          </a:p>
          <a:p>
            <a:pPr marL="0" indent="0">
              <a:buNone/>
            </a:pPr>
            <a:r>
              <a:rPr lang="ru-RU" dirty="0"/>
              <a:t>насколько острым является нож </a:t>
            </a:r>
          </a:p>
          <a:p>
            <a:pPr marL="0" indent="0">
              <a:buNone/>
            </a:pPr>
            <a:r>
              <a:rPr lang="ru-RU" dirty="0"/>
              <a:t>в твоей душе.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Наладить контакт </a:t>
            </a:r>
            <a:r>
              <a:rPr lang="pt-BR" sz="2800" dirty="0">
                <a:latin typeface="Futura LT Book" panose="02000504030000020003" pitchFamily="2" charset="0"/>
              </a:rPr>
              <a:t/>
            </a:r>
            <a:br>
              <a:rPr lang="pt-BR" sz="2800" dirty="0">
                <a:latin typeface="Futura LT Book" panose="02000504030000020003" pitchFamily="2" charset="0"/>
              </a:rPr>
            </a:br>
            <a:r>
              <a:rPr lang="pt-BR" sz="2800" dirty="0">
                <a:latin typeface="Futura LT Book" panose="02000504030000020003" pitchFamily="2" charset="0"/>
              </a:rPr>
              <a:t/>
            </a: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Ибо </a:t>
            </a:r>
            <a:r>
              <a:rPr lang="ru-RU" dirty="0"/>
              <a:t>на его пути стоишь ты, а не я. </a:t>
            </a:r>
          </a:p>
          <a:p>
            <a:pPr marL="0" indent="0">
              <a:buNone/>
            </a:pPr>
            <a:r>
              <a:rPr lang="ru-RU" dirty="0"/>
              <a:t>Но я знал и другие долины, </a:t>
            </a:r>
          </a:p>
          <a:p>
            <a:pPr marL="0" indent="0">
              <a:buNone/>
            </a:pPr>
            <a:r>
              <a:rPr lang="ru-RU" dirty="0"/>
              <a:t>и в моем сердце до сих пор остаются шрамы от ножевых ран. </a:t>
            </a:r>
          </a:p>
          <a:p>
            <a:pPr marL="0" indent="0">
              <a:buNone/>
            </a:pPr>
            <a:r>
              <a:rPr lang="ru-RU" dirty="0"/>
              <a:t>И все же, я бы прошел по вашей дороге </a:t>
            </a:r>
          </a:p>
          <a:p>
            <a:pPr marL="0" indent="0">
              <a:buNone/>
            </a:pPr>
            <a:r>
              <a:rPr lang="ru-RU" dirty="0"/>
              <a:t>и принял бы твою боль.</a:t>
            </a:r>
          </a:p>
          <a:p>
            <a:pPr marL="0" indent="0">
              <a:buNone/>
            </a:pPr>
            <a:r>
              <a:rPr lang="ru-RU" dirty="0"/>
              <a:t>если бы мог. </a:t>
            </a:r>
          </a:p>
          <a:p>
            <a:pPr marL="0" indent="0">
              <a:buNone/>
            </a:pPr>
            <a:r>
              <a:rPr lang="ru-RU" dirty="0"/>
              <a:t>Но не могу.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Наладить контакт</a:t>
            </a:r>
            <a:r>
              <a:rPr lang="pt-BR" sz="2800" dirty="0">
                <a:latin typeface="Futura LT Book" panose="02000504030000020003" pitchFamily="2" charset="0"/>
              </a:rPr>
              <a:t/>
            </a:r>
            <a:br>
              <a:rPr lang="pt-BR" sz="2800" dirty="0">
                <a:latin typeface="Futura LT Book" panose="02000504030000020003" pitchFamily="2" charset="0"/>
              </a:rPr>
            </a:br>
            <a:r>
              <a:rPr lang="pt-BR" sz="2800" dirty="0">
                <a:latin typeface="Futura LT Book" panose="02000504030000020003" pitchFamily="2" charset="0"/>
              </a:rPr>
              <a:t/>
            </a:r>
            <a:br>
              <a:rPr lang="pt-BR" sz="2800" dirty="0">
                <a:latin typeface="Futura LT Book" panose="02000504030000020003" pitchFamily="2" charset="0"/>
              </a:rPr>
            </a:br>
            <a:r>
              <a:rPr lang="pt-BR" sz="2800" dirty="0">
                <a:latin typeface="Futura LT Book" panose="02000504030000020003" pitchFamily="2" charset="0"/>
              </a:rPr>
              <a:t/>
            </a: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 все же, возможно, каким-то образом </a:t>
            </a:r>
          </a:p>
          <a:p>
            <a:pPr marL="0" indent="0">
              <a:buNone/>
            </a:pPr>
            <a:r>
              <a:rPr lang="ru-RU" dirty="0"/>
              <a:t>я могу быть рукой, за которую можно держаться </a:t>
            </a:r>
            <a:r>
              <a:rPr lang="ru-RU" dirty="0" smtClean="0"/>
              <a:t>в </a:t>
            </a:r>
            <a:r>
              <a:rPr lang="ru-RU" dirty="0"/>
              <a:t>темноте. </a:t>
            </a:r>
          </a:p>
          <a:p>
            <a:pPr marL="0" indent="0">
              <a:buNone/>
            </a:pPr>
            <a:r>
              <a:rPr lang="ru-RU" dirty="0"/>
              <a:t>В какой-то мере попытаться притупить </a:t>
            </a:r>
          </a:p>
          <a:p>
            <a:pPr marL="0" indent="0">
              <a:buNone/>
            </a:pPr>
            <a:r>
              <a:rPr lang="ru-RU" dirty="0"/>
              <a:t>остроту боли. Но если нет - </a:t>
            </a:r>
          </a:p>
          <a:p>
            <a:pPr marL="0" indent="0">
              <a:buNone/>
            </a:pPr>
            <a:r>
              <a:rPr lang="ru-RU" dirty="0"/>
              <a:t>это может немного помочь </a:t>
            </a:r>
          </a:p>
          <a:p>
            <a:pPr marL="0" indent="0">
              <a:buNone/>
            </a:pPr>
            <a:r>
              <a:rPr lang="ru-RU" dirty="0"/>
              <a:t>просто знать, что мне не все равно.</a:t>
            </a:r>
          </a:p>
          <a:p>
            <a:pPr marL="0" indent="0">
              <a:buNone/>
            </a:pPr>
            <a:r>
              <a:rPr lang="en-US" sz="1800" dirty="0" smtClean="0"/>
              <a:t>https</a:t>
            </a:r>
            <a:r>
              <a:rPr lang="en-US" sz="1800" dirty="0"/>
              <a:t>://www.rigden.co.uk/poems/reaching-out/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Наладить контакт</a:t>
            </a:r>
            <a:r>
              <a:rPr lang="en-US" sz="2800" dirty="0">
                <a:latin typeface="Futura LT Book" panose="02000504030000020003" pitchFamily="2" charset="0"/>
              </a:rPr>
              <a:t/>
            </a: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800" dirty="0">
                <a:latin typeface="Futura LT Book" panose="02000504030000020003" pitchFamily="2" charset="0"/>
              </a:rPr>
              <a:t/>
            </a:r>
            <a:br>
              <a:rPr lang="en-US" sz="2800" dirty="0">
                <a:latin typeface="Futura LT Book" panose="02000504030000020003" pitchFamily="2" charset="0"/>
              </a:rPr>
            </a:br>
            <a:r>
              <a:rPr lang="ru-RU" sz="2000" dirty="0"/>
              <a:t>Кристина Ригден © 1989</a:t>
            </a:r>
            <a:br>
              <a:rPr lang="ru-RU" sz="2000" dirty="0"/>
            </a:br>
            <a:endParaRPr lang="en-US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Что вы думаете</a:t>
            </a:r>
            <a:r>
              <a:rPr lang="en-US" sz="4000" dirty="0" smtClean="0">
                <a:latin typeface="Futura LT Book" panose="02000504030000020003" pitchFamily="2" charset="0"/>
              </a:rPr>
              <a:t>?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Иоанна 4:1-29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/>
              <a:t>Почему Иисус попросил ее дать Ему воды напиться? </a:t>
            </a:r>
            <a:endParaRPr lang="en-US" dirty="0"/>
          </a:p>
          <a:p>
            <a:pPr lvl="0"/>
            <a:r>
              <a:rPr lang="ru-RU" dirty="0"/>
              <a:t>Почему Он подвел ее к разговору о ее семейной ситуации?</a:t>
            </a:r>
          </a:p>
          <a:p>
            <a:pPr lvl="0"/>
            <a:r>
              <a:rPr lang="ru-RU" dirty="0"/>
              <a:t>Что сделало ее таким сильным свидетелем?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ЦЕРКОВЬ, УЧИТЫВАЮЩАЯ ТРАВМЫ </a:t>
            </a:r>
            <a:r>
              <a:rPr lang="ru-RU" sz="3200" b="1" dirty="0" smtClean="0"/>
              <a:t>ЛЮДЕЙ, ЭТО:</a:t>
            </a:r>
            <a:endParaRPr lang="en-US" sz="3200" b="1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/>
              <a:t>Осознание влияние травмы на жизнь членов церкви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Чуткая </a:t>
            </a:r>
            <a:r>
              <a:rPr lang="ru-RU" dirty="0"/>
              <a:t>и сострадательная, создающая безопасную среду для поклонения Богу.</a:t>
            </a:r>
          </a:p>
        </p:txBody>
      </p:sp>
    </p:spTree>
    <p:extLst>
      <p:ext uri="{BB962C8B-B14F-4D97-AF65-F5344CB8AC3E}">
        <p14:creationId xmlns:p14="http://schemas.microsoft.com/office/powerpoint/2010/main" val="249418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ПЯТЬ КЛЮЧЕЙ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для служения восстановления</a:t>
            </a:r>
            <a:endParaRPr lang="en-US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Церковь, знающая о травме, </a:t>
            </a:r>
            <a:r>
              <a:rPr lang="ru-RU" b="1" dirty="0" smtClean="0"/>
              <a:t>будет: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Создавать </a:t>
            </a:r>
            <a:r>
              <a:rPr lang="ru-RU" sz="2800" dirty="0"/>
              <a:t>команду лидеров</a:t>
            </a:r>
            <a:r>
              <a:rPr lang="en-US" sz="2800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Понимать </a:t>
            </a:r>
            <a:r>
              <a:rPr lang="ru-RU" sz="2800" dirty="0"/>
              <a:t>сложности, с которыми могут столкнуться жертвы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 Активное </a:t>
            </a:r>
            <a:r>
              <a:rPr lang="ru-RU" dirty="0"/>
              <a:t>слушание.</a:t>
            </a:r>
          </a:p>
          <a:p>
            <a:pPr marL="0" indent="0">
              <a:buNone/>
            </a:pPr>
            <a:r>
              <a:rPr lang="ru-RU" dirty="0" smtClean="0"/>
              <a:t>4.  Соблюдать </a:t>
            </a:r>
            <a:r>
              <a:rPr lang="ru-RU" dirty="0"/>
              <a:t>конфиденциальность.</a:t>
            </a:r>
          </a:p>
          <a:p>
            <a:pPr marL="0" indent="0">
              <a:buNone/>
            </a:pPr>
            <a:r>
              <a:rPr lang="ru-RU" dirty="0" smtClean="0"/>
              <a:t>5.  Обеспечивать </a:t>
            </a:r>
            <a:r>
              <a:rPr lang="ru-RU" dirty="0"/>
              <a:t>безопасность и поддержку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10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1116</Words>
  <Application>Microsoft Office PowerPoint</Application>
  <PresentationFormat>Widescreen</PresentationFormat>
  <Paragraphs>213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Futura</vt:lpstr>
      <vt:lpstr>Futura LT Book</vt:lpstr>
      <vt:lpstr>Futura Medium</vt:lpstr>
      <vt:lpstr>Impact</vt:lpstr>
      <vt:lpstr>Montserrat ExtraBold</vt:lpstr>
      <vt:lpstr>Office Theme</vt:lpstr>
      <vt:lpstr>Apresentação do PowerPoint</vt:lpstr>
      <vt:lpstr>Исаия 43:2.</vt:lpstr>
      <vt:lpstr>Определение слова Травма?</vt:lpstr>
      <vt:lpstr>Наладить контакт   </vt:lpstr>
      <vt:lpstr>Наладить контакт   </vt:lpstr>
      <vt:lpstr>Наладить контакт  Кристина Ригден © 1989 </vt:lpstr>
      <vt:lpstr>Что вы думаете?</vt:lpstr>
      <vt:lpstr>ЦЕРКОВЬ, УЧИТЫВАЮЩАЯ ТРАВМЫ ЛЮДЕЙ, ЭТО:</vt:lpstr>
      <vt:lpstr>ПЯТЬ КЛЮЧЕЙ для служения восстановления</vt:lpstr>
      <vt:lpstr>ПЯТЬ КЛЮЧЕЙ   ДЛЯ СЛУЖЕНИЯ ВОССТАНОВЛЕНИЯ    </vt:lpstr>
      <vt:lpstr>Травмоинформированные лидеры</vt:lpstr>
      <vt:lpstr>Лидеры церкви, учитывающие специфику травмы:</vt:lpstr>
      <vt:lpstr>ПЯТЬ КЛЮЧЕЙ   ДЛЯ СЛУЖЕНИЯ ВОССТАНОВЛЕНИЯ      </vt:lpstr>
      <vt:lpstr>Барьеры на пути к получению услуг:</vt:lpstr>
      <vt:lpstr>Apresentação do PowerPoint</vt:lpstr>
      <vt:lpstr>Занятие в группе</vt:lpstr>
      <vt:lpstr>ПЯТЬ КЛЮЧЕЙ   ДЛЯ СЛУЖЕНИЯ ВОССТАНОВЛЕНИЯ   </vt:lpstr>
      <vt:lpstr>Барьеры на пути к активному слушанию:</vt:lpstr>
      <vt:lpstr>Эффективное слушание – это:</vt:lpstr>
      <vt:lpstr>Иакова 1:19.</vt:lpstr>
      <vt:lpstr>Притчи 25:11.</vt:lpstr>
      <vt:lpstr>  ПЯТЬ КЛЮЧЕЙ   ДЛЯ СЛУЖЕНИЯ ВОССТАНОВЛЕНИЯ</vt:lpstr>
      <vt:lpstr>Сохранение конфиденциальности – это:</vt:lpstr>
      <vt:lpstr>Работа в группах</vt:lpstr>
      <vt:lpstr>  ПЯТЬ КЛЮЧЕЙ   ДЛЯ СЛУЖЕНИЯ ВОССТАНОВЛЕНИЯ</vt:lpstr>
      <vt:lpstr>Церковь, учитывающая травму, будет:</vt:lpstr>
      <vt:lpstr>В церкви, не безразличной к травмам людей </vt:lpstr>
      <vt:lpstr>Церковь, заботящаяся о людях переживших травму, будет </vt:lpstr>
      <vt:lpstr>Церковь, учитывающая присутствие людей в церкви, которые пережили травму будет…</vt:lpstr>
      <vt:lpstr>Работа в группах</vt:lpstr>
      <vt:lpstr>Эффективное слушание</vt:lpstr>
      <vt:lpstr>Работа в группе</vt:lpstr>
      <vt:lpstr>Эллен Г. Уайт</vt:lpstr>
      <vt:lpstr>1 Фессалоникийцам 5:11.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Conta da Microsoft</cp:lastModifiedBy>
  <cp:revision>30</cp:revision>
  <cp:lastPrinted>2024-04-03T15:18:36Z</cp:lastPrinted>
  <dcterms:created xsi:type="dcterms:W3CDTF">2023-02-14T12:16:54Z</dcterms:created>
  <dcterms:modified xsi:type="dcterms:W3CDTF">2024-06-30T09:17:37Z</dcterms:modified>
</cp:coreProperties>
</file>