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86" r:id="rId6"/>
    <p:sldId id="261" r:id="rId7"/>
    <p:sldId id="289" r:id="rId8"/>
    <p:sldId id="267" r:id="rId9"/>
    <p:sldId id="264" r:id="rId10"/>
    <p:sldId id="263" r:id="rId11"/>
    <p:sldId id="265" r:id="rId12"/>
    <p:sldId id="258" r:id="rId13"/>
    <p:sldId id="271" r:id="rId14"/>
    <p:sldId id="270" r:id="rId15"/>
    <p:sldId id="266" r:id="rId16"/>
    <p:sldId id="274" r:id="rId17"/>
    <p:sldId id="287" r:id="rId18"/>
    <p:sldId id="272" r:id="rId19"/>
    <p:sldId id="269" r:id="rId20"/>
    <p:sldId id="277" r:id="rId21"/>
    <p:sldId id="280" r:id="rId22"/>
    <p:sldId id="281" r:id="rId23"/>
    <p:sldId id="273" r:id="rId24"/>
    <p:sldId id="278" r:id="rId25"/>
    <p:sldId id="275" r:id="rId26"/>
    <p:sldId id="279" r:id="rId27"/>
    <p:sldId id="283" r:id="rId28"/>
    <p:sldId id="282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455" y="1173019"/>
            <a:ext cx="5070763" cy="809462"/>
          </a:xfrm>
        </p:spPr>
        <p:txBody>
          <a:bodyPr>
            <a:noAutofit/>
          </a:bodyPr>
          <a:lstStyle/>
          <a:p>
            <a:pPr algn="r"/>
            <a:r>
              <a:rPr lang="ru-RU" sz="5500" dirty="0" smtClean="0">
                <a:solidFill>
                  <a:srgbClr val="5E6373"/>
                </a:solidFill>
                <a:latin typeface="Futura LT Book" panose="02000504030000020003" pitchFamily="2" charset="0"/>
              </a:rPr>
              <a:t>ЕГО ОКА</a:t>
            </a:r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726" y="464498"/>
            <a:ext cx="5255492" cy="708521"/>
          </a:xfrm>
        </p:spPr>
        <p:txBody>
          <a:bodyPr>
            <a:noAutofit/>
          </a:bodyPr>
          <a:lstStyle/>
          <a:p>
            <a:pPr algn="r"/>
            <a:r>
              <a:rPr lang="ru-RU" sz="5500" b="1" dirty="0" smtClean="0">
                <a:solidFill>
                  <a:srgbClr val="A1646A"/>
                </a:solidFill>
                <a:latin typeface="Futura Md BT" panose="020B0602020204020303" pitchFamily="34" charset="0"/>
              </a:rPr>
              <a:t>ЗЕНИЦА</a:t>
            </a:r>
            <a:endParaRPr lang="pt-BR" sz="5500" b="1" dirty="0">
              <a:solidFill>
                <a:srgbClr val="A1646A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C4E3FF-6D03-72E9-2E46-3F042BA61574}"/>
              </a:ext>
            </a:extLst>
          </p:cNvPr>
          <p:cNvSpPr txBox="1"/>
          <p:nvPr/>
        </p:nvSpPr>
        <p:spPr>
          <a:xfrm>
            <a:off x="2465378" y="6175891"/>
            <a:ext cx="698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Futura LT Book" panose="02000504030000020003" pitchFamily="2" charset="0"/>
              </a:rPr>
              <a:t>2024 </a:t>
            </a:r>
            <a:r>
              <a:rPr lang="ru-RU" spc="300" dirty="0" smtClean="0">
                <a:latin typeface="Futura LT Book" panose="02000504030000020003" pitchFamily="2" charset="0"/>
              </a:rPr>
              <a:t>МЕЖДУНАРОДНЫЙ ЖЕНСКИЙ </a:t>
            </a:r>
            <a:r>
              <a:rPr lang="ru-RU" spc="300" dirty="0" smtClean="0">
                <a:latin typeface="Futura LT Book" panose="02000504030000020003" pitchFamily="2" charset="0"/>
              </a:rPr>
              <a:t>ДЕНЬ</a:t>
            </a:r>
            <a:endParaRPr lang="pt-BR" spc="300" dirty="0">
              <a:latin typeface="Futura LT Book" panose="0200050403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2B6C4F-9055-A532-92C8-ECC741B8A4B9}"/>
              </a:ext>
            </a:extLst>
          </p:cNvPr>
          <p:cNvSpPr txBox="1"/>
          <p:nvPr/>
        </p:nvSpPr>
        <p:spPr>
          <a:xfrm>
            <a:off x="6521826" y="1982481"/>
            <a:ext cx="3218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Эдит Руиз-Эспиноза</a:t>
            </a:r>
            <a:endParaRPr lang="en-US" dirty="0"/>
          </a:p>
          <a:p>
            <a:pPr algn="ctr"/>
            <a:r>
              <a:rPr lang="ru-RU" dirty="0" smtClean="0"/>
              <a:t>Интерамериканского Дивизиона</a:t>
            </a:r>
            <a:endParaRPr lang="en-US" dirty="0"/>
          </a:p>
          <a:p>
            <a:pPr algn="ctr"/>
            <a:r>
              <a:rPr lang="ru-RU" dirty="0" smtClean="0"/>
              <a:t>Директор Отдела Женского Служения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0"/>
            <a:ext cx="84212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</a:t>
            </a:r>
            <a:r>
              <a:rPr lang="ru-RU" sz="4000" dirty="0" smtClean="0">
                <a:latin typeface="Futura LT Book" panose="02000504030000020003" pitchFamily="2" charset="0"/>
              </a:rPr>
              <a:t>БОГ НАДЕЛЯЕТ ВАС СВОИМ ДНК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Наша ценность заключается в том, что мы созданы Творцом, Который вложил в нас генетику Его собственной ДНК – потому что мы созданы по Его образу и подобию.</a:t>
            </a:r>
          </a:p>
          <a:p>
            <a:r>
              <a:rPr lang="ru-RU" dirty="0" smtClean="0"/>
              <a:t>Божье ДНК делает нас ценными, потому что Он – царь царей и Господь господствующих, а значит, мы – Его дочери и Королевские принцессы.</a:t>
            </a:r>
            <a:endParaRPr lang="en-US" dirty="0"/>
          </a:p>
          <a:p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Так как ты дорог в очах Моих,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многоценен</a:t>
            </a:r>
            <a:r>
              <a:rPr lang="en-US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endParaRPr lang="en-US" b="1" kern="100" dirty="0">
              <a:solidFill>
                <a:srgbClr val="A16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И Я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возлюбил 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тебя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»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Исаия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43:4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0"/>
            <a:ext cx="8321866" cy="128346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</a:t>
            </a:r>
            <a:r>
              <a:rPr lang="ru-RU" sz="4000" dirty="0">
                <a:latin typeface="Futura LT Book" panose="02000504030000020003" pitchFamily="2" charset="0"/>
              </a:rPr>
              <a:t>БОГ НАДЕЛЯЕТ ВАС СВОИМ ДНК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«…итак, если вы будете слушаться гласа Моего и соблюдать завет Мой, то будете </a:t>
            </a:r>
            <a:r>
              <a:rPr lang="ru-RU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Моим уделом 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из всех народов, ибо Моя вся земля».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19:5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Когда вы поймете, что вы – Божье дитя, зеница ока, Его собое сокровище, вы обретете настоящую самооценку (вы станете по-настоящему ценить себя). </a:t>
            </a: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</a:t>
            </a:r>
            <a:r>
              <a:rPr lang="ru-RU" sz="4000" dirty="0">
                <a:latin typeface="Futura LT Book" panose="02000504030000020003" pitchFamily="2" charset="0"/>
              </a:rPr>
              <a:t>БОГ НАДЕЛЯЕТ ВАС СВОИМ ДНК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5E6373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Как вы оцениваете себя</a:t>
            </a:r>
            <a:r>
              <a:rPr lang="en-US" dirty="0" smtClean="0"/>
              <a:t>?</a:t>
            </a:r>
            <a:endParaRPr lang="en-US" dirty="0"/>
          </a:p>
          <a:p>
            <a:r>
              <a:rPr lang="ru-RU" dirty="0" smtClean="0"/>
              <a:t>Как ваша ценность связана с вашей оценкой себя? </a:t>
            </a:r>
            <a:endParaRPr lang="en-US" dirty="0"/>
          </a:p>
          <a:p>
            <a:r>
              <a:rPr lang="ru-RU" dirty="0" smtClean="0"/>
              <a:t>Когда вы поймете, что ваша настоящая самооценка – это то, как Бог видит вас – как Свою дочь, Свою королевскую принцессу, - как это повлияет на ваше самовосприятие?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596307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 ЗАЩИТНИК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Под Его сенью не существует страха, только безопасность и защищенность. </a:t>
            </a:r>
            <a:endParaRPr lang="en-US" dirty="0"/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«Живущий под кровом Всевышнего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ru-RU" sz="2400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под сенью </a:t>
            </a: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Всемогущего покоится». </a:t>
            </a:r>
            <a:r>
              <a:rPr lang="en-US" sz="24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 91:1</a:t>
            </a:r>
            <a:r>
              <a:rPr lang="en-US" sz="24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Учитесь уповать на силу Господа, Который любит вас, даже когда вы упрямитесь, бунтуете или застряли в худшей ситуации в вашей жизни.</a:t>
            </a:r>
            <a:endParaRPr lang="en-US" sz="24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ru-RU" sz="2400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«Господь – крепость моя и </a:t>
            </a:r>
            <a:r>
              <a:rPr lang="ru-RU" sz="2400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щит мой</a:t>
            </a:r>
            <a:r>
              <a:rPr lang="en-US" sz="24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.” </a:t>
            </a:r>
            <a:r>
              <a:rPr lang="en-US" sz="24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 27</a:t>
            </a:r>
            <a:r>
              <a:rPr lang="en-US" sz="24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:7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526732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 ЗАЩИТНИК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Божья защита не означает, что в нашей жизни не будет проблем. Но это значит, что Он будет рядом с нами даже, когда нам трудно.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«Будешь ли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переходить через 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воды,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Я с тобою, -  через реки ли, они не потопят тебя;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пойдешь ли через огонь, не обожжешься,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и пламя не опалит тебя».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Исаия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43:2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 ЗАЩИТНИК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Как вы понимаете это обетование</a:t>
            </a:r>
            <a:r>
              <a:rPr lang="en-US" dirty="0" smtClean="0"/>
              <a:t>?</a:t>
            </a: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kern="0" dirty="0" smtClean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«Имя Господа – </a:t>
            </a:r>
            <a:r>
              <a:rPr lang="ru-RU" b="1" kern="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крепкая башня</a:t>
            </a:r>
            <a:r>
              <a:rPr lang="en-US" kern="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kern="0" dirty="0">
              <a:solidFill>
                <a:srgbClr val="A1646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kern="0" dirty="0" smtClean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Убегает в нее праведник – и </a:t>
            </a:r>
            <a:r>
              <a:rPr lang="ru-RU" b="1" kern="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безопасен». </a:t>
            </a:r>
            <a:r>
              <a:rPr lang="en-US" kern="0" dirty="0" smtClean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kern="0" dirty="0" smtClean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Притчи </a:t>
            </a:r>
            <a:r>
              <a:rPr lang="en-US" kern="0" dirty="0" smtClean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18:10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ru-RU" dirty="0" smtClean="0"/>
              <a:t>Как Божье имя может стать для вас башней – убежищем? </a:t>
            </a:r>
            <a:endParaRPr lang="en-US" dirty="0"/>
          </a:p>
          <a:p>
            <a:r>
              <a:rPr lang="ru-RU" dirty="0" smtClean="0"/>
              <a:t>Напишите список символов и метафор, которые библейские авторы использовали для описания Божьей силы и защиты Его народа.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5697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 ИЗБАВИТЕЛЬ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 молитвы Давида</a:t>
            </a:r>
            <a:r>
              <a:rPr lang="en-US" dirty="0" smtClean="0"/>
              <a:t>: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«Храни меня, как </a:t>
            </a:r>
            <a:r>
              <a:rPr lang="ru-RU" sz="3200" b="1" kern="100" dirty="0" smtClean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зеницу ока;</a:t>
            </a:r>
            <a:r>
              <a:rPr lang="ru-RU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в тени крыл Твоих укрой меня от лица нечестивых,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нападающих на меня, - от врагов души моей,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окружающих меня» </a:t>
            </a:r>
            <a:r>
              <a:rPr lang="en-US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Псалом</a:t>
            </a:r>
            <a:r>
              <a:rPr lang="en-US" sz="32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17:8-9</a:t>
            </a:r>
            <a:r>
              <a:rPr lang="en-US" sz="32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).</a:t>
            </a:r>
            <a:endParaRPr lang="en-US" sz="32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7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725515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 ИЗБАВИТЕЛЬ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Враг, который нападает на вас, касается зеницы Божьего ока. И Бог всегда реагирует на подобное вторжение. 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«Много скорбей у праведного и от всех их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избавит 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его Господь.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 33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«Но со мной Господь, как сильный ратоборец, поэтому гонители мои споткнуться и не одолеют; сильно посрамятся, потому что поступали неразумно; посрамление будет вечной, никогда не забудется».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Иеремия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20:11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 ИЗБАВИТЕЛЬ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Опишите разницу между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ru-RU" dirty="0" smtClean="0"/>
              <a:t>Защитой и</a:t>
            </a:r>
            <a:endParaRPr lang="en-US" dirty="0"/>
          </a:p>
          <a:p>
            <a:pPr lvl="1"/>
            <a:r>
              <a:rPr lang="ru-RU" dirty="0" smtClean="0"/>
              <a:t>Избавлением </a:t>
            </a:r>
            <a:endParaRPr lang="en-US" dirty="0"/>
          </a:p>
          <a:p>
            <a:r>
              <a:rPr lang="ru-RU" dirty="0" smtClean="0"/>
              <a:t>Опишите разницу между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ru-RU" dirty="0" smtClean="0"/>
              <a:t>Нашим искуплением</a:t>
            </a:r>
            <a:endParaRPr lang="en-US" dirty="0"/>
          </a:p>
          <a:p>
            <a:pPr lvl="1"/>
            <a:r>
              <a:rPr lang="ru-RU" dirty="0" smtClean="0"/>
              <a:t>И восстановлением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7355" cy="139279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ru-RU" sz="4000" dirty="0" smtClean="0">
                <a:latin typeface="Futura LT Book" panose="02000504030000020003" pitchFamily="2" charset="0"/>
              </a:rPr>
              <a:t>БОГ ВОССТАНАВЛИВАЕТ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Бог восстанавливает вас Своим прощением, а через ваше прощение других людей, Он</a:t>
            </a:r>
            <a:endParaRPr lang="en-US" dirty="0" smtClean="0"/>
          </a:p>
          <a:p>
            <a:pPr lvl="1"/>
            <a:r>
              <a:rPr lang="ru-RU" dirty="0" smtClean="0"/>
              <a:t>Восстанавливает земные отношения</a:t>
            </a:r>
            <a:r>
              <a:rPr lang="en-US" dirty="0" smtClean="0"/>
              <a:t>, </a:t>
            </a:r>
          </a:p>
          <a:p>
            <a:pPr lvl="1"/>
            <a:r>
              <a:rPr lang="ru-RU" dirty="0" smtClean="0"/>
              <a:t>Исцеляет ваши раны и</a:t>
            </a:r>
            <a:endParaRPr lang="en-US" dirty="0"/>
          </a:p>
          <a:p>
            <a:pPr lvl="1"/>
            <a:r>
              <a:rPr lang="ru-RU" dirty="0" smtClean="0"/>
              <a:t>Превращает вашу печаль в радость</a:t>
            </a:r>
            <a:r>
              <a:rPr lang="en-US" dirty="0" smtClean="0"/>
              <a:t>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sz="26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«Бог же всякой благодати, призвавший нас в вечную славу Свою во Христе Иисусе, Сам, по кратковременном страдании вашем, да совершит вас, да утвердит, да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укрепит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да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соделает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непоколебимыми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».</a:t>
            </a:r>
            <a:r>
              <a:rPr lang="en-US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Петра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5:10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560538"/>
            <a:ext cx="8955156" cy="37369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Бог заботится о вас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Бог – ваше прибежище</a:t>
            </a:r>
            <a:r>
              <a:rPr lang="en-US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Бог наделяет вас Своим ДНК</a:t>
            </a:r>
            <a:r>
              <a:rPr lang="en-US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Бог – ваш Защитник.</a:t>
            </a: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Бог – ваш Избавитель</a:t>
            </a:r>
            <a:r>
              <a:rPr lang="en-US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Бог восстанавливает вас</a:t>
            </a:r>
            <a:r>
              <a:rPr lang="en-US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Бог идет впереди вас.</a:t>
            </a:r>
            <a:endParaRPr lang="pt-BR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27253622-8816-204C-8F26-C04E23E4795C}"/>
              </a:ext>
            </a:extLst>
          </p:cNvPr>
          <p:cNvSpPr txBox="1">
            <a:spLocks/>
          </p:cNvSpPr>
          <p:nvPr/>
        </p:nvSpPr>
        <p:spPr>
          <a:xfrm>
            <a:off x="755373" y="678754"/>
            <a:ext cx="9422297" cy="70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500" dirty="0" smtClean="0">
                <a:solidFill>
                  <a:srgbClr val="A1646A"/>
                </a:solidFill>
                <a:latin typeface="Futura Md BT" panose="020B0602020204020303" pitchFamily="34" charset="0"/>
              </a:rPr>
              <a:t>ЗЕНИЦА ЕГО ОКА</a:t>
            </a:r>
            <a:endParaRPr lang="pt-BR" sz="5500" dirty="0">
              <a:solidFill>
                <a:srgbClr val="A1646A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B9B6C85-903C-BAB6-3D3E-EC35A3F99AA7}"/>
              </a:ext>
            </a:extLst>
          </p:cNvPr>
          <p:cNvSpPr txBox="1">
            <a:spLocks/>
          </p:cNvSpPr>
          <p:nvPr/>
        </p:nvSpPr>
        <p:spPr>
          <a:xfrm>
            <a:off x="857678" y="1387275"/>
            <a:ext cx="9081452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211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ru-RU" sz="4000" dirty="0" smtClean="0">
                <a:latin typeface="Futura LT Book" panose="02000504030000020003" pitchFamily="2" charset="0"/>
              </a:rPr>
              <a:t>БОГ ВОССТАНАВЛИВАЕТ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dirty="0" smtClean="0">
                <a:latin typeface="Avenir Book" panose="02000503020000020003" pitchFamily="2" charset="0"/>
              </a:rPr>
              <a:t>«И возвратил Господь потерю Иова, когда он помолился за друзей своих; и дал Господь Иову вдвое больше того, что он имел прежде». </a:t>
            </a:r>
            <a:r>
              <a:rPr lang="en-US" dirty="0" smtClean="0">
                <a:latin typeface="Avenir Book" panose="02000503020000020003" pitchFamily="2" charset="0"/>
              </a:rPr>
              <a:t>(</a:t>
            </a:r>
            <a:r>
              <a:rPr lang="ru-RU" dirty="0" smtClean="0">
                <a:latin typeface="Avenir Book" panose="02000503020000020003" pitchFamily="2" charset="0"/>
              </a:rPr>
              <a:t>Иов </a:t>
            </a:r>
            <a:r>
              <a:rPr lang="en-US" dirty="0" smtClean="0">
                <a:latin typeface="Avenir Book" panose="02000503020000020003" pitchFamily="2" charset="0"/>
              </a:rPr>
              <a:t>42:10</a:t>
            </a:r>
            <a:r>
              <a:rPr lang="en-US" dirty="0">
                <a:latin typeface="Avenir Book" panose="02000503020000020003" pitchFamily="2" charset="0"/>
              </a:rPr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ru-RU" dirty="0" smtClean="0"/>
              <a:t>Мы не знаем, решит ли Бог восстановить все, как Он сделал для Иова, мы несомненно можем доверять Его мудрости. </a:t>
            </a:r>
          </a:p>
          <a:p>
            <a:r>
              <a:rPr lang="ru-RU" dirty="0" smtClean="0"/>
              <a:t>Его основной заботой является восстановление нашей души. </a:t>
            </a: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подкрепляет 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душу мою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меня на стези правды ради имени Свего.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23:3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380448"/>
            <a:ext cx="8703365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kern="1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Эллен Уайт пишет:</a:t>
            </a:r>
            <a:r>
              <a:rPr lang="en-US" sz="4000" kern="1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«Он восстанавливает желающую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избавиться от власти сатаны,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стремящуюся душу к Богу».</a:t>
            </a: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kern="100" dirty="0" smtClean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«Наше состояние вследствие греха стало противоестественным,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сила, восстанавливающая нас, должна быть верхъестественной,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иначе она не будет способна что-либо изменить».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Служение исцеления </a:t>
            </a:r>
            <a:r>
              <a:rPr lang="en-CA" sz="19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428.3</a:t>
            </a:r>
            <a:endParaRPr lang="en-US" sz="19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7699513" cy="558061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kern="1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Эллен Уайт пишет</a:t>
            </a:r>
            <a:r>
              <a:rPr lang="en-US" sz="4000" kern="1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«Христос – Великий Врач не только тела, но и души. Он возрождает человека в подобие Бога».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служение, 120.3</a:t>
            </a:r>
            <a:endParaRPr lang="en-US" sz="1800" kern="100" dirty="0" smtClean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«Они духовно слепы, и Господь Иисус совершает большее чудо, когда восстанавливает духовное зрение тем, кто ослеп от блеска и мишуры этого мира, чем исцелить физический недуг такой как например, самую злокачественную опухоль».</a:t>
            </a:r>
            <a:r>
              <a:rPr lang="en-US" sz="2400" dirty="0" smtClean="0">
                <a:effectLst/>
                <a:latin typeface="Avenir Book" panose="02000503020000020003" pitchFamily="2" charset="0"/>
              </a:rPr>
              <a:t> </a:t>
            </a:r>
            <a:endParaRPr lang="en-US" sz="2400" dirty="0">
              <a:effectLst/>
              <a:latin typeface="Avenir Book" panose="02000503020000020003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Знамение времени</a:t>
            </a:r>
            <a:r>
              <a:rPr lang="en-US" sz="1800" i="1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i="1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28</a:t>
            </a:r>
            <a:r>
              <a:rPr lang="en-US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</a:t>
            </a:r>
            <a:r>
              <a:rPr lang="en-US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1895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8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параграф.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ru-RU" sz="4000" dirty="0" smtClean="0">
                <a:latin typeface="Futura LT Book" panose="02000504030000020003" pitchFamily="2" charset="0"/>
              </a:rPr>
              <a:t>БОГ ВОССТАНАВЛИВАЕТ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Какие переживания у вас были в прошлом или в настоящее время?» Эллен Уайт пишет:</a:t>
            </a: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ru-RU" dirty="0" smtClean="0">
                <a:latin typeface="Avenir Book" panose="02000503020000020003" pitchFamily="2" charset="0"/>
              </a:rPr>
              <a:t>«Он пришел снять бремя болезней, несчастья и греха. Его миссия заключалась в том, чтобы принести людям </a:t>
            </a:r>
            <a:r>
              <a:rPr lang="ru-RU" b="1" dirty="0" smtClean="0">
                <a:solidFill>
                  <a:srgbClr val="A1646A"/>
                </a:solidFill>
                <a:latin typeface="Avenir Book" panose="02000503020000020003" pitchFamily="2" charset="0"/>
              </a:rPr>
              <a:t>полное</a:t>
            </a:r>
            <a:r>
              <a:rPr lang="ru-RU" dirty="0" smtClean="0">
                <a:latin typeface="Avenir Book" panose="02000503020000020003" pitchFamily="2" charset="0"/>
              </a:rPr>
              <a:t> восстановление». </a:t>
            </a:r>
          </a:p>
          <a:p>
            <a:pPr marL="457200" lvl="1" indent="0" algn="ctr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r>
              <a:rPr lang="ru-RU" dirty="0" smtClean="0"/>
              <a:t>Как Бог освободил вас от бремени ваших переживаний? </a:t>
            </a:r>
          </a:p>
          <a:p>
            <a:r>
              <a:rPr lang="ru-RU" dirty="0" smtClean="0"/>
              <a:t> Есть ли у вас бремена, которые вам нужно отдать Иисусу?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2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ru-RU" sz="4000" dirty="0" smtClean="0">
                <a:latin typeface="Futura LT Book" panose="02000504030000020003" pitchFamily="2" charset="0"/>
              </a:rPr>
              <a:t>БОГ ВОССТАНАВЛИВАЕТ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Иногда большая утрата может послужить стимулом для того, чтобы полностью положиться на Бога, что в свою очередь, способствует возрастанию в вере и укреплению вашего характера. Опишите почему это происходит.</a:t>
            </a:r>
            <a:endParaRPr lang="en-US" dirty="0" smtClean="0"/>
          </a:p>
          <a:p>
            <a:pPr lvl="1"/>
            <a:r>
              <a:rPr lang="ru-RU" dirty="0" smtClean="0"/>
              <a:t>Горечь какой утраты способствовала тому, чтобы вы могли положиться на Бога?</a:t>
            </a:r>
            <a:r>
              <a:rPr lang="en-US" dirty="0" smtClean="0"/>
              <a:t> </a:t>
            </a:r>
          </a:p>
          <a:p>
            <a:pPr lvl="1"/>
            <a:r>
              <a:rPr lang="ru-RU" dirty="0" smtClean="0"/>
              <a:t>Какие страдания, пережитые вами, помогли укрепить вашу веру?</a:t>
            </a:r>
            <a:endParaRPr lang="en-US" dirty="0" smtClean="0"/>
          </a:p>
          <a:p>
            <a:r>
              <a:rPr lang="ru-RU" dirty="0" smtClean="0"/>
              <a:t>Каким образом Бог восстановил вас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0336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ru-RU" sz="4000" dirty="0" smtClean="0">
                <a:latin typeface="Futura LT Book" panose="02000504030000020003" pitchFamily="2" charset="0"/>
              </a:rPr>
              <a:t>БОГ ИДЕТ ВПЕРЕДИ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Какие вызовы сегодня стоят перед вами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ru-RU" dirty="0" smtClean="0"/>
              <a:t>Испытываете ли вы страх в ситуации, которую вы не можете контролировать?</a:t>
            </a:r>
            <a:endParaRPr lang="en-US" dirty="0"/>
          </a:p>
          <a:p>
            <a:pPr lvl="1"/>
            <a:r>
              <a:rPr lang="ru-RU" dirty="0" smtClean="0"/>
              <a:t>У вас непростой период в жизни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ru-RU" dirty="0" smtClean="0"/>
              <a:t>Вы чувствуете себя недостойными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ru-RU" dirty="0" smtClean="0"/>
              <a:t>Вы чувствуете себя одиноким и незащищенным</a:t>
            </a:r>
            <a:r>
              <a:rPr lang="en-US" dirty="0" smtClean="0"/>
              <a:t>?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«Господь Сам пойдет </a:t>
            </a:r>
            <a:r>
              <a:rPr lang="ru-RU" b="1" kern="100" dirty="0" smtClean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пред</a:t>
            </a: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тобой, Сам будет с тобою, не отступит от тебя и не оставит тебя, не бойся и не ужасайся»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Второзаконие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31:8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20259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ru-RU" sz="4000" dirty="0" smtClean="0">
                <a:latin typeface="Futura LT Book" panose="02000504030000020003" pitchFamily="2" charset="0"/>
              </a:rPr>
              <a:t>БОГ ИДЕТ ВПЕРЕДИ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Возложите все ваши дела и проблемы на Бога</a:t>
            </a:r>
            <a:r>
              <a:rPr lang="en-US" dirty="0" smtClean="0"/>
              <a:t>. </a:t>
            </a:r>
            <a:r>
              <a:rPr lang="ru-RU" dirty="0" smtClean="0"/>
              <a:t>Он идет впереди вас и сражается в ваших битвах.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«Не вам сражаться на сей раз; вы станьте, и смотрите на спасение  Господне, посылаемое вам. Иуда и Иерусалим! Не бойтесь и не ужасайтесь. Завтра выступите навстречу им, и Господь будет с вами».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Паралипаменон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20:17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0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ru-RU" sz="4000" dirty="0" smtClean="0">
                <a:latin typeface="Futura LT Book" panose="02000504030000020003" pitchFamily="2" charset="0"/>
              </a:rPr>
              <a:t>БОГ ИДЕТ ВПЕРЕДИ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</a:t>
            </a:r>
            <a:endParaRPr lang="pt-BR" dirty="0">
              <a:solidFill>
                <a:srgbClr val="5E6373"/>
              </a:solidFill>
            </a:endParaRPr>
          </a:p>
          <a:p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Каково это – знать, что Бог идет впереди тебя, сражаясь в твоих битвах?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Опишите, насколько вы уязвимы? Есть ли вас кто-то, кому вы доверяете, кто прикрывает вашу спину? Знаете ли вы, что Бог прикрывает вашу спину?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«Ибо вы выйдете неторопливо, и не побежите; потому что впереди вас пойдет Господь, и Бог Израилев будет </a:t>
            </a:r>
            <a:r>
              <a:rPr lang="ru-RU" b="1" dirty="0" smtClean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стражем</a:t>
            </a:r>
            <a:r>
              <a:rPr lang="ru-RU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позади вас». </a:t>
            </a:r>
            <a:r>
              <a:rPr lang="en-US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Исаия </a:t>
            </a:r>
            <a:r>
              <a:rPr lang="en-US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52:12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2099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5830454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ЗАКЛЮЧЕНИЕ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Быть зеницей ока Божьего означает быть в центре Его внимания и защиты.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«Ибо так говорит Господь Саваоф: для славы Он послал Меня к народам, грабившим вас, ибо касающийся вас касается </a:t>
            </a:r>
            <a:r>
              <a:rPr lang="ru-RU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зеницы ока Его</a:t>
            </a:r>
            <a:r>
              <a:rPr lang="ru-RU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. (</a:t>
            </a:r>
            <a:r>
              <a:rPr lang="ru-R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Захария 2:8).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89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utura LT Book" panose="02000504030000020003" pitchFamily="2" charset="0"/>
              </a:rPr>
              <a:t>ЗАКЛЮЧЕНИЕ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Что вы узнали сегодня, что изменило ваше представление </a:t>
            </a:r>
            <a:endParaRPr lang="en-US" dirty="0"/>
          </a:p>
          <a:p>
            <a:pPr lvl="1"/>
            <a:r>
              <a:rPr lang="ru-RU" dirty="0" smtClean="0"/>
              <a:t>О </a:t>
            </a:r>
            <a:r>
              <a:rPr lang="ru-RU" b="1" dirty="0" smtClean="0">
                <a:solidFill>
                  <a:srgbClr val="A1646A"/>
                </a:solidFill>
              </a:rPr>
              <a:t>себе</a:t>
            </a:r>
            <a:r>
              <a:rPr lang="en-US" dirty="0" smtClean="0">
                <a:solidFill>
                  <a:srgbClr val="A1646A"/>
                </a:solidFill>
              </a:rPr>
              <a:t>?</a:t>
            </a:r>
            <a:endParaRPr lang="en-US" dirty="0">
              <a:solidFill>
                <a:srgbClr val="A1646A"/>
              </a:solidFill>
            </a:endParaRPr>
          </a:p>
          <a:p>
            <a:pPr lvl="1"/>
            <a:r>
              <a:rPr lang="ru-RU" dirty="0" smtClean="0"/>
              <a:t>О </a:t>
            </a:r>
            <a:r>
              <a:rPr lang="ru-RU" b="1" dirty="0" smtClean="0">
                <a:solidFill>
                  <a:srgbClr val="A1646A"/>
                </a:solidFill>
              </a:rPr>
              <a:t>Боге</a:t>
            </a:r>
            <a:r>
              <a:rPr lang="en-US" dirty="0" smtClean="0">
                <a:solidFill>
                  <a:srgbClr val="A1646A"/>
                </a:solidFill>
              </a:rPr>
              <a:t>?</a:t>
            </a:r>
            <a:endParaRPr lang="en-US" dirty="0">
              <a:solidFill>
                <a:srgbClr val="A1646A"/>
              </a:solidFill>
            </a:endParaRPr>
          </a:p>
          <a:p>
            <a:r>
              <a:rPr lang="ru-RU" dirty="0" smtClean="0"/>
              <a:t>Что вы вынесли для себя из семинара  «Зеница </a:t>
            </a:r>
            <a:r>
              <a:rPr lang="ru-RU" smtClean="0"/>
              <a:t>ока Его»?0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6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</a:t>
            </a:r>
            <a:r>
              <a:rPr lang="ru-RU" sz="4000" dirty="0" smtClean="0">
                <a:latin typeface="Futura LT Book" panose="02000504030000020003" pitchFamily="2" charset="0"/>
              </a:rPr>
              <a:t>БОГ ЗАБОТИТСЯ О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Из-за необходимости защищать этот орган – зрачок, также называют «зеницей ока».</a:t>
            </a:r>
            <a:endParaRPr lang="en-US" dirty="0"/>
          </a:p>
          <a:p>
            <a:r>
              <a:rPr lang="ru-RU" dirty="0" smtClean="0"/>
              <a:t>Как люди бережно заботятся о зрачке глаза,  так и Бог использует этот образный язык, чтобы показать, что Он заботится о нас.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«…Он ограждал его, смотрел за ним,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хранил его, </a:t>
            </a:r>
            <a:r>
              <a:rPr lang="ru-RU" kern="100" dirty="0" smtClean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как зеницу ока Своего»</a:t>
            </a:r>
            <a:r>
              <a:rPr lang="en-US" b="1" kern="100" dirty="0" smtClean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Второзаконие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32:10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«… ибо касающийся вас, касается </a:t>
            </a:r>
            <a:r>
              <a:rPr lang="ru-RU" kern="100" dirty="0" smtClean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зеницы ока Его» </a:t>
            </a:r>
            <a:r>
              <a:rPr lang="en-US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 (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Захария 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kern="100" dirty="0" smtClean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</a:t>
            </a:r>
            <a:r>
              <a:rPr lang="ru-RU" sz="4000" dirty="0" smtClean="0">
                <a:latin typeface="Futura LT Book" panose="02000504030000020003" pitchFamily="2" charset="0"/>
              </a:rPr>
              <a:t>БОГ ЗАБОТИТСЯ О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 обсуждения:</a:t>
            </a:r>
            <a:endParaRPr lang="pt-BR" dirty="0">
              <a:solidFill>
                <a:srgbClr val="5E6373"/>
              </a:solidFill>
            </a:endParaRPr>
          </a:p>
          <a:p>
            <a:r>
              <a:rPr lang="ru-RU" dirty="0"/>
              <a:t>Посмотрите друг на друга и опишите цвет глаз человека, сидящего справа от вас. Будьте максимально точны</a:t>
            </a:r>
            <a:r>
              <a:rPr lang="ru-RU" dirty="0" smtClean="0"/>
              <a:t>.</a:t>
            </a:r>
            <a:endParaRPr lang="en-US" dirty="0"/>
          </a:p>
          <a:p>
            <a:r>
              <a:rPr lang="ru-RU" dirty="0" smtClean="0"/>
              <a:t>Какой у него цвет зрачка</a:t>
            </a:r>
            <a:r>
              <a:rPr lang="en-US" dirty="0" smtClean="0"/>
              <a:t>? </a:t>
            </a:r>
            <a:endParaRPr lang="en-US" dirty="0"/>
          </a:p>
          <a:p>
            <a:r>
              <a:rPr lang="ru-RU" dirty="0" smtClean="0"/>
              <a:t>Как это можно применить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</a:t>
            </a:r>
            <a:r>
              <a:rPr lang="ru-RU" sz="4000" dirty="0" smtClean="0">
                <a:latin typeface="Futura LT Book" panose="02000504030000020003" pitchFamily="2" charset="0"/>
              </a:rPr>
              <a:t>БОГ ЗАБОТИТСЯ О ВАС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ru-RU" dirty="0" smtClean="0"/>
              <a:t>Кто заботился о вас в детстве:</a:t>
            </a:r>
            <a:endParaRPr lang="en-US" dirty="0"/>
          </a:p>
          <a:p>
            <a:pPr lvl="1"/>
            <a:r>
              <a:rPr lang="ru-RU" dirty="0" smtClean="0"/>
              <a:t>родители</a:t>
            </a:r>
            <a:r>
              <a:rPr lang="en-US" dirty="0" smtClean="0"/>
              <a:t>, </a:t>
            </a:r>
            <a:r>
              <a:rPr lang="ru-RU" dirty="0" smtClean="0"/>
              <a:t>бабушки и дедушки, братья и сестры, или другие воспитатели?</a:t>
            </a:r>
            <a:endParaRPr lang="en-US" dirty="0"/>
          </a:p>
          <a:p>
            <a:r>
              <a:rPr lang="ru-RU" dirty="0" smtClean="0"/>
              <a:t>Помогло ли это повлиять на развитие доверия или недоверия к этому человеку</a:t>
            </a:r>
            <a:r>
              <a:rPr lang="en-US" dirty="0" smtClean="0"/>
              <a:t>?</a:t>
            </a:r>
            <a:endParaRPr lang="en-US" dirty="0"/>
          </a:p>
          <a:p>
            <a:r>
              <a:rPr lang="ru-RU" dirty="0" smtClean="0"/>
              <a:t>Смогли ли вы сохранить близкие отношения с этим человеком на протяжении многих лет? </a:t>
            </a:r>
          </a:p>
          <a:p>
            <a:r>
              <a:rPr lang="ru-RU" dirty="0" smtClean="0"/>
              <a:t>Похожи ли эти отношения на Божью заботу о вас и ваши отношения с Ним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977083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ВАШЕ ПРИБЕЖИЩЕ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429501"/>
          </a:xfrm>
        </p:spPr>
        <p:txBody>
          <a:bodyPr>
            <a:normAutofit/>
          </a:bodyPr>
          <a:lstStyle/>
          <a:p>
            <a:r>
              <a:rPr lang="ru-RU" dirty="0" smtClean="0"/>
              <a:t>Бог дает кров, убежище в трудную минуту. Убещище (приют) – то место, которое укрывает нас от опасности.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«Народ! Надейтесь на Него во всякое время;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Изливайте пред ним сердце ваше: </a:t>
            </a: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нам прибежище».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 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kern="100" dirty="0" smtClean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ru-RU" dirty="0" smtClean="0"/>
              <a:t>Иерархия потребностей Абраама Маслоу показывает, что для выживания необходимы базовые потребности </a:t>
            </a:r>
            <a:r>
              <a:rPr lang="ru-RU" dirty="0"/>
              <a:t>человека </a:t>
            </a:r>
            <a:r>
              <a:rPr lang="ru-RU" dirty="0" smtClean="0"/>
              <a:t>еда/вода </a:t>
            </a:r>
            <a:r>
              <a:rPr lang="ru-RU" dirty="0"/>
              <a:t>и </a:t>
            </a:r>
            <a:r>
              <a:rPr lang="ru-RU" dirty="0" smtClean="0"/>
              <a:t>одежда, а также безопасность и защита.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785C91-BA1D-AF8C-5E9A-9AAF7C5B62AD}"/>
              </a:ext>
            </a:extLst>
          </p:cNvPr>
          <p:cNvSpPr txBox="1"/>
          <p:nvPr/>
        </p:nvSpPr>
        <p:spPr>
          <a:xfrm>
            <a:off x="322193" y="86886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ИЕРАРХИЯ ПОТРЕБНОСТЕЙ МАСЛОУ</a:t>
            </a:r>
            <a:endParaRPr lang="en-US" sz="4000" dirty="0">
              <a:solidFill>
                <a:srgbClr val="A1646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E0517877-1844-444E-9F6F-68859F5A04B0}"/>
              </a:ext>
            </a:extLst>
          </p:cNvPr>
          <p:cNvSpPr/>
          <p:nvPr/>
        </p:nvSpPr>
        <p:spPr>
          <a:xfrm>
            <a:off x="1967948" y="1752236"/>
            <a:ext cx="6480311" cy="4499477"/>
          </a:xfrm>
          <a:prstGeom prst="triangle">
            <a:avLst>
              <a:gd name="adj" fmla="val 49690"/>
            </a:avLst>
          </a:prstGeom>
          <a:solidFill>
            <a:srgbClr val="A16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C8D63B8-BFC2-2CB8-7087-93060EDE28FE}"/>
              </a:ext>
            </a:extLst>
          </p:cNvPr>
          <p:cNvCxnSpPr>
            <a:cxnSpLocks/>
          </p:cNvCxnSpPr>
          <p:nvPr/>
        </p:nvCxnSpPr>
        <p:spPr>
          <a:xfrm>
            <a:off x="2494722" y="5526156"/>
            <a:ext cx="5426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224F6FC-8B8E-FD8E-DE3D-9FB00321766C}"/>
              </a:ext>
            </a:extLst>
          </p:cNvPr>
          <p:cNvCxnSpPr>
            <a:cxnSpLocks/>
          </p:cNvCxnSpPr>
          <p:nvPr/>
        </p:nvCxnSpPr>
        <p:spPr>
          <a:xfrm>
            <a:off x="2991678" y="4810539"/>
            <a:ext cx="4398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7EECF40-0681-54C6-3BFA-434E72BCC4A2}"/>
              </a:ext>
            </a:extLst>
          </p:cNvPr>
          <p:cNvCxnSpPr>
            <a:cxnSpLocks/>
          </p:cNvCxnSpPr>
          <p:nvPr/>
        </p:nvCxnSpPr>
        <p:spPr>
          <a:xfrm>
            <a:off x="3960742" y="3429000"/>
            <a:ext cx="2449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4F75B40-3EEB-2B28-D2FB-4D4B5468657B}"/>
              </a:ext>
            </a:extLst>
          </p:cNvPr>
          <p:cNvCxnSpPr>
            <a:cxnSpLocks/>
          </p:cNvCxnSpPr>
          <p:nvPr/>
        </p:nvCxnSpPr>
        <p:spPr>
          <a:xfrm>
            <a:off x="3478694" y="4143755"/>
            <a:ext cx="34588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37CF91-57C3-A75B-554F-951F6D2B23EE}"/>
              </a:ext>
            </a:extLst>
          </p:cNvPr>
          <p:cNvSpPr txBox="1"/>
          <p:nvPr/>
        </p:nvSpPr>
        <p:spPr>
          <a:xfrm>
            <a:off x="4062617" y="2607114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Само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реализация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B9F85A-AED3-A456-56B3-69113E05FCCD}"/>
              </a:ext>
            </a:extLst>
          </p:cNvPr>
          <p:cNvSpPr txBox="1"/>
          <p:nvPr/>
        </p:nvSpPr>
        <p:spPr>
          <a:xfrm>
            <a:off x="3838986" y="3608671"/>
            <a:ext cx="27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Уверенность в себе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ADD6D5-238B-347E-D0CA-BD7A813CB81E}"/>
              </a:ext>
            </a:extLst>
          </p:cNvPr>
          <p:cNvSpPr txBox="1"/>
          <p:nvPr/>
        </p:nvSpPr>
        <p:spPr>
          <a:xfrm>
            <a:off x="3180522" y="42672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Любовь и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принадлежность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02D092B-83A4-307B-1B62-9851FEE17EFC}"/>
              </a:ext>
            </a:extLst>
          </p:cNvPr>
          <p:cNvSpPr txBox="1"/>
          <p:nvPr/>
        </p:nvSpPr>
        <p:spPr>
          <a:xfrm>
            <a:off x="2599082" y="5001046"/>
            <a:ext cx="52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Безопасность и Защищенность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849686-3FB5-3B36-B4B5-1BAF2A7DA9BD}"/>
              </a:ext>
            </a:extLst>
          </p:cNvPr>
          <p:cNvSpPr txBox="1"/>
          <p:nvPr/>
        </p:nvSpPr>
        <p:spPr>
          <a:xfrm>
            <a:off x="2117034" y="5716664"/>
            <a:ext cx="6182139" cy="36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Психологические потребности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180284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Futura LT Book" panose="02000504030000020003" pitchFamily="2" charset="0"/>
              </a:rPr>
              <a:t>2</a:t>
            </a:r>
            <a:r>
              <a:rPr lang="ru-RU" sz="4000" dirty="0" smtClean="0">
                <a:latin typeface="Futura LT Book" panose="02000504030000020003" pitchFamily="2" charset="0"/>
              </a:rPr>
              <a:t>. БОГ – ВАШЕ ПРИБЕЖИЩЕ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Бог наше прибежище в трудную минуту.</a:t>
            </a:r>
            <a:r>
              <a:rPr lang="en-US" dirty="0" smtClean="0"/>
              <a:t> </a:t>
            </a:r>
            <a:r>
              <a:rPr lang="ru-RU" dirty="0" smtClean="0"/>
              <a:t>Мы можем обращаться к Нему, чтобы Он обеспечил нам безопасность и дал убежище.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«Ты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покров мой</a:t>
            </a:r>
            <a:r>
              <a:rPr lang="en-US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Ты охраняешь меня от скорби,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Окружаешь меня радостями избавления»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ru-RU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Псалом 31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:7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9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</a:t>
            </a:r>
            <a:r>
              <a:rPr lang="ru-RU" sz="4000" dirty="0" smtClean="0">
                <a:latin typeface="Futura LT Book" panose="02000504030000020003" pitchFamily="2" charset="0"/>
              </a:rPr>
              <a:t>БОГ – ВАШЕ ПРИБЕЖИЩЕ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6373"/>
                </a:solidFill>
              </a:rPr>
              <a:t>ДЛЯ ОБСУЖДЕНИЯ</a:t>
            </a:r>
            <a:endParaRPr lang="pt-BR" dirty="0">
              <a:solidFill>
                <a:srgbClr val="5E6373"/>
              </a:solidFill>
            </a:endParaRPr>
          </a:p>
          <a:p>
            <a:r>
              <a:rPr lang="ru-RU" dirty="0" smtClean="0"/>
              <a:t>Поделитесь своим опытом, когда вы испугались или оказались в опасной ситуации, но Бог помог или спас вас.</a:t>
            </a:r>
            <a:endParaRPr lang="en-US" dirty="0"/>
          </a:p>
          <a:p>
            <a:pPr lvl="1"/>
            <a:r>
              <a:rPr lang="ru-RU" dirty="0" smtClean="0"/>
              <a:t>Расскажите об эмоциях, которые вы испытывали  в этой ситуации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ru-RU" dirty="0" smtClean="0"/>
              <a:t>Укрепил ли этот опыт вашу веру в Бога</a:t>
            </a:r>
            <a:r>
              <a:rPr lang="en-US" dirty="0" smtClean="0"/>
              <a:t>?</a:t>
            </a:r>
            <a:endParaRPr lang="en-US" dirty="0"/>
          </a:p>
          <a:p>
            <a:r>
              <a:rPr lang="ru-RU" dirty="0" smtClean="0"/>
              <a:t>Кто-то сказал</a:t>
            </a:r>
            <a:r>
              <a:rPr lang="en-US" dirty="0" smtClean="0"/>
              <a:t>: </a:t>
            </a:r>
            <a:r>
              <a:rPr lang="ru-RU" dirty="0" smtClean="0">
                <a:solidFill>
                  <a:srgbClr val="A1646A"/>
                </a:solidFill>
              </a:rPr>
              <a:t>«Не бойтесь за будущее, Бог уже там».</a:t>
            </a:r>
            <a:endParaRPr lang="en-US" dirty="0">
              <a:solidFill>
                <a:srgbClr val="A1646A"/>
              </a:solidFill>
            </a:endParaRPr>
          </a:p>
          <a:p>
            <a:pPr lvl="1"/>
            <a:r>
              <a:rPr lang="ru-RU" dirty="0" smtClean="0"/>
              <a:t>Согласны ли вы с этим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ru-RU" dirty="0" smtClean="0"/>
              <a:t>Что вас беспокоит в настоящее время?</a:t>
            </a:r>
            <a:endParaRPr lang="en-US" dirty="0"/>
          </a:p>
          <a:p>
            <a:pPr lvl="1"/>
            <a:r>
              <a:rPr lang="ru-RU" dirty="0" smtClean="0"/>
              <a:t>Можете ли вы применить эту мысль к своей ситуации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20168</TotalTime>
  <Words>1778</Words>
  <Application>Microsoft Office PowerPoint</Application>
  <PresentationFormat>Widescreen</PresentationFormat>
  <Paragraphs>203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Arial</vt:lpstr>
      <vt:lpstr>Avenir Book</vt:lpstr>
      <vt:lpstr>Calibri</vt:lpstr>
      <vt:lpstr>Calibri Light</vt:lpstr>
      <vt:lpstr>Futura LT Book</vt:lpstr>
      <vt:lpstr>Futura Md BT</vt:lpstr>
      <vt:lpstr>Futura Medium</vt:lpstr>
      <vt:lpstr>Segoe UI</vt:lpstr>
      <vt:lpstr>Times New Roman</vt:lpstr>
      <vt:lpstr>Office Theme</vt:lpstr>
      <vt:lpstr>ЕГО ОКА</vt:lpstr>
      <vt:lpstr>Apresentação do PowerPoint</vt:lpstr>
      <vt:lpstr>1. БОГ ЗАБОТИТСЯ О ВАС</vt:lpstr>
      <vt:lpstr>1. БОГ ЗАБОТИТСЯ О ВАС</vt:lpstr>
      <vt:lpstr>1. БОГ ЗАБОТИТСЯ О ВАС</vt:lpstr>
      <vt:lpstr>2. БОГ – ВАШЕ ПРИБЕЖИЩЕ</vt:lpstr>
      <vt:lpstr>Apresentação do PowerPoint</vt:lpstr>
      <vt:lpstr>2. БОГ – ВАШЕ ПРИБЕЖИЩЕ</vt:lpstr>
      <vt:lpstr>2. БОГ – ВАШЕ ПРИБЕЖИЩЕ</vt:lpstr>
      <vt:lpstr>3. БОГ НАДЕЛЯЕТ ВАС СВОИМ ДНК</vt:lpstr>
      <vt:lpstr>3. БОГ НАДЕЛЯЕТ ВАС СВОИМ ДНК</vt:lpstr>
      <vt:lpstr>3. БОГ НАДЕЛЯЕТ ВАС СВОИМ ДНК</vt:lpstr>
      <vt:lpstr>4. БОГ – ВАШ ЗАЩИТНИК</vt:lpstr>
      <vt:lpstr>4. БОГ – ВАШ ЗАЩИТНИК</vt:lpstr>
      <vt:lpstr>4. БОГ – ВАШ ЗАЩИТНИК</vt:lpstr>
      <vt:lpstr>5. БОГ – ВАШ ИЗБАВИТЕЛЬ</vt:lpstr>
      <vt:lpstr>5. БОГ – ВАШ ИЗБАВИТЕЛЬ</vt:lpstr>
      <vt:lpstr>5. БОГ – ВАШ ИЗБАВИТЕЛЬ</vt:lpstr>
      <vt:lpstr>6. БОГ ВОССТАНАВЛИВАЕТ ВАС</vt:lpstr>
      <vt:lpstr>6. БОГ ВОССТАНАВЛИВАЕТ ВАС</vt:lpstr>
      <vt:lpstr>Apresentação do PowerPoint</vt:lpstr>
      <vt:lpstr>Apresentação do PowerPoint</vt:lpstr>
      <vt:lpstr>6. БОГ ВОССТАНАВЛИВАЕТ ВАС</vt:lpstr>
      <vt:lpstr>6. БОГ ВОССТАНАВЛИВАЕТ ВАС</vt:lpstr>
      <vt:lpstr>7. БОГ ИДЕТ ВПЕРЕДИ ВАС</vt:lpstr>
      <vt:lpstr>7. БОГ ИДЕТ ВПЕРЕДИ ВАС</vt:lpstr>
      <vt:lpstr>7. БОГ ИДЕТ ВПЕРЕДИ ВАС</vt:lpstr>
      <vt:lpstr>ЗАКЛЮЧЕНИЕ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Conta da Microsoft</cp:lastModifiedBy>
  <cp:revision>45</cp:revision>
  <cp:lastPrinted>2023-11-29T22:27:09Z</cp:lastPrinted>
  <dcterms:created xsi:type="dcterms:W3CDTF">2023-02-14T12:16:54Z</dcterms:created>
  <dcterms:modified xsi:type="dcterms:W3CDTF">2024-03-25T14:11:40Z</dcterms:modified>
</cp:coreProperties>
</file>