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2" r:id="rId5"/>
    <p:sldId id="286" r:id="rId6"/>
    <p:sldId id="261" r:id="rId7"/>
    <p:sldId id="289" r:id="rId8"/>
    <p:sldId id="267" r:id="rId9"/>
    <p:sldId id="264" r:id="rId10"/>
    <p:sldId id="263" r:id="rId11"/>
    <p:sldId id="265" r:id="rId12"/>
    <p:sldId id="258" r:id="rId13"/>
    <p:sldId id="271" r:id="rId14"/>
    <p:sldId id="270" r:id="rId15"/>
    <p:sldId id="266" r:id="rId16"/>
    <p:sldId id="274" r:id="rId17"/>
    <p:sldId id="287" r:id="rId18"/>
    <p:sldId id="272" r:id="rId19"/>
    <p:sldId id="269" r:id="rId20"/>
    <p:sldId id="277" r:id="rId21"/>
    <p:sldId id="280" r:id="rId22"/>
    <p:sldId id="281" r:id="rId23"/>
    <p:sldId id="273" r:id="rId24"/>
    <p:sldId id="278" r:id="rId25"/>
    <p:sldId id="275" r:id="rId26"/>
    <p:sldId id="279" r:id="rId27"/>
    <p:sldId id="283" r:id="rId28"/>
    <p:sldId id="282" r:id="rId29"/>
    <p:sldId id="285" r:id="rId3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1646A"/>
    <a:srgbClr val="5E6373"/>
    <a:srgbClr val="A8B1AA"/>
    <a:srgbClr val="DE8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>
      <p:cViewPr varScale="1">
        <p:scale>
          <a:sx n="44" d="100"/>
          <a:sy n="44" d="100"/>
        </p:scale>
        <p:origin x="4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07BC76-B972-F2A6-576C-B4EA2A789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468E9E5-3E59-2CE5-3152-A1F16A0E1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3C55046-9A0B-D774-C6B9-E637A39F2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25/03/2024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2188F71-DD25-EE01-6850-CEECB11B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0919CE2-749A-5BF4-2CAB-F9D9BD68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92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C4063B-EB39-76DA-A051-D8FAC906E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CDB1E51-8895-7952-069C-D7867E9B2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8BF3769-856D-F0B3-BF0A-15A23EF15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25/03/2024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C26EBE0-15FD-C626-31D6-058E070C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37EACBD-467D-FBF8-B2C5-D1CE5434D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61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384DB61-4D2B-68CF-742E-5A2105D9B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B04C7BC-EC4F-357D-939C-4A83A618D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72032C4-7D52-32CD-51D7-5C3BD443D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25/03/2024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9C1571C-4BA8-67BD-6E9C-DA74F3E17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3083481-9B41-1C55-288F-43E0117E4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08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EA3A22-CFF4-4FD7-0D01-6EE68517A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FB49A3-DFA0-9882-CD99-538989B73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D8EB6CB-FDB0-56FF-A250-1015EC61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25/03/2024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18FBB6D-B890-5AE4-3B14-2A4C6A6D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DE9148-B801-AC1D-E9B3-870EFF6B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89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C52DC4-092C-0B67-3BBC-AFDDA87D5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431B5A0-6594-0923-4A2D-2DDD6C713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0695A1-481B-1E79-2E31-36E387D49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25/03/2024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12B2A26-D894-5162-8BAD-06D00A3D4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2D9580A-6AF6-2F2D-E30F-FC3EE8F0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86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ACF7AA-B3FD-79B1-6AE2-3B064842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DB705DF-4D6A-0CF5-F9B8-23F3D0FB4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29C15D0-5599-0240-1BD5-801CC578E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81AD005-3CCE-AF19-FF1B-7F29C499C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25/03/2024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FED1DED-B187-C2EE-DDEF-28CDB7403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A3BD4A4-D064-B5E9-DDBC-5E25E045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63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8E4A74-C41A-1F71-1477-CA09AEF6C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EEFCE21-9169-0F94-410E-B938AEADF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5CB15C6-473E-7784-23D3-B6ED2DE9B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D5864F0-E273-1F16-F0EB-B9F1B83158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24FF94E-0507-5E82-2BCF-7377114B1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AFA44A3-0114-DDA4-9EF0-87E91D2A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25/03/2024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0377783-660C-D39E-D2D0-6BF98D151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AEF9AA5-8E4F-F7CD-33E9-B7794BBA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1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C9312F-4DAF-FAE5-4AAB-39B9691C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DB131BF-B9FF-7C84-D45F-474D76123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25/03/2024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29417E3-436F-2E84-921B-74484C52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39EE9F0-1DBC-F573-E2B8-CE20062E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44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7B5B57E-F04B-3079-73B8-0639DE603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25/03/2024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403B380-ACEB-CD8B-67A4-2F1E1BBF8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46EE92F-E2C0-BA3B-6029-37153020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514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9C2615-22F2-8C54-6D75-63EF3395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B86110E-3510-7B75-9DE8-11604C4E1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C6ACEA4-DEB3-385B-3A00-9AF343D2D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91A2596-EC95-1BA2-DF68-782AA9EFD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25/03/2024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4E09BAC-1C7A-8528-AEBC-5C30A6574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56BCBF8-26D8-B80D-6ED8-E1990085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76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244614-450D-FCEA-96D2-8AF8DD82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5987AED-23F5-E5F4-2AB6-6F439C375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B297F53-5FC6-9663-C31B-3382DB0B4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C77D5A1-4694-A2B5-7474-6DB6B758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25/03/2024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9A19BA5-7361-BD5F-8D49-7ED81FE3B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CCF5C22-5CFF-C0C7-67A9-9A035C1F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97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0A441DD-D9B4-033A-06AE-39F00A091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BE5B379-CA6C-C0BC-5953-4E354ED1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475C338-5207-ABFC-FD22-01E247CC7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29ADE-8CFD-4149-873B-3F8662D8AEAA}" type="datetimeFigureOut">
              <a:rPr lang="pt-BR" smtClean="0"/>
              <a:t>25/03/2024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E5E2FBA-F896-00F0-594A-7D3813B62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6CB4833-CF0B-3672-8589-BF102C0ED1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83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760F33-BAE4-F09D-A8AA-846F81319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41455" y="1173019"/>
            <a:ext cx="5070763" cy="809462"/>
          </a:xfrm>
        </p:spPr>
        <p:txBody>
          <a:bodyPr>
            <a:noAutofit/>
          </a:bodyPr>
          <a:lstStyle/>
          <a:p>
            <a:pPr algn="r"/>
            <a:r>
              <a:rPr lang="ru-RU" sz="5500" dirty="0" smtClean="0">
                <a:solidFill>
                  <a:srgbClr val="5E6373"/>
                </a:solidFill>
                <a:latin typeface="Futura LT Book" panose="02000504030000020003" pitchFamily="2" charset="0"/>
              </a:rPr>
              <a:t>ЕГО ОКА</a:t>
            </a:r>
            <a:endParaRPr lang="pt-BR" sz="5500" dirty="0">
              <a:solidFill>
                <a:srgbClr val="5E6373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56726" y="464498"/>
            <a:ext cx="5255492" cy="708521"/>
          </a:xfrm>
        </p:spPr>
        <p:txBody>
          <a:bodyPr>
            <a:noAutofit/>
          </a:bodyPr>
          <a:lstStyle/>
          <a:p>
            <a:pPr algn="r"/>
            <a:r>
              <a:rPr lang="ru-RU" sz="5500" b="1" dirty="0" smtClean="0">
                <a:solidFill>
                  <a:srgbClr val="A1646A"/>
                </a:solidFill>
                <a:latin typeface="Futura Md BT" panose="020B0602020204020303" pitchFamily="34" charset="0"/>
              </a:rPr>
              <a:t>ЗЕНИЦА</a:t>
            </a:r>
            <a:endParaRPr lang="pt-BR" sz="5500" b="1" dirty="0">
              <a:solidFill>
                <a:srgbClr val="A1646A"/>
              </a:solidFill>
              <a:latin typeface="Futura Md BT" panose="020B06020202040203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BC4E3FF-6D03-72E9-2E46-3F042BA61574}"/>
              </a:ext>
            </a:extLst>
          </p:cNvPr>
          <p:cNvSpPr txBox="1"/>
          <p:nvPr/>
        </p:nvSpPr>
        <p:spPr>
          <a:xfrm>
            <a:off x="2465378" y="6175891"/>
            <a:ext cx="69807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pc="300" dirty="0">
                <a:latin typeface="Futura LT Book" panose="02000504030000020003" pitchFamily="2" charset="0"/>
              </a:rPr>
              <a:t>2024 </a:t>
            </a:r>
            <a:r>
              <a:rPr lang="ru-RU" spc="300" dirty="0" smtClean="0">
                <a:latin typeface="Futura LT Book" panose="02000504030000020003" pitchFamily="2" charset="0"/>
              </a:rPr>
              <a:t>МЕЖДУНАРОДНЫЙ ЖЕНСКИЙ </a:t>
            </a:r>
            <a:r>
              <a:rPr lang="ru-RU" spc="300" dirty="0" smtClean="0">
                <a:latin typeface="Futura LT Book" panose="02000504030000020003" pitchFamily="2" charset="0"/>
              </a:rPr>
              <a:t>ДЕНЬ</a:t>
            </a:r>
            <a:endParaRPr lang="pt-BR" spc="300" dirty="0">
              <a:latin typeface="Futura LT Book" panose="02000504030000020003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62B6C4F-9055-A532-92C8-ECC741B8A4B9}"/>
              </a:ext>
            </a:extLst>
          </p:cNvPr>
          <p:cNvSpPr txBox="1"/>
          <p:nvPr/>
        </p:nvSpPr>
        <p:spPr>
          <a:xfrm>
            <a:off x="6521826" y="1982481"/>
            <a:ext cx="32185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Автор Эдит Руиз-Эспиноза</a:t>
            </a:r>
            <a:endParaRPr lang="en-US" dirty="0"/>
          </a:p>
          <a:p>
            <a:pPr algn="ctr"/>
            <a:r>
              <a:rPr lang="ru-RU" dirty="0" smtClean="0"/>
              <a:t>Интерамериканского Дивизиона</a:t>
            </a:r>
            <a:endParaRPr lang="en-US" dirty="0"/>
          </a:p>
          <a:p>
            <a:pPr algn="ctr"/>
            <a:r>
              <a:rPr lang="ru-RU" dirty="0" smtClean="0"/>
              <a:t>Директор Отдела Женского Служения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899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0"/>
            <a:ext cx="8421255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3. </a:t>
            </a:r>
            <a:r>
              <a:rPr lang="ru-RU" sz="4000" dirty="0" smtClean="0">
                <a:latin typeface="Futura LT Book" panose="02000504030000020003" pitchFamily="2" charset="0"/>
              </a:rPr>
              <a:t>БОГ НАДЕЛЯЕТ ВАС СВОИМ ДНК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r>
              <a:rPr lang="ru-RU" dirty="0" smtClean="0"/>
              <a:t>Наша ценность заключается в том, что мы созданы Творцом, Который вложил в нас генетику Его собственной ДНК – потому что мы созданы по Его образу и подобию.</a:t>
            </a:r>
          </a:p>
          <a:p>
            <a:r>
              <a:rPr lang="ru-RU" dirty="0" smtClean="0"/>
              <a:t>Божье ДНК делает нас ценными, потому что Он – царь царей и Господь господствующих, а значит, мы – Его дочери и Королевские принцессы.</a:t>
            </a:r>
            <a:endParaRPr lang="en-US" dirty="0"/>
          </a:p>
          <a:p>
            <a:endParaRPr lang="en-US" dirty="0"/>
          </a:p>
          <a:p>
            <a:pPr lvl="1" indent="0">
              <a:spcBef>
                <a:spcPts val="0"/>
              </a:spcBef>
              <a:buNone/>
            </a:pPr>
            <a:r>
              <a:rPr lang="ru-RU" kern="100" dirty="0" smtClean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«</a:t>
            </a: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Так как ты дорог в очах Моих, </a:t>
            </a:r>
            <a:r>
              <a:rPr lang="ru-RU" b="1" kern="100" dirty="0" smtClean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многоценен</a:t>
            </a:r>
            <a:r>
              <a:rPr lang="en-US" b="1" kern="100" dirty="0" smtClean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, </a:t>
            </a:r>
            <a:endParaRPr lang="en-US" b="1" kern="100" dirty="0">
              <a:solidFill>
                <a:srgbClr val="A16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И Я </a:t>
            </a:r>
            <a:r>
              <a:rPr lang="ru-RU" b="1" kern="100" dirty="0" smtClean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возлюбил </a:t>
            </a: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тебя</a:t>
            </a:r>
            <a:r>
              <a:rPr lang="en-US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…</a:t>
            </a: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»</a:t>
            </a:r>
            <a:r>
              <a:rPr lang="en-US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 (</a:t>
            </a:r>
            <a:r>
              <a:rPr lang="ru-RU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Исаия </a:t>
            </a:r>
            <a:r>
              <a:rPr lang="en-US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43:4</a:t>
            </a:r>
            <a:r>
              <a:rPr lang="en-US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48195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0"/>
            <a:ext cx="8321866" cy="1283465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3. </a:t>
            </a:r>
            <a:r>
              <a:rPr lang="ru-RU" sz="4000" dirty="0">
                <a:latin typeface="Futura LT Book" panose="02000504030000020003" pitchFamily="2" charset="0"/>
              </a:rPr>
              <a:t>БОГ НАДЕЛЯЕТ ВАС СВОИМ ДНК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lvl="1" indent="0">
              <a:spcBef>
                <a:spcPts val="0"/>
              </a:spcBef>
              <a:buNone/>
            </a:pPr>
            <a:endParaRPr lang="en-US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«…итак, если вы будете слушаться гласа Моего и соблюдать завет Мой, то будете </a:t>
            </a:r>
            <a:r>
              <a:rPr lang="ru-RU" kern="100" dirty="0" smtClean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Моим уделом </a:t>
            </a: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из всех народов, ибо Моя вся земля».</a:t>
            </a:r>
          </a:p>
          <a:p>
            <a:pPr lvl="1" indent="0">
              <a:spcBef>
                <a:spcPts val="0"/>
              </a:spcBef>
              <a:buNone/>
            </a:pP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en-US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(</a:t>
            </a:r>
            <a:r>
              <a:rPr lang="ru-RU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Исход </a:t>
            </a:r>
            <a:r>
              <a:rPr lang="en-US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19:5</a:t>
            </a:r>
            <a:r>
              <a:rPr lang="en-US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lvl="1" indent="0">
              <a:spcBef>
                <a:spcPts val="0"/>
              </a:spcBef>
              <a:buNone/>
            </a:pP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 smtClean="0"/>
              <a:t>Когда вы поймете, что вы – Божье дитя, зеница ока, Его собое сокровище, вы обретете настоящую самооценку (вы станете по-настоящему ценить себя). </a:t>
            </a:r>
            <a:endParaRPr lang="en-US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lvl="1" indent="0">
              <a:spcBef>
                <a:spcPts val="0"/>
              </a:spcBef>
              <a:buNone/>
            </a:pPr>
            <a:endParaRPr lang="en-US" kern="100" dirty="0">
              <a:solidFill>
                <a:srgbClr val="000000"/>
              </a:solidFill>
              <a:latin typeface="Avenir Book" panose="02000503020000020003" pitchFamily="2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0048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4344"/>
            <a:ext cx="9959109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3. </a:t>
            </a:r>
            <a:r>
              <a:rPr lang="ru-RU" sz="4000" dirty="0">
                <a:latin typeface="Futura LT Book" panose="02000504030000020003" pitchFamily="2" charset="0"/>
              </a:rPr>
              <a:t>БОГ НАДЕЛЯЕТ ВАС СВОИМ ДНК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>
              <a:buNone/>
            </a:pPr>
            <a:endParaRPr lang="ru-RU" dirty="0" smtClean="0">
              <a:solidFill>
                <a:srgbClr val="5E6373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5E6373"/>
                </a:solidFill>
              </a:rPr>
              <a:t>ДЛЯ ОБСУЖДЕНИЯ:</a:t>
            </a:r>
            <a:endParaRPr lang="en-US" dirty="0">
              <a:solidFill>
                <a:srgbClr val="5E6373"/>
              </a:solidFill>
            </a:endParaRPr>
          </a:p>
          <a:p>
            <a:r>
              <a:rPr lang="ru-RU" dirty="0" smtClean="0"/>
              <a:t>Как вы оцениваете себя</a:t>
            </a:r>
            <a:r>
              <a:rPr lang="en-US" dirty="0" smtClean="0"/>
              <a:t>?</a:t>
            </a:r>
            <a:endParaRPr lang="en-US" dirty="0"/>
          </a:p>
          <a:p>
            <a:r>
              <a:rPr lang="ru-RU" dirty="0" smtClean="0"/>
              <a:t>Как ваша ценность связана с вашей оценкой себя? </a:t>
            </a:r>
            <a:endParaRPr lang="en-US" dirty="0"/>
          </a:p>
          <a:p>
            <a:r>
              <a:rPr lang="ru-RU" dirty="0" smtClean="0"/>
              <a:t>Когда вы поймете, что ваша настоящая самооценка – это то, как Бог видит вас – как Свою дочь, Свою королевскую принцессу, - как это повлияет на ваше самовосприятие?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296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7596307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4. </a:t>
            </a:r>
            <a:r>
              <a:rPr lang="ru-RU" sz="4000" dirty="0" smtClean="0">
                <a:latin typeface="Futura LT Book" panose="02000504030000020003" pitchFamily="2" charset="0"/>
              </a:rPr>
              <a:t>БОГ – ВАШ ЗАЩИТНИК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r>
              <a:rPr lang="ru-RU" dirty="0" smtClean="0"/>
              <a:t>Под Его сенью не существует страха, только безопасность и защищенность. </a:t>
            </a:r>
            <a:endParaRPr lang="en-US" dirty="0"/>
          </a:p>
          <a:p>
            <a:pPr lvl="2" indent="0">
              <a:spcBef>
                <a:spcPts val="0"/>
              </a:spcBef>
              <a:buNone/>
            </a:pPr>
            <a:endParaRPr lang="en-US" sz="2400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lvl="2" indent="0">
              <a:spcBef>
                <a:spcPts val="0"/>
              </a:spcBef>
              <a:buNone/>
            </a:pPr>
            <a:r>
              <a:rPr lang="ru-RU" sz="2400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«Живущий под кровом Всевышнего 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 indent="0">
              <a:spcBef>
                <a:spcPts val="0"/>
              </a:spcBef>
              <a:buNone/>
            </a:pPr>
            <a:r>
              <a:rPr lang="ru-RU" sz="2400" b="1" kern="100" dirty="0" smtClean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под сенью </a:t>
            </a:r>
            <a:r>
              <a:rPr lang="ru-RU" sz="2400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Всемогущего покоится». </a:t>
            </a:r>
            <a:r>
              <a:rPr lang="en-US" sz="2400" kern="100" dirty="0" smtClean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400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Псалом 91:1</a:t>
            </a:r>
            <a:r>
              <a:rPr lang="en-US" sz="2400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2400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 indent="0">
              <a:spcBef>
                <a:spcPts val="0"/>
              </a:spcBef>
              <a:buNone/>
            </a:pP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 smtClean="0"/>
              <a:t>Учитесь уповать на силу Господа, Который любит вас, даже когда вы упрямитесь, бунтуете или застряли в худшей ситуации в вашей жизни.</a:t>
            </a:r>
            <a:endParaRPr lang="en-US" sz="2400" kern="100" dirty="0"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r>
              <a:rPr lang="ru-RU" sz="2400" kern="100" dirty="0" smtClean="0"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«Господь – крепость моя и </a:t>
            </a:r>
            <a:r>
              <a:rPr lang="ru-RU" sz="2400" b="1" kern="100" dirty="0" smtClean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щит мой</a:t>
            </a:r>
            <a:r>
              <a:rPr lang="en-US" sz="2400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.” </a:t>
            </a:r>
            <a:r>
              <a:rPr lang="en-US" sz="2400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4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Псалом 27</a:t>
            </a:r>
            <a:r>
              <a:rPr lang="en-US" sz="24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:7</a:t>
            </a:r>
            <a:r>
              <a:rPr lang="en-US" sz="2400" dirty="0"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2400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79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7526732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4. </a:t>
            </a:r>
            <a:r>
              <a:rPr lang="ru-RU" sz="4000" dirty="0" smtClean="0">
                <a:latin typeface="Futura LT Book" panose="02000504030000020003" pitchFamily="2" charset="0"/>
              </a:rPr>
              <a:t>БОГ – ВАШ ЗАЩИТНИК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r>
              <a:rPr lang="ru-RU" dirty="0" smtClean="0"/>
              <a:t>Божья защита не означает, что в нашей жизни не будет проблем. Но это значит, что Он будет рядом с нами даже, когда нам трудно.</a:t>
            </a:r>
            <a:endParaRPr lang="en-US" dirty="0"/>
          </a:p>
          <a:p>
            <a:pPr lvl="1" indent="0">
              <a:spcBef>
                <a:spcPts val="0"/>
              </a:spcBef>
              <a:buNone/>
            </a:pPr>
            <a:endParaRPr lang="en-US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ru-RU" kern="100" dirty="0" smtClean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«Будешь ли </a:t>
            </a:r>
            <a:r>
              <a:rPr lang="ru-RU" b="1" kern="100" dirty="0" smtClean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переходить через </a:t>
            </a: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воды,</a:t>
            </a:r>
          </a:p>
          <a:p>
            <a:pPr lvl="1" indent="0">
              <a:spcBef>
                <a:spcPts val="0"/>
              </a:spcBef>
              <a:buNone/>
            </a:pP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 Я с тобою, -  через реки ли, они не потопят тебя; </a:t>
            </a:r>
          </a:p>
          <a:p>
            <a:pPr lvl="1" indent="0">
              <a:spcBef>
                <a:spcPts val="0"/>
              </a:spcBef>
              <a:buNone/>
            </a:pP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пойдешь ли через огонь, не обожжешься, </a:t>
            </a:r>
          </a:p>
          <a:p>
            <a:pPr lvl="1" indent="0">
              <a:spcBef>
                <a:spcPts val="0"/>
              </a:spcBef>
              <a:buNone/>
            </a:pP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и пламя не опалит тебя». </a:t>
            </a:r>
            <a:r>
              <a:rPr lang="en-US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(</a:t>
            </a: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Исаия </a:t>
            </a:r>
            <a:r>
              <a:rPr lang="en-US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43:2</a:t>
            </a:r>
            <a:r>
              <a:rPr lang="en-US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).</a:t>
            </a:r>
            <a:endParaRPr lang="en-US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48488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4. </a:t>
            </a:r>
            <a:r>
              <a:rPr lang="ru-RU" sz="4000" dirty="0" smtClean="0">
                <a:latin typeface="Futura LT Book" panose="02000504030000020003" pitchFamily="2" charset="0"/>
              </a:rPr>
              <a:t>БОГ – ВАШ ЗАЩИТНИК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5E6373"/>
                </a:solidFill>
              </a:rPr>
              <a:t>ДЛЯ ОБСУЖДЕНИЯ:</a:t>
            </a:r>
            <a:endParaRPr lang="en-US" dirty="0">
              <a:solidFill>
                <a:srgbClr val="5E6373"/>
              </a:solidFill>
            </a:endParaRPr>
          </a:p>
          <a:p>
            <a:r>
              <a:rPr lang="ru-RU" dirty="0" smtClean="0"/>
              <a:t>Как вы понимаете это обетование</a:t>
            </a:r>
            <a:r>
              <a:rPr lang="en-US" dirty="0" smtClean="0"/>
              <a:t>?</a:t>
            </a:r>
            <a:endParaRPr lang="en-US" kern="0" dirty="0">
              <a:solidFill>
                <a:srgbClr val="0E101A"/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kern="0" dirty="0">
              <a:solidFill>
                <a:srgbClr val="0E101A"/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ru-RU" kern="0" dirty="0" smtClean="0">
                <a:solidFill>
                  <a:srgbClr val="0E101A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«Имя Господа – </a:t>
            </a:r>
            <a:r>
              <a:rPr lang="ru-RU" b="1" kern="0" dirty="0" smtClean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крепкая башня</a:t>
            </a:r>
            <a:r>
              <a:rPr lang="en-US" kern="0" dirty="0" smtClean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kern="0" dirty="0">
              <a:solidFill>
                <a:srgbClr val="A1646A"/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ru-RU" kern="0" dirty="0" smtClean="0">
                <a:solidFill>
                  <a:srgbClr val="0E101A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Убегает в нее праведник – и </a:t>
            </a:r>
            <a:r>
              <a:rPr lang="ru-RU" b="1" kern="0" dirty="0" smtClean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безопасен». </a:t>
            </a:r>
            <a:r>
              <a:rPr lang="en-US" kern="0" dirty="0" smtClean="0">
                <a:solidFill>
                  <a:srgbClr val="0E101A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kern="0" dirty="0" smtClean="0">
                <a:solidFill>
                  <a:srgbClr val="0E101A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Притчи </a:t>
            </a:r>
            <a:r>
              <a:rPr lang="en-US" kern="0" dirty="0" smtClean="0">
                <a:solidFill>
                  <a:srgbClr val="0E101A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18:10</a:t>
            </a:r>
            <a:r>
              <a:rPr lang="en-US" kern="0" dirty="0">
                <a:solidFill>
                  <a:srgbClr val="0E101A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ru-RU" dirty="0" smtClean="0"/>
              <a:t>Как Божье имя может стать для вас башней – убежищем? </a:t>
            </a:r>
            <a:endParaRPr lang="en-US" dirty="0"/>
          </a:p>
          <a:p>
            <a:r>
              <a:rPr lang="ru-RU" dirty="0" smtClean="0"/>
              <a:t>Напишите список символов и метафор, которые библейские авторы использовали для описания Божьей силы и защиты Его народа.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272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7695697" cy="1432552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5. </a:t>
            </a:r>
            <a:r>
              <a:rPr lang="ru-RU" sz="4000" dirty="0" smtClean="0">
                <a:latin typeface="Futura LT Book" panose="02000504030000020003" pitchFamily="2" charset="0"/>
              </a:rPr>
              <a:t>БОГ – ВАШ ИЗБАВИТЕЛЬ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Из молитвы Давида</a:t>
            </a:r>
            <a:r>
              <a:rPr lang="en-US" dirty="0" smtClean="0"/>
              <a:t>:</a:t>
            </a:r>
            <a:endParaRPr lang="en-US" dirty="0"/>
          </a:p>
          <a:p>
            <a:pPr lvl="1" indent="0">
              <a:spcBef>
                <a:spcPts val="0"/>
              </a:spcBef>
              <a:buNone/>
            </a:pPr>
            <a:endParaRPr lang="en-US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lvl="1" indent="0">
              <a:spcBef>
                <a:spcPts val="0"/>
              </a:spcBef>
              <a:buNone/>
            </a:pPr>
            <a:endParaRPr lang="en-US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ru-RU" sz="3200" kern="100" dirty="0" smtClean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«Храни меня, как </a:t>
            </a:r>
            <a:r>
              <a:rPr lang="ru-RU" sz="3200" b="1" kern="100" dirty="0" smtClean="0">
                <a:solidFill>
                  <a:srgbClr val="A1646A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зеницу ока;</a:t>
            </a:r>
            <a:r>
              <a:rPr lang="ru-RU" sz="3200" kern="100" dirty="0" smtClean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</a:p>
          <a:p>
            <a:pPr lvl="1" indent="0">
              <a:spcBef>
                <a:spcPts val="0"/>
              </a:spcBef>
              <a:buNone/>
            </a:pPr>
            <a:r>
              <a:rPr lang="ru-RU" sz="3200" kern="100" dirty="0" smtClean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в тени крыл Твоих укрой меня от лица нечестивых, </a:t>
            </a:r>
          </a:p>
          <a:p>
            <a:pPr lvl="1" indent="0">
              <a:spcBef>
                <a:spcPts val="0"/>
              </a:spcBef>
              <a:buNone/>
            </a:pPr>
            <a:r>
              <a:rPr lang="ru-RU" sz="3200" kern="100" dirty="0" smtClean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нападающих на меня, - от врагов души моей, </a:t>
            </a:r>
          </a:p>
          <a:p>
            <a:pPr lvl="1" indent="0">
              <a:spcBef>
                <a:spcPts val="0"/>
              </a:spcBef>
              <a:buNone/>
            </a:pPr>
            <a:r>
              <a:rPr lang="ru-RU" sz="3200" kern="100" dirty="0" smtClean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окружающих меня» </a:t>
            </a:r>
            <a:r>
              <a:rPr lang="en-US" sz="3200" kern="100" dirty="0" smtClean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(</a:t>
            </a:r>
            <a:r>
              <a:rPr lang="ru-RU" sz="3200" kern="100" dirty="0" smtClean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Псалом</a:t>
            </a:r>
            <a:r>
              <a:rPr lang="en-US" sz="3200" kern="100" dirty="0" smtClean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17:8-9</a:t>
            </a:r>
            <a:r>
              <a:rPr lang="en-US" sz="3200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).</a:t>
            </a:r>
            <a:endParaRPr lang="en-US" sz="3200" kern="100" dirty="0">
              <a:solidFill>
                <a:srgbClr val="0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spcBef>
                <a:spcPts val="0"/>
              </a:spcBef>
            </a:pP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597773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7725515" cy="1432552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5. </a:t>
            </a:r>
            <a:r>
              <a:rPr lang="ru-RU" sz="4000" dirty="0" smtClean="0">
                <a:latin typeface="Futura LT Book" panose="02000504030000020003" pitchFamily="2" charset="0"/>
              </a:rPr>
              <a:t>БОГ – ВАШ ИЗБАВИТЕЛЬ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r>
              <a:rPr lang="ru-RU" dirty="0" smtClean="0"/>
              <a:t>Враг, который нападает на вас, касается зеницы Божьего ока. И Бог всегда реагирует на подобное вторжение. </a:t>
            </a:r>
            <a:endParaRPr lang="en-US" dirty="0"/>
          </a:p>
          <a:p>
            <a:pPr lvl="1" indent="0">
              <a:spcBef>
                <a:spcPts val="0"/>
              </a:spcBef>
              <a:buNone/>
            </a:pP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«Много скорбей у праведного и от всех их </a:t>
            </a:r>
            <a:r>
              <a:rPr lang="ru-RU" b="1" kern="100" dirty="0" smtClean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избавит </a:t>
            </a: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его Господь. </a:t>
            </a:r>
            <a:r>
              <a:rPr lang="en-US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(</a:t>
            </a:r>
            <a:r>
              <a:rPr lang="ru-RU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Псалом 33</a:t>
            </a:r>
            <a:r>
              <a:rPr lang="en-US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20</a:t>
            </a:r>
            <a:r>
              <a:rPr lang="en-US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pPr lvl="1" indent="0">
              <a:spcBef>
                <a:spcPts val="0"/>
              </a:spcBef>
              <a:buNone/>
            </a:pPr>
            <a:r>
              <a:rPr lang="ru-RU" kern="100" dirty="0" smtClean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«Но со мной Господь, как сильный ратоборец, поэтому гонители мои споткнуться и не одолеют; сильно посрамятся, потому что поступали неразумно; посрамление будет вечной, никогда не забудется».</a:t>
            </a:r>
            <a:r>
              <a:rPr lang="en-US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 (</a:t>
            </a: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Иеремия </a:t>
            </a:r>
            <a:r>
              <a:rPr lang="en-US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20:11</a:t>
            </a:r>
            <a:r>
              <a:rPr lang="en-US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).</a:t>
            </a:r>
            <a:endParaRPr lang="en-US" kern="100" dirty="0">
              <a:solidFill>
                <a:srgbClr val="0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spcBef>
                <a:spcPts val="0"/>
              </a:spcBef>
            </a:pP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43958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5. </a:t>
            </a:r>
            <a:r>
              <a:rPr lang="ru-RU" sz="4000" dirty="0" smtClean="0">
                <a:latin typeface="Futura LT Book" panose="02000504030000020003" pitchFamily="2" charset="0"/>
              </a:rPr>
              <a:t>БОГ – ВАШ ИЗБАВИТЕЛЬ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5E6373"/>
                </a:solidFill>
              </a:rPr>
              <a:t>ДЛЯ ОБСУЖДЕНИЯ</a:t>
            </a:r>
            <a:endParaRPr lang="en-US" dirty="0">
              <a:solidFill>
                <a:srgbClr val="5E6373"/>
              </a:solidFill>
            </a:endParaRPr>
          </a:p>
          <a:p>
            <a:r>
              <a:rPr lang="ru-RU" dirty="0" smtClean="0"/>
              <a:t>Опишите разницу между</a:t>
            </a:r>
            <a:r>
              <a:rPr lang="en-US" dirty="0" smtClean="0"/>
              <a:t> </a:t>
            </a:r>
            <a:endParaRPr lang="en-US" dirty="0"/>
          </a:p>
          <a:p>
            <a:pPr lvl="1"/>
            <a:r>
              <a:rPr lang="ru-RU" dirty="0" smtClean="0"/>
              <a:t>Защитой и</a:t>
            </a:r>
            <a:endParaRPr lang="en-US" dirty="0"/>
          </a:p>
          <a:p>
            <a:pPr lvl="1"/>
            <a:r>
              <a:rPr lang="ru-RU" dirty="0" smtClean="0"/>
              <a:t>Избавлением </a:t>
            </a:r>
            <a:endParaRPr lang="en-US" dirty="0"/>
          </a:p>
          <a:p>
            <a:r>
              <a:rPr lang="ru-RU" dirty="0" smtClean="0"/>
              <a:t>Опишите разницу между</a:t>
            </a:r>
            <a:r>
              <a:rPr lang="en-US" dirty="0" smtClean="0"/>
              <a:t> </a:t>
            </a:r>
            <a:endParaRPr lang="en-US" dirty="0"/>
          </a:p>
          <a:p>
            <a:pPr lvl="1"/>
            <a:r>
              <a:rPr lang="ru-RU" dirty="0" smtClean="0"/>
              <a:t>Нашим искуплением</a:t>
            </a:r>
            <a:endParaRPr lang="en-US" dirty="0"/>
          </a:p>
          <a:p>
            <a:pPr lvl="1"/>
            <a:r>
              <a:rPr lang="ru-RU" dirty="0" smtClean="0"/>
              <a:t>И восстановлением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2602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7697355" cy="1392795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6. </a:t>
            </a:r>
            <a:r>
              <a:rPr lang="ru-RU" sz="4000" dirty="0" smtClean="0">
                <a:latin typeface="Futura LT Book" panose="02000504030000020003" pitchFamily="2" charset="0"/>
              </a:rPr>
              <a:t>БОГ ВОССТАНАВЛИВАЕТ ВАС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r>
              <a:rPr lang="ru-RU" dirty="0" smtClean="0"/>
              <a:t>Бог восстанавливает вас Своим прощением, а через ваше прощение других людей, Он</a:t>
            </a:r>
            <a:endParaRPr lang="en-US" dirty="0" smtClean="0"/>
          </a:p>
          <a:p>
            <a:pPr lvl="1"/>
            <a:r>
              <a:rPr lang="ru-RU" dirty="0" smtClean="0"/>
              <a:t>Восстанавливает земные отношения</a:t>
            </a:r>
            <a:r>
              <a:rPr lang="en-US" dirty="0" smtClean="0"/>
              <a:t>, </a:t>
            </a:r>
          </a:p>
          <a:p>
            <a:pPr lvl="1"/>
            <a:r>
              <a:rPr lang="ru-RU" dirty="0" smtClean="0"/>
              <a:t>Исцеляет ваши раны и</a:t>
            </a:r>
            <a:endParaRPr lang="en-US" dirty="0"/>
          </a:p>
          <a:p>
            <a:pPr lvl="1"/>
            <a:r>
              <a:rPr lang="ru-RU" dirty="0" smtClean="0"/>
              <a:t>Превращает вашу печаль в радость</a:t>
            </a:r>
            <a:r>
              <a:rPr lang="en-US" dirty="0" smtClean="0"/>
              <a:t>.</a:t>
            </a:r>
            <a:endParaRPr lang="en-US" dirty="0"/>
          </a:p>
          <a:p>
            <a:pPr lvl="1" indent="0">
              <a:spcBef>
                <a:spcPts val="0"/>
              </a:spcBef>
              <a:buNone/>
            </a:pPr>
            <a:endParaRPr lang="en-US" sz="2600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«Бог же всякой благодати, призвавший нас в вечную славу Свою во Христе Иисусе, Сам, по кратковременном страдании вашем, да совершит вас, да утвердит, да </a:t>
            </a:r>
            <a:r>
              <a:rPr lang="ru-RU" b="1" kern="100" dirty="0" smtClean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укрепит</a:t>
            </a: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, да </a:t>
            </a:r>
            <a:r>
              <a:rPr lang="ru-RU" b="1" kern="100" dirty="0" smtClean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соделает</a:t>
            </a: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b="1" kern="100" dirty="0" smtClean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непоколебимыми</a:t>
            </a: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».</a:t>
            </a:r>
            <a:r>
              <a:rPr lang="en-US" kern="100" dirty="0" smtClean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ru-RU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Петра </a:t>
            </a:r>
            <a:r>
              <a:rPr lang="en-US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5:10</a:t>
            </a:r>
            <a:r>
              <a:rPr lang="en-US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endParaRPr lang="en-US" sz="3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843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3" y="1560538"/>
            <a:ext cx="8955156" cy="3736924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32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Бог заботится о вас</a:t>
            </a:r>
            <a:r>
              <a:rPr lang="en-US" sz="32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32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Бог – ваше прибежище</a:t>
            </a:r>
            <a:r>
              <a:rPr lang="en-US" dirty="0" smtClean="0">
                <a:latin typeface="Futura Medium" panose="020B0602020204020303" pitchFamily="34" charset="-79"/>
                <a:cs typeface="Futura Medium" panose="020B0602020204020303" pitchFamily="34" charset="-79"/>
              </a:rPr>
              <a:t>.</a:t>
            </a:r>
            <a:endParaRPr lang="en-US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514350" indent="-514350">
              <a:buAutoNum type="arabicPeriod"/>
            </a:pPr>
            <a:r>
              <a:rPr lang="ru-RU" sz="3200" dirty="0" smtClean="0">
                <a:latin typeface="Futura Medium" panose="020B0602020204020303" pitchFamily="34" charset="-79"/>
                <a:cs typeface="Futura Medium" panose="020B0602020204020303" pitchFamily="34" charset="-79"/>
              </a:rPr>
              <a:t>Бог наделяет вас Своим ДНК</a:t>
            </a:r>
            <a:r>
              <a:rPr lang="en-US" sz="3200" dirty="0" smtClean="0">
                <a:latin typeface="Futura Medium" panose="020B0602020204020303" pitchFamily="34" charset="-79"/>
                <a:cs typeface="Futura Medium" panose="020B0602020204020303" pitchFamily="34" charset="-79"/>
              </a:rPr>
              <a:t>.</a:t>
            </a:r>
            <a:endParaRPr lang="en-US" sz="32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514350" indent="-514350">
              <a:buAutoNum type="arabicPeriod"/>
            </a:pPr>
            <a:r>
              <a:rPr lang="ru-RU" sz="3200" dirty="0" smtClean="0">
                <a:latin typeface="Futura Medium" panose="020B0602020204020303" pitchFamily="34" charset="-79"/>
                <a:cs typeface="Futura Medium" panose="020B0602020204020303" pitchFamily="34" charset="-79"/>
              </a:rPr>
              <a:t>Бог – ваш Защитник.</a:t>
            </a:r>
            <a:endParaRPr lang="en-US" sz="32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514350" indent="-514350">
              <a:buAutoNum type="arabicPeriod"/>
            </a:pPr>
            <a:r>
              <a:rPr lang="ru-RU" sz="3200" dirty="0" smtClean="0">
                <a:latin typeface="Futura Medium" panose="020B0602020204020303" pitchFamily="34" charset="-79"/>
                <a:cs typeface="Futura Medium" panose="020B0602020204020303" pitchFamily="34" charset="-79"/>
              </a:rPr>
              <a:t>Бог – ваш Избавитель</a:t>
            </a:r>
            <a:r>
              <a:rPr lang="en-US" sz="3200" dirty="0" smtClean="0">
                <a:latin typeface="Futura Medium" panose="020B0602020204020303" pitchFamily="34" charset="-79"/>
                <a:cs typeface="Futura Medium" panose="020B0602020204020303" pitchFamily="34" charset="-79"/>
              </a:rPr>
              <a:t>.</a:t>
            </a:r>
            <a:endParaRPr lang="en-US" sz="32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514350" indent="-514350">
              <a:buAutoNum type="arabicPeriod"/>
            </a:pPr>
            <a:r>
              <a:rPr lang="ru-RU" sz="3200" dirty="0" smtClean="0">
                <a:latin typeface="Futura Medium" panose="020B0602020204020303" pitchFamily="34" charset="-79"/>
                <a:cs typeface="Futura Medium" panose="020B0602020204020303" pitchFamily="34" charset="-79"/>
              </a:rPr>
              <a:t>Бог восстанавливает вас</a:t>
            </a:r>
            <a:r>
              <a:rPr lang="en-US" sz="3200" dirty="0" smtClean="0">
                <a:latin typeface="Futura Medium" panose="020B0602020204020303" pitchFamily="34" charset="-79"/>
                <a:cs typeface="Futura Medium" panose="020B0602020204020303" pitchFamily="34" charset="-79"/>
              </a:rPr>
              <a:t>.</a:t>
            </a:r>
            <a:endParaRPr lang="en-US" sz="32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514350" indent="-514350">
              <a:buAutoNum type="arabicPeriod"/>
            </a:pPr>
            <a:r>
              <a:rPr lang="ru-RU" sz="3200" dirty="0" smtClean="0">
                <a:latin typeface="Futura Medium" panose="020B0602020204020303" pitchFamily="34" charset="-79"/>
                <a:cs typeface="Futura Medium" panose="020B0602020204020303" pitchFamily="34" charset="-79"/>
              </a:rPr>
              <a:t>Бог идет впереди вас.</a:t>
            </a:r>
            <a:endParaRPr lang="pt-BR" sz="32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xmlns="" id="{27253622-8816-204C-8F26-C04E23E4795C}"/>
              </a:ext>
            </a:extLst>
          </p:cNvPr>
          <p:cNvSpPr txBox="1">
            <a:spLocks/>
          </p:cNvSpPr>
          <p:nvPr/>
        </p:nvSpPr>
        <p:spPr>
          <a:xfrm>
            <a:off x="755373" y="678754"/>
            <a:ext cx="9422297" cy="7085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500" dirty="0" smtClean="0">
                <a:solidFill>
                  <a:srgbClr val="A1646A"/>
                </a:solidFill>
                <a:latin typeface="Futura Md BT" panose="020B0602020204020303" pitchFamily="34" charset="0"/>
              </a:rPr>
              <a:t>ЗЕНИЦА ЕГО ОКА</a:t>
            </a:r>
            <a:endParaRPr lang="pt-BR" sz="5500" dirty="0">
              <a:solidFill>
                <a:srgbClr val="A1646A"/>
              </a:solidFill>
              <a:latin typeface="Futura Md BT" panose="020B0602020204020303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EB9B6C85-903C-BAB6-3D3E-EC35A3F99AA7}"/>
              </a:ext>
            </a:extLst>
          </p:cNvPr>
          <p:cNvSpPr txBox="1">
            <a:spLocks/>
          </p:cNvSpPr>
          <p:nvPr/>
        </p:nvSpPr>
        <p:spPr>
          <a:xfrm>
            <a:off x="857678" y="1387275"/>
            <a:ext cx="9081452" cy="8094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5500" dirty="0">
              <a:solidFill>
                <a:srgbClr val="5E6373"/>
              </a:solidFill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5312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7621155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6. </a:t>
            </a:r>
            <a:r>
              <a:rPr lang="ru-RU" sz="4000" dirty="0" smtClean="0">
                <a:latin typeface="Futura LT Book" panose="02000504030000020003" pitchFamily="2" charset="0"/>
              </a:rPr>
              <a:t>БОГ ВОССТАНАВЛИВАЕТ ВАС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ru-RU" dirty="0" smtClean="0">
                <a:latin typeface="Avenir Book" panose="02000503020000020003" pitchFamily="2" charset="0"/>
              </a:rPr>
              <a:t>«И возвратил Господь потерю Иова, когда он помолился за друзей своих; и дал Господь Иову вдвое больше того, что он имел прежде». </a:t>
            </a:r>
            <a:r>
              <a:rPr lang="en-US" dirty="0" smtClean="0">
                <a:latin typeface="Avenir Book" panose="02000503020000020003" pitchFamily="2" charset="0"/>
              </a:rPr>
              <a:t>(</a:t>
            </a:r>
            <a:r>
              <a:rPr lang="ru-RU" dirty="0" smtClean="0">
                <a:latin typeface="Avenir Book" panose="02000503020000020003" pitchFamily="2" charset="0"/>
              </a:rPr>
              <a:t>Иов </a:t>
            </a:r>
            <a:r>
              <a:rPr lang="en-US" dirty="0" smtClean="0">
                <a:latin typeface="Avenir Book" panose="02000503020000020003" pitchFamily="2" charset="0"/>
              </a:rPr>
              <a:t>42:10</a:t>
            </a:r>
            <a:r>
              <a:rPr lang="en-US" dirty="0">
                <a:latin typeface="Avenir Book" panose="02000503020000020003" pitchFamily="2" charset="0"/>
              </a:rPr>
              <a:t>).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ru-RU" dirty="0" smtClean="0"/>
              <a:t>Мы не знаем, решит ли Бог восстановить все, как Он сделал для Иова, мы несомненно можем доверять Его мудрости. </a:t>
            </a:r>
          </a:p>
          <a:p>
            <a:r>
              <a:rPr lang="ru-RU" dirty="0" smtClean="0"/>
              <a:t>Его основной заботой является восстановление нашей души. </a:t>
            </a:r>
            <a:endParaRPr lang="en-US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ru-RU" kern="100" dirty="0" smtClean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b="1" kern="100" dirty="0" smtClean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подкрепляет </a:t>
            </a: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душу мою</a:t>
            </a:r>
            <a:r>
              <a:rPr lang="en-US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en-US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Направляет меня на стези правды ради имени Свего. </a:t>
            </a:r>
            <a:r>
              <a:rPr lang="en-US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Псалом </a:t>
            </a:r>
            <a:r>
              <a:rPr lang="en-US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23:3</a:t>
            </a:r>
            <a:r>
              <a:rPr lang="en-US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2933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F485CA-A241-E2F9-674E-662FD9719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380448"/>
            <a:ext cx="8703365" cy="5580615"/>
          </a:xfrm>
        </p:spPr>
        <p:txBody>
          <a:bodyPr/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kern="1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Эллен Уайт пишет:</a:t>
            </a:r>
            <a:r>
              <a:rPr lang="en-US" sz="4000" kern="1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4000" kern="1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4000" kern="1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«Он восстанавливает желающую</a:t>
            </a: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избавиться от власти сатаны,</a:t>
            </a: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стремящуюся душу к Богу».</a:t>
            </a:r>
            <a:endParaRPr lang="en-US" sz="2400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2400" kern="100" dirty="0" smtClean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en-US" sz="2400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«Наше состояние вследствие греха стало противоестественным, </a:t>
            </a: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 сила, восстанавливающая нас, должна быть верхъестественной, </a:t>
            </a: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иначе она не будет способна что-либо изменить». </a:t>
            </a: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 i="1" kern="100" dirty="0" smtClean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Служение исцеления </a:t>
            </a:r>
            <a:r>
              <a:rPr lang="en-CA" sz="1900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900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428.3</a:t>
            </a:r>
            <a:endParaRPr lang="en-US" sz="1900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kern="100" dirty="0">
              <a:solidFill>
                <a:srgbClr val="0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kern="100" dirty="0">
              <a:solidFill>
                <a:srgbClr val="0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0168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F485CA-A241-E2F9-674E-662FD9719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6348"/>
            <a:ext cx="7699513" cy="5580615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kern="1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Эллен Уайт пишет</a:t>
            </a:r>
            <a:r>
              <a:rPr lang="en-US" sz="4000" kern="1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4000" kern="1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en-US" sz="2400" kern="100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«Христос – Великий Врач не только тела, но и души. Он возрождает человека в подобие Бога». </a:t>
            </a: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kern="100" dirty="0" smtClean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Медицинское служение, 120.3</a:t>
            </a:r>
            <a:endParaRPr lang="en-US" sz="1800" kern="100" dirty="0" smtClean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4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400" dirty="0">
              <a:solidFill>
                <a:srgbClr val="0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«Они духовно слепы, и Господь Иисус совершает большее чудо, когда восстанавливает духовное зрение тем, кто ослеп от блеска и мишуры этого мира, чем исцелить физический недуг такой как например, самую злокачественную опухоль».</a:t>
            </a:r>
            <a:r>
              <a:rPr lang="en-US" sz="2400" dirty="0" smtClean="0">
                <a:effectLst/>
                <a:latin typeface="Avenir Book" panose="02000503020000020003" pitchFamily="2" charset="0"/>
              </a:rPr>
              <a:t> </a:t>
            </a:r>
            <a:endParaRPr lang="en-US" sz="2400" dirty="0">
              <a:effectLst/>
              <a:latin typeface="Avenir Book" panose="02000503020000020003" pitchFamily="2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i="1" kern="100" dirty="0" smtClean="0"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Знамение времени</a:t>
            </a:r>
            <a:r>
              <a:rPr lang="en-US" sz="1800" i="1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1800" i="1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28</a:t>
            </a:r>
            <a:r>
              <a:rPr lang="en-US" sz="1800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Марта </a:t>
            </a:r>
            <a:r>
              <a:rPr lang="en-US" sz="1800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1895</a:t>
            </a:r>
            <a:endParaRPr lang="en-US" sz="1800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1800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ru-RU" sz="1800" kern="100" dirty="0"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smtClean="0"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параграф.</a:t>
            </a:r>
            <a:endParaRPr lang="en-US" sz="1800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kern="100" dirty="0">
              <a:solidFill>
                <a:srgbClr val="0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3049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6. </a:t>
            </a:r>
            <a:r>
              <a:rPr lang="ru-RU" sz="4000" dirty="0" smtClean="0">
                <a:latin typeface="Futura LT Book" panose="02000504030000020003" pitchFamily="2" charset="0"/>
              </a:rPr>
              <a:t>БОГ ВОССТАНАВЛИВАЕТ ВАС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5E6373"/>
                </a:solidFill>
              </a:rPr>
              <a:t>ДЛЯ ОБСУЖДЕНИЯ</a:t>
            </a:r>
            <a:endParaRPr lang="en-US" dirty="0">
              <a:solidFill>
                <a:srgbClr val="5E6373"/>
              </a:solidFill>
            </a:endParaRPr>
          </a:p>
          <a:p>
            <a:r>
              <a:rPr lang="ru-RU" dirty="0" smtClean="0"/>
              <a:t>Какие переживания у вас были в прошлом или в настоящее время?» Эллен Уайт пишет:</a:t>
            </a:r>
            <a:endParaRPr lang="en-US" dirty="0"/>
          </a:p>
          <a:p>
            <a:pPr marL="457200" lvl="1" indent="0">
              <a:buNone/>
            </a:pPr>
            <a:endParaRPr lang="en-US" sz="1800" dirty="0">
              <a:latin typeface="Avenir Book" panose="02000503020000020003" pitchFamily="2" charset="0"/>
            </a:endParaRPr>
          </a:p>
          <a:p>
            <a:pPr marL="457200" lvl="1" indent="0">
              <a:buNone/>
            </a:pPr>
            <a:r>
              <a:rPr lang="ru-RU" dirty="0" smtClean="0">
                <a:latin typeface="Avenir Book" panose="02000503020000020003" pitchFamily="2" charset="0"/>
              </a:rPr>
              <a:t>«Он пришел снять бремя болезней, несчастья и греха. Его миссия заключалась в том, чтобы принести людям </a:t>
            </a:r>
            <a:r>
              <a:rPr lang="ru-RU" b="1" dirty="0" smtClean="0">
                <a:solidFill>
                  <a:srgbClr val="A1646A"/>
                </a:solidFill>
                <a:latin typeface="Avenir Book" panose="02000503020000020003" pitchFamily="2" charset="0"/>
              </a:rPr>
              <a:t>полное</a:t>
            </a:r>
            <a:r>
              <a:rPr lang="ru-RU" dirty="0" smtClean="0">
                <a:latin typeface="Avenir Book" panose="02000503020000020003" pitchFamily="2" charset="0"/>
              </a:rPr>
              <a:t> восстановление». </a:t>
            </a:r>
          </a:p>
          <a:p>
            <a:pPr marL="457200" lvl="1" indent="0" algn="ctr">
              <a:buNone/>
            </a:pPr>
            <a:endParaRPr lang="en-US" sz="1800" dirty="0">
              <a:latin typeface="Avenir Book" panose="02000503020000020003" pitchFamily="2" charset="0"/>
            </a:endParaRPr>
          </a:p>
          <a:p>
            <a:r>
              <a:rPr lang="ru-RU" dirty="0" smtClean="0"/>
              <a:t>Как Бог освободил вас от бремени ваших переживаний? </a:t>
            </a:r>
          </a:p>
          <a:p>
            <a:r>
              <a:rPr lang="ru-RU" dirty="0" smtClean="0"/>
              <a:t> Есть ли у вас бремена, которые вам нужно отдать Иисусу?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5244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6. </a:t>
            </a:r>
            <a:r>
              <a:rPr lang="ru-RU" sz="4000" dirty="0" smtClean="0">
                <a:latin typeface="Futura LT Book" panose="02000504030000020003" pitchFamily="2" charset="0"/>
              </a:rPr>
              <a:t>БОГ ВОССТАНАВЛИВАЕТ ВАС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5E6373"/>
                </a:solidFill>
              </a:rPr>
              <a:t>ДЛЯ ОБСУЖДЕНИЯ</a:t>
            </a:r>
            <a:endParaRPr lang="en-US" dirty="0">
              <a:solidFill>
                <a:srgbClr val="5E6373"/>
              </a:solidFill>
            </a:endParaRPr>
          </a:p>
          <a:p>
            <a:r>
              <a:rPr lang="ru-RU" dirty="0" smtClean="0"/>
              <a:t>Иногда большая утрата может послужить стимулом для того, чтобы полностью положиться на Бога, что в свою очередь, способствует возрастанию в вере и укреплению вашего характера. Опишите почему это происходит.</a:t>
            </a:r>
            <a:endParaRPr lang="en-US" dirty="0" smtClean="0"/>
          </a:p>
          <a:p>
            <a:pPr lvl="1"/>
            <a:r>
              <a:rPr lang="ru-RU" dirty="0" smtClean="0"/>
              <a:t>Горечь какой утраты способствовала тому, чтобы вы могли положиться на Бога?</a:t>
            </a:r>
            <a:r>
              <a:rPr lang="en-US" dirty="0" smtClean="0"/>
              <a:t> </a:t>
            </a:r>
          </a:p>
          <a:p>
            <a:pPr lvl="1"/>
            <a:r>
              <a:rPr lang="ru-RU" dirty="0" smtClean="0"/>
              <a:t>Какие страдания, пережитые вами, помогли укрепить вашу веру?</a:t>
            </a:r>
            <a:endParaRPr lang="en-US" dirty="0" smtClean="0"/>
          </a:p>
          <a:p>
            <a:r>
              <a:rPr lang="ru-RU" dirty="0" smtClean="0"/>
              <a:t>Каким образом Бог восстановил вас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6712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8033629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7. </a:t>
            </a:r>
            <a:r>
              <a:rPr lang="ru-RU" sz="4000" dirty="0" smtClean="0">
                <a:latin typeface="Futura LT Book" panose="02000504030000020003" pitchFamily="2" charset="0"/>
              </a:rPr>
              <a:t>БОГ ИДЕТ ВПЕРЕДИ ВАС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r>
              <a:rPr lang="ru-RU" dirty="0" smtClean="0"/>
              <a:t>Какие вызовы сегодня стоят перед вами</a:t>
            </a:r>
            <a:r>
              <a:rPr lang="en-US" dirty="0" smtClean="0"/>
              <a:t>?</a:t>
            </a:r>
            <a:endParaRPr lang="en-US" dirty="0"/>
          </a:p>
          <a:p>
            <a:pPr lvl="1"/>
            <a:r>
              <a:rPr lang="ru-RU" dirty="0" smtClean="0"/>
              <a:t>Испытываете ли вы страх в ситуации, которую вы не можете контролировать?</a:t>
            </a:r>
            <a:endParaRPr lang="en-US" dirty="0"/>
          </a:p>
          <a:p>
            <a:pPr lvl="1"/>
            <a:r>
              <a:rPr lang="ru-RU" dirty="0" smtClean="0"/>
              <a:t>У вас непростой период в жизни</a:t>
            </a:r>
            <a:r>
              <a:rPr lang="en-US" dirty="0" smtClean="0"/>
              <a:t>?</a:t>
            </a:r>
            <a:endParaRPr lang="en-US" dirty="0"/>
          </a:p>
          <a:p>
            <a:pPr lvl="1"/>
            <a:r>
              <a:rPr lang="ru-RU" dirty="0" smtClean="0"/>
              <a:t>Вы чувствуете себя недостойными</a:t>
            </a:r>
            <a:r>
              <a:rPr lang="en-US" dirty="0" smtClean="0"/>
              <a:t>?</a:t>
            </a:r>
            <a:endParaRPr lang="en-US" dirty="0"/>
          </a:p>
          <a:p>
            <a:pPr lvl="1"/>
            <a:r>
              <a:rPr lang="ru-RU" dirty="0" smtClean="0"/>
              <a:t>Вы чувствуете себя одиноким и незащищенным</a:t>
            </a:r>
            <a:r>
              <a:rPr lang="en-US" dirty="0" smtClean="0"/>
              <a:t>?</a:t>
            </a:r>
            <a:endParaRPr lang="en-US" dirty="0"/>
          </a:p>
          <a:p>
            <a:pPr lvl="1" indent="0">
              <a:spcBef>
                <a:spcPts val="0"/>
              </a:spcBef>
              <a:buNone/>
            </a:pPr>
            <a:endParaRPr lang="en-US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ru-RU" kern="100" dirty="0" smtClean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«Господь Сам пойдет </a:t>
            </a:r>
            <a:r>
              <a:rPr lang="ru-RU" b="1" kern="100" dirty="0" smtClean="0">
                <a:solidFill>
                  <a:srgbClr val="A1646A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пред</a:t>
            </a:r>
            <a:r>
              <a:rPr lang="ru-RU" kern="100" dirty="0" smtClean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 тобой, Сам будет с тобою, не отступит от тебя и не оставит тебя, не бойся и не ужасайся»</a:t>
            </a:r>
            <a:r>
              <a:rPr lang="en-US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Второзаконие </a:t>
            </a:r>
            <a:r>
              <a:rPr lang="en-US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31:8</a:t>
            </a:r>
            <a:r>
              <a:rPr lang="en-US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457200" lvl="1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517388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8202594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7. </a:t>
            </a:r>
            <a:r>
              <a:rPr lang="ru-RU" sz="4000" dirty="0" smtClean="0">
                <a:latin typeface="Futura LT Book" panose="02000504030000020003" pitchFamily="2" charset="0"/>
              </a:rPr>
              <a:t>БОГ ИДЕТ ВПЕРЕДИ ВАС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r>
              <a:rPr lang="ru-RU" dirty="0" smtClean="0"/>
              <a:t>Возложите все ваши дела и проблемы на Бога</a:t>
            </a:r>
            <a:r>
              <a:rPr lang="en-US" dirty="0" smtClean="0"/>
              <a:t>. </a:t>
            </a:r>
            <a:r>
              <a:rPr lang="ru-RU" dirty="0" smtClean="0"/>
              <a:t>Он идет впереди вас и сражается в ваших битвах.</a:t>
            </a:r>
            <a:endParaRPr lang="en-US" dirty="0"/>
          </a:p>
          <a:p>
            <a:pPr lvl="1" indent="0">
              <a:spcBef>
                <a:spcPts val="0"/>
              </a:spcBef>
              <a:buNone/>
            </a:pPr>
            <a:endParaRPr lang="en-US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ru-RU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«Не вам сражаться на сей раз; вы станьте, и смотрите на спасение  Господне, посылаемое вам. Иуда и Иерусалим! Не бойтесь и не ужасайтесь. Завтра выступите навстречу им, и Господь будет с вами».</a:t>
            </a:r>
            <a:r>
              <a:rPr lang="en-US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(2 </a:t>
            </a:r>
            <a:r>
              <a:rPr lang="ru-RU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Паралипаменон </a:t>
            </a:r>
            <a:r>
              <a:rPr lang="en-US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20:17</a:t>
            </a:r>
            <a:r>
              <a:rPr lang="en-US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138009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7. </a:t>
            </a:r>
            <a:r>
              <a:rPr lang="ru-RU" sz="4000" dirty="0" smtClean="0">
                <a:latin typeface="Futura LT Book" panose="02000504030000020003" pitchFamily="2" charset="0"/>
              </a:rPr>
              <a:t>БОГ ИДЕТ ВПЕРЕДИ ВАС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5E6373"/>
                </a:solidFill>
              </a:rPr>
              <a:t>ДЛЯ ОБСУЖДЕНИЯ</a:t>
            </a:r>
            <a:endParaRPr lang="pt-BR" dirty="0">
              <a:solidFill>
                <a:srgbClr val="5E6373"/>
              </a:solidFill>
            </a:endParaRPr>
          </a:p>
          <a:p>
            <a:r>
              <a:rPr lang="ru-RU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Каково это – знать, что Бог идет впереди тебя, сражаясь в твоих битвах?</a:t>
            </a: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Опишите, насколько вы уязвимы? Есть ли вас кто-то, кому вы доверяете, кто прикрывает вашу спину? Знаете ли вы, что Бог прикрывает вашу спину?</a:t>
            </a: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ru-RU" dirty="0" smtClean="0"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«Ибо вы выйдете неторопливо, и не побежите; потому что впереди вас пойдет Господь, и Бог Израилев будет </a:t>
            </a:r>
            <a:r>
              <a:rPr lang="ru-RU" b="1" dirty="0" smtClean="0">
                <a:solidFill>
                  <a:srgbClr val="A1646A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стражем</a:t>
            </a:r>
            <a:r>
              <a:rPr lang="ru-RU" dirty="0" smtClean="0"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позади вас». </a:t>
            </a:r>
            <a:r>
              <a:rPr lang="en-US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Исаия </a:t>
            </a:r>
            <a:r>
              <a:rPr lang="en-US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52:12</a:t>
            </a:r>
            <a:r>
              <a:rPr lang="en-US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6209973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5830454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Futura LT Book" panose="02000504030000020003" pitchFamily="2" charset="0"/>
              </a:rPr>
              <a:t>ЗАКЛЮЧЕНИЕ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r>
              <a:rPr lang="ru-RU" dirty="0" smtClean="0"/>
              <a:t>Быть зеницей ока Божьего означает быть в центре Его внимания и защиты.</a:t>
            </a:r>
            <a:endParaRPr lang="en-US" dirty="0"/>
          </a:p>
          <a:p>
            <a:pPr lvl="1" indent="0">
              <a:spcBef>
                <a:spcPts val="0"/>
              </a:spcBef>
              <a:buNone/>
            </a:pPr>
            <a:endParaRPr lang="en-US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ru-RU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«Ибо так говорит Господь Саваоф: для славы Он послал Меня к народам, грабившим вас, ибо касающийся вас касается </a:t>
            </a:r>
            <a:r>
              <a:rPr lang="ru-RU" b="1" kern="100" dirty="0">
                <a:solidFill>
                  <a:srgbClr val="A1646A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зеницы ока Его</a:t>
            </a:r>
            <a:r>
              <a:rPr lang="ru-RU" kern="100" dirty="0" smtClean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. (</a:t>
            </a:r>
            <a:r>
              <a:rPr lang="ru-RU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Захария 2:8).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278987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Futura LT Book" panose="02000504030000020003" pitchFamily="2" charset="0"/>
              </a:rPr>
              <a:t>ЗАКЛЮЧЕНИЕ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5E6373"/>
                </a:solidFill>
              </a:rPr>
              <a:t>ДЛЯ ОБСУЖДЕНИЯ</a:t>
            </a:r>
            <a:endParaRPr lang="en-US" dirty="0">
              <a:solidFill>
                <a:srgbClr val="5E6373"/>
              </a:solidFill>
            </a:endParaRPr>
          </a:p>
          <a:p>
            <a:r>
              <a:rPr lang="ru-RU" dirty="0" smtClean="0"/>
              <a:t>Что вы узнали сегодня, что изменило ваше представление </a:t>
            </a:r>
            <a:endParaRPr lang="en-US" dirty="0"/>
          </a:p>
          <a:p>
            <a:pPr lvl="1"/>
            <a:r>
              <a:rPr lang="ru-RU" dirty="0" smtClean="0"/>
              <a:t>О </a:t>
            </a:r>
            <a:r>
              <a:rPr lang="ru-RU" b="1" dirty="0" smtClean="0">
                <a:solidFill>
                  <a:srgbClr val="A1646A"/>
                </a:solidFill>
              </a:rPr>
              <a:t>себе</a:t>
            </a:r>
            <a:r>
              <a:rPr lang="en-US" dirty="0" smtClean="0">
                <a:solidFill>
                  <a:srgbClr val="A1646A"/>
                </a:solidFill>
              </a:rPr>
              <a:t>?</a:t>
            </a:r>
            <a:endParaRPr lang="en-US" dirty="0">
              <a:solidFill>
                <a:srgbClr val="A1646A"/>
              </a:solidFill>
            </a:endParaRPr>
          </a:p>
          <a:p>
            <a:pPr lvl="1"/>
            <a:r>
              <a:rPr lang="ru-RU" dirty="0" smtClean="0"/>
              <a:t>О </a:t>
            </a:r>
            <a:r>
              <a:rPr lang="ru-RU" b="1" dirty="0" smtClean="0">
                <a:solidFill>
                  <a:srgbClr val="A1646A"/>
                </a:solidFill>
              </a:rPr>
              <a:t>Боге</a:t>
            </a:r>
            <a:r>
              <a:rPr lang="en-US" dirty="0" smtClean="0">
                <a:solidFill>
                  <a:srgbClr val="A1646A"/>
                </a:solidFill>
              </a:rPr>
              <a:t>?</a:t>
            </a:r>
            <a:endParaRPr lang="en-US" dirty="0">
              <a:solidFill>
                <a:srgbClr val="A1646A"/>
              </a:solidFill>
            </a:endParaRPr>
          </a:p>
          <a:p>
            <a:r>
              <a:rPr lang="ru-RU" dirty="0" smtClean="0"/>
              <a:t>Что вы вынесли для себя из семинара  «Зеница </a:t>
            </a:r>
            <a:r>
              <a:rPr lang="ru-RU" smtClean="0"/>
              <a:t>ока Его»?0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130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6353916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1. </a:t>
            </a:r>
            <a:r>
              <a:rPr lang="ru-RU" sz="4000" dirty="0" smtClean="0">
                <a:latin typeface="Futura LT Book" panose="02000504030000020003" pitchFamily="2" charset="0"/>
              </a:rPr>
              <a:t>БОГ ЗАБОТИТСЯ О ВАС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r>
              <a:rPr lang="ru-RU" dirty="0" smtClean="0"/>
              <a:t>Из-за необходимости защищать этот орган – зрачок, также называют «зеницей ока».</a:t>
            </a:r>
            <a:endParaRPr lang="en-US" dirty="0"/>
          </a:p>
          <a:p>
            <a:r>
              <a:rPr lang="ru-RU" dirty="0" smtClean="0"/>
              <a:t>Как люди бережно заботятся о зрачке глаза,  так и Бог использует этот образный язык, чтобы показать, что Он заботится о нас.</a:t>
            </a:r>
            <a:endParaRPr lang="en-US" dirty="0"/>
          </a:p>
          <a:p>
            <a:pPr lvl="1" indent="0">
              <a:spcBef>
                <a:spcPts val="0"/>
              </a:spcBef>
              <a:buNone/>
            </a:pPr>
            <a:endParaRPr lang="en-US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«…Он ограждал его, смотрел за ним,</a:t>
            </a:r>
          </a:p>
          <a:p>
            <a:pPr lvl="1" indent="0">
              <a:spcBef>
                <a:spcPts val="0"/>
              </a:spcBef>
              <a:buNone/>
            </a:pP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 хранил его, </a:t>
            </a:r>
            <a:r>
              <a:rPr lang="ru-RU" kern="100" dirty="0" smtClean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как зеницу ока Своего»</a:t>
            </a:r>
            <a:r>
              <a:rPr lang="en-US" b="1" kern="100" dirty="0" smtClean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en-US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(</a:t>
            </a:r>
            <a:r>
              <a:rPr lang="ru-RU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Второзаконие </a:t>
            </a:r>
            <a:r>
              <a:rPr lang="en-US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32:10</a:t>
            </a:r>
            <a:r>
              <a:rPr lang="en-US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lvl="1" indent="0">
              <a:spcBef>
                <a:spcPts val="0"/>
              </a:spcBef>
              <a:buNone/>
            </a:pPr>
            <a:endParaRPr lang="en-US" kern="100" dirty="0"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ru-RU" kern="100" dirty="0" smtClean="0"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«… ибо касающийся вас, касается </a:t>
            </a:r>
            <a:r>
              <a:rPr lang="ru-RU" kern="100" dirty="0" smtClean="0">
                <a:solidFill>
                  <a:srgbClr val="C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зеницы ока Его» </a:t>
            </a:r>
            <a:r>
              <a:rPr lang="en-US" kern="100" dirty="0" smtClean="0"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… (</a:t>
            </a: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Захария </a:t>
            </a:r>
            <a:r>
              <a:rPr lang="en-US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kern="100" dirty="0" smtClean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en-US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kern="100" dirty="0"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58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1. </a:t>
            </a:r>
            <a:r>
              <a:rPr lang="ru-RU" sz="4000" dirty="0" smtClean="0">
                <a:latin typeface="Futura LT Book" panose="02000504030000020003" pitchFamily="2" charset="0"/>
              </a:rPr>
              <a:t>БОГ ЗАБОТИТСЯ О ВАС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5E6373"/>
                </a:solidFill>
              </a:rPr>
              <a:t>Для  обсуждения:</a:t>
            </a:r>
            <a:endParaRPr lang="pt-BR" dirty="0">
              <a:solidFill>
                <a:srgbClr val="5E6373"/>
              </a:solidFill>
            </a:endParaRPr>
          </a:p>
          <a:p>
            <a:r>
              <a:rPr lang="ru-RU" dirty="0"/>
              <a:t>Посмотрите друг на друга и опишите цвет глаз человека, сидящего справа от вас. Будьте максимально точны</a:t>
            </a:r>
            <a:r>
              <a:rPr lang="ru-RU" dirty="0" smtClean="0"/>
              <a:t>.</a:t>
            </a:r>
            <a:endParaRPr lang="en-US" dirty="0"/>
          </a:p>
          <a:p>
            <a:r>
              <a:rPr lang="ru-RU" dirty="0" smtClean="0"/>
              <a:t>Какой у него цвет зрачка</a:t>
            </a:r>
            <a:r>
              <a:rPr lang="en-US" dirty="0" smtClean="0"/>
              <a:t>? </a:t>
            </a:r>
            <a:endParaRPr lang="en-US" dirty="0"/>
          </a:p>
          <a:p>
            <a:r>
              <a:rPr lang="ru-RU" dirty="0" smtClean="0"/>
              <a:t>Как это можно применить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306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1. </a:t>
            </a:r>
            <a:r>
              <a:rPr lang="ru-RU" sz="4000" dirty="0" smtClean="0">
                <a:latin typeface="Futura LT Book" panose="02000504030000020003" pitchFamily="2" charset="0"/>
              </a:rPr>
              <a:t>БОГ ЗАБОТИТСЯ О ВАС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5E6373"/>
                </a:solidFill>
              </a:rPr>
              <a:t>ДЛЯ ОБСУЖДЕНИЯ:</a:t>
            </a:r>
            <a:endParaRPr lang="en-US" dirty="0">
              <a:solidFill>
                <a:srgbClr val="5E6373"/>
              </a:solidFill>
            </a:endParaRPr>
          </a:p>
          <a:p>
            <a:r>
              <a:rPr lang="ru-RU" dirty="0" smtClean="0"/>
              <a:t>Кто заботился о вас в детстве:</a:t>
            </a:r>
            <a:endParaRPr lang="en-US" dirty="0"/>
          </a:p>
          <a:p>
            <a:pPr lvl="1"/>
            <a:r>
              <a:rPr lang="ru-RU" dirty="0" smtClean="0"/>
              <a:t>родители</a:t>
            </a:r>
            <a:r>
              <a:rPr lang="en-US" dirty="0" smtClean="0"/>
              <a:t>, </a:t>
            </a:r>
            <a:r>
              <a:rPr lang="ru-RU" dirty="0" smtClean="0"/>
              <a:t>бабушки и дедушки, братья и сестры, или другие воспитатели?</a:t>
            </a:r>
            <a:endParaRPr lang="en-US" dirty="0"/>
          </a:p>
          <a:p>
            <a:r>
              <a:rPr lang="ru-RU" dirty="0" smtClean="0"/>
              <a:t>Помогло ли это повлиять на развитие доверия или недоверия к этому человеку</a:t>
            </a:r>
            <a:r>
              <a:rPr lang="en-US" dirty="0" smtClean="0"/>
              <a:t>?</a:t>
            </a:r>
            <a:endParaRPr lang="en-US" dirty="0"/>
          </a:p>
          <a:p>
            <a:r>
              <a:rPr lang="ru-RU" dirty="0" smtClean="0"/>
              <a:t>Смогли ли вы сохранить близкие отношения с этим человеком на протяжении многих лет? </a:t>
            </a:r>
          </a:p>
          <a:p>
            <a:r>
              <a:rPr lang="ru-RU" dirty="0" smtClean="0"/>
              <a:t>Похожи ли эти отношения на Божью заботу о вас и ваши отношения с Ним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45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6977083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2. </a:t>
            </a:r>
            <a:r>
              <a:rPr lang="ru-RU" sz="4000" dirty="0" smtClean="0">
                <a:latin typeface="Futura LT Book" panose="02000504030000020003" pitchFamily="2" charset="0"/>
              </a:rPr>
              <a:t>БОГ – ВАШЕ ПРИБЕЖИЩЕ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5"/>
            <a:ext cx="9959109" cy="4429501"/>
          </a:xfrm>
        </p:spPr>
        <p:txBody>
          <a:bodyPr>
            <a:normAutofit/>
          </a:bodyPr>
          <a:lstStyle/>
          <a:p>
            <a:r>
              <a:rPr lang="ru-RU" dirty="0" smtClean="0"/>
              <a:t>Бог дает кров, убежище в трудную минуту. Убещище (приют) – то место, которое укрывает нас от опасности.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 indent="0">
              <a:spcBef>
                <a:spcPts val="0"/>
              </a:spcBef>
              <a:buNone/>
            </a:pPr>
            <a:r>
              <a:rPr lang="ru-RU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«Народ! Надейтесь на Него во всякое время; </a:t>
            </a:r>
          </a:p>
          <a:p>
            <a:pPr lvl="1" indent="0">
              <a:spcBef>
                <a:spcPts val="0"/>
              </a:spcBef>
              <a:buNone/>
            </a:pPr>
            <a:r>
              <a:rPr lang="ru-RU" kern="100" dirty="0" smtClean="0"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Изливайте пред ним сердце ваше: </a:t>
            </a:r>
          </a:p>
          <a:p>
            <a:pPr lvl="1" indent="0">
              <a:spcBef>
                <a:spcPts val="0"/>
              </a:spcBef>
              <a:buNone/>
            </a:pPr>
            <a:r>
              <a:rPr lang="ru-RU" kern="100" dirty="0" smtClean="0"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Бог нам прибежище». </a:t>
            </a:r>
            <a:r>
              <a:rPr lang="en-US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Псалом </a:t>
            </a:r>
            <a:r>
              <a:rPr lang="en-US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kern="100" dirty="0" smtClean="0"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en-US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r>
              <a:rPr lang="ru-RU" dirty="0" smtClean="0"/>
              <a:t>Иерархия потребностей Абраама Маслоу показывает, что для выживания необходимы базовые потребности </a:t>
            </a:r>
            <a:r>
              <a:rPr lang="ru-RU" dirty="0"/>
              <a:t>человека </a:t>
            </a:r>
            <a:r>
              <a:rPr lang="ru-RU" dirty="0" smtClean="0"/>
              <a:t>еда/вода </a:t>
            </a:r>
            <a:r>
              <a:rPr lang="ru-RU" dirty="0"/>
              <a:t>и </a:t>
            </a:r>
            <a:r>
              <a:rPr lang="ru-RU" dirty="0" smtClean="0"/>
              <a:t>одежда, а также безопасность и защита.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597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D785C91-BA1D-AF8C-5E9A-9AAF7C5B62AD}"/>
              </a:ext>
            </a:extLst>
          </p:cNvPr>
          <p:cNvSpPr txBox="1"/>
          <p:nvPr/>
        </p:nvSpPr>
        <p:spPr>
          <a:xfrm>
            <a:off x="322193" y="868862"/>
            <a:ext cx="937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A1646A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ИЕРАРХИЯ ПОТРЕБНОСТЕЙ МАСЛОУ</a:t>
            </a:r>
            <a:endParaRPr lang="en-US" sz="4000" dirty="0">
              <a:solidFill>
                <a:srgbClr val="A1646A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xmlns="" id="{E0517877-1844-444E-9F6F-68859F5A04B0}"/>
              </a:ext>
            </a:extLst>
          </p:cNvPr>
          <p:cNvSpPr/>
          <p:nvPr/>
        </p:nvSpPr>
        <p:spPr>
          <a:xfrm>
            <a:off x="1967948" y="1752236"/>
            <a:ext cx="6480311" cy="4499477"/>
          </a:xfrm>
          <a:prstGeom prst="triangle">
            <a:avLst>
              <a:gd name="adj" fmla="val 49690"/>
            </a:avLst>
          </a:prstGeom>
          <a:solidFill>
            <a:srgbClr val="A1646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8C8D63B8-BFC2-2CB8-7087-93060EDE28FE}"/>
              </a:ext>
            </a:extLst>
          </p:cNvPr>
          <p:cNvCxnSpPr>
            <a:cxnSpLocks/>
          </p:cNvCxnSpPr>
          <p:nvPr/>
        </p:nvCxnSpPr>
        <p:spPr>
          <a:xfrm>
            <a:off x="2494722" y="5526156"/>
            <a:ext cx="542676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E224F6FC-8B8E-FD8E-DE3D-9FB00321766C}"/>
              </a:ext>
            </a:extLst>
          </p:cNvPr>
          <p:cNvCxnSpPr>
            <a:cxnSpLocks/>
          </p:cNvCxnSpPr>
          <p:nvPr/>
        </p:nvCxnSpPr>
        <p:spPr>
          <a:xfrm>
            <a:off x="2991678" y="4810539"/>
            <a:ext cx="439806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B7EECF40-0681-54C6-3BFA-434E72BCC4A2}"/>
              </a:ext>
            </a:extLst>
          </p:cNvPr>
          <p:cNvCxnSpPr>
            <a:cxnSpLocks/>
          </p:cNvCxnSpPr>
          <p:nvPr/>
        </p:nvCxnSpPr>
        <p:spPr>
          <a:xfrm>
            <a:off x="3960742" y="3429000"/>
            <a:ext cx="244999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14F75B40-3EEB-2B28-D2FB-4D4B5468657B}"/>
              </a:ext>
            </a:extLst>
          </p:cNvPr>
          <p:cNvCxnSpPr>
            <a:cxnSpLocks/>
          </p:cNvCxnSpPr>
          <p:nvPr/>
        </p:nvCxnSpPr>
        <p:spPr>
          <a:xfrm>
            <a:off x="3478694" y="4143755"/>
            <a:ext cx="345881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8E37CF91-57C3-A75B-554F-951F6D2B23EE}"/>
              </a:ext>
            </a:extLst>
          </p:cNvPr>
          <p:cNvSpPr txBox="1"/>
          <p:nvPr/>
        </p:nvSpPr>
        <p:spPr>
          <a:xfrm>
            <a:off x="4062617" y="2607114"/>
            <a:ext cx="2276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Само</a:t>
            </a:r>
            <a:r>
              <a:rPr lang="en-US" dirty="0" smtClean="0">
                <a:solidFill>
                  <a:schemeClr val="bg1"/>
                </a:solidFill>
              </a:rPr>
              <a:t>-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реализация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8B9F85A-AED3-A456-56B3-69113E05FCCD}"/>
              </a:ext>
            </a:extLst>
          </p:cNvPr>
          <p:cNvSpPr txBox="1"/>
          <p:nvPr/>
        </p:nvSpPr>
        <p:spPr>
          <a:xfrm>
            <a:off x="3838986" y="3608671"/>
            <a:ext cx="2723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Уверенность в себе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0ADD6D5-238B-347E-D0CA-BD7A813CB81E}"/>
              </a:ext>
            </a:extLst>
          </p:cNvPr>
          <p:cNvSpPr txBox="1"/>
          <p:nvPr/>
        </p:nvSpPr>
        <p:spPr>
          <a:xfrm>
            <a:off x="3180522" y="4267275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Любовь и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принадлежность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02D092B-83A4-307B-1B62-9851FEE17EFC}"/>
              </a:ext>
            </a:extLst>
          </p:cNvPr>
          <p:cNvSpPr txBox="1"/>
          <p:nvPr/>
        </p:nvSpPr>
        <p:spPr>
          <a:xfrm>
            <a:off x="2599082" y="5001046"/>
            <a:ext cx="5203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Безопасность и Защищенность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AF849686-3FB5-3B36-B4B5-1BAF2A7DA9BD}"/>
              </a:ext>
            </a:extLst>
          </p:cNvPr>
          <p:cNvSpPr txBox="1"/>
          <p:nvPr/>
        </p:nvSpPr>
        <p:spPr>
          <a:xfrm>
            <a:off x="2117034" y="5716664"/>
            <a:ext cx="6182139" cy="369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Психологические потребности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217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7180284" cy="1325563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Futura LT Book" panose="02000504030000020003" pitchFamily="2" charset="0"/>
              </a:rPr>
              <a:t>2</a:t>
            </a:r>
            <a:r>
              <a:rPr lang="ru-RU" sz="4000" dirty="0" smtClean="0">
                <a:latin typeface="Futura LT Book" panose="02000504030000020003" pitchFamily="2" charset="0"/>
              </a:rPr>
              <a:t>. БОГ – ВАШЕ ПРИБЕЖИЩЕ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r>
              <a:rPr lang="ru-RU" dirty="0" smtClean="0"/>
              <a:t>Бог наше прибежище в трудную минуту.</a:t>
            </a:r>
            <a:r>
              <a:rPr lang="en-US" dirty="0" smtClean="0"/>
              <a:t> </a:t>
            </a:r>
            <a:r>
              <a:rPr lang="ru-RU" dirty="0" smtClean="0"/>
              <a:t>Мы можем обращаться к Нему, чтобы Он обеспечил нам безопасность и дал убежище.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 indent="0">
              <a:spcBef>
                <a:spcPts val="0"/>
              </a:spcBef>
              <a:buNone/>
            </a:pP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«Ты </a:t>
            </a:r>
            <a:r>
              <a:rPr lang="ru-RU" b="1" kern="100" dirty="0" smtClean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покров мой</a:t>
            </a:r>
            <a:r>
              <a:rPr lang="en-US" kern="100" dirty="0" smtClean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;</a:t>
            </a:r>
            <a:r>
              <a:rPr lang="en-US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Ты охраняешь меня от скорби,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Окружаешь меня радостями избавления»</a:t>
            </a:r>
            <a:r>
              <a:rPr lang="en-US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 (</a:t>
            </a:r>
            <a:r>
              <a:rPr lang="ru-RU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Псалом 31</a:t>
            </a:r>
            <a:r>
              <a:rPr lang="en-US" kern="100" dirty="0" smtClean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:7</a:t>
            </a:r>
            <a:r>
              <a:rPr lang="en-US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).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92927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2. </a:t>
            </a:r>
            <a:r>
              <a:rPr lang="ru-RU" sz="4000" dirty="0" smtClean="0">
                <a:latin typeface="Futura LT Book" panose="02000504030000020003" pitchFamily="2" charset="0"/>
              </a:rPr>
              <a:t>БОГ – ВАШЕ ПРИБЕЖИЩЕ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5E6373"/>
                </a:solidFill>
              </a:rPr>
              <a:t>ДЛЯ ОБСУЖДЕНИЯ</a:t>
            </a:r>
            <a:endParaRPr lang="pt-BR" dirty="0">
              <a:solidFill>
                <a:srgbClr val="5E6373"/>
              </a:solidFill>
            </a:endParaRPr>
          </a:p>
          <a:p>
            <a:r>
              <a:rPr lang="ru-RU" dirty="0" smtClean="0"/>
              <a:t>Поделитесь своим опытом, когда вы испугались или оказались в опасной ситуации, но Бог помог или спас вас.</a:t>
            </a:r>
            <a:endParaRPr lang="en-US" dirty="0"/>
          </a:p>
          <a:p>
            <a:pPr lvl="1"/>
            <a:r>
              <a:rPr lang="ru-RU" dirty="0" smtClean="0"/>
              <a:t>Расскажите об эмоциях, которые вы испытывали  в этой ситуации</a:t>
            </a:r>
            <a:r>
              <a:rPr lang="en-US" dirty="0" smtClean="0"/>
              <a:t>.</a:t>
            </a:r>
            <a:endParaRPr lang="en-US" dirty="0"/>
          </a:p>
          <a:p>
            <a:pPr lvl="1"/>
            <a:r>
              <a:rPr lang="ru-RU" dirty="0" smtClean="0"/>
              <a:t>Укрепил ли этот опыт вашу веру в Бога</a:t>
            </a:r>
            <a:r>
              <a:rPr lang="en-US" dirty="0" smtClean="0"/>
              <a:t>?</a:t>
            </a:r>
            <a:endParaRPr lang="en-US" dirty="0"/>
          </a:p>
          <a:p>
            <a:r>
              <a:rPr lang="ru-RU" dirty="0" smtClean="0"/>
              <a:t>Кто-то сказал</a:t>
            </a:r>
            <a:r>
              <a:rPr lang="en-US" dirty="0" smtClean="0"/>
              <a:t>: </a:t>
            </a:r>
            <a:r>
              <a:rPr lang="ru-RU" dirty="0" smtClean="0">
                <a:solidFill>
                  <a:srgbClr val="A1646A"/>
                </a:solidFill>
              </a:rPr>
              <a:t>«Не бойтесь за будущее, Бог уже там».</a:t>
            </a:r>
            <a:endParaRPr lang="en-US" dirty="0">
              <a:solidFill>
                <a:srgbClr val="A1646A"/>
              </a:solidFill>
            </a:endParaRPr>
          </a:p>
          <a:p>
            <a:pPr lvl="1"/>
            <a:r>
              <a:rPr lang="ru-RU" dirty="0" smtClean="0"/>
              <a:t>Согласны ли вы с этим</a:t>
            </a:r>
            <a:r>
              <a:rPr lang="en-US" dirty="0" smtClean="0"/>
              <a:t>?</a:t>
            </a:r>
            <a:endParaRPr lang="en-US" dirty="0"/>
          </a:p>
          <a:p>
            <a:pPr lvl="1"/>
            <a:r>
              <a:rPr lang="ru-RU" dirty="0" smtClean="0"/>
              <a:t>Что вас беспокоит в настоящее время?</a:t>
            </a:r>
            <a:endParaRPr lang="en-US" dirty="0"/>
          </a:p>
          <a:p>
            <a:pPr lvl="1"/>
            <a:r>
              <a:rPr lang="ru-RU" dirty="0" smtClean="0"/>
              <a:t>Можете ли вы применить эту мысль к своей ситуации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605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20168</TotalTime>
  <Words>1778</Words>
  <Application>Microsoft Office PowerPoint</Application>
  <PresentationFormat>Widescreen</PresentationFormat>
  <Paragraphs>203</Paragraphs>
  <Slides>29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9" baseType="lpstr">
      <vt:lpstr>Arial</vt:lpstr>
      <vt:lpstr>Avenir Book</vt:lpstr>
      <vt:lpstr>Calibri</vt:lpstr>
      <vt:lpstr>Calibri Light</vt:lpstr>
      <vt:lpstr>Futura LT Book</vt:lpstr>
      <vt:lpstr>Futura Md BT</vt:lpstr>
      <vt:lpstr>Futura Medium</vt:lpstr>
      <vt:lpstr>Segoe UI</vt:lpstr>
      <vt:lpstr>Times New Roman</vt:lpstr>
      <vt:lpstr>Office Theme</vt:lpstr>
      <vt:lpstr>ЕГО ОКА</vt:lpstr>
      <vt:lpstr>Apresentação do PowerPoint</vt:lpstr>
      <vt:lpstr>1. БОГ ЗАБОТИТСЯ О ВАС</vt:lpstr>
      <vt:lpstr>1. БОГ ЗАБОТИТСЯ О ВАС</vt:lpstr>
      <vt:lpstr>1. БОГ ЗАБОТИТСЯ О ВАС</vt:lpstr>
      <vt:lpstr>2. БОГ – ВАШЕ ПРИБЕЖИЩЕ</vt:lpstr>
      <vt:lpstr>Apresentação do PowerPoint</vt:lpstr>
      <vt:lpstr>2. БОГ – ВАШЕ ПРИБЕЖИЩЕ</vt:lpstr>
      <vt:lpstr>2. БОГ – ВАШЕ ПРИБЕЖИЩЕ</vt:lpstr>
      <vt:lpstr>3. БОГ НАДЕЛЯЕТ ВАС СВОИМ ДНК</vt:lpstr>
      <vt:lpstr>3. БОГ НАДЕЛЯЕТ ВАС СВОИМ ДНК</vt:lpstr>
      <vt:lpstr>3. БОГ НАДЕЛЯЕТ ВАС СВОИМ ДНК</vt:lpstr>
      <vt:lpstr>4. БОГ – ВАШ ЗАЩИТНИК</vt:lpstr>
      <vt:lpstr>4. БОГ – ВАШ ЗАЩИТНИК</vt:lpstr>
      <vt:lpstr>4. БОГ – ВАШ ЗАЩИТНИК</vt:lpstr>
      <vt:lpstr>5. БОГ – ВАШ ИЗБАВИТЕЛЬ</vt:lpstr>
      <vt:lpstr>5. БОГ – ВАШ ИЗБАВИТЕЛЬ</vt:lpstr>
      <vt:lpstr>5. БОГ – ВАШ ИЗБАВИТЕЛЬ</vt:lpstr>
      <vt:lpstr>6. БОГ ВОССТАНАВЛИВАЕТ ВАС</vt:lpstr>
      <vt:lpstr>6. БОГ ВОССТАНАВЛИВАЕТ ВАС</vt:lpstr>
      <vt:lpstr>Apresentação do PowerPoint</vt:lpstr>
      <vt:lpstr>Apresentação do PowerPoint</vt:lpstr>
      <vt:lpstr>6. БОГ ВОССТАНАВЛИВАЕТ ВАС</vt:lpstr>
      <vt:lpstr>6. БОГ ВОССТАНАВЛИВАЕТ ВАС</vt:lpstr>
      <vt:lpstr>7. БОГ ИДЕТ ВПЕРЕДИ ВАС</vt:lpstr>
      <vt:lpstr>7. БОГ ИДЕТ ВПЕРЕДИ ВАС</vt:lpstr>
      <vt:lpstr>7. БОГ ИДЕТ ВПЕРЕДИ ВАС</vt:lpstr>
      <vt:lpstr>ЗАКЛЮЧЕНИЕ</vt:lpstr>
      <vt:lpstr>ЗАКЛЮЧЕНИЕ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God’s love</dc:title>
  <dc:creator>Erika Miike</dc:creator>
  <cp:lastModifiedBy>Conta da Microsoft</cp:lastModifiedBy>
  <cp:revision>45</cp:revision>
  <cp:lastPrinted>2023-11-29T22:27:09Z</cp:lastPrinted>
  <dcterms:created xsi:type="dcterms:W3CDTF">2023-02-14T12:16:54Z</dcterms:created>
  <dcterms:modified xsi:type="dcterms:W3CDTF">2024-03-25T14:11:40Z</dcterms:modified>
</cp:coreProperties>
</file>