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58" r:id="rId5"/>
    <p:sldId id="261" r:id="rId6"/>
    <p:sldId id="263" r:id="rId7"/>
    <p:sldId id="264" r:id="rId8"/>
    <p:sldId id="262" r:id="rId9"/>
    <p:sldId id="267" r:id="rId10"/>
    <p:sldId id="265" r:id="rId11"/>
    <p:sldId id="259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600"/>
    <a:srgbClr val="043449"/>
    <a:srgbClr val="5E6373"/>
    <a:srgbClr val="A8B1AA"/>
    <a:srgbClr val="A1646A"/>
    <a:srgbClr val="DE8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5B97B6-9B69-074E-A7FD-9CC77ACA0B8E}" v="5" dt="2025-03-27T16:37:21.6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 autoAdjust="0"/>
    <p:restoredTop sz="96187" autoAdjust="0"/>
  </p:normalViewPr>
  <p:slideViewPr>
    <p:cSldViewPr snapToGrid="0">
      <p:cViewPr varScale="1">
        <p:scale>
          <a:sx n="61" d="100"/>
          <a:sy n="61" d="100"/>
        </p:scale>
        <p:origin x="96" y="1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7EB2C-D07E-1A41-A0A9-4EA57E9FCAFF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77B0C-2CB4-A84C-8622-60E1185E1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2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77B0C-2CB4-A84C-8622-60E1185E11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02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Нэнси, первенец в семье, росла в доме, где царили жестокость, насилие и враждебность. В возрасте четырех лет отец так жестоко избил ее, что у нее пошла кровь из ног и спины.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мере взросления Нэнси вместе с матерью становилась свидетелем физического и словесного насилия и эмоционального расстройства отца. Единственный раз, когда Нэнси почувствовала, что ее «любят и ценят», был в конце учебного года, когда она закончила школу на отлично.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kern="100" dirty="0" smtClean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 взрослом возрасте Нэнси боролась с травмами, неуверенностью в себе, страхом и глубокими эмоциональными ранами. Чувство собственной недостойности и низкая самооценка заставляли ее постоянно стремиться к успеху, близости, достижениям, мимолетной влюбленности и одобрению окружающих.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восемь лет у Нэнси диагностировали страшную болезнь, из-за которой она могла остаться немой. Со слезами на глазах она взывала к Господу об исцелении. После двух лет лечения народными средствами Господь вернул ей здоровье. Нэнси пообещала посвятить свой голос служению Богу и распространению Благой вести. Она начала проповедовать в пятнадцать лет и с тех пор постоянно делится Благой вестью.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77B0C-2CB4-A84C-8622-60E1185E11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11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77B0C-2CB4-A84C-8622-60E1185E11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88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A26AF-6B29-717D-521A-B7B8DE8C2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A75730-6E9F-E06D-BCF1-DD0EEC1498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71F33D-50A2-3423-F804-D502419367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buNone/>
            </a:pPr>
            <a:r>
              <a:rPr lang="ru-RU" sz="1200" b="1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ПРИЗЫВ К ДЕЙСТВИЮ </a:t>
            </a:r>
          </a:p>
          <a:p>
            <a:pPr marL="0" marR="0">
              <a:buNone/>
            </a:pPr>
            <a:r>
              <a:rPr lang="ru-RU" sz="1200" b="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Поднимите руку, если Вы хотите отдать все желания своей души Богу.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A5478F-4E11-3168-3BD0-C89FF4DDE8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77B0C-2CB4-A84C-8622-60E1185E11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96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 же как организм требует определенных продуктов, наши души тоже испытывают тягу, на которую важно обращать внимание. Чего жаждет ваша душа в этот период вашей жизни?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dirty="0" smtClean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Возможно, мы сталкиваемся с неуверенностью в завтрашнем дне, со стрессом, проблемами со здоровьем, переживаниями, финансовыми трудностями или проблемами в отношениях. Мы пытаемся убежать, спрятаться, отстраниться или отвлечься от своих чувств с помощью различных средств, таких как еда, деньги, работа или занятость; но, также, как и вредная пища, после остается только ощущение усталости, вины и пустоты.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77B0C-2CB4-A84C-8622-60E1185E11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54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Слове Божьем мы находим три драгоценных урока, которые помогут нам не только удовлетворить жажду нашей души, но и жить целеустремленной жизнью во славу Божью! Мы назовем их УБП. Каждый урок начинается с этих заглавных букв.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77B0C-2CB4-A84C-8622-60E1185E11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03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Некоторые люди верят, что Джон Кальвин сказал: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«Без познания себя нет познания Бога. Без знания Бога нет знания себя».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Это означает, что понимание того, кем мы являемся, напрямую связано с пониманием того, Кем является Бог.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77B0C-2CB4-A84C-8622-60E1185E11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04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 - Божий шедевр, созданный во Христе Иисусе! В многоголосой культуре нас часто призывают искать свою идентичность и ценность в достижениях, статусе, славе, симпатиях, отношениях, продуктивности, размере одежды или цифре на весах. И хотя роли и категории дают некоторую стабильность, когда все это меняется, наступает экзистенциальный кризис, и вопросы о нашей идентичности и ценности снова выходят на поверхность. Сегодня Бог приглашает вас строить свою идентичность и ценность на прочном основании Иисуса Христа, нашего Творца, Спасителя и Лучшего Друга.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77B0C-2CB4-A84C-8622-60E1185E11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56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FFDF9-EFED-6252-D131-C1DF5FAB4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DBC90D-25FA-504C-F545-019A56CDF3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9126BD-DFE5-2908-FAB9-7B0D1B5963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нашем «взаимосвязанном» обществе многие люди по-прежнему страдают от депрессии и одиночества. Жаждет ли общения ваша душа?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A6BA6-061C-9A4D-9663-0FC07E4970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77B0C-2CB4-A84C-8622-60E1185E11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4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6E683-D992-B704-F8CE-2F602CC5A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1D1530-833B-4651-D461-D0ED73F5A4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D368B2-6EAC-5227-2D81-D5B18EFF92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ветви, мы нуждаемся в периодах полной пустоты, чтобы установить прочную и глубокую связь с Лозой, вспомнить, кто такой Бог, и позволить Ему быть Богом в нашей жизни. Именно во время тихого времени наедине с Ним, ощущая Его присутствие через Его Слово, мы начинаем чувствовать себя достаточно безопасно, чтобы найти исцеление, силу, надежду, мир и мудрость.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48DC2-F87D-7A99-5C0E-69D3399714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77B0C-2CB4-A84C-8622-60E1185E11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4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ветви, мы нуждаемся в периодах полной пустоты, чтобы установить прочную и глубокую связь с Лозой, вспомнить, кто такой Бог, и позволить Ему быть Богом в нашей жизни. Именно во время тихого времени наедине с Ним, ощущая Его присутствие через Его Слово, мы начинаем чувствовать себя достаточно безопасно, чтобы найти исцеление, силу, надежду, мир и мудрость.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77B0C-2CB4-A84C-8622-60E1185E11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09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FA41D-2D0B-5594-934D-8B50B497F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AF648A-981F-596E-1196-B55DCB2232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83D4E5-B128-4270-E0EF-27234D2B39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4CFE8-B2D4-DDF1-EEA8-4BD3AD65D5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77B0C-2CB4-A84C-8622-60E1185E11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21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BC76-B972-F2A6-576C-B4EA2A789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8E9E5-3E59-2CE5-3152-A1F16A0E1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55046-9A0B-D774-C6B9-E637A39F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88F71-DD25-EE01-6850-CEECB11B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19CE2-749A-5BF4-2CAB-F9D9BD68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2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063B-EB39-76DA-A051-D8FAC906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B1E51-8895-7952-069C-D7867E9B2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F3769-856D-F0B3-BF0A-15A23EF1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6EBE0-15FD-C626-31D6-058E070C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EACBD-467D-FBF8-B2C5-D1CE5434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61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84DB61-4D2B-68CF-742E-5A2105D9B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4C7BC-EC4F-357D-939C-4A83A618D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032C4-7D52-32CD-51D7-5C3BD443D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1571C-4BA8-67BD-6E9C-DA74F3E1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83481-9B41-1C55-288F-43E0117E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08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3A22-CFF4-4FD7-0D01-6EE68517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B49A3-DFA0-9882-CD99-538989B73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EB6CB-FDB0-56FF-A250-1015EC61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BB6D-B890-5AE4-3B14-2A4C6A6D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E9148-B801-AC1D-E9B3-870EFF6B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89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52DC4-092C-0B67-3BBC-AFDDA87D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1B5A0-6594-0923-4A2D-2DDD6C713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695A1-481B-1E79-2E31-36E387D4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B2A26-D894-5162-8BAD-06D00A3D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9580A-6AF6-2F2D-E30F-FC3EE8F0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86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F7AA-B3FD-79B1-6AE2-3B064842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705DF-4D6A-0CF5-F9B8-23F3D0FB4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C15D0-5599-0240-1BD5-801CC578E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AD005-3CCE-AF19-FF1B-7F29C499C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D1DED-B187-C2EE-DDEF-28CDB740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BD4A4-D064-B5E9-DDBC-5E25E045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63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4A74-C41A-1F71-1477-CA09AEF6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FCE21-9169-0F94-410E-B938AEADF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B15C6-473E-7784-23D3-B6ED2DE9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864F0-E273-1F16-F0EB-B9F1B8315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FF94E-0507-5E82-2BCF-7377114B1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FA44A3-0114-DDA4-9EF0-87E91D2A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377783-660C-D39E-D2D0-6BF98D151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EF9AA5-8E4F-F7CD-33E9-B7794BBA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1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312F-4DAF-FAE5-4AAB-39B9691C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131BF-B9FF-7C84-D45F-474D7612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417E3-436F-2E84-921B-74484C52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EE9F0-1DBC-F573-E2B8-CE20062E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44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5B57E-F04B-3079-73B8-0639DE60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3B380-ACEB-CD8B-67A4-2F1E1BBF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EE92F-E2C0-BA3B-6029-37153020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51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2615-22F2-8C54-6D75-63EF3395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6110E-3510-7B75-9DE8-11604C4E1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ACEA4-DEB3-385B-3A00-9AF343D2D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A2596-EC95-1BA2-DF68-782AA9EF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09BAC-1C7A-8528-AEBC-5C30A6574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BCBF8-26D8-B80D-6ED8-E1990085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76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4614-450D-FCEA-96D2-8AF8DD82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87AED-23F5-E5F4-2AB6-6F439C375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97F53-5FC6-9663-C31B-3382DB0B4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7D5A1-4694-A2B5-7474-6DB6B758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19BA5-7361-BD5F-8D49-7ED81FE3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F5C22-5CFF-C0C7-67A9-9A035C1F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97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441DD-D9B4-033A-06AE-39F00A09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5B379-CA6C-C0BC-5953-4E354ED13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C338-5207-ABFC-FD22-01E247CC7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9ADE-8CFD-4149-873B-3F8662D8AEAA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E2FBA-F896-00F0-594A-7D3813B6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B4833-CF0B-3672-8589-BF102C0ED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83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273" y="2553218"/>
            <a:ext cx="3431314" cy="591114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latin typeface="Montserrat ExtraBold" panose="00000900000000000000" pitchFamily="50" charset="0"/>
              </a:rPr>
              <a:t>ЖЕЛАНИЯ</a:t>
            </a:r>
            <a:endParaRPr lang="pt-BR" sz="3200" b="1" dirty="0">
              <a:latin typeface="Montserrat ExtraBold" panose="000009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C4E3FF-6D03-72E9-2E46-3F042BA61574}"/>
              </a:ext>
            </a:extLst>
          </p:cNvPr>
          <p:cNvSpPr txBox="1"/>
          <p:nvPr/>
        </p:nvSpPr>
        <p:spPr>
          <a:xfrm>
            <a:off x="1367530" y="246458"/>
            <a:ext cx="26960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День Отдела Женского Служения</a:t>
            </a:r>
            <a:endParaRPr lang="pt-BR" sz="2000" spc="300" dirty="0">
              <a:solidFill>
                <a:srgbClr val="0F3600"/>
              </a:solidFill>
              <a:latin typeface="Montserrat Medium" panose="00000600000000000000" pitchFamily="50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89712EC-6349-7CF0-DC49-6EB3177143C1}"/>
              </a:ext>
            </a:extLst>
          </p:cNvPr>
          <p:cNvSpPr txBox="1">
            <a:spLocks/>
          </p:cNvSpPr>
          <p:nvPr/>
        </p:nvSpPr>
        <p:spPr>
          <a:xfrm>
            <a:off x="293396" y="3050062"/>
            <a:ext cx="4438859" cy="1257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6200" dirty="0">
                <a:solidFill>
                  <a:schemeClr val="bg1"/>
                </a:solidFill>
                <a:latin typeface="Montserrat Light" panose="00000400000000000000" pitchFamily="50" charset="0"/>
              </a:rPr>
              <a:t>ДУШИ</a:t>
            </a:r>
            <a:endParaRPr lang="pt-BR" sz="62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807D84B-3AE9-BD58-9178-73A0E2DDB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541" y="4204420"/>
            <a:ext cx="3535010" cy="212152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1600" dirty="0"/>
              <a:t>«Потому что мы — творение Божие, и созданы во Христе Иисусе для добрых дел, свершать которые нас Бог предуготовил».</a:t>
            </a:r>
            <a:r>
              <a:rPr lang="ru-RU" dirty="0"/>
              <a:t/>
            </a:r>
            <a:br>
              <a:rPr lang="ru-RU" dirty="0"/>
            </a:br>
            <a:r>
              <a:rPr lang="ru-RU" sz="1800" dirty="0">
                <a:solidFill>
                  <a:srgbClr val="000000"/>
                </a:solidFill>
                <a:latin typeface="Century" panose="02040604050505020304" pitchFamily="18" charset="0"/>
                <a:ea typeface="Calibri" panose="020F0502020204030204" pitchFamily="34" charset="0"/>
                <a:cs typeface="Aptos" panose="020B0004020202020204" pitchFamily="34" charset="0"/>
              </a:rPr>
              <a:t>. </a:t>
            </a:r>
            <a:br>
              <a:rPr lang="ru-RU" sz="1800" dirty="0">
                <a:solidFill>
                  <a:srgbClr val="000000"/>
                </a:solidFill>
                <a:latin typeface="Century" panose="02040604050505020304" pitchFamily="18" charset="0"/>
                <a:ea typeface="Calibri" panose="020F0502020204030204" pitchFamily="34" charset="0"/>
                <a:cs typeface="Aptos" panose="020B0004020202020204" pitchFamily="34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Aptos" panose="020B0004020202020204" pitchFamily="34" charset="0"/>
              </a:rPr>
              <a:t/>
            </a:r>
            <a:br>
              <a:rPr lang="en-US" sz="18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Aptos" panose="020B0004020202020204" pitchFamily="34" charset="0"/>
              </a:rPr>
            </a:br>
            <a:r>
              <a:rPr lang="ru-RU" sz="1600" dirty="0" err="1">
                <a:effectLst/>
                <a:latin typeface="Century" panose="02040604050505020304" pitchFamily="18" charset="0"/>
                <a:ea typeface="Calibri" panose="020F0502020204030204" pitchFamily="34" charset="0"/>
                <a:cs typeface="Aptos" panose="020B0004020202020204" pitchFamily="34" charset="0"/>
              </a:rPr>
              <a:t>Ефесянам</a:t>
            </a:r>
            <a:r>
              <a:rPr lang="en-US" sz="16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Aptos" panose="020B0004020202020204" pitchFamily="34" charset="0"/>
              </a:rPr>
              <a:t> 2:10</a:t>
            </a:r>
            <a:endParaRPr lang="pt-B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9D9ADC-69CD-4C90-547F-8D4213CF4FFC}"/>
              </a:ext>
            </a:extLst>
          </p:cNvPr>
          <p:cNvSpPr txBox="1"/>
          <p:nvPr/>
        </p:nvSpPr>
        <p:spPr>
          <a:xfrm>
            <a:off x="1910080" y="3835088"/>
            <a:ext cx="2278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Автор Нэнси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Кэбрера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9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72FC75-AC00-12D4-EB8F-D79E2D117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E02341-244E-C68A-54C1-A5C9BFD59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231889"/>
            <a:ext cx="4919196" cy="11135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b="1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3200" b="1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ПРЕДНАЗНАЧЕНИЕ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4000" dirty="0">
              <a:latin typeface="Montserrat" panose="00000500000000000000" pitchFamily="50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ADCD8C-1AC3-0FCC-9D58-1B0973099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" y="1750510"/>
            <a:ext cx="9959109" cy="4476519"/>
          </a:xfrm>
        </p:spPr>
        <p:txBody>
          <a:bodyPr>
            <a:normAutofit fontScale="92500" lnSpcReduction="10000"/>
          </a:bodyPr>
          <a:lstStyle/>
          <a:p>
            <a:pPr marL="0" marR="0">
              <a:buNone/>
            </a:pPr>
            <a:endParaRPr lang="en-US" sz="1800" kern="100" dirty="0">
              <a:solidFill>
                <a:schemeClr val="bg1">
                  <a:lumMod val="9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indent="-285750">
              <a:buFont typeface="Wingdings" pitchFamily="2" charset="2"/>
              <a:buChar char="v"/>
            </a:pPr>
            <a:r>
              <a:rPr lang="ru-RU" dirty="0">
                <a:solidFill>
                  <a:schemeClr val="bg1"/>
                </a:solidFill>
              </a:rPr>
              <a:t>Когда мы однажды пережили близость с Богом, наши души находят такое удовлетворение, что мы, естественно, начинаем жить осознанно и осмысленно</a:t>
            </a:r>
            <a:r>
              <a:rPr lang="en-US" sz="2000" kern="100" dirty="0">
                <a:solidFill>
                  <a:schemeClr val="bg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marR="0" indent="-285750">
              <a:buFont typeface="Wingdings" pitchFamily="2" charset="2"/>
              <a:buChar char="v"/>
            </a:pPr>
            <a:endParaRPr lang="en-US" sz="2000" kern="100" dirty="0">
              <a:solidFill>
                <a:schemeClr val="bg1">
                  <a:lumMod val="9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marR="0" indent="-285750">
              <a:buFont typeface="Wingdings" pitchFamily="2" charset="2"/>
              <a:buChar char="v"/>
            </a:pPr>
            <a:r>
              <a:rPr lang="ru-RU" dirty="0">
                <a:solidFill>
                  <a:schemeClr val="bg1"/>
                </a:solidFill>
              </a:rPr>
              <a:t>Текст из послания к </a:t>
            </a:r>
            <a:r>
              <a:rPr lang="ru-RU" dirty="0" err="1">
                <a:solidFill>
                  <a:schemeClr val="bg1"/>
                </a:solidFill>
              </a:rPr>
              <a:t>Ефесянам</a:t>
            </a:r>
            <a:r>
              <a:rPr lang="ru-RU" dirty="0">
                <a:solidFill>
                  <a:schemeClr val="bg1"/>
                </a:solidFill>
              </a:rPr>
              <a:t> 2:10 напоминает нам, что мы - Божье творение, созданное во Христе Иисусе на добрые дела, которые Бог заранее приготовил для нас, чтобы мы их исполняли</a:t>
            </a:r>
            <a:r>
              <a:rPr lang="en-US" sz="2000" i="1" kern="100" dirty="0">
                <a:solidFill>
                  <a:schemeClr val="bg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indent="0">
              <a:buNone/>
            </a:pPr>
            <a:endParaRPr lang="en-US" sz="2000" kern="10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</a:rPr>
              <a:t>Христианское наследие - это не то, что мы оставляем после себя, а то, как мы живем сегодня. Вы - миссионер и </a:t>
            </a:r>
            <a:r>
              <a:rPr lang="ru-RU" dirty="0" smtClean="0">
                <a:solidFill>
                  <a:schemeClr val="bg1"/>
                </a:solidFill>
              </a:rPr>
              <a:t>вестник </a:t>
            </a:r>
            <a:r>
              <a:rPr lang="ru-RU" dirty="0">
                <a:solidFill>
                  <a:schemeClr val="bg1"/>
                </a:solidFill>
              </a:rPr>
              <a:t>Его вечного Царства!</a:t>
            </a:r>
          </a:p>
          <a:p>
            <a:pPr marL="0" marR="0"/>
            <a:endParaRPr lang="en-US" sz="24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45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D7850-30E2-E571-9768-3019A337C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454" y="217344"/>
            <a:ext cx="6548200" cy="149833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Каково ваше наследие?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9B05F0-CCED-0716-C378-4CA51B99D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4525" y="1435124"/>
            <a:ext cx="6548201" cy="4821282"/>
          </a:xfrm>
        </p:spPr>
        <p:txBody>
          <a:bodyPr>
            <a:normAutofit/>
          </a:bodyPr>
          <a:lstStyle/>
          <a:p>
            <a:pPr marL="0" marR="0" indent="457200">
              <a:buNone/>
            </a:pPr>
            <a:endParaRPr lang="en-US" sz="2000" b="1" kern="100" dirty="0">
              <a:solidFill>
                <a:schemeClr val="bg1">
                  <a:lumMod val="95000"/>
                </a:schemeClr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>
              <a:buNone/>
            </a:pPr>
            <a:r>
              <a:rPr lang="ru-RU" sz="2000" b="1" kern="100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История Нэнси могла бы закончиться трагически, но вот причины, по которым  этого не произошло: </a:t>
            </a:r>
            <a:endParaRPr lang="en-US" sz="2000" b="1" kern="100" dirty="0">
              <a:solidFill>
                <a:schemeClr val="bg1">
                  <a:lumMod val="9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ru-RU" sz="1800" kern="100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Однажды Нэнси открыла для себя изменившую ее жизнь истину из Ефесянам 2:10, которая стала компасом </a:t>
            </a:r>
            <a:r>
              <a:rPr lang="ru-RU" sz="1800" kern="100" dirty="0" smtClean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kern="100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ее </a:t>
            </a:r>
            <a:r>
              <a:rPr lang="ru-RU" sz="1800" kern="100" dirty="0" smtClean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путешествии.</a:t>
            </a:r>
            <a:endParaRPr lang="ru-RU" sz="1800" kern="100" dirty="0">
              <a:solidFill>
                <a:schemeClr val="bg1">
                  <a:lumMod val="95000"/>
                </a:schemeClr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ru-RU" sz="1800" kern="100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Являясь шедевром Иисуса, Нэнси наконец обрела исцеление, истинную любовь, мир, радость, рост, обновление и цель в Иисусе Христе, Авторе и Совершителе ее веры. 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ru-RU" sz="1800" kern="100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 Божьей милости Нэнси сейчас является международным спикером, автором и ведущей подкастов, а также </a:t>
            </a:r>
            <a:r>
              <a:rPr lang="ru-RU" sz="1800" kern="100" dirty="0" smtClean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совершает служение </a:t>
            </a:r>
            <a:r>
              <a:rPr lang="ru-RU" sz="1800" kern="100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для Господа в </a:t>
            </a:r>
            <a:r>
              <a:rPr lang="ru-RU" sz="1800" kern="100" dirty="0" smtClean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головном офисе Всемирной </a:t>
            </a:r>
            <a:r>
              <a:rPr lang="ru-RU" sz="1800" kern="100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Церкви. </a:t>
            </a:r>
          </a:p>
          <a:p>
            <a:endParaRPr lang="ru-RU" dirty="0">
              <a:latin typeface="Avalon Medium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095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583BD3-26A5-6020-6604-737D3DDFE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D40448-DDDB-413D-E15C-E37C26C4C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454" y="144607"/>
            <a:ext cx="6548200" cy="1498334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Жажда познания Бога</a:t>
            </a:r>
            <a:endParaRPr lang="pt-BR" sz="3200" b="1" i="1" dirty="0">
              <a:solidFill>
                <a:srgbClr val="C00000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90E74D-7728-B9D9-54B3-E254888A6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454" y="1351783"/>
            <a:ext cx="6548201" cy="5143400"/>
          </a:xfrm>
        </p:spPr>
        <p:txBody>
          <a:bodyPr>
            <a:noAutofit/>
          </a:bodyPr>
          <a:lstStyle/>
          <a:p>
            <a:pPr marL="57150" marR="0" indent="-285750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1Isadora M Bold" panose="02020800000000000000" pitchFamily="18" charset="0"/>
              </a:rPr>
              <a:t>Когда мы намеренно ищем, покоряемся и любим Иисуса всем умом, телом и сердцем, наши души испытывают более глубокую и осмысленную жажду Бога.</a:t>
            </a:r>
          </a:p>
          <a:p>
            <a:pPr marL="57150" marR="0" indent="-285750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1Isadora M Bold" panose="02020800000000000000" pitchFamily="18" charset="0"/>
              </a:rPr>
              <a:t>Моисей выражал именно такую жажду по Богу</a:t>
            </a:r>
            <a:r>
              <a:rPr lang="ru-RU" sz="2400" i="1" dirty="0" smtClean="0">
                <a:solidFill>
                  <a:srgbClr val="002060"/>
                </a:solidFill>
                <a:latin typeface="1Isadora M Bold" panose="02020800000000000000" pitchFamily="18" charset="0"/>
              </a:rPr>
              <a:t>: «Покажи мне славу Твою» (Исход 33:18).</a:t>
            </a:r>
            <a:r>
              <a:rPr lang="ru-RU" sz="2400" dirty="0" smtClean="0">
                <a:solidFill>
                  <a:srgbClr val="002060"/>
                </a:solidFill>
                <a:latin typeface="1Isadora M Bold" panose="02020800000000000000" pitchFamily="18" charset="0"/>
              </a:rPr>
              <a:t> </a:t>
            </a:r>
          </a:p>
          <a:p>
            <a:pPr marL="57150" marR="0" indent="-285750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1Isadora M Bold" panose="02020800000000000000" pitchFamily="18" charset="0"/>
              </a:rPr>
              <a:t>Господь тепло ответил: </a:t>
            </a:r>
            <a:r>
              <a:rPr lang="ru-RU" sz="2400" i="1" dirty="0" smtClean="0">
                <a:solidFill>
                  <a:srgbClr val="002060"/>
                </a:solidFill>
                <a:latin typeface="1Isadora M Bold" panose="02020800000000000000" pitchFamily="18" charset="0"/>
              </a:rPr>
              <a:t>«Я буду рядом, и дам тебе покой» (Исход 33:14).</a:t>
            </a:r>
            <a:r>
              <a:rPr lang="ru-RU" sz="2400" dirty="0" smtClean="0">
                <a:solidFill>
                  <a:srgbClr val="002060"/>
                </a:solidFill>
                <a:latin typeface="1Isadora M Bold" panose="02020800000000000000" pitchFamily="18" charset="0"/>
              </a:rPr>
              <a:t> </a:t>
            </a:r>
          </a:p>
          <a:p>
            <a:pPr marL="57150" marR="0" indent="-285750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1Isadora M Bold" panose="02020800000000000000" pitchFamily="18" charset="0"/>
              </a:rPr>
              <a:t>Эллен Уайт писала, что</a:t>
            </a:r>
            <a:r>
              <a:rPr lang="ru-RU" sz="2400" i="1" dirty="0" smtClean="0">
                <a:solidFill>
                  <a:srgbClr val="002060"/>
                </a:solidFill>
                <a:latin typeface="1Isadora M Bold" panose="02020800000000000000" pitchFamily="18" charset="0"/>
              </a:rPr>
              <a:t> ”Никакое земное могущество, искусство или знание не могут возместить собой постоянное присутствие Божье“.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1Isadora M Bold" panose="020208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dirty="0" smtClean="0">
                <a:solidFill>
                  <a:srgbClr val="002060"/>
                </a:solidFill>
                <a:latin typeface="1Isadora M Bold" panose="020208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Патриархи и пророки, с.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1Isadora M Bold" panose="020208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328).</a:t>
            </a:r>
            <a:endParaRPr lang="en-US" sz="2400" dirty="0">
              <a:solidFill>
                <a:srgbClr val="002060"/>
              </a:solidFill>
              <a:effectLst/>
              <a:latin typeface="1Isadora M Bold" panose="02020800000000000000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452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D25615-5A81-6E5B-803B-4A8CF686D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3DE474-D0BE-7CEC-52F0-58A5917B9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4890" y="219532"/>
            <a:ext cx="6548201" cy="4821282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DearJoe" panose="02000508020000090004" pitchFamily="2" charset="0"/>
              </a:rPr>
              <a:t>Когда </a:t>
            </a:r>
            <a:r>
              <a:rPr lang="ru-RU" sz="4400" dirty="0">
                <a:latin typeface="DearJoe" panose="02000508020000090004" pitchFamily="2" charset="0"/>
              </a:rPr>
              <a:t>мы осознаем свою уникальность во Христе, мы ищем близости с Ним и живем в смирении. Мы утоляем жажду нашей души и живем жизнью, прославляющей Бога.</a:t>
            </a:r>
          </a:p>
          <a:p>
            <a:r>
              <a:rPr lang="ru-RU" sz="4400" dirty="0">
                <a:latin typeface="DearJoe" panose="02000508020000090004" pitchFamily="2" charset="0"/>
              </a:rPr>
              <a:t>Возлюбленные, вы созданы для чего-то большего, чем просто выживать и существовать. У вас есть божественная миссия и призвание. Еще до того, как вы были сформированы в утробе матери, Он избрал вас для того, чтобы вы свидетельствовали этому страдающему миру о Благой вести Божьей благодати и о спасении.</a:t>
            </a:r>
          </a:p>
          <a:p>
            <a:endParaRPr lang="pt-BR" sz="44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308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9CDAB4-6087-C475-A268-18C5AC01B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D8C4CF-9BBE-FB87-A39A-291C80E2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4525" y="1018359"/>
            <a:ext cx="6548201" cy="4821282"/>
          </a:xfrm>
        </p:spPr>
        <p:txBody>
          <a:bodyPr>
            <a:normAutofit/>
          </a:bodyPr>
          <a:lstStyle/>
          <a:p>
            <a:pPr marL="0" marR="0" indent="457200">
              <a:buNone/>
            </a:pPr>
            <a:endParaRPr lang="en-US" sz="2000" b="1" kern="100" dirty="0">
              <a:solidFill>
                <a:schemeClr val="bg1">
                  <a:lumMod val="95000"/>
                </a:schemeClr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3500" dirty="0" smtClean="0">
                <a:solidFill>
                  <a:schemeClr val="bg1"/>
                </a:solidFill>
              </a:rPr>
              <a:t>Хотели бы Вы </a:t>
            </a:r>
            <a:r>
              <a:rPr lang="ru-RU" sz="3500" dirty="0">
                <a:solidFill>
                  <a:schemeClr val="bg1"/>
                </a:solidFill>
              </a:rPr>
              <a:t>отдать </a:t>
            </a:r>
            <a:r>
              <a:rPr lang="ru-RU" sz="3500" dirty="0" smtClean="0">
                <a:solidFill>
                  <a:schemeClr val="bg1"/>
                </a:solidFill>
              </a:rPr>
              <a:t>Богу все </a:t>
            </a:r>
            <a:r>
              <a:rPr lang="ru-RU" sz="3500" dirty="0">
                <a:solidFill>
                  <a:schemeClr val="bg1"/>
                </a:solidFill>
              </a:rPr>
              <a:t>желания </a:t>
            </a:r>
            <a:r>
              <a:rPr lang="ru-RU" sz="3500" dirty="0" smtClean="0">
                <a:solidFill>
                  <a:schemeClr val="bg1"/>
                </a:solidFill>
              </a:rPr>
              <a:t>своего сердца </a:t>
            </a:r>
            <a:r>
              <a:rPr lang="pt-BR" sz="3500" dirty="0" smtClean="0">
                <a:solidFill>
                  <a:schemeClr val="bg1"/>
                </a:solidFill>
              </a:rPr>
              <a:t>?</a:t>
            </a:r>
            <a:endParaRPr lang="pt-BR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7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7172202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У вас есть </a:t>
            </a: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тяга к чему-то</a:t>
            </a:r>
            <a:r>
              <a:rPr lang="pt-BR" sz="3600" b="1" dirty="0" smtClean="0">
                <a:solidFill>
                  <a:schemeClr val="bg1">
                    <a:lumMod val="9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?</a:t>
            </a:r>
            <a:endParaRPr lang="pt-BR" sz="3600" b="1" dirty="0">
              <a:solidFill>
                <a:schemeClr val="bg1">
                  <a:lumMod val="95000"/>
                </a:schemeClr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181496"/>
            <a:ext cx="9959109" cy="4170957"/>
          </a:xfrm>
        </p:spPr>
        <p:txBody>
          <a:bodyPr>
            <a:normAutofit/>
          </a:bodyPr>
          <a:lstStyle/>
          <a:p>
            <a:r>
              <a:rPr lang="ru-RU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Иметь </a:t>
            </a:r>
            <a:r>
              <a:rPr lang="ru-RU" kern="100" dirty="0" smtClean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тягу к чему-то </a:t>
            </a:r>
            <a:r>
              <a:rPr lang="ru-RU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это не плохо</a:t>
            </a:r>
            <a:r>
              <a:rPr lang="en-US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b="1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Это неотъемлемая часть нашей жизни.</a:t>
            </a:r>
          </a:p>
          <a:p>
            <a:r>
              <a:rPr lang="ru-RU" b="1" kern="1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Это важный сигнал, говорящий </a:t>
            </a:r>
            <a:r>
              <a:rPr lang="ru-RU" b="1" kern="1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нам о том, </a:t>
            </a:r>
            <a:r>
              <a:rPr lang="ru-RU" b="1" dirty="0" smtClean="0">
                <a:solidFill>
                  <a:schemeClr val="bg1"/>
                </a:solidFill>
              </a:rPr>
              <a:t>что </a:t>
            </a:r>
            <a:r>
              <a:rPr lang="ru-RU" b="1" dirty="0">
                <a:solidFill>
                  <a:schemeClr val="bg1"/>
                </a:solidFill>
              </a:rPr>
              <a:t>наш организм нуждается во внимании</a:t>
            </a:r>
            <a:r>
              <a:rPr lang="en-US" b="1" kern="100" dirty="0">
                <a:solidFill>
                  <a:schemeClr val="bg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kern="100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Желание вкусно покушать означает, что наш организм нуждается в питании</a:t>
            </a:r>
            <a:r>
              <a:rPr lang="en-US" kern="100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kern="100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Желание души говорит о том, что наш внутренний человек нуждается во внимании</a:t>
            </a:r>
            <a:r>
              <a:rPr lang="en-US" kern="100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.</a:t>
            </a:r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8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17E8BF4-259B-843D-0FA1-ACB0AE9F7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454" y="217344"/>
            <a:ext cx="6548200" cy="149833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Аббревиатура </a:t>
            </a:r>
            <a:r>
              <a:rPr lang="ru-RU" sz="3600" b="1" dirty="0" smtClean="0">
                <a:solidFill>
                  <a:srgbClr val="C0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УБП</a:t>
            </a:r>
            <a:r>
              <a:rPr lang="ru-RU" sz="3600" b="1" dirty="0">
                <a:solidFill>
                  <a:srgbClr val="C0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:</a:t>
            </a:r>
            <a:endParaRPr lang="pt-BR" sz="3600" b="1" dirty="0">
              <a:solidFill>
                <a:srgbClr val="C00000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C1C3EDA-F19F-FB3F-E503-1DFBA40DA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454" y="2263511"/>
            <a:ext cx="6548201" cy="332294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Уникальность</a:t>
            </a:r>
            <a:endParaRPr lang="pt-BR" sz="32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pt-BR" sz="3200" dirty="0">
              <a:solidFill>
                <a:srgbClr val="C00000"/>
              </a:solidFill>
            </a:endParaRP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Близость 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(близкие взаимоотношения)</a:t>
            </a:r>
            <a:endParaRPr lang="pt-BR" sz="32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pt-BR" sz="3200" dirty="0">
              <a:solidFill>
                <a:srgbClr val="C00000"/>
              </a:solidFill>
            </a:endParaRPr>
          </a:p>
          <a:p>
            <a:pPr algn="ctr"/>
            <a:r>
              <a:rPr lang="ru-RU" sz="3200" dirty="0">
                <a:solidFill>
                  <a:srgbClr val="C00000"/>
                </a:solidFill>
              </a:rPr>
              <a:t>Предназначение</a:t>
            </a:r>
            <a:endParaRPr lang="pt-BR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93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0B49BD-57B6-8E41-1A14-14F2CE83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231889"/>
            <a:ext cx="4919196" cy="11135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b="1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3200" b="1" kern="100" dirty="0" smtClean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УНИКАЛЬНОСТЬ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4000" dirty="0">
              <a:latin typeface="Montserrat" panose="00000500000000000000" pitchFamily="50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95ABE3-FC6D-6D83-CFBE-A0B416D84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1875934"/>
            <a:ext cx="9959109" cy="4476519"/>
          </a:xfrm>
        </p:spPr>
        <p:txBody>
          <a:bodyPr/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Кто я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br>
              <a:rPr lang="en-US" b="1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b="1" dirty="0">
              <a:solidFill>
                <a:schemeClr val="bg1">
                  <a:lumMod val="95000"/>
                </a:schemeClr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solidFill>
                <a:schemeClr val="bg1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Без познания себя нет познания Бога.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Без знания Бога нет знания себя</a:t>
            </a:r>
            <a:r>
              <a:rPr lang="en-US" sz="2400" dirty="0">
                <a:solidFill>
                  <a:schemeClr val="bg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 algn="r"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Джон 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альвин </a:t>
            </a:r>
            <a:endParaRPr lang="pt-BR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96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365C48-882A-198B-B325-5A5199946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1F1E2DA-9B73-38CF-A61C-296DD6B64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454" y="217344"/>
            <a:ext cx="6548200" cy="1498334"/>
          </a:xfrm>
        </p:spPr>
        <p:txBody>
          <a:bodyPr>
            <a:normAutofit/>
          </a:bodyPr>
          <a:lstStyle/>
          <a:p>
            <a:pPr algn="ctr"/>
            <a:r>
              <a:rPr lang="en-US" sz="3200" b="1" kern="100" dirty="0">
                <a:solidFill>
                  <a:srgbClr val="C00000"/>
                </a:solidFill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/>
            </a:r>
            <a:br>
              <a:rPr lang="en-US" sz="3200" b="1" kern="100" dirty="0">
                <a:solidFill>
                  <a:srgbClr val="C00000"/>
                </a:solidFill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</a:br>
            <a:r>
              <a:rPr lang="ru-RU" sz="3200" b="1" kern="100" dirty="0">
                <a:solidFill>
                  <a:srgbClr val="C00000"/>
                </a:solidFill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Кто ты</a:t>
            </a:r>
            <a:r>
              <a:rPr lang="en-US" sz="3200" b="1" kern="100" dirty="0">
                <a:solidFill>
                  <a:srgbClr val="C00000"/>
                </a:solidFill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? </a:t>
            </a:r>
            <a:r>
              <a:rPr lang="ru-RU" sz="3200" b="1" dirty="0">
                <a:solidFill>
                  <a:srgbClr val="C00000"/>
                </a:solidFill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Кто мы</a:t>
            </a:r>
            <a:r>
              <a:rPr lang="en-US" sz="3200" b="1" dirty="0">
                <a:solidFill>
                  <a:srgbClr val="C00000"/>
                </a:solidFill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? </a:t>
            </a:r>
            <a:r>
              <a:rPr lang="en-US" sz="3200" b="1" kern="100" dirty="0">
                <a:solidFill>
                  <a:srgbClr val="C00000"/>
                </a:solidFill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/>
            </a:r>
            <a:br>
              <a:rPr lang="en-US" sz="3200" b="1" kern="100" dirty="0">
                <a:solidFill>
                  <a:srgbClr val="C00000"/>
                </a:solidFill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</a:br>
            <a:endParaRPr lang="pt-BR" sz="3200" b="1" dirty="0">
              <a:solidFill>
                <a:srgbClr val="C00000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96E5393-C61C-D9DE-206D-6C88B880A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2571" y="1715678"/>
            <a:ext cx="6548201" cy="39935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kern="100" dirty="0">
              <a:solidFill>
                <a:srgbClr val="FF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FF0000"/>
                </a:solidFill>
              </a:rPr>
              <a:t>«Потому что мы — творение Божие, и созданы во Христе Иисусе для добрых дел, свершать которые нас Бог предуготовил».</a:t>
            </a:r>
          </a:p>
          <a:p>
            <a:pPr marL="0" indent="0" algn="r">
              <a:buNone/>
            </a:pPr>
            <a:r>
              <a:rPr lang="en-US" sz="2400" kern="100" dirty="0">
                <a:solidFill>
                  <a:srgbClr val="C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sz="2400" kern="100" dirty="0" err="1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Ефесянам</a:t>
            </a:r>
            <a:r>
              <a:rPr lang="en-US" sz="2400" kern="100" dirty="0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2:10</a:t>
            </a:r>
          </a:p>
          <a:p>
            <a:pPr marL="0" indent="0" algn="ctr">
              <a:buNone/>
            </a:pPr>
            <a:endParaRPr lang="en-US" sz="2400" kern="100" dirty="0">
              <a:solidFill>
                <a:srgbClr val="C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kern="100" dirty="0">
              <a:solidFill>
                <a:srgbClr val="C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переводе с греческого слово «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workmanship»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(шедевр)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означает «шедевр или поэма».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7848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F2E233-5671-7A00-E0F1-7345C3034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CB5777E-8DD7-3F8A-37A5-F221676E6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231889"/>
            <a:ext cx="4919196" cy="11135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b="1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3200" b="1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БЛИЗОСТЬ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4000" dirty="0">
              <a:latin typeface="Montserrat" panose="00000500000000000000" pitchFamily="50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DC4C13C-275E-83AB-3893-17F4BA0BE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1875934"/>
            <a:ext cx="9844809" cy="4476519"/>
          </a:xfrm>
        </p:spPr>
        <p:txBody>
          <a:bodyPr/>
          <a:lstStyle/>
          <a:p>
            <a:pPr marL="0" marR="0">
              <a:buNone/>
            </a:pPr>
            <a:endParaRPr lang="en-US" sz="2400" kern="100" dirty="0">
              <a:solidFill>
                <a:schemeClr val="bg1">
                  <a:lumMod val="9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buNone/>
            </a:pPr>
            <a:endParaRPr lang="en-US" sz="2400" kern="100" dirty="0">
              <a:solidFill>
                <a:schemeClr val="bg1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buNone/>
            </a:pPr>
            <a:r>
              <a:rPr lang="en-US" sz="2400" kern="100" dirty="0">
                <a:solidFill>
                  <a:schemeClr val="bg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ru-RU" b="1" dirty="0">
                <a:solidFill>
                  <a:schemeClr val="bg1"/>
                </a:solidFill>
              </a:rPr>
              <a:t>Я </a:t>
            </a:r>
            <a:r>
              <a:rPr lang="ru-RU" b="1" dirty="0" err="1">
                <a:solidFill>
                  <a:schemeClr val="bg1"/>
                </a:solidFill>
              </a:rPr>
              <a:t>есмь</a:t>
            </a:r>
            <a:r>
              <a:rPr lang="ru-RU" b="1" dirty="0">
                <a:solidFill>
                  <a:schemeClr val="bg1"/>
                </a:solidFill>
              </a:rPr>
              <a:t> лоза, а вы — ветви; кто пребывает во Мне, и Я в нём, тот приносит много плода</a:t>
            </a:r>
            <a:r>
              <a:rPr lang="ru-RU" dirty="0">
                <a:solidFill>
                  <a:schemeClr val="bg1"/>
                </a:solidFill>
              </a:rPr>
              <a:t>; ибо без Меня не можете делать ничего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  <a:p>
            <a:pPr marL="0" algn="r">
              <a:buNone/>
            </a:pPr>
            <a:r>
              <a:rPr lang="ru-RU" sz="2400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Иоанна</a:t>
            </a:r>
            <a:r>
              <a:rPr lang="en-US" sz="2400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15:5</a:t>
            </a:r>
            <a:endParaRPr lang="en-US" sz="1800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buNone/>
            </a:pPr>
            <a:endParaRPr lang="en-US" sz="1800" kern="100" dirty="0"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buNone/>
            </a:pPr>
            <a:endParaRPr lang="en-US" sz="1800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ru-RU" sz="20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Греческий глагол «пребывает» означает «остается на месте, постоянно присутствует».</a:t>
            </a:r>
            <a:endParaRPr lang="pt-BR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047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D59855-E8B9-3B4E-EEC2-E799F5136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2EB4EC5-8A0C-3F35-E1ED-BFF221D1E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454" y="217344"/>
            <a:ext cx="6548200" cy="14983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kern="100" dirty="0">
                <a:solidFill>
                  <a:srgbClr val="C00000"/>
                </a:solidFill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/>
            </a:r>
            <a:br>
              <a:rPr lang="en-US" sz="3200" b="1" kern="100" dirty="0">
                <a:solidFill>
                  <a:srgbClr val="C00000"/>
                </a:solidFill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</a:br>
            <a:r>
              <a:rPr lang="ru-RU" dirty="0"/>
              <a:t>Как мы можем пребывать в Иисусе?</a:t>
            </a:r>
            <a:r>
              <a:rPr lang="ru-RU" sz="3600" dirty="0"/>
              <a:t> </a:t>
            </a:r>
            <a:r>
              <a:rPr lang="en-US" sz="3600" b="1" i="1" kern="100" dirty="0">
                <a:solidFill>
                  <a:srgbClr val="C00000"/>
                </a:solidFill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/>
            </a:r>
            <a:br>
              <a:rPr lang="en-US" sz="3600" b="1" i="1" kern="100" dirty="0">
                <a:solidFill>
                  <a:srgbClr val="C00000"/>
                </a:solidFill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</a:br>
            <a:endParaRPr lang="pt-BR" sz="3600" b="1" i="1" dirty="0">
              <a:solidFill>
                <a:srgbClr val="C00000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6480ED-804F-E6F7-7CAD-17C61209C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117" y="1349445"/>
            <a:ext cx="6548201" cy="48513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1800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ВВПБ</a:t>
            </a:r>
            <a:r>
              <a:rPr lang="en-US" sz="2800" b="1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00050">
              <a:buNone/>
            </a:pPr>
            <a:r>
              <a:rPr lang="en-US" sz="1800" b="1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A: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FF0000"/>
                </a:solidFill>
              </a:rPr>
              <a:t>Всегда</a:t>
            </a:r>
            <a:r>
              <a:rPr lang="ru-RU" dirty="0">
                <a:solidFill>
                  <a:srgbClr val="FF0000"/>
                </a:solidFill>
              </a:rPr>
              <a:t> ищите Его присутствия (Матфея 6:33) </a:t>
            </a:r>
            <a:r>
              <a:rPr lang="ru-RU" dirty="0">
                <a:solidFill>
                  <a:srgbClr val="00B0F0"/>
                </a:solidFill>
              </a:rPr>
              <a:t>— </a:t>
            </a:r>
            <a:r>
              <a:rPr lang="ru-RU" dirty="0">
                <a:solidFill>
                  <a:srgbClr val="0070C0"/>
                </a:solidFill>
              </a:rPr>
              <a:t>Сделайте поиск Бога приоритетом в своей повседневной жизни.</a:t>
            </a:r>
            <a:endParaRPr lang="en-US" sz="18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="1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B: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FF0000"/>
                </a:solidFill>
              </a:rPr>
              <a:t>Верьте </a:t>
            </a:r>
            <a:r>
              <a:rPr lang="ru-RU" dirty="0">
                <a:solidFill>
                  <a:srgbClr val="FF0000"/>
                </a:solidFill>
              </a:rPr>
              <a:t>Его обещаниям (Иоанна 15:7)</a:t>
            </a:r>
            <a:r>
              <a:rPr lang="ru-RU" dirty="0"/>
              <a:t>— </a:t>
            </a:r>
            <a:r>
              <a:rPr lang="ru-RU" dirty="0">
                <a:solidFill>
                  <a:srgbClr val="0070C0"/>
                </a:solidFill>
              </a:rPr>
              <a:t>Верьте в обетования, которые </a:t>
            </a:r>
            <a:r>
              <a:rPr lang="ru-RU" dirty="0">
                <a:solidFill>
                  <a:srgbClr val="0070C0"/>
                </a:solidFill>
              </a:rPr>
              <a:t>Вам </a:t>
            </a:r>
            <a:r>
              <a:rPr lang="ru-RU" dirty="0" smtClean="0">
                <a:solidFill>
                  <a:srgbClr val="0070C0"/>
                </a:solidFill>
              </a:rPr>
              <a:t>дал </a:t>
            </a:r>
            <a:r>
              <a:rPr lang="ru-RU" dirty="0">
                <a:solidFill>
                  <a:srgbClr val="0070C0"/>
                </a:solidFill>
              </a:rPr>
              <a:t>Бог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pPr marL="400050" marR="0">
              <a:buNone/>
            </a:pPr>
            <a:r>
              <a:rPr lang="en-US" sz="1800" b="1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I: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FF0000"/>
                </a:solidFill>
              </a:rPr>
              <a:t>Близко</a:t>
            </a:r>
            <a:r>
              <a:rPr lang="ru-RU" dirty="0">
                <a:solidFill>
                  <a:srgbClr val="FF0000"/>
                </a:solidFill>
              </a:rPr>
              <a:t> общайтесь с Ним (Иоанна 15:4)</a:t>
            </a:r>
            <a:r>
              <a:rPr lang="ru-RU" dirty="0"/>
              <a:t>— </a:t>
            </a:r>
            <a:r>
              <a:rPr lang="ru-RU" dirty="0">
                <a:solidFill>
                  <a:srgbClr val="0070C0"/>
                </a:solidFill>
              </a:rPr>
              <a:t>Развивайте близкие, личные отношения с Иисусом</a:t>
            </a:r>
            <a:r>
              <a:rPr lang="en-US" sz="1800" kern="100" dirty="0">
                <a:solidFill>
                  <a:srgbClr val="0070C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="1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D: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FF0000"/>
                </a:solidFill>
              </a:rPr>
              <a:t>Полагайтесь</a:t>
            </a:r>
            <a:r>
              <a:rPr lang="ru-RU" dirty="0">
                <a:solidFill>
                  <a:srgbClr val="FF0000"/>
                </a:solidFill>
              </a:rPr>
              <a:t> на Его силу (2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ru-RU" dirty="0">
                <a:solidFill>
                  <a:srgbClr val="FF0000"/>
                </a:solidFill>
              </a:rPr>
              <a:t>Коринфянам 12:9)— </a:t>
            </a:r>
            <a:r>
              <a:rPr lang="ru-RU" dirty="0">
                <a:solidFill>
                  <a:srgbClr val="0070C0"/>
                </a:solidFill>
              </a:rPr>
              <a:t>Полагайтесь на Божью силу </a:t>
            </a:r>
            <a:r>
              <a:rPr lang="ru-RU" dirty="0" smtClean="0">
                <a:solidFill>
                  <a:srgbClr val="0070C0"/>
                </a:solidFill>
              </a:rPr>
              <a:t>в моменты слабости.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en-US" sz="1800" b="1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E: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FF0000"/>
                </a:solidFill>
              </a:rPr>
              <a:t>Будьте </a:t>
            </a:r>
            <a:r>
              <a:rPr lang="ru-RU" u="sng" dirty="0" smtClean="0">
                <a:solidFill>
                  <a:srgbClr val="FF0000"/>
                </a:solidFill>
              </a:rPr>
              <a:t>стойкими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в вере (Евреям10:23) </a:t>
            </a:r>
            <a:r>
              <a:rPr lang="ru-RU" dirty="0">
                <a:solidFill>
                  <a:srgbClr val="00B0F0"/>
                </a:solidFill>
              </a:rPr>
              <a:t>— </a:t>
            </a:r>
            <a:r>
              <a:rPr lang="ru-RU" dirty="0">
                <a:solidFill>
                  <a:srgbClr val="0070C0"/>
                </a:solidFill>
              </a:rPr>
              <a:t>Оставайтесь непоколебимыми в своей вере даже в </a:t>
            </a:r>
            <a:r>
              <a:rPr lang="ru-RU" dirty="0" smtClean="0">
                <a:solidFill>
                  <a:srgbClr val="0070C0"/>
                </a:solidFill>
              </a:rPr>
              <a:t>непростой период вашей жизни. 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8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8316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6EB28A-C590-74D8-3FE7-399DC05A6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1021FD-DA73-2A45-D467-3C0D43447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408" y="1497256"/>
            <a:ext cx="6548201" cy="4821282"/>
          </a:xfrm>
        </p:spPr>
        <p:txBody>
          <a:bodyPr/>
          <a:lstStyle/>
          <a:p>
            <a:endParaRPr lang="en-US" sz="1800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kern="100" dirty="0"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70C0"/>
                </a:solidFill>
              </a:rPr>
              <a:t>Когда Иисус решил навестить Марфу и Марию, Марфа была занята приготовлениями, а Мария предпочла сидеть у ног Иисуса и слушать Его</a:t>
            </a:r>
            <a:r>
              <a:rPr lang="en-US" sz="1800" kern="100" dirty="0">
                <a:solidFill>
                  <a:srgbClr val="0070C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S" sz="1800" kern="100" dirty="0">
              <a:solidFill>
                <a:srgbClr val="FF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FF0000"/>
                </a:solidFill>
              </a:rPr>
              <a:t>Иисус же сказал ей в ответ: «Марфа! Марфа! ты заботишься и суетишься о многом, а одно только нужно; Мария же избрала благую часть, которая не отнимется у неё» (Луки 10:41, 42).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684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222CA6-F49E-7AFE-46FB-B4001EEF2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A44315-C4B5-5DAC-D1AB-3593E0C85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454" y="217344"/>
            <a:ext cx="6548200" cy="14983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Что же было то «единственное</a:t>
            </a:r>
            <a:r>
              <a:rPr lang="ru-RU" dirty="0">
                <a:solidFill>
                  <a:srgbClr val="FF0000"/>
                </a:solidFill>
              </a:rPr>
              <a:t>», в </a:t>
            </a:r>
            <a:r>
              <a:rPr lang="ru-RU" dirty="0" smtClean="0">
                <a:solidFill>
                  <a:srgbClr val="FF0000"/>
                </a:solidFill>
              </a:rPr>
              <a:t>чем </a:t>
            </a:r>
            <a:r>
              <a:rPr lang="ru-RU" dirty="0">
                <a:solidFill>
                  <a:srgbClr val="FF0000"/>
                </a:solidFill>
              </a:rPr>
              <a:t>нуждалась Марфа?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endParaRPr lang="pt-BR" sz="3200" b="1" dirty="0">
              <a:solidFill>
                <a:srgbClr val="FF0000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76B503-4B67-22DE-4D7E-9017A9610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454" y="1941539"/>
            <a:ext cx="6548201" cy="3906017"/>
          </a:xfrm>
        </p:spPr>
        <p:txBody>
          <a:bodyPr/>
          <a:lstStyle/>
          <a:p>
            <a:pPr marL="0" marR="0" indent="457200">
              <a:buNone/>
            </a:pPr>
            <a:endParaRPr lang="en-US" sz="1800" kern="100" dirty="0"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>
              <a:buNone/>
            </a:pPr>
            <a:r>
              <a:rPr lang="ru-RU" dirty="0">
                <a:solidFill>
                  <a:srgbClr val="0070C0"/>
                </a:solidFill>
              </a:rPr>
              <a:t>«Одно только нужно» означало: посвященность, большее стремление узнать о будущем, о вечной жизни, о добродетелях, необходимых для духовного роста. Марфе нужно было меньше заботиться о тленном и больше — о том, что вечно.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endParaRPr lang="en-US" sz="2400" i="1" kern="100" dirty="0">
              <a:solidFill>
                <a:srgbClr val="0070C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 algn="r">
              <a:buNone/>
            </a:pPr>
            <a:r>
              <a:rPr lang="en-US" sz="1800" i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sz="18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Эллен Г. Уайт</a:t>
            </a:r>
            <a:r>
              <a:rPr lang="en-CA" sz="18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Желания веков</a:t>
            </a:r>
            <a:r>
              <a:rPr lang="en-CA" sz="18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с.</a:t>
            </a:r>
            <a:r>
              <a:rPr lang="en-CA" sz="18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524</a:t>
            </a:r>
            <a:endParaRPr lang="en-US" sz="18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8204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1526</Words>
  <Application>Microsoft Office PowerPoint</Application>
  <PresentationFormat>Широкоэкранный</PresentationFormat>
  <Paragraphs>110</Paragraphs>
  <Slides>14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33" baseType="lpstr">
      <vt:lpstr>1Isadora M Bold</vt:lpstr>
      <vt:lpstr>APPLE CHANCERY</vt:lpstr>
      <vt:lpstr>Aptos</vt:lpstr>
      <vt:lpstr>Arial</vt:lpstr>
      <vt:lpstr>Avalon Medium</vt:lpstr>
      <vt:lpstr>Avenir Book</vt:lpstr>
      <vt:lpstr>Avenir Next</vt:lpstr>
      <vt:lpstr>Calibri</vt:lpstr>
      <vt:lpstr>Calibri Light</vt:lpstr>
      <vt:lpstr>Cambria</vt:lpstr>
      <vt:lpstr>Century</vt:lpstr>
      <vt:lpstr>DearJoe</vt:lpstr>
      <vt:lpstr>Montserrat</vt:lpstr>
      <vt:lpstr>Montserrat ExtraBold</vt:lpstr>
      <vt:lpstr>Montserrat Light</vt:lpstr>
      <vt:lpstr>Montserrat Medium</vt:lpstr>
      <vt:lpstr>Times New Roman</vt:lpstr>
      <vt:lpstr>Wingdings</vt:lpstr>
      <vt:lpstr>Office Theme</vt:lpstr>
      <vt:lpstr>«Потому что мы — творение Божие, и созданы во Христе Иисусе для добрых дел, свершать которые нас Бог предуготовил». .   Ефесянам 2:10</vt:lpstr>
      <vt:lpstr>У вас есть тяга к чему-то?</vt:lpstr>
      <vt:lpstr>Аббревиатура УБП:</vt:lpstr>
      <vt:lpstr> 1. УНИКАЛЬНОСТЬ </vt:lpstr>
      <vt:lpstr> Кто ты? Кто мы?  </vt:lpstr>
      <vt:lpstr> 2. БЛИЗОСТЬ </vt:lpstr>
      <vt:lpstr> Как мы можем пребывать в Иисусе?  </vt:lpstr>
      <vt:lpstr>Презентация PowerPoint</vt:lpstr>
      <vt:lpstr>Что же было то «единственное», в чем нуждалась Марфа? </vt:lpstr>
      <vt:lpstr> 3. ПРЕДНАЗНАЧЕНИЕ </vt:lpstr>
      <vt:lpstr>Каково ваше наследие?</vt:lpstr>
      <vt:lpstr>Жажда познания Бога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love</dc:title>
  <dc:creator>Erika Miike</dc:creator>
  <cp:lastModifiedBy>Tatiana Kucheruk</cp:lastModifiedBy>
  <cp:revision>81</cp:revision>
  <dcterms:created xsi:type="dcterms:W3CDTF">2023-02-14T12:16:54Z</dcterms:created>
  <dcterms:modified xsi:type="dcterms:W3CDTF">2025-05-21T12:38:07Z</dcterms:modified>
</cp:coreProperties>
</file>