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70" r:id="rId8"/>
    <p:sldId id="277" r:id="rId9"/>
    <p:sldId id="268" r:id="rId10"/>
    <p:sldId id="261" r:id="rId11"/>
    <p:sldId id="272" r:id="rId12"/>
    <p:sldId id="265" r:id="rId13"/>
    <p:sldId id="273" r:id="rId14"/>
    <p:sldId id="266" r:id="rId15"/>
    <p:sldId id="262" r:id="rId16"/>
    <p:sldId id="276" r:id="rId17"/>
    <p:sldId id="274" r:id="rId18"/>
    <p:sldId id="275" r:id="rId19"/>
    <p:sldId id="278" r:id="rId20"/>
    <p:sldId id="267" r:id="rId21"/>
    <p:sldId id="260" r:id="rId22"/>
    <p:sldId id="271" r:id="rId23"/>
    <p:sldId id="26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7" autoAdjust="0"/>
    <p:restoredTop sz="71279" autoAdjust="0"/>
  </p:normalViewPr>
  <p:slideViewPr>
    <p:cSldViewPr snapToGrid="0">
      <p:cViewPr varScale="1">
        <p:scale>
          <a:sx n="82" d="100"/>
          <a:sy n="82" d="100"/>
        </p:scale>
        <p:origin x="1536" y="8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FF45-5E5B-244E-87EE-D94693AEAF65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2CA8-85E2-9743-98BC-C0452C2D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 себе потрясение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этой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пары, когда их сын сказал им эти слова? Кто будет заботиться о них, оплачивать их медицинские счета, обеспечивать их едой и кровом? Всё это делалось во имя религии! Как он мог подумать, что отдать эти деньги Богу станет для него благословением?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2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CEA3F-8141-DAE5-5A20-6B6A21D5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A5EEB-2078-A863-835E-949AA089F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A9030-940B-5CA7-8A6E-E0926DB5A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DABB1-2AE3-F038-3146-DB9428E4C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BF8B5-08AB-5F55-7CB0-5B7D638F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E9CC0-50F1-F811-F841-6EBC4D474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B5303-4AAA-2086-F40E-44F34ED7C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Библия даёт нам множество примеров того, как Бог относился к пожилым людям. Эти люди были уже в преклонном возрасте, но Бог оказывал им почтение. В Иове 12:12 сказано: «Разве не у стареющих мудрость?  Разве долгая жизнь не приносит разум? Все в руках Бога.»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09F17-E6DF-BE3C-5FBA-A839FF709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51FFF-9D58-17EB-1E11-7CFD1C6AF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05DEE-2A84-F7D9-1043-87C0E0AF6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2B9B1-10A0-545E-D582-E34CE5EA2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D708C-4F39-A185-9DE4-AE8EC3470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57405-98C3-4199-CE26-5AD533A3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4AF89-404D-4852-0F8D-4BFD78404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5C3F2-36AF-49DC-3FF0-7969B6011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45358-E92C-E4D9-F87A-A1EEF2480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C1F5-4822-9672-790C-7EE013E8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8C06C-9FF9-2A80-DA71-CC09C2EE3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41BEA-C809-E067-EFA9-5AE29E694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 говорит, что Бог неизменен; основываясь только на этом, мы можем с уверенностью ответить, что Бог по-прежнему хочет, чтобы мы относились к пожилым с уважением и почтением.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45DBD-D68E-C362-CE2F-7EA40ABD2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6644-8C5D-3E2F-BB32-21DCD704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11081-3237-88BD-FE77-13C5AA665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3AE8A-8566-C8EF-18A2-39E173BF4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F9F7-24FC-85E1-9374-4143C603C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7C8C-8B48-9356-2F10-5C1AF7B5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514CB-3B58-DDA5-B852-863D36AF3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4EABD-1A23-78CD-CDDE-26D137466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не уверены, спросите их. Пусть они расскажут вам, что видят, слышат и чувствуют.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4DCE2-7BC3-F721-26D3-94BB4B731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1171-CD98-0A75-8D60-3EEDBD37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91B7C-8893-A37E-6E75-C97790036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B0323-561E-E2BC-BAF1-E92C66C42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7B51-6C40-67DA-5C1F-6B86479D7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4801A-6E0F-D46C-DB3A-0B39DC02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82587-3F6B-7976-3C24-958F2D238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9729F-A7AA-6F97-1304-343AAD77B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43FE-95AC-374A-CD6C-2024476F1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2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E53F-24EB-A9D5-2B27-E5862843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1ED62-0958-32AA-C365-4980BE363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1D60A-6E7D-475A-789F-3D7919772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библейские времена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медицинской страховки для пенсионеров, пенсионных выплат или какого-либо государственного социального обеспечения, как во многих странах сейчас. Но нам всё равно нужно заботиться о том, чтобы наши пожилые родственники имели утешение и радость в старости. В Соединённых Штатах появилась новость о старике, который жил один. Он умер, 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целый год прошел прежде чем его нашли мертвым.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98F1E-8C47-DD3A-9368-AF99F1BCF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2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Вы думаете об этом тексте «Почитай отца твоего и мать твою»? Что он значит для Вас?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Независимо от того, жестокое обращение по отношению пожилым происходит из жадности (мы думаем, что можем получить их деньги), или из чувства гнева, мести или просто из-за банального греха, это приносит вред всем. И наоборот, хорошо обращаясь с пожилыми, будь то родители, другие люди, находящиеся на нашем попечении, или члены церкви, мы получим благословение. И именно этого Бог ожидает от нас.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98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2048-3242-1558-EDFF-3C4287B7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2751E-5DBE-55F9-808B-6B0C1D6E0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F2F78-A9A6-3B23-B1B4-FFB5BA1A6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сегодня Он призывает нас прекратить жестокое обращение с пожилыми. “Почитай (относись с почтением, должным послушанием и учтивостью) отца твоего и мать твою, чтобы продлились дни твои на земле, которую Господь, Бог твой, дает тебе.” (Исход 20:12). Тогда мы можем сделать так, как сказано в Псалме 148:13, 14.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4FF-8F45-6781-94B3-1423F3C7F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CE1E-0958-27DC-E1F4-BD0501EE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9219D-4251-B9C0-2BC4-EEDBD2D6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83648-7B7E-88F8-ED8C-2258DD073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дни земной истории, в последнее время, молодые и пожилые трудятся вместе., как мы читаем об этом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Иоиля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2:28, 29.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E04C-C16D-63F4-CEE7-5759E43FC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9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протяжении многих лет в День профилактики насилия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enditnow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мы делились информацией о насилии над детьми, о супружеском насилии, заботе о тех, кто подвергся насилию, и защите пострадавших. Однако в этот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хотели бы сосредоточиться на другом виде насилия, который становится всё более серьёзной проблемой. Это проблема жестокого обращения с пожилыми людьми.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0D4C-FAF3-387D-39AF-16FA34BC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E7D4D-DCCF-7F41-FD23-E1D305DFB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26CD0-09F1-38E5-76A2-2347DDBEE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Я бы хотел, чтобы вы запомнили стих,</a:t>
            </a:r>
            <a:r>
              <a:rPr lang="ru-RU" baseline="0" dirty="0" smtClean="0">
                <a:effectLst/>
              </a:rPr>
              <a:t> который мы прочитали в начале</a:t>
            </a:r>
            <a:r>
              <a:rPr lang="ru-RU" dirty="0" smtClean="0">
                <a:effectLst/>
              </a:rPr>
              <a:t>. Есть еще один стих, который нам нужно прочитать, прежде чем мы продолжим обсуждать эту тему. Давайте обратимся к Притчам 23:22.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D7CA-7F4B-F182-F68D-CE75C9980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179E-3B6A-7223-2DC7-C44513DF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74AB6-99C4-DE4F-DDC9-EF2AFE813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5EA5C-5A08-5B82-F1E1-4D7F56AF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Финансовое насилие, пожалуй, является наиболее распространённой формой насилия по отношению к пожилым людям. И подобно тому, как в сегодняшней истории о молодом человеке по имени Марк, который оскорблял своих родителей во имя религии, так и сегодня верующие люди иногда оскорбляют своих родителей — иногда намеренно, иногда неосознанно.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399E5-E7A9-7843-D972-1DD920031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D0737-0D34-3537-6772-BFEAF48D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4726B-9359-8ECE-D67E-4BAAB2CFA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75ADF-6C5B-6922-2DCF-ECC09ADE8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4BF04-82C7-D00F-DD17-CA9EA17BA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9D30-A055-9261-947E-02B987B4C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1F154-FC46-5672-41FB-91ADFB639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F60BC-3A89-3CE2-2C3B-696F75AEF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6D714-CE2D-3FF1-8CE5-9D870F3CD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1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A00EE-74B8-F504-3A74-123FD769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0068B-6E42-5FF1-5BF8-F2F44FC38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C6C07-2FF5-C747-275F-89B2DB182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дети заслуживают смерти, проклиная своих родителей, как мы читаем 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Писании,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Иисус, цитирует в стихе 10 (Исход 21:17 и Левит 20:9), то насколько же более заслуживают смерти те, кто морят их голодом, игнорируют или оскорбляют их каким-либо другим образом.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543E-B943-66B7-B2F6-2FEA3321D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939C-5FA8-A882-34F7-D7D079F0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B8FCB-D87B-8C65-0587-ED31A083A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8BC0A-7A42-93FF-3247-FB4B56DA9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культуры, где к пожилым относятся с большим уважением, где их почитают и уважают. К сожалению, некоторые из этих культурных ценностей становятся всё более редкими.</a:t>
            </a:r>
            <a:r>
              <a:rPr lang="ru-RU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88328-33C8-CB0A-A85E-CDF87F3C5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705" y="1722525"/>
            <a:ext cx="4850000" cy="1303649"/>
          </a:xfrm>
        </p:spPr>
        <p:txBody>
          <a:bodyPr>
            <a:noAutofit/>
          </a:bodyPr>
          <a:lstStyle/>
          <a:p>
            <a:r>
              <a:rPr lang="ru-RU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T Light" panose="02000403040000020004" pitchFamily="2" charset="0"/>
              </a:rPr>
              <a:t>Почитай</a:t>
            </a:r>
            <a:endParaRPr lang="pt-BR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T Light" panose="0200040304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735" y="4954038"/>
            <a:ext cx="7327939" cy="92333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T Light" panose="02000403040000020004" pitchFamily="2" charset="0"/>
              </a:rPr>
              <a:t>Отца Твоего и мать Твою</a:t>
            </a:r>
            <a:endParaRPr lang="pt-B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ecilia LT Light" panose="0200040304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F294F-D74E-39C5-9C49-563170F4A20F}"/>
              </a:ext>
            </a:extLst>
          </p:cNvPr>
          <p:cNvSpPr txBox="1"/>
          <p:nvPr/>
        </p:nvSpPr>
        <p:spPr>
          <a:xfrm>
            <a:off x="272717" y="5877368"/>
            <a:ext cx="10186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Материал был пересмотрен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</a:rPr>
              <a:t>; </a:t>
            </a:r>
            <a:r>
              <a:rPr lang="ru-RU" sz="2400">
                <a:solidFill>
                  <a:schemeClr val="bg1">
                    <a:lumMod val="95000"/>
                  </a:schemeClr>
                </a:solidFill>
              </a:rPr>
              <a:t>подготовлен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Хезер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-Дон Смол и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Ракел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</a:rPr>
              <a:t>Арраис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ко Дню борьбы против насилия </a:t>
            </a:r>
            <a:r>
              <a:rPr lang="ru-RU" sz="2400" dirty="0" err="1">
                <a:solidFill>
                  <a:schemeClr val="bg1"/>
                </a:solidFill>
              </a:rPr>
              <a:t>enditnow</a:t>
            </a:r>
            <a:r>
              <a:rPr lang="ru-RU" sz="2400" dirty="0">
                <a:solidFill>
                  <a:schemeClr val="bg1"/>
                </a:solidFill>
              </a:rPr>
              <a:t>® в 2007 году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52A44-3B28-EA11-4B19-E90FE445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3C759C-D902-36B6-44B9-D90BABC2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2314039"/>
            <a:ext cx="9959109" cy="3766271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Основной принцип жестокого обращения с пожилыми людьми — это неуважение и пренебрежение к тем, кто теперь считается пожилыми людьми. </a:t>
            </a:r>
          </a:p>
          <a:p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некоторых странах, когда человек достигает определённого возраста, кажется, что он уже не нужен. </a:t>
            </a:r>
          </a:p>
          <a:p>
            <a:r>
              <a:rPr lang="ru-RU" dirty="0">
                <a:solidFill>
                  <a:srgbClr val="002060"/>
                </a:solidFill>
              </a:rPr>
              <a:t>Их воспринимают как людей, которым больше нечего предложить; они создают проблемы, от которых дети и другие члены семьи были бы рады избавиться. </a:t>
            </a:r>
          </a:p>
          <a:p>
            <a:r>
              <a:rPr lang="ru-RU" dirty="0">
                <a:solidFill>
                  <a:srgbClr val="002060"/>
                </a:solidFill>
              </a:rPr>
              <a:t>Они просто доставляют слишком много хлопот.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DB1B9-D8E1-63C6-E0D8-59480EE9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C5781-2A39-9502-755B-72680D00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766347-1322-5827-4D08-45AEC6A5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Заповедь велит нам почитать родителей. </a:t>
            </a:r>
          </a:p>
          <a:p>
            <a:r>
              <a:rPr lang="ru-RU" dirty="0">
                <a:solidFill>
                  <a:srgbClr val="002060"/>
                </a:solidFill>
              </a:rPr>
              <a:t>В книге Левит 19:32 мы читаем: «Перед </a:t>
            </a:r>
            <a:r>
              <a:rPr lang="ru-RU" dirty="0" err="1">
                <a:solidFill>
                  <a:srgbClr val="002060"/>
                </a:solidFill>
              </a:rPr>
              <a:t>лицем</a:t>
            </a:r>
            <a:r>
              <a:rPr lang="ru-RU" dirty="0">
                <a:solidFill>
                  <a:srgbClr val="002060"/>
                </a:solidFill>
              </a:rPr>
              <a:t> седого вставай и почитай лице старца, и бойся [Господа] Бога твоего. Я Господь [Бог ваш]». </a:t>
            </a:r>
          </a:p>
          <a:p>
            <a:r>
              <a:rPr lang="ru-RU" dirty="0">
                <a:solidFill>
                  <a:srgbClr val="002060"/>
                </a:solidFill>
              </a:rPr>
              <a:t>Почитать и уважать старших означает развивать чувство восхищения и почтения к кому-либо или чему-либо, относиться к человеку с должной заботой, уважением, послушанием и вежливостью.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138C5-DB9A-4130-5CF9-048E47B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Чего ожидает от нас Бог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FAD4A-BB89-1B05-802B-E406F326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F67A-5533-4F43-14EE-EC59ECE7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0" y="230992"/>
            <a:ext cx="995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Библейские примеры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endParaRPr lang="pt-BR" sz="40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E6D4-CD7F-9878-A31C-12244DD9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93EE-CEFF-7F62-C269-C0A030755E32}"/>
              </a:ext>
            </a:extLst>
          </p:cNvPr>
          <p:cNvSpPr txBox="1"/>
          <p:nvPr/>
        </p:nvSpPr>
        <p:spPr>
          <a:xfrm>
            <a:off x="446671" y="1820340"/>
            <a:ext cx="959685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Авраам </a:t>
            </a:r>
            <a:r>
              <a:rPr lang="en-US" sz="2000" dirty="0">
                <a:solidFill>
                  <a:srgbClr val="002060"/>
                </a:solidFill>
              </a:rPr>
              <a:t>—</a:t>
            </a:r>
            <a:r>
              <a:rPr lang="ru-RU" sz="2000" dirty="0">
                <a:solidFill>
                  <a:srgbClr val="002060"/>
                </a:solidFill>
              </a:rPr>
              <a:t> Когда Бог обещал Аврааму произвести </a:t>
            </a:r>
            <a:r>
              <a:rPr lang="ru-RU" sz="2000" dirty="0" smtClean="0">
                <a:solidFill>
                  <a:srgbClr val="002060"/>
                </a:solidFill>
              </a:rPr>
              <a:t>от </a:t>
            </a:r>
            <a:r>
              <a:rPr lang="ru-RU" sz="2000" dirty="0">
                <a:solidFill>
                  <a:srgbClr val="002060"/>
                </a:solidFill>
              </a:rPr>
              <a:t>него великий народ, Аврааму было 75 лет. Бог мог бы использовать кого-то помоложе, например, Лота, который был гораздо моложе и энергичнее. Но Бог выбрал Авраама. Почему?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Моисей </a:t>
            </a:r>
            <a:r>
              <a:rPr lang="en-US" sz="2000" dirty="0">
                <a:solidFill>
                  <a:srgbClr val="002060"/>
                </a:solidFill>
              </a:rPr>
              <a:t>—</a:t>
            </a:r>
            <a:r>
              <a:rPr lang="ru-RU" sz="2000" dirty="0">
                <a:solidFill>
                  <a:srgbClr val="002060"/>
                </a:solidFill>
              </a:rPr>
              <a:t> Ему нужен был человек, который будет послушен Его голосу, всегда будет ставить Бога на первое место, человек, сильный в вере и мужестве. Именно эти качества Бог развил в Моисее за сорок лет, проведённых в </a:t>
            </a:r>
            <a:r>
              <a:rPr lang="ru-RU" sz="2000" dirty="0" err="1">
                <a:solidFill>
                  <a:srgbClr val="002060"/>
                </a:solidFill>
              </a:rPr>
              <a:t>Мадиаме</a:t>
            </a:r>
            <a:r>
              <a:rPr lang="en-US" sz="2000" dirty="0">
                <a:solidFill>
                  <a:srgbClr val="002060"/>
                </a:solidFill>
              </a:rPr>
              <a:t>; </a:t>
            </a:r>
            <a:r>
              <a:rPr lang="ru-RU" sz="2000" dirty="0">
                <a:solidFill>
                  <a:srgbClr val="002060"/>
                </a:solidFill>
              </a:rPr>
              <a:t>и тогда Бог призвал его </a:t>
            </a:r>
            <a:r>
              <a:rPr lang="en-US" sz="2000" dirty="0">
                <a:solidFill>
                  <a:srgbClr val="002060"/>
                </a:solidFill>
              </a:rPr>
              <a:t>—</a:t>
            </a:r>
            <a:r>
              <a:rPr lang="ru-RU" sz="2000" dirty="0">
                <a:solidFill>
                  <a:srgbClr val="002060"/>
                </a:solidFill>
              </a:rPr>
              <a:t> когда Моисею было уже 80 лет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Ной </a:t>
            </a:r>
            <a:r>
              <a:rPr lang="en-US" sz="2000" dirty="0">
                <a:solidFill>
                  <a:srgbClr val="002060"/>
                </a:solidFill>
              </a:rPr>
              <a:t>—</a:t>
            </a:r>
            <a:r>
              <a:rPr lang="ru-RU" sz="2000" dirty="0">
                <a:solidFill>
                  <a:srgbClr val="002060"/>
                </a:solidFill>
              </a:rPr>
              <a:t> Бог призвал Ноя, когда ему было несколько сотен лет. Интересно отметить, что у Ноя было трое здоровых сыновей. Они были намного моложе Ноя, сильные и в хорошей форме, и вполне могли делать то, что было нужно Богу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rgbClr val="002060"/>
                </a:solidFill>
              </a:rPr>
              <a:t> И всё же Бог выбрал Ноя, пожилого человека.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Тем самым Бог проявил уважение к старшему поколению, потому что дал Ною видение, идею, откровение о том, что должно произойти. Его сыновьям была поручена роль опоры и силы Ноя. Но весть дошла до Ноя.</a:t>
            </a:r>
            <a:endParaRPr lang="en-US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Иоанн </a:t>
            </a:r>
            <a:r>
              <a:rPr lang="en-US" sz="2000" b="1" dirty="0">
                <a:solidFill>
                  <a:srgbClr val="002060"/>
                </a:solidFill>
              </a:rPr>
              <a:t>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Возлюбленный ученик Иисуса. У него было особое призвание в преклонные года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5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A6A2F-1BBF-938C-7AA6-6C563498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307234-828D-F65B-8BF2-187009CE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06" y="2075370"/>
            <a:ext cx="9959109" cy="4155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“История Иоанна ярко показывает нам, как Бог обращается с </a:t>
            </a:r>
            <a:r>
              <a:rPr lang="ru-RU" dirty="0" smtClean="0">
                <a:solidFill>
                  <a:srgbClr val="002060"/>
                </a:solidFill>
              </a:rPr>
              <a:t>престарелыми работниками. </a:t>
            </a:r>
            <a:r>
              <a:rPr lang="ru-RU" dirty="0">
                <a:solidFill>
                  <a:srgbClr val="002060"/>
                </a:solidFill>
              </a:rPr>
              <a:t>Когда Иоанн был сослан на остров </a:t>
            </a:r>
            <a:r>
              <a:rPr lang="ru-RU" dirty="0" err="1">
                <a:solidFill>
                  <a:srgbClr val="002060"/>
                </a:solidFill>
              </a:rPr>
              <a:t>Патмос</a:t>
            </a:r>
            <a:r>
              <a:rPr lang="ru-RU" dirty="0">
                <a:solidFill>
                  <a:srgbClr val="002060"/>
                </a:solidFill>
              </a:rPr>
              <a:t>, многие думали, что его служение окончилось, что он подобен старой надломленной трости, которая вот-вот сломается. Но Господь счел возможным использовать его и в этих обстоятельствах. Находясь вдали от места своих прежних трудов, Иоанн не прекращал свидетельствовать об истине. Даже на </a:t>
            </a:r>
            <a:r>
              <a:rPr lang="ru-RU" dirty="0" err="1">
                <a:solidFill>
                  <a:srgbClr val="002060"/>
                </a:solidFill>
              </a:rPr>
              <a:t>Патмосе</a:t>
            </a:r>
            <a:r>
              <a:rPr lang="ru-RU" dirty="0">
                <a:solidFill>
                  <a:srgbClr val="002060"/>
                </a:solidFill>
              </a:rPr>
              <a:t> приобретал он друзей и приводил их ко Христу. Он возвещал им радостную весть о воскресшем Спасителе, Который ходатайствует за Своих детей в небесном святилище до Своего возвращения на землю, когда Он возьмет их к Себе. За все предыдущие годы жизни Иоанн не получал столько откровений с неба, сколько имел в преклонном возрасте.”</a:t>
            </a:r>
            <a:r>
              <a:rPr lang="ru-RU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Эллен Уайт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Отражая Христа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280</a:t>
            </a: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EB300-2EFA-DCDA-D903-F7691F42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5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0249F-1884-7443-E292-CCE7589B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C8B3-F363-10A5-7E52-3ADAC0BD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4393" y="323942"/>
            <a:ext cx="9959109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Бог заботится о пожилых людях и уважает их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2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F584-FDC5-0435-3538-552824E0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27F39-7CAA-60F9-F792-E782593C1C2A}"/>
              </a:ext>
            </a:extLst>
          </p:cNvPr>
          <p:cNvSpPr txBox="1"/>
          <p:nvPr/>
        </p:nvSpPr>
        <p:spPr>
          <a:xfrm>
            <a:off x="859972" y="2623457"/>
            <a:ext cx="858882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«И, хотя пожилые люди теперь уже не столь энергичны, как раньше, Господь не только не отказывается от них, а наделяет их особой благодатью и </a:t>
            </a:r>
            <a:r>
              <a:rPr lang="ru-RU" sz="3200" dirty="0" smtClean="0">
                <a:solidFill>
                  <a:srgbClr val="002060"/>
                </a:solidFill>
              </a:rPr>
              <a:t>знаниями» </a:t>
            </a:r>
            <a:endParaRPr lang="ru-RU" sz="3200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>
                <a:solidFill>
                  <a:srgbClr val="002060"/>
                </a:solidFill>
              </a:rPr>
              <a:t>Вспомните историю с Елисеем </a:t>
            </a:r>
            <a:r>
              <a:rPr lang="en-US" sz="3200" dirty="0">
                <a:solidFill>
                  <a:srgbClr val="002060"/>
                </a:solidFill>
              </a:rPr>
              <a:t>(2 </a:t>
            </a:r>
            <a:r>
              <a:rPr lang="ru-RU" sz="3200" dirty="0">
                <a:solidFill>
                  <a:srgbClr val="002060"/>
                </a:solidFill>
              </a:rPr>
              <a:t>Царств</a:t>
            </a:r>
            <a:r>
              <a:rPr lang="en-US" sz="3200" dirty="0">
                <a:solidFill>
                  <a:srgbClr val="002060"/>
                </a:solidFill>
              </a:rPr>
              <a:t> 2:23–25).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A6E40-E2AA-1DB7-3862-B904B764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DF8D65-7B5A-9705-0F30-57CD51937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Как в Ветхом, так и в Новом Завете содержится множество наставлений проявления заботы о нуждающихся. Также и вдовы упоминаются часто. По сути, многие вдовы – пожилые люди. </a:t>
            </a:r>
          </a:p>
          <a:p>
            <a:r>
              <a:rPr lang="ru-RU" dirty="0">
                <a:solidFill>
                  <a:srgbClr val="002060"/>
                </a:solidFill>
              </a:rPr>
              <a:t>На протяжении всего служения Иисуса Он был особенно внимателен к нуждам вдов: воскресил сына одной вдовы, исцелил других и проявил уважение и почтение к вдове, которая пожертвовала две лепты. </a:t>
            </a: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5DA61-E55A-8B47-A0A9-0C6B239F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7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54F3E-9E63-4D24-FEEF-D3B471BB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507C5A-BBFC-A5A1-973B-54A4D149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Эллен Уайт пишет нам в книге «Дочери Бога», что Бог возлагает ответственность на каждого ребенка, если он пренебрегает заботой о своих родителях, «но Бог видит и отмечает в Своих книгах это бесчувствие и равнодушие </a:t>
            </a:r>
            <a:r>
              <a:rPr lang="en-US" dirty="0"/>
              <a:t>(с.199)</a:t>
            </a:r>
            <a:r>
              <a:rPr lang="ru-RU" dirty="0"/>
              <a:t>»</a:t>
            </a:r>
            <a:r>
              <a:rPr lang="en-US" dirty="0"/>
              <a:t>.</a:t>
            </a:r>
            <a:r>
              <a:rPr lang="ru-RU" sz="3200" dirty="0"/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65A4B-2F3E-B43A-66D9-4DC99EF1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F75F0-AD99-80EE-1EE5-F0D53132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3D433-2058-5D8C-4794-40880B1E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4" y="1959430"/>
            <a:ext cx="9959109" cy="4164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GB" sz="30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solidFill>
                  <a:srgbClr val="002060"/>
                </a:solidFill>
              </a:rPr>
              <a:t>Повышали ли вы на них голос в гневе?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solidFill>
                  <a:srgbClr val="002060"/>
                </a:solidFill>
              </a:rPr>
              <a:t>Обзывали ли вы их недобрыми словами или оскорблениями</a:t>
            </a:r>
            <a:r>
              <a:rPr lang="en-GB" sz="3000" dirty="0">
                <a:solidFill>
                  <a:srgbClr val="002060"/>
                </a:solidFill>
              </a:rPr>
              <a:t>?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solidFill>
                  <a:srgbClr val="002060"/>
                </a:solidFill>
              </a:rPr>
              <a:t>Сидели ли вы в автобусе, оставляя пожилого человека стоять? </a:t>
            </a:r>
          </a:p>
          <a:p>
            <a:pPr>
              <a:buFont typeface="Wingdings" pitchFamily="2" charset="2"/>
              <a:buChar char="Ø"/>
            </a:pPr>
            <a:r>
              <a:rPr lang="ru-RU" sz="3000" dirty="0">
                <a:solidFill>
                  <a:srgbClr val="002060"/>
                </a:solidFill>
              </a:rPr>
              <a:t>Пренебрегаем ли мы их советом? </a:t>
            </a:r>
          </a:p>
          <a:p>
            <a:pPr>
              <a:buFont typeface="Wingdings" pitchFamily="2" charset="2"/>
              <a:buChar char="Ø"/>
            </a:pPr>
            <a:r>
              <a:rPr lang="en-GB" sz="3000" dirty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Или считаем их старомодными, несовременными в своих взглядах и </a:t>
            </a:r>
            <a:r>
              <a:rPr lang="ru-RU" sz="3000" dirty="0" smtClean="0">
                <a:solidFill>
                  <a:srgbClr val="002060"/>
                </a:solidFill>
              </a:rPr>
              <a:t>вообще не понимают, </a:t>
            </a:r>
            <a:r>
              <a:rPr lang="ru-RU" sz="3000" dirty="0">
                <a:solidFill>
                  <a:srgbClr val="002060"/>
                </a:solidFill>
              </a:rPr>
              <a:t>в какое время они живут? </a:t>
            </a:r>
            <a:endParaRPr lang="pt-BR" sz="300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F81A9-45E3-6298-F35C-51F3048E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0BC2D-1D0F-7948-A2FE-3422BAA2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0C96B4-1468-2FB2-2CDC-3421AB24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321367" cy="37662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Не отвергни меня во время старости; </a:t>
            </a:r>
          </a:p>
          <a:p>
            <a:pPr marL="0" indent="0">
              <a:buNone/>
            </a:pPr>
            <a:r>
              <a:rPr lang="ru-RU" dirty="0"/>
              <a:t>           когда будет оскудевать сила моя, не оставь меня,</a:t>
            </a:r>
          </a:p>
          <a:p>
            <a:pPr marL="0" indent="0">
              <a:buNone/>
            </a:pPr>
            <a:r>
              <a:rPr lang="ru-RU" dirty="0"/>
              <a:t>           И до старости, и до седины не оставь меня, Боже, </a:t>
            </a:r>
          </a:p>
          <a:p>
            <a:pPr marL="0" indent="0">
              <a:buNone/>
            </a:pPr>
            <a:r>
              <a:rPr lang="ru-RU" dirty="0"/>
              <a:t>           доколе не возвещу силы Твоей роду сему </a:t>
            </a:r>
          </a:p>
          <a:p>
            <a:r>
              <a:rPr lang="ru-RU" dirty="0"/>
              <a:t>          и всем грядущим могущества Твоего.</a:t>
            </a:r>
          </a:p>
          <a:p>
            <a:pPr marL="0" indent="0" algn="r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Псалом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7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:9, 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1A8E8-98F2-FD1A-516D-F08AACAB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0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5C8A3-C81B-C8A7-794C-C59078E8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ADA0-CC7C-851F-D736-9B7ABE90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Что мы, как Церковь, можем сделать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903E-EA7D-01C8-7A5A-BA2DB8E3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8D045-6CA2-242A-FBB1-FAD52EAF78D4}"/>
              </a:ext>
            </a:extLst>
          </p:cNvPr>
          <p:cNvSpPr txBox="1"/>
          <p:nvPr/>
        </p:nvSpPr>
        <p:spPr>
          <a:xfrm>
            <a:off x="627379" y="2014330"/>
            <a:ext cx="92354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Нам </a:t>
            </a:r>
            <a:r>
              <a:rPr lang="ru-RU" sz="2400" b="1" dirty="0">
                <a:solidFill>
                  <a:srgbClr val="002060"/>
                </a:solidFill>
              </a:rPr>
              <a:t>нужно рассматривать эту проблему с точки </a:t>
            </a:r>
            <a:r>
              <a:rPr lang="ru-RU" sz="2400" b="1" dirty="0" smtClean="0">
                <a:solidFill>
                  <a:srgbClr val="002060"/>
                </a:solidFill>
              </a:rPr>
              <a:t>зрения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отдельных </a:t>
            </a:r>
            <a:r>
              <a:rPr lang="ru-RU" sz="2400" b="1" dirty="0" smtClean="0">
                <a:solidFill>
                  <a:srgbClr val="002060"/>
                </a:solidFill>
              </a:rPr>
              <a:t>семей: </a:t>
            </a:r>
            <a:endParaRPr lang="ru-RU" sz="2400" b="1" dirty="0">
              <a:solidFill>
                <a:srgbClr val="002060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Заботимся ли мы в наших семьях о том, чтобы </a:t>
            </a:r>
            <a:r>
              <a:rPr lang="ru-RU" sz="2400" dirty="0" smtClean="0">
                <a:solidFill>
                  <a:srgbClr val="002060"/>
                </a:solidFill>
              </a:rPr>
              <a:t>по отношению к нашим пожилым родственникам была </a:t>
            </a:r>
            <a:r>
              <a:rPr lang="ru-RU" sz="2400" dirty="0">
                <a:solidFill>
                  <a:srgbClr val="002060"/>
                </a:solidFill>
              </a:rPr>
              <a:t>проявлена должная забота</a:t>
            </a:r>
            <a:r>
              <a:rPr lang="ru-RU" sz="2400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ru-RU" sz="2400" b="1" dirty="0">
                <a:solidFill>
                  <a:srgbClr val="002060"/>
                </a:solidFill>
              </a:rPr>
              <a:t>как Церковь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Что мы, как Церковь, делаем для наших пожилых членов, особенно для тех, кто не может выходить из дома?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Предоставляет ли кто-нибудь транспорт для них, если это необходимо?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Навещаем ли мы их?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Сын сказал своим родителям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«Я не буду заботиться о вас. Я отдам церкви деньги, которые мог бы потратить на помощь вам; и поскольку это ради Бога и для Него, то я не опозорю вас, и буду благословлён»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Что Иисус сказал в Евангелии от Марка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7:5–13?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Иисус обличал фарисеев в эгоцентризме и отсутствии любви к тем людям, которым они служили. То, что они освобождали ребёнка от обязанности заботиться о родителях, отдавая деньги церкви, было непростительно. Иисус называл это почитанием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только на словах,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 не сердцем.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A9C8D-172B-F885-49EF-9D1C18A3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4E74-4E65-F920-D0B5-E3E6B8EB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Что мы, как Церковь, можем сделать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202E-CDD3-70E9-A5A6-8105C8766D27}"/>
              </a:ext>
            </a:extLst>
          </p:cNvPr>
          <p:cNvSpPr txBox="1"/>
          <p:nvPr/>
        </p:nvSpPr>
        <p:spPr>
          <a:xfrm>
            <a:off x="564782" y="2481806"/>
            <a:ext cx="9360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Обслуживают ли их служением вечери, если они не могут посещать богослужения?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Проверяет ли кто-нибудь, чтобы о них заботились   должным образом?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Как насчёт помощи по дому, во дворе или по ремонту дома? 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Бог призывает нас почитать родителей и уважать пожилых людей.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A1977-B288-49E3-539B-999D45CD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A7EF-29C0-D2C3-1A7D-DE7A9B6F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6328414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F33DA-9A0F-7F75-B266-31519B29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1706252"/>
            <a:ext cx="9926423" cy="4934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i="1" dirty="0"/>
              <a:t>Слушай отца своего: он дал тебе жизнь, </a:t>
            </a:r>
            <a:br>
              <a:rPr lang="ru-RU" i="1" dirty="0"/>
            </a:br>
            <a:r>
              <a:rPr lang="ru-RU" i="1" dirty="0"/>
              <a:t>и матушку свою не презирай, когда состарится.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Стремись обрести истину, </a:t>
            </a:r>
            <a:br>
              <a:rPr lang="ru-RU" i="1" dirty="0"/>
            </a:br>
            <a:r>
              <a:rPr lang="ru-RU" i="1" dirty="0"/>
              <a:t>но не торгуй мудростью, наставлением и разумом.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Ликовать будет отец праведника, </a:t>
            </a:r>
            <a:br>
              <a:rPr lang="ru-RU" i="1" dirty="0"/>
            </a:br>
            <a:r>
              <a:rPr lang="ru-RU" i="1" dirty="0"/>
              <a:t>и родитель мудрого человека </a:t>
            </a:r>
            <a:br>
              <a:rPr lang="ru-RU" i="1" dirty="0"/>
            </a:br>
            <a:r>
              <a:rPr lang="ru-RU" i="1" dirty="0"/>
              <a:t>будет радоваться, смотря на него.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Возрадуются отец твой и матушка твоя, </a:t>
            </a:r>
            <a:br>
              <a:rPr lang="ru-RU" i="1" dirty="0"/>
            </a:br>
            <a:r>
              <a:rPr lang="ru-RU" i="1" dirty="0"/>
              <a:t>возликует родившая тебя!</a:t>
            </a:r>
            <a:r>
              <a:rPr lang="ru-RU" dirty="0"/>
              <a:t> (тексты 22–25).</a:t>
            </a:r>
          </a:p>
          <a:p>
            <a:pPr marL="0" indent="914400" algn="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Притчи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23:22–25,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86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E973E-C636-429A-6A51-475FFDED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E603-426E-0FAF-8180-62F27A0A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5566414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0664E8-3921-FE9F-CA0D-660DAD21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1706252"/>
            <a:ext cx="9926423" cy="4934404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“Юноши и девицы, старцы и отроки, да хвалят имя Господа, ибо имя Его единого превознесено, слава Его на земле и на небесах”.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                                                                         </a:t>
            </a:r>
            <a:r>
              <a:rPr lang="en-GB" dirty="0">
                <a:solidFill>
                  <a:srgbClr val="002060"/>
                </a:solidFill>
              </a:rPr>
              <a:t>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Псалом</a:t>
            </a:r>
            <a:r>
              <a:rPr lang="en-GB" i="1" dirty="0">
                <a:solidFill>
                  <a:srgbClr val="002060"/>
                </a:solidFill>
              </a:rPr>
              <a:t> 148:1</a:t>
            </a:r>
            <a:r>
              <a:rPr lang="ru-RU" i="1" dirty="0">
                <a:solidFill>
                  <a:srgbClr val="002060"/>
                </a:solidFill>
              </a:rPr>
              <a:t>3</a:t>
            </a:r>
            <a:r>
              <a:rPr lang="en-GB" i="1" dirty="0">
                <a:solidFill>
                  <a:srgbClr val="002060"/>
                </a:solidFill>
              </a:rPr>
              <a:t>, 1</a:t>
            </a:r>
            <a:r>
              <a:rPr lang="ru-RU" i="1" dirty="0">
                <a:solidFill>
                  <a:srgbClr val="002060"/>
                </a:solidFill>
              </a:rPr>
              <a:t>4</a:t>
            </a:r>
            <a:endParaRPr lang="pt-BR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4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9C320-BE75-A2FB-9901-3D2CDC5A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7A54-718B-AA2C-F036-9F4C0279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6241328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Заключение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5744D9-0BD6-6AE2-270F-51C470B9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1706252"/>
            <a:ext cx="9926423" cy="493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"И будет после того, </a:t>
            </a:r>
            <a:r>
              <a:rPr lang="ru-RU" dirty="0" err="1">
                <a:solidFill>
                  <a:srgbClr val="002060"/>
                </a:solidFill>
              </a:rPr>
              <a:t>излию</a:t>
            </a:r>
            <a:r>
              <a:rPr lang="ru-RU" dirty="0">
                <a:solidFill>
                  <a:srgbClr val="002060"/>
                </a:solidFill>
              </a:rPr>
              <a:t> от Духа Моего на всякую плоть, и будут пророчествовать сыны ваши и дочери ваши; старцам вашим будут сниться сны, и юноши ваши будут видеть видения. И на рабов Моих и на рабынь Моих в те дни </a:t>
            </a:r>
            <a:r>
              <a:rPr lang="ru-RU" dirty="0" err="1">
                <a:solidFill>
                  <a:srgbClr val="002060"/>
                </a:solidFill>
              </a:rPr>
              <a:t>излию</a:t>
            </a:r>
            <a:r>
              <a:rPr lang="ru-RU" dirty="0">
                <a:solidFill>
                  <a:srgbClr val="002060"/>
                </a:solidFill>
              </a:rPr>
              <a:t> от Духа Моего." </a:t>
            </a:r>
          </a:p>
          <a:p>
            <a:pPr marL="0" indent="0" algn="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—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Иоиля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2:28,29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Он ценит их, наделяет силой, уважает их, и они представляют для Него большую ценность. И нам следует поступать так же!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935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r>
              <a:rPr lang="ru-RU" dirty="0"/>
              <a:t>«Почитай отца твоего и мать твою, чтобы продлились дни твои на земле, которую Господь, Бог твой, даёт тебе» (Исход 20:12)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/>
              <a:t>«Почитай отца твоего и мать твою (относись с почтением, послушанием и уважением)», чтобы продлились дни твои на земле, которую Господь, Бог твой, даёт тебе» (Исход 20:12).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E2BFB-52B7-7EF9-8B86-DEEB0C94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Пятая Заповедь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1" y="217344"/>
            <a:ext cx="8867194" cy="12249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Жестокое обращение с пожилыми людьми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091" y="1696826"/>
            <a:ext cx="7669991" cy="4943830"/>
          </a:xfrm>
        </p:spPr>
        <p:txBody>
          <a:bodyPr/>
          <a:lstStyle/>
          <a:p>
            <a:endParaRPr lang="pt-BR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Жестокое обращение с пожилыми людьми -  это проблема, которая становится всё более распространённой во многих странах мира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Эта проблема не ограничивается какой-либо конкретной страной, культурой, расой или классом людей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Она выходит за рамки этих границ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0E824-7F12-C1D9-ED55-D0BEDC2A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AEE79A-EBCB-5E36-93D0-2F6B93AA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Соломон советует своему сыну: «Слушайся отца твоего, который родил тебя, и не пренебрегай матери твоей, когда она и состарится». (Притч.23:22)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Библейский парафраз из Библии 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Message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 делает это ещё более понятным: «Слушайся отца твоего: он родил тебя; и не пренебрегай матери твоей, когда она состарится».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C8B94-81B6-07E9-BF12-1AA8C60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2E066-3CCC-7852-7BDE-0B2EE343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8E3C7F-1AEA-D10B-52F3-F9E14888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70828"/>
            <a:ext cx="10141197" cy="473477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Жестокое обращение и пренебрежение по отношению к пожилым людям могут быть как единичными, так и повторяющимися случаями.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может произойти в любых отношениях, где подразумеваются доверительные отношения или где у человека есть власть или авторитет.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Это насилие может быть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Физическим (например, побои)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Эмоциональным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Вербальным (например, оскорбления, унижения)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Финансовым (например, изъятие денег или имущества)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Сексуальным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Духовным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Некоторые виды насилия в отношении пожилых людей связаны с нарушением их прав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A61B5-D8BA-BE06-DAC4-AE31C91A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По данным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Всемирной </a:t>
            </a:r>
            <a:r>
              <a:rPr lang="ru-RU" dirty="0">
                <a:solidFill>
                  <a:schemeClr val="bg1"/>
                </a:solidFill>
              </a:rPr>
              <a:t>организации здравоохранения</a:t>
            </a:r>
            <a:endParaRPr lang="pt-BR" sz="36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AEAFA-A5C7-34DB-4927-2E034BC1A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80DE-7777-C98C-6457-5D85A283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8201318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13C0B5-0275-E6C5-DC1C-C904ED21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501" y="2149683"/>
            <a:ext cx="8009426" cy="402860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Пренебрежение также является насилием. Это означает невыполнение каких-либо действий, например, предоставление пожилому человеку еды, крова, лекарств, ухода или полноценного личного общения.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Многие пожилые люди сталкиваются с несколькими формами насилия и пренебрежения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84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DD4BD-2970-DE17-9F11-99547867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5739-FB24-613C-2FCD-D48EE491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8201318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15C0E-0BB0-123C-781C-456B7490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57" y="2062232"/>
            <a:ext cx="10410557" cy="4599825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Виновными могут быть дети, супруг(а) или даже внуки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 это также могут быть друзья, соседи,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люди,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которые ухаживают за ними, арендодатели или любые люди, обладающие властью, доверием или авторитетом у людей.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Насилие может происходить дома, в учреждениях по уходу за престарелыми (например, в домах престарелых) или в обществе.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ABD1A-D9E2-D84E-B969-CB089A30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F039-E6D7-0124-0BD3-C83DDD7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1655" y="675553"/>
            <a:ext cx="99591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Чего ожидает от нас Бог?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pt-BR" sz="4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9826-BC5D-44DA-3524-1D68B1484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3AEED-A937-5C0B-CB77-9CDDAECE5771}"/>
              </a:ext>
            </a:extLst>
          </p:cNvPr>
          <p:cNvSpPr txBox="1"/>
          <p:nvPr/>
        </p:nvSpPr>
        <p:spPr>
          <a:xfrm>
            <a:off x="721649" y="2456595"/>
            <a:ext cx="95030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А теперь вернёмся к истории из Евангелия от Марка 7. Вы считаете поведение и поступки этого молодого человека по отношению к родителям были жестоким обращением?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Иисус сказал, что фарисеи «уничтожили слово Божие преданием своим» (стих 13).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Очевидно, что долг детей, если их родители бедны, помогать им, насколько они могут.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64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2400</Words>
  <Application>Microsoft Office PowerPoint</Application>
  <PresentationFormat>Широкоэкранный</PresentationFormat>
  <Paragraphs>153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Aptos</vt:lpstr>
      <vt:lpstr>Arial</vt:lpstr>
      <vt:lpstr>Caecilia LT Light</vt:lpstr>
      <vt:lpstr>Calibri</vt:lpstr>
      <vt:lpstr>Calibri Light</vt:lpstr>
      <vt:lpstr>Futura LT Book</vt:lpstr>
      <vt:lpstr>Wingdings</vt:lpstr>
      <vt:lpstr>Office Theme</vt:lpstr>
      <vt:lpstr>Почитай</vt:lpstr>
      <vt:lpstr>Презентация PowerPoint</vt:lpstr>
      <vt:lpstr>Пятая Заповедь</vt:lpstr>
      <vt:lpstr>Жестокое обращение с пожилыми людьми</vt:lpstr>
      <vt:lpstr>Презентация PowerPoint</vt:lpstr>
      <vt:lpstr>По данным  Всемирной организации здравоохранения</vt:lpstr>
      <vt:lpstr>         </vt:lpstr>
      <vt:lpstr>         </vt:lpstr>
      <vt:lpstr> Чего ожидает от нас Бог?  </vt:lpstr>
      <vt:lpstr>Презентация PowerPoint</vt:lpstr>
      <vt:lpstr>Чего ожидает от нас Бог?</vt:lpstr>
      <vt:lpstr> Библейские примеры  </vt:lpstr>
      <vt:lpstr>Презентация PowerPoint</vt:lpstr>
      <vt:lpstr> Бог заботится о пожилых людях и уважает их   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мы, как Церковь, можем сделать? </vt:lpstr>
      <vt:lpstr> Что мы, как Церковь, можем сделать? </vt:lpstr>
      <vt:lpstr>        Заключение  </vt:lpstr>
      <vt:lpstr>        Заключение  </vt:lpstr>
      <vt:lpstr>        Заключение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Tatiana Kucheruk</cp:lastModifiedBy>
  <cp:revision>94</cp:revision>
  <dcterms:created xsi:type="dcterms:W3CDTF">2023-02-14T12:16:54Z</dcterms:created>
  <dcterms:modified xsi:type="dcterms:W3CDTF">2025-08-19T06:48:49Z</dcterms:modified>
</cp:coreProperties>
</file>