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3" r:id="rId17"/>
    <p:sldId id="272" r:id="rId18"/>
    <p:sldId id="271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726"/>
    <a:srgbClr val="5E6373"/>
    <a:srgbClr val="A8B1AA"/>
    <a:srgbClr val="A1646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84" autoAdjust="0"/>
    <p:restoredTop sz="86199"/>
  </p:normalViewPr>
  <p:slideViewPr>
    <p:cSldViewPr snapToGrid="0">
      <p:cViewPr varScale="1">
        <p:scale>
          <a:sx n="99" d="100"/>
          <a:sy n="99" d="100"/>
        </p:scale>
        <p:origin x="64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F92EC-0351-2543-88CD-96E941229909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F3E6CC-69C2-3F4B-AC82-2F194B176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56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Иллюстрация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Пожилой член церкви подвергается финансовым манипуляциям со стороны сиделки и постепенно отдаляется от церковной жизни.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3E6CC-69C2-3F4B-AC82-2F194B176F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03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3E6CC-69C2-3F4B-AC82-2F194B176F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056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🔹 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Пример: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некогда активный пожилой прихожанин перестает посещать церковь, избегает социального взаимодействия и выглядит испуганным, когда его спрашивают об опекуне.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3E6CC-69C2-3F4B-AC82-2F194B176F3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456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6707F-E04D-EAB9-2ABD-CEA5F6D4B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BBFD96-0D67-C912-53D4-5A7CF90D73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05D17C-E7B3-CC37-B2EE-039F8AE13F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551458-5D5D-C046-6CF4-C0EEF68776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3E6CC-69C2-3F4B-AC82-2F194B176F3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755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8F268-B54F-BB99-D837-6AAC19A79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3B95BD-6814-0D57-06C5-AC5C0C1893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4C6262-3185-77D2-A8C9-73357AE176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CBE42A-0063-4D1D-3666-02DBFC4C45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3E6CC-69C2-3F4B-AC82-2F194B176F3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371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2C380-604B-AF08-301A-23DBC4298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6F8490-D587-8BA8-B264-E11EBDB8CD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8CDEC2-D864-D038-9E7E-5149398097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Иллюстрация: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Церковь создаёт «Команду по уходу за пожилыми», которая еженедельно проверяет состояние пожилых прихожан.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881A6-F461-FB37-6617-0B1DD66E62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3E6CC-69C2-3F4B-AC82-2F194B176F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873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5B652-67E5-203E-FF1E-8E8097694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AF8FF4-0987-1659-81F8-8A847611DB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D35775-6D4E-7FD5-FBA6-31AB89DE2C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9589AF-3694-BFD4-AF38-E7CDEA58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3E6CC-69C2-3F4B-AC82-2F194B176F3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828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5179B-152F-AB69-56C0-183C008F2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8923F9-77D7-C920-E2E4-B1111C1635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F3EC18-D62C-C779-7CA2-89D0F85424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EE08D4-21DF-7DC8-97BF-69EA251B4A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3E6CC-69C2-3F4B-AC82-2F194B176F3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971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8225" y="261755"/>
            <a:ext cx="4213120" cy="1015662"/>
          </a:xfrm>
        </p:spPr>
        <p:txBody>
          <a:bodyPr>
            <a:noAutofit/>
          </a:bodyPr>
          <a:lstStyle/>
          <a:p>
            <a:pPr algn="l"/>
            <a:r>
              <a:rPr lang="ru-RU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Церковь может </a:t>
            </a:r>
            <a:endParaRPr lang="pt-BR" sz="5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175576-5146-E760-914A-31495855EE91}"/>
              </a:ext>
            </a:extLst>
          </p:cNvPr>
          <p:cNvSpPr txBox="1"/>
          <p:nvPr/>
        </p:nvSpPr>
        <p:spPr>
          <a:xfrm>
            <a:off x="299298" y="1527941"/>
            <a:ext cx="412832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5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проявить о них заботу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F664D5-DD14-86E2-FC2B-3FCF4C8029F3}"/>
              </a:ext>
            </a:extLst>
          </p:cNvPr>
          <p:cNvSpPr txBox="1"/>
          <p:nvPr/>
        </p:nvSpPr>
        <p:spPr>
          <a:xfrm>
            <a:off x="438873" y="3313045"/>
            <a:ext cx="3730660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5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защищать их </a:t>
            </a:r>
          </a:p>
          <a:p>
            <a:r>
              <a:rPr lang="ru-RU" sz="2400" dirty="0">
                <a:solidFill>
                  <a:srgbClr val="FFA726"/>
                </a:solidFill>
                <a:latin typeface="Times New Roman" panose="02020603050405020304" pitchFamily="18" charset="0"/>
                <a:ea typeface="Microsoft GothicNeo Light" panose="020B0503020000020004" pitchFamily="34" charset="-127"/>
                <a:cs typeface="Times New Roman" panose="02020603050405020304" pitchFamily="18" charset="0"/>
              </a:rPr>
              <a:t>Семинар</a:t>
            </a:r>
            <a:endParaRPr lang="pt-BR" sz="2400" dirty="0">
              <a:solidFill>
                <a:srgbClr val="FFA7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5A4F09-C794-88EC-A340-3826C610AF6B}"/>
              </a:ext>
            </a:extLst>
          </p:cNvPr>
          <p:cNvSpPr txBox="1"/>
          <p:nvPr/>
        </p:nvSpPr>
        <p:spPr>
          <a:xfrm>
            <a:off x="847415" y="5976730"/>
            <a:ext cx="2922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Ракел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Арраис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3296DA-AD17-8A56-4120-C53CDEF77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903A7-3571-6FB2-8F20-CB05CE0E1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-183708"/>
            <a:ext cx="4900011" cy="2269182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6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>III. </a:t>
            </a:r>
            <a:r>
              <a:rPr lang="ru-RU" sz="3300" dirty="0">
                <a:solidFill>
                  <a:schemeClr val="bg1"/>
                </a:solidFill>
              </a:rPr>
              <a:t>Распознавание признаков жестокого обращения с пожилыми людьми </a:t>
            </a:r>
            <a:r>
              <a:rPr lang="en-US" sz="3300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300" dirty="0">
                <a:solidFill>
                  <a:schemeClr val="bg1">
                    <a:lumMod val="95000"/>
                  </a:schemeClr>
                </a:solidFill>
              </a:rPr>
            </a:br>
            <a:endParaRPr lang="pt-BR" sz="3300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0967D-EDBF-4791-DB15-DA35BE807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390274"/>
            <a:ext cx="9959109" cy="412979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жестокого обращения</a:t>
            </a:r>
          </a:p>
          <a:p>
            <a:pPr marL="0" indent="0" algn="ctr">
              <a:buNone/>
            </a:pPr>
            <a:endParaRPr lang="en-US" sz="3600" dirty="0">
              <a:solidFill>
                <a:srgbClr val="C00000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Необъяснимые травмы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(ушибы, ожоги, переломы) </a:t>
            </a:r>
          </a:p>
          <a:p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Внезапные изменения поведения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(замкнутость, депрессия) </a:t>
            </a:r>
          </a:p>
          <a:p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 перед опекуном или членом семьи </a:t>
            </a:r>
          </a:p>
          <a:p>
            <a:pPr>
              <a:buFont typeface="Wingdings" pitchFamily="2" charset="2"/>
              <a:buChar char="Ø"/>
            </a:pPr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Неоплаченные счета, нехватка денег, финансовые трудности </a:t>
            </a:r>
            <a:endParaRPr lang="en-US" sz="3000" b="1" dirty="0">
              <a:solidFill>
                <a:srgbClr val="FFA7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Плохая гигиена, недоедание, пролежни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(пренебрежение) </a:t>
            </a:r>
          </a:p>
          <a:p>
            <a:pPr marL="742950" indent="-742950" algn="ctr">
              <a:buAutoNum type="arabicPeriod"/>
            </a:pP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665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456024-5AAF-24BB-14CA-F141B304A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D434B-638C-4164-BF58-F96397DE1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4" y="1772239"/>
            <a:ext cx="7499928" cy="4711687"/>
          </a:xfrm>
        </p:spPr>
        <p:txBody>
          <a:bodyPr/>
          <a:lstStyle/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pPr>
              <a:buFont typeface="Wingdings" pitchFamily="2" charset="2"/>
              <a:buChar char="Ø"/>
            </a:pPr>
            <a:r>
              <a:rPr lang="en-US" i="1" dirty="0"/>
              <a:t>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Замечали ли Вы когда-нибудь признаки жестокого  обращения с пожилыми людьми в Вашем сообществе?</a:t>
            </a:r>
          </a:p>
          <a:p>
            <a:r>
              <a:rPr lang="en-US" sz="3200" dirty="0"/>
              <a:t>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была Ваша реакция?</a:t>
            </a:r>
          </a:p>
          <a:p>
            <a:pPr marL="0" indent="0">
              <a:buNone/>
            </a:pPr>
            <a:endParaRPr lang="pt-BR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64268FE-E659-FB72-6A3A-002E69FFC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81" y="2253502"/>
            <a:ext cx="5871776" cy="310456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для обсуждения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endParaRPr lang="pt-BR" sz="2800" dirty="0">
              <a:solidFill>
                <a:srgbClr val="C00000"/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286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FD17FB-67FE-CC9E-5D1F-AE2B61B1B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7DE6F-E301-ADF8-9E55-3FCCCF384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8012180" cy="1370824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6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33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ru-RU" sz="3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может предпринять Церковь? 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4000" dirty="0">
                <a:solidFill>
                  <a:schemeClr val="bg1">
                    <a:lumMod val="95000"/>
                  </a:schemeClr>
                </a:solidFill>
              </a:rPr>
            </a:br>
            <a:endParaRPr lang="pt-BR" sz="4000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6B067-3EC9-C5D1-8031-68E5DEE63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518954"/>
          </a:xfrm>
        </p:spPr>
        <p:txBody>
          <a:bodyPr>
            <a:normAutofit/>
          </a:bodyPr>
          <a:lstStyle/>
          <a:p>
            <a:pPr lvl="1"/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бдительными в своей общине </a:t>
            </a:r>
          </a:p>
          <a:p>
            <a:pPr lvl="0">
              <a:buFont typeface="Wingdings" pitchFamily="2" charset="2"/>
              <a:buChar char="Ø"/>
            </a:pPr>
            <a:endParaRPr lang="en-US" sz="32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Обучайте </a:t>
            </a:r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пасторов, пресвитеров, дьяконов и прихожан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распознавать случаи насилия и сообщать о них. </a:t>
            </a:r>
          </a:p>
          <a:p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посещайте пожилых членов церкви (дома, в домах престарелых). </a:t>
            </a:r>
          </a:p>
          <a:p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Поощряйте пожилых людей находить </a:t>
            </a:r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надёжных опекунов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(духовных и финансовых).</a:t>
            </a:r>
          </a:p>
          <a:p>
            <a:pPr marL="742950" indent="-742950" algn="ctr">
              <a:buAutoNum type="arabicPeriod"/>
            </a:pP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099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39E68A-1471-EE42-A616-102276124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AF9C7-8301-20D3-D665-D804A4139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7486976" cy="1325563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6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4000" dirty="0">
                <a:solidFill>
                  <a:schemeClr val="bg1">
                    <a:lumMod val="95000"/>
                  </a:schemeClr>
                </a:solidFill>
              </a:rPr>
            </a:br>
            <a:endParaRPr lang="pt-BR" sz="4000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3D1EF9-9303-B434-FC99-B0D798C5B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5189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безопасную церковную атмосферу</a:t>
            </a:r>
          </a:p>
          <a:p>
            <a:pPr marL="0" indent="0" algn="ctr">
              <a:buNone/>
            </a:pPr>
            <a:endParaRPr lang="en-US" sz="32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служения для пожилых людей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группы поддержки, посещение дома, общественные мероприятия </a:t>
            </a:r>
          </a:p>
          <a:p>
            <a:pPr lvl="0">
              <a:buFont typeface="Wingdings" pitchFamily="2" charset="2"/>
              <a:buChar char="Ø"/>
            </a:pPr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 по повышению финансовой грамотности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информирование пожилых людей о мошенничестве и аферах. </a:t>
            </a:r>
          </a:p>
          <a:p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Молитвенные и консультационные услуги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духовная и эмоциональная поддержка.</a:t>
            </a:r>
          </a:p>
          <a:p>
            <a:pPr marL="742950" indent="-742950" algn="ctr">
              <a:buAutoNum type="arabicPeriod"/>
            </a:pP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831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294EFB-35D0-59CD-649F-32D0E095A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7D0BC-DD9F-FDF3-DF13-FA2EE1467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7486976" cy="1325563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6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4000" dirty="0">
                <a:solidFill>
                  <a:schemeClr val="bg1">
                    <a:lumMod val="95000"/>
                  </a:schemeClr>
                </a:solidFill>
              </a:rPr>
            </a:br>
            <a:endParaRPr lang="pt-BR" sz="4000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2CBE2-558E-5A37-4FF5-D966E16D0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5189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Защищать и вмешиваться </a:t>
            </a:r>
          </a:p>
          <a:p>
            <a:pPr marL="0" indent="0" algn="ctr">
              <a:buNone/>
            </a:pPr>
            <a:endParaRPr lang="en-US" sz="3600" dirty="0">
              <a:solidFill>
                <a:srgbClr val="C00000"/>
              </a:solidFill>
            </a:endParaRPr>
          </a:p>
          <a:p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Сотрудничайте с </a:t>
            </a:r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местными органами власти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сообщать о случаях насилия. </a:t>
            </a:r>
          </a:p>
          <a:p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Оказывайте </a:t>
            </a:r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экстренную помощь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(питание, жильё, юридическая помощь). </a:t>
            </a:r>
          </a:p>
          <a:p>
            <a:pPr lvl="0">
              <a:buFont typeface="Wingdings" pitchFamily="2" charset="2"/>
              <a:buChar char="Ø"/>
            </a:pP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Предлагайте </a:t>
            </a:r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временную помощь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перегруженным и уставшим опекунам</a:t>
            </a:r>
            <a:r>
              <a:rPr lang="en-US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buFont typeface="Wingdings" pitchFamily="2" charset="2"/>
              <a:buChar char="Ø"/>
            </a:pPr>
            <a:endParaRPr lang="en-US" sz="3200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accent4">
                  <a:lumMod val="75000"/>
                </a:schemeClr>
              </a:solidFill>
            </a:endParaRPr>
          </a:p>
          <a:p>
            <a:pPr marL="742950" indent="-742950" algn="ctr">
              <a:buAutoNum type="arabicPeriod"/>
            </a:pP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713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E50E88-783D-D2C9-DB15-912EF06BF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5E4DB-CBB9-B16B-4FD5-99CB2A92A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4" y="1772239"/>
            <a:ext cx="7499928" cy="4711687"/>
          </a:xfrm>
        </p:spPr>
        <p:txBody>
          <a:bodyPr>
            <a:normAutofit/>
          </a:bodyPr>
          <a:lstStyle/>
          <a:p>
            <a:endParaRPr lang="en-US" sz="3000" i="1" dirty="0">
              <a:solidFill>
                <a:srgbClr val="FFA7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000" i="1" dirty="0">
              <a:solidFill>
                <a:srgbClr val="FFA7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000" i="1" dirty="0">
              <a:solidFill>
                <a:srgbClr val="FFA7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практические шаги может предпринять Ваша церковь для защиты пожилых прихожан?</a:t>
            </a:r>
          </a:p>
          <a:p>
            <a:pPr marL="0" indent="0">
              <a:buNone/>
            </a:pPr>
            <a:endParaRPr lang="pt-BR" sz="3000" dirty="0">
              <a:solidFill>
                <a:srgbClr val="FFA7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4C735EA-2429-CEFD-0FC8-B15B0CC17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81839"/>
            <a:ext cx="6930189" cy="222224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для обсуждения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endParaRPr lang="pt-BR" sz="2800" dirty="0">
              <a:solidFill>
                <a:srgbClr val="C00000"/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194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3EEEA4-A9FB-6CDA-D86C-E0945B9F6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3D965-4A16-2573-EA11-AC381E6B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7486976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6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3300" b="1" dirty="0">
                <a:solidFill>
                  <a:schemeClr val="bg1">
                    <a:lumMod val="95000"/>
                  </a:schemeClr>
                </a:solidFill>
              </a:rPr>
              <a:t>V. </a:t>
            </a:r>
            <a:r>
              <a:rPr lang="ru-RU" sz="3300" dirty="0">
                <a:solidFill>
                  <a:schemeClr val="bg1"/>
                </a:solidFill>
              </a:rPr>
              <a:t>Действия: Обязательство защищать </a:t>
            </a:r>
            <a:endParaRPr lang="pt-BR" sz="33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51871-ADAD-8BE4-767D-117625CBA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5189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в группе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itchFamily="2" charset="2"/>
              <a:buChar char="Ø"/>
            </a:pPr>
            <a:endParaRPr lang="en-US" sz="32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/>
              <a:t>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участник должен написать </a:t>
            </a:r>
            <a:r>
              <a:rPr lang="ru-RU" sz="3000" i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 действие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которое он может предпринять, чтобы помочь предотвратить жестокое обращение с пожилыми людьми. </a:t>
            </a:r>
          </a:p>
          <a:p>
            <a:r>
              <a:rPr lang="en-US" sz="3200" dirty="0"/>
              <a:t>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Обсудите, как Церковь может реализовать </a:t>
            </a:r>
            <a:r>
              <a:rPr lang="ru-RU" sz="3000" i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служение по защите пожилых людей.</a:t>
            </a:r>
          </a:p>
          <a:p>
            <a:pPr marL="0" indent="0" algn="ctr">
              <a:buNone/>
            </a:pP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050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D254BD-A9D0-C4DF-BB9C-81B60B540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8B24A-8428-BED8-26D5-59F97AA94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7486976" cy="1325563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6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3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VI. </a:t>
            </a:r>
            <a:r>
              <a:rPr lang="ru-RU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Заключительная молитва </a:t>
            </a:r>
            <a:br>
              <a:rPr lang="ru-RU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ободрение </a:t>
            </a:r>
            <a:endParaRPr lang="pt-BR" sz="3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5C714-1694-DA5E-A115-18F608035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518954"/>
          </a:xfrm>
        </p:spPr>
        <p:txBody>
          <a:bodyPr>
            <a:normAutofit/>
          </a:bodyPr>
          <a:lstStyle/>
          <a:p>
            <a:pPr marL="742950" indent="-742950" algn="ctr">
              <a:buAutoNum type="arabicPeriod"/>
            </a:pP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сообществом, которое проявляет бдительность</a:t>
            </a:r>
          </a:p>
          <a:p>
            <a:pPr marL="0" indent="0" algn="ctr">
              <a:buNone/>
            </a:pPr>
            <a:endParaRPr lang="en-US" sz="3000" dirty="0">
              <a:solidFill>
                <a:srgbClr val="FFA7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3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отрывок из Писания</a:t>
            </a:r>
            <a:r>
              <a:rPr lang="ru-RU" sz="33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Притчи 31:8, 9 — «</a:t>
            </a:r>
            <a:r>
              <a:rPr lang="ru-RU" sz="3300" i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 за тех, кто безгласен</a:t>
            </a:r>
            <a:r>
              <a:rPr lang="ru-RU" sz="33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(НСППК). </a:t>
            </a:r>
          </a:p>
          <a:p>
            <a:pPr lvl="0">
              <a:buFont typeface="Wingdings" pitchFamily="2" charset="2"/>
              <a:buChar char="Ø"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Молитесь о </a:t>
            </a:r>
            <a:r>
              <a:rPr lang="ru-RU" sz="33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мудрости, защите и сострадании </a:t>
            </a:r>
            <a:r>
              <a:rPr lang="ru-RU" sz="33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пожилым людям. </a:t>
            </a:r>
            <a:endParaRPr lang="en-US" sz="3300" dirty="0">
              <a:solidFill>
                <a:srgbClr val="FFA7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760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1058DA-454A-94DA-6019-D40AA74E2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1352C-99ED-72A8-6EFA-116DA49D6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727" y="1836408"/>
            <a:ext cx="9699156" cy="5021592"/>
          </a:xfrm>
        </p:spPr>
        <p:txBody>
          <a:bodyPr/>
          <a:lstStyle/>
          <a:p>
            <a:endParaRPr lang="en-US" i="1" dirty="0"/>
          </a:p>
          <a:p>
            <a:endParaRPr lang="ru-RU" i="1" dirty="0"/>
          </a:p>
          <a:p>
            <a:endParaRPr lang="en-US" i="1" dirty="0"/>
          </a:p>
          <a:p>
            <a:pPr>
              <a:buFont typeface="Wingdings" pitchFamily="2" charset="2"/>
              <a:buChar char="Ø"/>
            </a:pPr>
            <a:r>
              <a:rPr lang="en-US" i="1" dirty="0"/>
              <a:t>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Церковь должна быть местом, где </a:t>
            </a:r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пожилых людей берегут, защищают и ценят. </a:t>
            </a:r>
            <a:r>
              <a:rPr lang="en-US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00" b="1" dirty="0">
              <a:solidFill>
                <a:srgbClr val="FFA7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Проявляя осознанность, инициативу и подобие Христа в своей заботе, мы можем </a:t>
            </a:r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почтить Бога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оказывая в свою очередь почтение нашим старшим братьям и сестрам.</a:t>
            </a:r>
          </a:p>
          <a:p>
            <a:pPr>
              <a:buFont typeface="Wingdings" pitchFamily="2" charset="2"/>
              <a:buChar char="Ø"/>
            </a:pPr>
            <a:endParaRPr lang="pt-BR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D268532-98AA-993E-47AE-7474BE46D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28337" y="3584997"/>
            <a:ext cx="5069671" cy="48887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r>
              <a:rPr lang="en-US" sz="3200" b="1" dirty="0">
                <a:solidFill>
                  <a:srgbClr val="C00000"/>
                </a:solidFill>
              </a:rPr>
              <a:t/>
            </a:r>
            <a:br>
              <a:rPr lang="en-US" sz="3200" b="1" dirty="0">
                <a:solidFill>
                  <a:srgbClr val="C00000"/>
                </a:solidFill>
              </a:rPr>
            </a:br>
            <a:r>
              <a:rPr lang="en-US" sz="3200" b="1" dirty="0">
                <a:solidFill>
                  <a:srgbClr val="C00000"/>
                </a:solidFill>
              </a:rPr>
              <a:t/>
            </a:r>
            <a:br>
              <a:rPr lang="en-US" sz="3200" b="1" dirty="0">
                <a:solidFill>
                  <a:srgbClr val="C00000"/>
                </a:solidFill>
              </a:rPr>
            </a:br>
            <a:r>
              <a:rPr lang="en-US" sz="3200" b="1" dirty="0">
                <a:solidFill>
                  <a:srgbClr val="C00000"/>
                </a:solidFill>
              </a:rPr>
              <a:t/>
            </a:r>
            <a:br>
              <a:rPr lang="en-US" sz="3200" b="1" dirty="0">
                <a:solidFill>
                  <a:srgbClr val="C00000"/>
                </a:solidFill>
              </a:rPr>
            </a:br>
            <a:r>
              <a:rPr lang="en-US" sz="3200" b="1" dirty="0">
                <a:solidFill>
                  <a:srgbClr val="C00000"/>
                </a:solidFill>
              </a:rPr>
              <a:t/>
            </a:r>
            <a:br>
              <a:rPr lang="en-US" sz="3200" b="1" dirty="0">
                <a:solidFill>
                  <a:srgbClr val="C00000"/>
                </a:solidFill>
              </a:rPr>
            </a:br>
            <a:r>
              <a:rPr lang="en-US" sz="3200" b="1" dirty="0">
                <a:solidFill>
                  <a:srgbClr val="C00000"/>
                </a:solidFill>
              </a:rPr>
              <a:t/>
            </a:r>
            <a:br>
              <a:rPr lang="en-US" sz="3200" b="1" dirty="0">
                <a:solidFill>
                  <a:srgbClr val="C00000"/>
                </a:solidFill>
              </a:rPr>
            </a:br>
            <a:r>
              <a:rPr lang="en-US" sz="3200" b="1" dirty="0">
                <a:solidFill>
                  <a:srgbClr val="C00000"/>
                </a:solidFill>
              </a:rPr>
              <a:t/>
            </a:r>
            <a:br>
              <a:rPr lang="en-US" sz="32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endParaRPr lang="pt-BR" sz="2800" dirty="0">
              <a:solidFill>
                <a:srgbClr val="C00000"/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766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7894782" cy="1325563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ru-RU" sz="3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Вступление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-US" sz="3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en-US" sz="3600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600" dirty="0">
                <a:solidFill>
                  <a:schemeClr val="bg1">
                    <a:lumMod val="95000"/>
                  </a:schemeClr>
                </a:solidFill>
              </a:rPr>
            </a:br>
            <a:endParaRPr lang="pt-BR" sz="3600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FFA726"/>
                </a:solidFill>
              </a:rPr>
              <a:t>Привлекать внимание к проблеме жестокого обращения по отношению к пожилым людям, распознавать признаки такого обращения и предоставить Церкви заботу и защиту о пожилых людях.</a:t>
            </a:r>
          </a:p>
        </p:txBody>
      </p:sp>
    </p:spTree>
    <p:extLst>
      <p:ext uri="{BB962C8B-B14F-4D97-AF65-F5344CB8AC3E}">
        <p14:creationId xmlns:p14="http://schemas.microsoft.com/office/powerpoint/2010/main" val="401858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Ключевой библейский текст:</a:t>
            </a:r>
          </a:p>
          <a:p>
            <a:endParaRPr lang="en-US" i="1" dirty="0"/>
          </a:p>
          <a:p>
            <a:pPr marL="0" indent="0">
              <a:buNone/>
            </a:pP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000" i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отвергни меня во время старости; когда будет оскудевать сила моя, не оставь меня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marL="0" indent="0" algn="r">
              <a:buNone/>
            </a:pPr>
            <a:r>
              <a:rPr lang="en-US" sz="3200" dirty="0">
                <a:solidFill>
                  <a:srgbClr val="FFA726"/>
                </a:solidFill>
              </a:rPr>
              <a:t>—</a:t>
            </a:r>
            <a:r>
              <a:rPr lang="ru-RU" sz="32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Псалом </a:t>
            </a:r>
            <a:r>
              <a:rPr lang="en-US" sz="32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32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32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:9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0296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4" y="1772239"/>
            <a:ext cx="7499928" cy="4711687"/>
          </a:xfrm>
        </p:spPr>
        <p:txBody>
          <a:bodyPr/>
          <a:lstStyle/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pPr>
              <a:buFont typeface="Wingdings" pitchFamily="2" charset="2"/>
              <a:buChar char="Ø"/>
            </a:pPr>
            <a:r>
              <a:rPr lang="en-US" i="1" dirty="0"/>
              <a:t>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из пожилых людей оказал наибольшее влияние на Вашу жизнь? </a:t>
            </a:r>
            <a:endParaRPr lang="en-US" sz="3000" dirty="0">
              <a:solidFill>
                <a:srgbClr val="FFA7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0BF0B3-49DC-F959-0F7A-56A5A225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49544" y="3071651"/>
            <a:ext cx="4492154" cy="13559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Ломка льда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endParaRPr lang="pt-BR" sz="2800" dirty="0">
              <a:solidFill>
                <a:srgbClr val="C00000"/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987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253026-714F-5E19-FFD8-9CB0D141D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94064-662B-DC76-507B-F55A1ABF6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64" y="2053388"/>
            <a:ext cx="7345826" cy="2695075"/>
          </a:xfrm>
        </p:spPr>
        <p:txBody>
          <a:bodyPr>
            <a:normAutofit lnSpcReduction="10000"/>
          </a:bodyPr>
          <a:lstStyle/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pPr>
              <a:buFont typeface="Wingdings" pitchFamily="2" charset="2"/>
              <a:buChar char="Ø"/>
            </a:pPr>
            <a:r>
              <a:rPr lang="en-US" i="1" dirty="0"/>
              <a:t>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думаете, почему жестокое обращение с пожилыми людьми часто упускают из виду </a:t>
            </a:r>
            <a:r>
              <a:rPr lang="en-US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8DCFD24-32CC-89BD-641F-14CC062F0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61839" y="3103734"/>
            <a:ext cx="6160533" cy="14682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для обсуждения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endParaRPr lang="pt-BR" sz="2800" dirty="0">
              <a:solidFill>
                <a:srgbClr val="C00000"/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804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267EDE-CA8B-A081-FB03-A9AAFCCFB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AF5B1-91E8-7B7D-076E-8BAC32533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0"/>
            <a:ext cx="6135254" cy="218897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6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>II. </a:t>
            </a:r>
            <a:r>
              <a:rPr lang="ru-RU" sz="3500" dirty="0">
                <a:solidFill>
                  <a:schemeClr val="bg1"/>
                </a:solidFill>
              </a:rPr>
              <a:t>Понимание жестокого обращения </a:t>
            </a:r>
            <a:r>
              <a:rPr lang="ru-RU" sz="3300" dirty="0">
                <a:solidFill>
                  <a:schemeClr val="bg1"/>
                </a:solidFill>
              </a:rPr>
              <a:t/>
            </a:r>
            <a:br>
              <a:rPr lang="ru-RU" sz="3300" dirty="0">
                <a:solidFill>
                  <a:schemeClr val="bg1"/>
                </a:solidFill>
              </a:rPr>
            </a:br>
            <a:r>
              <a:rPr lang="ru-RU" sz="3300" dirty="0">
                <a:solidFill>
                  <a:schemeClr val="bg1"/>
                </a:solidFill>
              </a:rPr>
              <a:t>с пожилыми людьми </a:t>
            </a:r>
            <a:endParaRPr lang="pt-BR" sz="33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D6FD17-4D68-90F2-B0E7-B465BF72E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2"/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жестокое обращение с пожилыми людьми?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813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FE3944-CE40-54E2-7C96-2D632590A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112E0-5DDC-531C-4AAD-E8209B31C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6302" y="457976"/>
            <a:ext cx="7458504" cy="1325563"/>
          </a:xfrm>
        </p:spPr>
        <p:txBody>
          <a:bodyPr>
            <a:noAutofit/>
          </a:bodyPr>
          <a:lstStyle/>
          <a:p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Жестокое обращение с пожилыми людьми - любая форма жестокого обращения, которая наносит вред или подвергает опасности пожилых людей, в том числе: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4B4D0-CCEE-B351-0407-74340D2D1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9893" y="2241748"/>
            <a:ext cx="7291323" cy="435133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насилие </a:t>
            </a:r>
            <a:r>
              <a:rPr lang="ru-RU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Удары, толчки, неправомерное ограничение свободы </a:t>
            </a:r>
          </a:p>
          <a:p>
            <a:pPr lvl="0"/>
            <a:r>
              <a:rPr lang="ru-RU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Эмоциональное насилие </a:t>
            </a:r>
            <a:r>
              <a:rPr lang="ru-RU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Унижения, угрозы, пренебрежение</a:t>
            </a:r>
          </a:p>
          <a:p>
            <a:pPr lvl="0"/>
            <a:r>
              <a:rPr lang="ru-RU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эксплуатация </a:t>
            </a:r>
            <a:r>
              <a:rPr lang="ru-RU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кража, мошенничество, нецелевое использование средств</a:t>
            </a:r>
          </a:p>
          <a:p>
            <a:pPr lvl="0"/>
            <a:r>
              <a:rPr lang="ru-RU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Пренебрежение</a:t>
            </a:r>
            <a:r>
              <a:rPr lang="ru-RU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неспособность удовлетворить основные потребности</a:t>
            </a:r>
          </a:p>
          <a:p>
            <a:pPr lvl="0"/>
            <a:r>
              <a:rPr lang="ru-RU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Духовное насилие </a:t>
            </a:r>
            <a:r>
              <a:rPr lang="ru-RU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изоляция от церкви или религиозной деятельности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5876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C34956-AB6F-59A4-E609-0D8670FC3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98C58-94AB-E4A1-3451-FBAF9246D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7486976" cy="1325563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6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3600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600" dirty="0">
                <a:solidFill>
                  <a:schemeClr val="bg1">
                    <a:lumMod val="95000"/>
                  </a:schemeClr>
                </a:solidFill>
              </a:rPr>
            </a:br>
            <a:endParaRPr lang="pt-BR" sz="3600" dirty="0">
              <a:solidFill>
                <a:schemeClr val="bg1">
                  <a:lumMod val="95000"/>
                </a:schemeClr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348DF-80CA-3ADE-7EC0-2A203002F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Библейский взгляд на заботу о пожилых </a:t>
            </a:r>
          </a:p>
          <a:p>
            <a:pPr marL="0" indent="0" algn="ctr">
              <a:buNone/>
            </a:pP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Левит 19:32 </a:t>
            </a:r>
            <a:r>
              <a:rPr lang="ru-RU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«</a:t>
            </a:r>
            <a:r>
              <a:rPr lang="ru-RU" i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седовласым вставай, почитай старца</a:t>
            </a:r>
            <a:r>
              <a:rPr lang="ru-RU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(Перевод Библии под редакцией М.П. Кулакова). </a:t>
            </a:r>
          </a:p>
          <a:p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Тимофею 5:8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«</a:t>
            </a:r>
            <a:r>
              <a:rPr lang="ru-RU" sz="3000" i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о своих близких не печется… тот отрёкся от веры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(ПБПК). </a:t>
            </a:r>
          </a:p>
          <a:p>
            <a:r>
              <a:rPr lang="ru-RU" sz="3000" b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Иакова 1:27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3000" i="1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призваны заботиться об уязвимых слоях общества.</a:t>
            </a:r>
          </a:p>
          <a:p>
            <a:pPr marL="0" indent="0" algn="ctr">
              <a:buNone/>
            </a:pPr>
            <a:endParaRPr lang="en-US" sz="32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en-US" sz="32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464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3B76D8-5EB9-4EA5-A10E-D8939B722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9FB21-0099-3741-8724-732E3301B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3574" y="2024516"/>
            <a:ext cx="6121667" cy="2938620"/>
          </a:xfrm>
        </p:spPr>
        <p:txBody>
          <a:bodyPr/>
          <a:lstStyle/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pPr>
              <a:buFont typeface="Wingdings" pitchFamily="2" charset="2"/>
              <a:buChar char="Ø"/>
            </a:pPr>
            <a:r>
              <a:rPr lang="en-US" i="1" dirty="0"/>
              <a:t> </a:t>
            </a:r>
            <a:r>
              <a:rPr lang="ru-RU" sz="3000" dirty="0">
                <a:solidFill>
                  <a:srgbClr val="FFA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отношение Бога к пожилым людям мы видим в Священном Писании ?</a:t>
            </a:r>
          </a:p>
          <a:p>
            <a:pPr marL="0" indent="0">
              <a:buNone/>
            </a:pPr>
            <a:endParaRPr lang="pt-BR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79C99CD-C494-FDDC-04F7-64A779874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75386" y="2454477"/>
            <a:ext cx="6464968" cy="2438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для  обсуждения</a:t>
            </a: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/>
            </a:r>
            <a:br>
              <a:rPr lang="en-US" sz="2800" b="1" dirty="0">
                <a:solidFill>
                  <a:srgbClr val="C00000"/>
                </a:solidFill>
              </a:rPr>
            </a:br>
            <a:endParaRPr lang="pt-BR" sz="2800" dirty="0">
              <a:solidFill>
                <a:srgbClr val="C00000"/>
              </a:solidFill>
              <a:latin typeface="Futura LT Book" panose="02000504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071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2083</TotalTime>
  <Words>754</Words>
  <Application>Microsoft Office PowerPoint</Application>
  <PresentationFormat>Широкоэкранный</PresentationFormat>
  <Paragraphs>110</Paragraphs>
  <Slides>18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Futura LT Book</vt:lpstr>
      <vt:lpstr>Microsoft GothicNeo Light</vt:lpstr>
      <vt:lpstr>Times New Roman</vt:lpstr>
      <vt:lpstr>Wingdings</vt:lpstr>
      <vt:lpstr>Office Theme</vt:lpstr>
      <vt:lpstr>Презентация PowerPoint</vt:lpstr>
      <vt:lpstr>I. Вступление:     Цель </vt:lpstr>
      <vt:lpstr>Презентация PowerPoint</vt:lpstr>
      <vt:lpstr>Ломка льда       </vt:lpstr>
      <vt:lpstr>Вопрос для обсуждения       </vt:lpstr>
      <vt:lpstr> II. Понимание жестокого обращения  с пожилыми людьми </vt:lpstr>
      <vt:lpstr>Жестокое обращение с пожилыми людьми - любая форма жестокого обращения, которая наносит вред или подвергает опасности пожилых людей, в том числе:</vt:lpstr>
      <vt:lpstr>  </vt:lpstr>
      <vt:lpstr>  Вопрос для  обсуждения   </vt:lpstr>
      <vt:lpstr> III. Распознавание признаков жестокого обращения с пожилыми людьми  </vt:lpstr>
      <vt:lpstr>Вопрос для обсуждения       </vt:lpstr>
      <vt:lpstr> IV. Что может предпринять Церковь?  </vt:lpstr>
      <vt:lpstr>  </vt:lpstr>
      <vt:lpstr>  </vt:lpstr>
      <vt:lpstr>Вопрос для обсуждения       </vt:lpstr>
      <vt:lpstr> V. Действия: Обязательство защищать </vt:lpstr>
      <vt:lpstr> VI. Заключительная молитва  и ободрение </vt:lpstr>
      <vt:lpstr>   Заключение  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Tatiana Kucheruk</cp:lastModifiedBy>
  <cp:revision>63</cp:revision>
  <dcterms:created xsi:type="dcterms:W3CDTF">2023-02-14T12:16:54Z</dcterms:created>
  <dcterms:modified xsi:type="dcterms:W3CDTF">2025-08-19T07:10:26Z</dcterms:modified>
</cp:coreProperties>
</file>