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2221"/>
    <a:srgbClr val="666377"/>
    <a:srgbClr val="0F3600"/>
    <a:srgbClr val="043449"/>
    <a:srgbClr val="5E6373"/>
    <a:srgbClr val="A8B1AA"/>
    <a:srgbClr val="A1646A"/>
    <a:srgbClr val="DE8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D91102-8C48-2047-8EA3-2C9ED93B4707}" v="58" dt="2026-01-16T18:44:12.432"/>
    <p1510:client id="{D5B487DF-12F9-E844-832E-AC3FA023E5B4}" v="1" dt="2026-01-16T19:57:10.1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61" autoAdjust="0"/>
    <p:restoredTop sz="90529" autoAdjust="0"/>
  </p:normalViewPr>
  <p:slideViewPr>
    <p:cSldViewPr snapToGrid="0">
      <p:cViewPr varScale="1">
        <p:scale>
          <a:sx n="104" d="100"/>
          <a:sy n="104" d="100"/>
        </p:scale>
        <p:origin x="4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az-Vazquez, Celeste" userId="01eae102-ecf9-4722-a0ca-f1ae634a0e0f" providerId="ADAL" clId="{705E5AC7-4961-5544-A050-00F709FAD6CE}"/>
    <pc:docChg chg="modSld">
      <pc:chgData name="Diaz-Vazquez, Celeste" userId="01eae102-ecf9-4722-a0ca-f1ae634a0e0f" providerId="ADAL" clId="{705E5AC7-4961-5544-A050-00F709FAD6CE}" dt="2026-01-16T19:57:10.100" v="1"/>
      <pc:docMkLst>
        <pc:docMk/>
      </pc:docMkLst>
      <pc:sldChg chg="modSp mod">
        <pc:chgData name="Diaz-Vazquez, Celeste" userId="01eae102-ecf9-4722-a0ca-f1ae634a0e0f" providerId="ADAL" clId="{705E5AC7-4961-5544-A050-00F709FAD6CE}" dt="2026-01-16T19:57:10.100" v="1"/>
        <pc:sldMkLst>
          <pc:docMk/>
          <pc:sldMk cId="1891583994" sldId="277"/>
        </pc:sldMkLst>
        <pc:spChg chg="mod">
          <ac:chgData name="Diaz-Vazquez, Celeste" userId="01eae102-ecf9-4722-a0ca-f1ae634a0e0f" providerId="ADAL" clId="{705E5AC7-4961-5544-A050-00F709FAD6CE}" dt="2026-01-16T19:57:10.100" v="1"/>
          <ac:spMkLst>
            <pc:docMk/>
            <pc:sldMk cId="1891583994" sldId="277"/>
            <ac:spMk id="3" creationId="{D7EFF79B-559F-C370-97CA-E37B13D2DE7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36050B-A5DC-47B8-A03E-1F3470C05500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2C4120-D50F-4C55-B027-95A99FDAE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375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2C4120-D50F-4C55-B027-95A99FDAE85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949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7BC76-B972-F2A6-576C-B4EA2A789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68E9E5-3E59-2CE5-3152-A1F16A0E1C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55046-9A0B-D774-C6B9-E637A39F2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10/03/2026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88F71-DD25-EE01-6850-CEECB11B3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919CE2-749A-5BF4-2CAB-F9D9BD68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920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4063B-EB39-76DA-A051-D8FAC906E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DB1E51-8895-7952-069C-D7867E9B2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F3769-856D-F0B3-BF0A-15A23EF15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10/03/2026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6EBE0-15FD-C626-31D6-058E070C6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EACBD-467D-FBF8-B2C5-D1CE5434D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1611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84DB61-4D2B-68CF-742E-5A2105D9B9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04C7BC-EC4F-357D-939C-4A83A618DB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032C4-7D52-32CD-51D7-5C3BD443D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10/03/2026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1571C-4BA8-67BD-6E9C-DA74F3E17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83481-9B41-1C55-288F-43E0117E4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6080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A3A22-CFF4-4FD7-0D01-6EE68517A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B49A3-DFA0-9882-CD99-538989B73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8EB6CB-FDB0-56FF-A250-1015EC619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10/03/2026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FBB6D-B890-5AE4-3B14-2A4C6A6DF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E9148-B801-AC1D-E9B3-870EFF6B5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7890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52DC4-092C-0B67-3BBC-AFDDA87D5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1B5A0-6594-0923-4A2D-2DDD6C713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695A1-481B-1E79-2E31-36E387D49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10/03/2026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B2A26-D894-5162-8BAD-06D00A3D4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D9580A-6AF6-2F2D-E30F-FC3EE8F07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2867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CF7AA-B3FD-79B1-6AE2-3B064842C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705DF-4D6A-0CF5-F9B8-23F3D0FB4F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9C15D0-5599-0240-1BD5-801CC578E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1AD005-3CCE-AF19-FF1B-7F29C499C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10/03/2026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ED1DED-B187-C2EE-DDEF-28CDB7403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3BD4A4-D064-B5E9-DDBC-5E25E045F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163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4A74-C41A-1F71-1477-CA09AEF6C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FCE21-9169-0F94-410E-B938AEADF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CB15C6-473E-7784-23D3-B6ED2DE9B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864F0-E273-1F16-F0EB-B9F1B83158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4FF94E-0507-5E82-2BCF-7377114B17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FA44A3-0114-DDA4-9EF0-87E91D2A6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10/03/2026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377783-660C-D39E-D2D0-6BF98D151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EF9AA5-8E4F-F7CD-33E9-B7794BBA1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91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9312F-4DAF-FAE5-4AAB-39B9691CE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B131BF-B9FF-7C84-D45F-474D76123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10/03/2026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9417E3-436F-2E84-921B-74484C528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9EE9F0-1DBC-F573-E2B8-CE20062EB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744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B5B57E-F04B-3079-73B8-0639DE603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10/03/2026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03B380-ACEB-CD8B-67A4-2F1E1BBF8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6EE92F-E2C0-BA3B-6029-371530206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5514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C2615-22F2-8C54-6D75-63EF3395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6110E-3510-7B75-9DE8-11604C4E1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6ACEA4-DEB3-385B-3A00-9AF343D2D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1A2596-EC95-1BA2-DF68-782AA9EFD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10/03/2026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09BAC-1C7A-8528-AEBC-5C30A6574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6BCBF8-26D8-B80D-6ED8-E19900855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1769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44614-450D-FCEA-96D2-8AF8DD828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987AED-23F5-E5F4-2AB6-6F439C3756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297F53-5FC6-9663-C31B-3382DB0B4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77D5A1-4694-A2B5-7474-6DB6B758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10/03/2026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A19BA5-7361-BD5F-8D49-7ED81FE3B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CF5C22-5CFF-C0C7-67A9-9A035C1F0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976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A441DD-D9B4-033A-06AE-39F00A091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5B379-CA6C-C0BC-5953-4E354ED13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5C338-5207-ABFC-FD22-01E247CC72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29ADE-8CFD-4149-873B-3F8662D8AEAA}" type="datetimeFigureOut">
              <a:rPr lang="pt-BR" smtClean="0"/>
              <a:t>10/03/2026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E2FBA-F896-00F0-594A-7D3813B62B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B4833-CF0B-3672-8589-BF102C0ED1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0832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DEC13DD-AC22-48CB-6771-9744EF262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4593" y="3544213"/>
            <a:ext cx="4524824" cy="591114"/>
          </a:xfrm>
        </p:spPr>
        <p:txBody>
          <a:bodyPr>
            <a:noAutofit/>
          </a:bodyPr>
          <a:lstStyle/>
          <a:p>
            <a:r>
              <a:rPr lang="ru-RU" sz="3000" b="1" dirty="0"/>
              <a:t>Использование</a:t>
            </a:r>
            <a:endParaRPr lang="ru-RU" sz="3000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89712EC-6349-7CF0-DC49-6EB3177143C1}"/>
              </a:ext>
            </a:extLst>
          </p:cNvPr>
          <p:cNvSpPr txBox="1">
            <a:spLocks/>
          </p:cNvSpPr>
          <p:nvPr/>
        </p:nvSpPr>
        <p:spPr>
          <a:xfrm>
            <a:off x="4732301" y="3877478"/>
            <a:ext cx="6173391" cy="12579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7200" b="1" dirty="0">
                <a:solidFill>
                  <a:srgbClr val="C00000"/>
                </a:solidFill>
              </a:rPr>
              <a:t>имен </a:t>
            </a:r>
            <a:r>
              <a:rPr lang="ru-RU" sz="7200" b="1">
                <a:solidFill>
                  <a:srgbClr val="C00000"/>
                </a:solidFill>
              </a:rPr>
              <a:t>Бога </a:t>
            </a:r>
            <a:endParaRPr lang="ru-RU" sz="7200" b="1" smtClean="0">
              <a:solidFill>
                <a:srgbClr val="C00000"/>
              </a:solidFill>
            </a:endParaRPr>
          </a:p>
          <a:p>
            <a:pPr algn="l"/>
            <a:r>
              <a:rPr lang="ru-RU" sz="7200" b="1" smtClean="0">
                <a:solidFill>
                  <a:srgbClr val="C00000"/>
                </a:solidFill>
              </a:rPr>
              <a:t>в </a:t>
            </a:r>
            <a:r>
              <a:rPr lang="ru-RU" sz="7200" b="1" dirty="0">
                <a:solidFill>
                  <a:srgbClr val="C00000"/>
                </a:solidFill>
              </a:rPr>
              <a:t>молитве</a:t>
            </a:r>
            <a:endParaRPr lang="pt-BR" sz="7200" dirty="0">
              <a:solidFill>
                <a:srgbClr val="C00000"/>
              </a:solidFill>
              <a:latin typeface="Arizonia" panose="02000507060000020003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0B0460-4ED6-1CE3-FAFB-0D303AEE916E}"/>
              </a:ext>
            </a:extLst>
          </p:cNvPr>
          <p:cNvSpPr txBox="1"/>
          <p:nvPr/>
        </p:nvSpPr>
        <p:spPr>
          <a:xfrm>
            <a:off x="4009601" y="6284012"/>
            <a:ext cx="60308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Montserrat SemiBold" panose="00000700000000000000" pitchFamily="50" charset="0"/>
              </a:rPr>
              <a:t>МЕЖДУНАРОДНЫЙ ДЕНЬ МОЛИТВЫ ЖЕНЩИН 2026</a:t>
            </a:r>
            <a:endParaRPr lang="pt-BR" sz="1600" dirty="0">
              <a:solidFill>
                <a:schemeClr val="bg1"/>
              </a:solidFill>
              <a:latin typeface="Montserrat SemiBold" panose="00000700000000000000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40CC5A-37B3-9EAA-31B6-B2B649A9830C}"/>
              </a:ext>
            </a:extLst>
          </p:cNvPr>
          <p:cNvSpPr txBox="1"/>
          <p:nvPr/>
        </p:nvSpPr>
        <p:spPr>
          <a:xfrm>
            <a:off x="5663715" y="5914680"/>
            <a:ext cx="46489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Автор </a:t>
            </a:r>
            <a:r>
              <a:rPr lang="ru-RU" sz="2000" dirty="0" err="1"/>
              <a:t>Ардис</a:t>
            </a:r>
            <a:r>
              <a:rPr lang="ru-RU" sz="2000" dirty="0"/>
              <a:t> Дик </a:t>
            </a:r>
            <a:r>
              <a:rPr lang="ru-RU" sz="2000" dirty="0" err="1"/>
              <a:t>Стенбаккен</a:t>
            </a:r>
            <a:endParaRPr lang="en-US" sz="2000" dirty="0"/>
          </a:p>
          <a:p>
            <a:r>
              <a:rPr lang="en-US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602899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4BA176-4F47-4976-0F1D-34B98822C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D9A2F-8B97-BECC-8FE6-21089B26B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67104"/>
            <a:ext cx="10153072" cy="4510520"/>
          </a:xfrm>
        </p:spPr>
        <p:txBody>
          <a:bodyPr>
            <a:normAutofit/>
          </a:bodyPr>
          <a:lstStyle/>
          <a:p>
            <a:pPr lvl="0"/>
            <a:endParaRPr lang="en-CA" sz="3500" i="1" dirty="0"/>
          </a:p>
          <a:p>
            <a:r>
              <a:rPr lang="ru-RU" sz="3500" dirty="0"/>
              <a:t>Тексты из Священного Писания: Псалом 32:6–9; Иеремия 32:17; </a:t>
            </a:r>
            <a:r>
              <a:rPr lang="ru-RU" sz="3500" dirty="0" err="1"/>
              <a:t>Колоссянам</a:t>
            </a:r>
            <a:r>
              <a:rPr lang="ru-RU" sz="3500" dirty="0"/>
              <a:t> 1:17 </a:t>
            </a:r>
          </a:p>
          <a:p>
            <a:r>
              <a:rPr lang="ru-RU" sz="3500" dirty="0"/>
              <a:t>Молитва: Ты — Всемогущий Бог. Даруй мне веру и уверенность, чтобы доверять Твоей безграничной силе, зная, что для Тебя нет ничего невозможного.</a:t>
            </a:r>
          </a:p>
          <a:p>
            <a:pPr marL="0" indent="0">
              <a:buNone/>
            </a:pPr>
            <a:endParaRPr lang="en-US" sz="4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A00C6CC-D09C-394D-2A68-3046234ED2A2}"/>
              </a:ext>
            </a:extLst>
          </p:cNvPr>
          <p:cNvSpPr txBox="1">
            <a:spLocks/>
          </p:cNvSpPr>
          <p:nvPr/>
        </p:nvSpPr>
        <p:spPr>
          <a:xfrm>
            <a:off x="443063" y="236198"/>
            <a:ext cx="104260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>
                <a:solidFill>
                  <a:schemeClr val="bg1"/>
                </a:solidFill>
              </a:rPr>
              <a:t>ВСЕМОГУЩИЙ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361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0E96CC-62F1-7293-70A0-B9ACEEE02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4BE484-0154-9A05-0A5C-C880A1ABC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116" y="2075956"/>
            <a:ext cx="10388600" cy="4611831"/>
          </a:xfrm>
        </p:spPr>
        <p:txBody>
          <a:bodyPr>
            <a:normAutofit/>
          </a:bodyPr>
          <a:lstStyle/>
          <a:p>
            <a:pPr lvl="0"/>
            <a:endParaRPr lang="en-US" sz="3500" i="1" dirty="0"/>
          </a:p>
          <a:p>
            <a:r>
              <a:rPr lang="ru-RU" sz="3500" dirty="0"/>
              <a:t>Тексты из Писания: Бытие 1–2; Исаия 40:28; Иоанн 1:1–5 </a:t>
            </a:r>
          </a:p>
          <a:p>
            <a:r>
              <a:rPr lang="ru-RU" sz="3500" dirty="0"/>
              <a:t>Молитва: Могущественный Творец, меня поражает, как Ты, сотворивший солнце, луну и звезды, Желаешь отношений со мной. Спасибо Тебе! Помоги мне замечать Твою красоту вокруг меня каждый день.</a:t>
            </a:r>
          </a:p>
          <a:p>
            <a:pPr marL="0" indent="0">
              <a:buNone/>
            </a:pPr>
            <a:endParaRPr lang="ru-RU" sz="3500" dirty="0"/>
          </a:p>
          <a:p>
            <a:pPr marL="0" indent="0">
              <a:buNone/>
            </a:pPr>
            <a:endParaRPr lang="en-US" sz="4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5B42934-AD8D-37A8-9C78-E38D15F70EF2}"/>
              </a:ext>
            </a:extLst>
          </p:cNvPr>
          <p:cNvSpPr txBox="1">
            <a:spLocks/>
          </p:cNvSpPr>
          <p:nvPr/>
        </p:nvSpPr>
        <p:spPr>
          <a:xfrm>
            <a:off x="443063" y="236198"/>
            <a:ext cx="104260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>
                <a:solidFill>
                  <a:schemeClr val="bg1"/>
                </a:solidFill>
              </a:rPr>
              <a:t>МОГУЩЕСТВЕННЫЙ ТВОРЕЦ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56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53A72F-A4EF-294E-3B55-45940142D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55804-D11F-384F-A597-DFAB80534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118" y="2255596"/>
            <a:ext cx="10260195" cy="4611831"/>
          </a:xfrm>
        </p:spPr>
        <p:txBody>
          <a:bodyPr>
            <a:normAutofit fontScale="92500"/>
          </a:bodyPr>
          <a:lstStyle/>
          <a:p>
            <a:pPr lvl="0"/>
            <a:endParaRPr lang="en-US" sz="3500" i="1" dirty="0"/>
          </a:p>
          <a:p>
            <a:r>
              <a:rPr lang="ru-RU" sz="3500" dirty="0"/>
              <a:t>Тексты из Писания: Псалом 13:5; Иоанн 3:16, 17; 1 Иоанн 4:7–10, 19 </a:t>
            </a:r>
          </a:p>
          <a:p>
            <a:r>
              <a:rPr lang="ru-RU" sz="3500" dirty="0"/>
              <a:t>Молитва: Господи, Твоя любовь безгранична и жертвенна. Помоги мне доверять Твоей неизменной любви, особенно когда меня одолевает искушение считать её основанной на моих поступках. Научи меня любить других так, как Ты прежде возлюбил меня.</a:t>
            </a:r>
          </a:p>
          <a:p>
            <a:r>
              <a:rPr lang="ru-RU" b="1" dirty="0"/>
              <a:t> </a:t>
            </a:r>
            <a:endParaRPr lang="ru-RU" dirty="0"/>
          </a:p>
          <a:p>
            <a:pPr marL="0" indent="0">
              <a:buNone/>
            </a:pPr>
            <a:endParaRPr lang="en-US" sz="4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5FA97B6-531E-CEBF-3DE9-63BCFE10FAC3}"/>
              </a:ext>
            </a:extLst>
          </p:cNvPr>
          <p:cNvSpPr txBox="1">
            <a:spLocks/>
          </p:cNvSpPr>
          <p:nvPr/>
        </p:nvSpPr>
        <p:spPr>
          <a:xfrm>
            <a:off x="443063" y="236198"/>
            <a:ext cx="104260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>
                <a:solidFill>
                  <a:schemeClr val="bg1"/>
                </a:solidFill>
              </a:rPr>
              <a:t>ЛЮБОВЬ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377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10CA2A-EB87-6A26-AF1B-CDB9959BE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83A612-C54D-4593-F182-4A7E5E870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545" y="2330487"/>
            <a:ext cx="10184781" cy="4611831"/>
          </a:xfrm>
        </p:spPr>
        <p:txBody>
          <a:bodyPr>
            <a:normAutofit/>
          </a:bodyPr>
          <a:lstStyle/>
          <a:p>
            <a:pPr lvl="0"/>
            <a:endParaRPr lang="en-US" sz="3600" i="1" dirty="0"/>
          </a:p>
          <a:p>
            <a:r>
              <a:rPr lang="ru-RU" dirty="0"/>
              <a:t>Тексты из Писания: Псалом 67:5, 6; Луки 11:1–4; Римлянам 8:15–17 </a:t>
            </a:r>
          </a:p>
          <a:p>
            <a:r>
              <a:rPr lang="ru-RU" dirty="0"/>
              <a:t>Молитва: Бог Отец, благодарю Тебя за то, что Ты назвал меня Своим ребенком. Помоги мне понять, как Ты заботишься обо мне, подобно тому как родитель заботится о своем ребенке. Независимо от того, как мой земной отец представлял Тебя мне, научи меня, как жить, исходя из моей идентичности как Твое Дитя и наследник.</a:t>
            </a:r>
          </a:p>
          <a:p>
            <a:pPr marL="0" indent="0">
              <a:buNone/>
            </a:pPr>
            <a:endParaRPr lang="en-US" sz="4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CA798A9-4073-2B1F-D488-DC33E33A5165}"/>
              </a:ext>
            </a:extLst>
          </p:cNvPr>
          <p:cNvSpPr txBox="1">
            <a:spLocks/>
          </p:cNvSpPr>
          <p:nvPr/>
        </p:nvSpPr>
        <p:spPr>
          <a:xfrm>
            <a:off x="443063" y="236198"/>
            <a:ext cx="104260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>
                <a:solidFill>
                  <a:schemeClr val="bg1"/>
                </a:solidFill>
              </a:rPr>
              <a:t>БОГ ОТЕЦ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727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5BB563-51D6-419E-619C-984294BDB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00AF6-EEFC-742B-AB94-E7C076BC28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548" y="2198509"/>
            <a:ext cx="10388600" cy="4611831"/>
          </a:xfrm>
        </p:spPr>
        <p:txBody>
          <a:bodyPr>
            <a:normAutofit fontScale="92500" lnSpcReduction="10000"/>
          </a:bodyPr>
          <a:lstStyle/>
          <a:p>
            <a:pPr lvl="0"/>
            <a:endParaRPr lang="en-US" sz="3500" i="1" dirty="0"/>
          </a:p>
          <a:p>
            <a:r>
              <a:rPr lang="ru-RU" sz="3500" dirty="0"/>
              <a:t>Тексты из Писания: Исход 15:22–26; Псалом 102:1–5; Матфея 8:16,17 </a:t>
            </a:r>
          </a:p>
          <a:p>
            <a:r>
              <a:rPr lang="ru-RU" sz="3500" dirty="0"/>
              <a:t>Молитва: Боже, благодарю Тебя за то, что Ты мой Исцеляющий Господь. Открой мне, где мне нужно исцеление, и направь меня к следующему шагу в Твоем окончательном плане исцеления. Покажи мне, как я могу присоединиться к Тебе чтобы донести исцеление миру, даже в моем местном сообществе.</a:t>
            </a:r>
          </a:p>
          <a:p>
            <a:r>
              <a:rPr lang="ru-RU" dirty="0"/>
              <a:t> </a:t>
            </a:r>
          </a:p>
          <a:p>
            <a:pPr marL="0" indent="0">
              <a:buNone/>
            </a:pPr>
            <a:endParaRPr lang="en-US" sz="4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36AD8CB-5738-6AB9-F8C3-5A0784DF6C2D}"/>
              </a:ext>
            </a:extLst>
          </p:cNvPr>
          <p:cNvSpPr txBox="1">
            <a:spLocks/>
          </p:cNvSpPr>
          <p:nvPr/>
        </p:nvSpPr>
        <p:spPr>
          <a:xfrm>
            <a:off x="443063" y="236198"/>
            <a:ext cx="104260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>
                <a:solidFill>
                  <a:schemeClr val="bg1"/>
                </a:solidFill>
              </a:rPr>
              <a:t>ИСЦЕЛЯЮЩИЙ ГОСПОДЬ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9099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562BBA-43E5-D164-AD2D-F90EE2BA3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A78B24-AD99-844D-7E4B-62D8E4F358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544" y="2104237"/>
            <a:ext cx="10222489" cy="4611831"/>
          </a:xfrm>
        </p:spPr>
        <p:txBody>
          <a:bodyPr>
            <a:normAutofit/>
          </a:bodyPr>
          <a:lstStyle/>
          <a:p>
            <a:pPr lvl="0"/>
            <a:endParaRPr lang="en-US" sz="3600" i="1" dirty="0"/>
          </a:p>
          <a:p>
            <a:r>
              <a:rPr lang="ru-RU" sz="3500" dirty="0"/>
              <a:t>Тексты из Писания: Иоанна 14:16, 17; 15:26; 1 Иоанна 5:6 </a:t>
            </a:r>
          </a:p>
          <a:p>
            <a:r>
              <a:rPr lang="ru-RU" sz="3500" dirty="0"/>
              <a:t>Молитва: Дух Истины, благодарю Тебя за то, что Ты — Источник всей истины. Продолжай говорить к моему сердцу и наставлять меня, когда я сбит с толку и нуждаюсь в Твоей ясности. Напоминай мне, Кто Ты и Как Ты меня называешь.</a:t>
            </a:r>
          </a:p>
          <a:p>
            <a:pPr marL="0" indent="0">
              <a:buNone/>
            </a:pPr>
            <a:endParaRPr lang="en-US" sz="4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4D030B9-A895-2539-6530-8E0A86FD5002}"/>
              </a:ext>
            </a:extLst>
          </p:cNvPr>
          <p:cNvSpPr txBox="1">
            <a:spLocks/>
          </p:cNvSpPr>
          <p:nvPr/>
        </p:nvSpPr>
        <p:spPr>
          <a:xfrm>
            <a:off x="443063" y="236198"/>
            <a:ext cx="104260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>
                <a:solidFill>
                  <a:schemeClr val="bg1"/>
                </a:solidFill>
              </a:rPr>
              <a:t>ДУХ ИСТИНЫ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2957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5D42CA-FEF4-FA89-756D-B7E1C536A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8DAA00-8933-E127-56CC-6A14BEE3A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971" y="2104237"/>
            <a:ext cx="10307330" cy="4611831"/>
          </a:xfrm>
        </p:spPr>
        <p:txBody>
          <a:bodyPr>
            <a:normAutofit lnSpcReduction="10000"/>
          </a:bodyPr>
          <a:lstStyle/>
          <a:p>
            <a:pPr lvl="0"/>
            <a:endParaRPr lang="en-US" sz="3500" i="1" dirty="0"/>
          </a:p>
          <a:p>
            <a:r>
              <a:rPr lang="ru-RU" sz="3500" dirty="0"/>
              <a:t>Тексты из Писания: Бытие 22:9–14; Матфея 6:28–30; </a:t>
            </a:r>
            <a:r>
              <a:rPr lang="ru-RU" sz="3500" dirty="0" err="1"/>
              <a:t>Филиппийцам</a:t>
            </a:r>
            <a:r>
              <a:rPr lang="ru-RU" sz="3500" dirty="0"/>
              <a:t> 4:19 </a:t>
            </a:r>
          </a:p>
          <a:p>
            <a:r>
              <a:rPr lang="ru-RU" sz="3500" dirty="0"/>
              <a:t>Молитва: Господь, Который Обеспечивает нужды, Ты — Бог чудес и ежедневного обеспечения. Я возлагаю на Тебя свои заботы, размышляя, как удовлетворить мои потребности. Напомни мне, как Ты обеспечивал мои нужды в прошлом.</a:t>
            </a:r>
          </a:p>
          <a:p>
            <a:r>
              <a:rPr lang="ru-RU" dirty="0"/>
              <a:t> </a:t>
            </a:r>
          </a:p>
          <a:p>
            <a:pPr marL="0" indent="0">
              <a:buNone/>
            </a:pPr>
            <a:endParaRPr lang="en-US" sz="4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6B98BC3-2622-BFFC-5718-C7F87B9450F8}"/>
              </a:ext>
            </a:extLst>
          </p:cNvPr>
          <p:cNvSpPr txBox="1">
            <a:spLocks/>
          </p:cNvSpPr>
          <p:nvPr/>
        </p:nvSpPr>
        <p:spPr>
          <a:xfrm>
            <a:off x="443063" y="236198"/>
            <a:ext cx="104260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>
                <a:solidFill>
                  <a:schemeClr val="bg1"/>
                </a:solidFill>
              </a:rPr>
              <a:t>ГОСПОДЬ, КОТОРЫЙ ОБЕСПЕЧИТ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3085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0E5224-5076-CB25-87AA-CCDD138A0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8F28C-117F-A16A-3893-4357EEFA9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971" y="2104240"/>
            <a:ext cx="10250769" cy="4611831"/>
          </a:xfrm>
        </p:spPr>
        <p:txBody>
          <a:bodyPr>
            <a:normAutofit/>
          </a:bodyPr>
          <a:lstStyle/>
          <a:p>
            <a:pPr lvl="0"/>
            <a:endParaRPr lang="en-US" sz="3600" i="1" dirty="0"/>
          </a:p>
          <a:p>
            <a:r>
              <a:rPr lang="ru-RU" sz="3500" dirty="0"/>
              <a:t>Священные Писания: Исаия 6:1–3; 1 Петра 1:13–16; Откровение 4:8–11 </a:t>
            </a:r>
          </a:p>
          <a:p>
            <a:r>
              <a:rPr lang="ru-RU" sz="3500" dirty="0"/>
              <a:t>Молитва: Святой Бог, освяти меня заслугами Твоей крови и укрой меня Твоей праведностью.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en-US" sz="4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A491865-3E55-F5B9-2909-C64F4BC8276F}"/>
              </a:ext>
            </a:extLst>
          </p:cNvPr>
          <p:cNvSpPr txBox="1">
            <a:spLocks/>
          </p:cNvSpPr>
          <p:nvPr/>
        </p:nvSpPr>
        <p:spPr>
          <a:xfrm>
            <a:off x="443063" y="236198"/>
            <a:ext cx="104260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>
                <a:solidFill>
                  <a:schemeClr val="bg1"/>
                </a:solidFill>
              </a:rPr>
              <a:t>СВЯТОЙ БОГ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1818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12DAE1-5CB8-C7F1-F749-44D2759C9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A75073-D182-6F43-3878-76AB9F029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972" y="2104239"/>
            <a:ext cx="10388600" cy="4611831"/>
          </a:xfrm>
        </p:spPr>
        <p:txBody>
          <a:bodyPr>
            <a:normAutofit/>
          </a:bodyPr>
          <a:lstStyle/>
          <a:p>
            <a:pPr lvl="0"/>
            <a:endParaRPr lang="en-US" sz="3600" i="1" dirty="0"/>
          </a:p>
          <a:p>
            <a:r>
              <a:rPr lang="ru-RU" sz="3500" dirty="0"/>
              <a:t>Тексты из Писания: Псалом 102:14; 139:1–6; 1 Иоанна 3:20 </a:t>
            </a:r>
          </a:p>
          <a:p>
            <a:r>
              <a:rPr lang="ru-RU" sz="3500" dirty="0"/>
              <a:t>Молитва: Господи, Ты знаешь меня, мою жизнь, </a:t>
            </a:r>
          </a:p>
          <a:p>
            <a:pPr marL="0" indent="0">
              <a:buNone/>
            </a:pPr>
            <a:r>
              <a:rPr lang="ru-RU" sz="3500" dirty="0"/>
              <a:t>мое прошлое, настоящее и будущее. Пожалуйста, помоги мне доверять Тебе, несмотря на обстоятельства, в которых я нахожусь.</a:t>
            </a:r>
          </a:p>
          <a:p>
            <a:endParaRPr lang="en-US" sz="3600" dirty="0"/>
          </a:p>
          <a:p>
            <a:pPr marL="0" indent="0">
              <a:buNone/>
            </a:pPr>
            <a:endParaRPr lang="en-US" sz="4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F269B1F-C13D-4A63-65E7-39AC53CEE4CF}"/>
              </a:ext>
            </a:extLst>
          </p:cNvPr>
          <p:cNvSpPr txBox="1">
            <a:spLocks/>
          </p:cNvSpPr>
          <p:nvPr/>
        </p:nvSpPr>
        <p:spPr>
          <a:xfrm>
            <a:off x="443063" y="236198"/>
            <a:ext cx="104260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>
                <a:solidFill>
                  <a:schemeClr val="bg1"/>
                </a:solidFill>
              </a:rPr>
              <a:t>ВСЕВЕДУЩИЙ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5278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FC9E5A-ACDE-B9DF-F0AC-1527B4C09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10F2B-D418-940B-0A65-FAC401D81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972" y="2104239"/>
            <a:ext cx="10203634" cy="4611831"/>
          </a:xfrm>
        </p:spPr>
        <p:txBody>
          <a:bodyPr>
            <a:normAutofit/>
          </a:bodyPr>
          <a:lstStyle/>
          <a:p>
            <a:pPr lvl="0"/>
            <a:endParaRPr lang="en-US" sz="3600" i="1" dirty="0"/>
          </a:p>
          <a:p>
            <a:r>
              <a:rPr lang="ru-RU" sz="3500" dirty="0"/>
              <a:t>Тексты из Писания: 2 Царств 7:18–20; Псалом 15:2; Иоанн 13:12–17 </a:t>
            </a:r>
          </a:p>
          <a:p>
            <a:r>
              <a:rPr lang="ru-RU" sz="3500" dirty="0"/>
              <a:t>Молитва: Покажи мне, как быть лидером-слугой для окружающих меня людей.</a:t>
            </a:r>
          </a:p>
          <a:p>
            <a:pPr marL="0" indent="0">
              <a:buNone/>
            </a:pPr>
            <a:endParaRPr lang="en-US" sz="44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3F58EBB-427C-8959-56F6-2CEADF5B5459}"/>
              </a:ext>
            </a:extLst>
          </p:cNvPr>
          <p:cNvSpPr txBox="1">
            <a:spLocks/>
          </p:cNvSpPr>
          <p:nvPr/>
        </p:nvSpPr>
        <p:spPr>
          <a:xfrm>
            <a:off x="443063" y="236198"/>
            <a:ext cx="104260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>
                <a:solidFill>
                  <a:schemeClr val="bg1"/>
                </a:solidFill>
              </a:rPr>
              <a:t>ГОСПОДЬ, ВЛАДЫКА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271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063" y="236198"/>
            <a:ext cx="10426044" cy="1325563"/>
          </a:xfrm>
        </p:spPr>
        <p:txBody>
          <a:bodyPr>
            <a:normAutofit/>
          </a:bodyPr>
          <a:lstStyle/>
          <a:p>
            <a:r>
              <a:rPr lang="ru-RU" sz="5400" b="1" dirty="0">
                <a:solidFill>
                  <a:schemeClr val="bg1"/>
                </a:solidFill>
              </a:rPr>
              <a:t>«Имя» Бога</a:t>
            </a:r>
            <a:r>
              <a:rPr lang="en-US" sz="5400" b="1" dirty="0">
                <a:solidFill>
                  <a:schemeClr val="bg1"/>
                </a:solidFill>
              </a:rPr>
              <a:t>,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4400" dirty="0"/>
              <a:t>Произнесенное вслух</a:t>
            </a:r>
            <a:r>
              <a:rPr lang="en-US" sz="4400" dirty="0"/>
              <a:t> </a:t>
            </a:r>
            <a:r>
              <a:rPr lang="ru-RU" sz="4400" dirty="0"/>
              <a:t>или</a:t>
            </a:r>
            <a:r>
              <a:rPr lang="en-US" sz="4400" dirty="0"/>
              <a:t> </a:t>
            </a:r>
            <a:r>
              <a:rPr lang="ru-RU" sz="4400" dirty="0"/>
              <a:t>записанное в Писании, означает:</a:t>
            </a:r>
            <a:endParaRPr lang="en-US" sz="4400" dirty="0"/>
          </a:p>
          <a:p>
            <a:pPr marL="457200" indent="457200"/>
            <a:r>
              <a:rPr lang="ru-RU" sz="4400" dirty="0"/>
              <a:t>Его характер</a:t>
            </a:r>
            <a:r>
              <a:rPr lang="en-US" sz="4400" dirty="0"/>
              <a:t>,</a:t>
            </a:r>
          </a:p>
          <a:p>
            <a:pPr marL="457200" indent="457200"/>
            <a:r>
              <a:rPr lang="ru-RU" sz="4400" dirty="0"/>
              <a:t>Его праведность </a:t>
            </a:r>
            <a:r>
              <a:rPr lang="en-US" sz="4400" dirty="0"/>
              <a:t>, </a:t>
            </a:r>
          </a:p>
          <a:p>
            <a:pPr marL="457200" indent="457200"/>
            <a:r>
              <a:rPr lang="ru-RU" sz="4400" dirty="0"/>
              <a:t>Его черты характера</a:t>
            </a:r>
            <a:r>
              <a:rPr lang="en-US" sz="4400" dirty="0"/>
              <a:t>, </a:t>
            </a:r>
          </a:p>
          <a:p>
            <a:pPr marL="457200" indent="457200"/>
            <a:r>
              <a:rPr lang="ru-RU" sz="4400" dirty="0"/>
              <a:t>Его атрибуты</a:t>
            </a:r>
            <a:r>
              <a:rPr lang="en-US" sz="4400" dirty="0"/>
              <a:t>, </a:t>
            </a:r>
          </a:p>
          <a:p>
            <a:pPr marL="457200" indent="457200"/>
            <a:r>
              <a:rPr lang="ru-RU" sz="4400" dirty="0"/>
              <a:t>Его суть</a:t>
            </a:r>
            <a:r>
              <a:rPr lang="en-US" sz="4400" dirty="0"/>
              <a:t>.</a:t>
            </a: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val="4018582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7676C7-675E-8787-22E6-526BDC937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F3AA3A-17D2-A502-6CF8-9D7C5B6B5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972" y="2104240"/>
            <a:ext cx="10326183" cy="4611831"/>
          </a:xfrm>
        </p:spPr>
        <p:txBody>
          <a:bodyPr>
            <a:normAutofit/>
          </a:bodyPr>
          <a:lstStyle/>
          <a:p>
            <a:pPr lvl="0"/>
            <a:endParaRPr lang="en-US" sz="3500" i="1" dirty="0"/>
          </a:p>
          <a:p>
            <a:r>
              <a:rPr lang="ru-RU" sz="3500" dirty="0"/>
              <a:t>Тексты из Писания: Псалом 138:7–12; Иеремия 23:23, 24; Матфея 28:20 </a:t>
            </a:r>
          </a:p>
          <a:p>
            <a:r>
              <a:rPr lang="ru-RU" sz="3500" dirty="0"/>
              <a:t>Молитва: Благодарю Тебя, Господи, за то, что Ты близок ко всем, и поскольку Ты вездесущ, Ты — «Скорый помощник в бедах…» (Псалом 45:2).</a:t>
            </a:r>
          </a:p>
          <a:p>
            <a:pPr marL="0" indent="0">
              <a:buNone/>
            </a:pPr>
            <a:endParaRPr lang="en-US" sz="4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314DDF0-0831-7087-B087-5F1E910B7FCD}"/>
              </a:ext>
            </a:extLst>
          </p:cNvPr>
          <p:cNvSpPr txBox="1">
            <a:spLocks/>
          </p:cNvSpPr>
          <p:nvPr/>
        </p:nvSpPr>
        <p:spPr>
          <a:xfrm>
            <a:off x="443063" y="236198"/>
            <a:ext cx="104260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>
                <a:solidFill>
                  <a:schemeClr val="bg1"/>
                </a:solidFill>
              </a:rPr>
              <a:t>ВЕЗДЕСУЩИЙ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6354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21F836-FFB8-13F7-47B4-9E22ACD83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D012F-7D97-8AEC-D1C9-7046A65D9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972" y="2104238"/>
            <a:ext cx="10388600" cy="4611831"/>
          </a:xfrm>
        </p:spPr>
        <p:txBody>
          <a:bodyPr>
            <a:normAutofit/>
          </a:bodyPr>
          <a:lstStyle/>
          <a:p>
            <a:pPr lvl="0"/>
            <a:endParaRPr lang="en-US" sz="3500" i="1" dirty="0"/>
          </a:p>
          <a:p>
            <a:r>
              <a:rPr lang="ru-RU" sz="3500" dirty="0"/>
              <a:t>Тексты из Писания: Бытие 17:1, 2; Псалом 7; </a:t>
            </a:r>
          </a:p>
          <a:p>
            <a:pPr marL="0" indent="0">
              <a:buNone/>
            </a:pPr>
            <a:r>
              <a:rPr lang="ru-RU" sz="3500" dirty="0"/>
              <a:t>  Матфея 19:26 </a:t>
            </a:r>
          </a:p>
          <a:p>
            <a:r>
              <a:rPr lang="ru-RU" sz="3500" dirty="0"/>
              <a:t>Молитва: Я так рад, Господи, что для Тебя нет ничего невозможного!</a:t>
            </a:r>
          </a:p>
          <a:p>
            <a:pPr marL="0" lvl="0" indent="0">
              <a:buNone/>
            </a:pPr>
            <a:endParaRPr lang="en-US" sz="3600" dirty="0"/>
          </a:p>
          <a:p>
            <a:pPr marL="0" indent="0">
              <a:buNone/>
            </a:pPr>
            <a:endParaRPr lang="en-US" sz="4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28A889D-F54A-FF1A-FC95-CA8871B1FC46}"/>
              </a:ext>
            </a:extLst>
          </p:cNvPr>
          <p:cNvSpPr txBox="1">
            <a:spLocks/>
          </p:cNvSpPr>
          <p:nvPr/>
        </p:nvSpPr>
        <p:spPr>
          <a:xfrm>
            <a:off x="443063" y="236198"/>
            <a:ext cx="104260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 smtClean="0">
                <a:solidFill>
                  <a:schemeClr val="bg1"/>
                </a:solidFill>
              </a:rPr>
              <a:t>ВСЕМОГУЩИЙ </a:t>
            </a:r>
            <a:r>
              <a:rPr lang="ru-RU" sz="5400" b="1" dirty="0">
                <a:solidFill>
                  <a:schemeClr val="bg1"/>
                </a:solidFill>
              </a:rPr>
              <a:t>БОГ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7056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F95309-1429-88CE-DB9C-05FCB545B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FF79B-559F-C370-97CA-E37B13D2DE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971" y="2104240"/>
            <a:ext cx="10388600" cy="4611831"/>
          </a:xfrm>
        </p:spPr>
        <p:txBody>
          <a:bodyPr>
            <a:normAutofit/>
          </a:bodyPr>
          <a:lstStyle/>
          <a:p>
            <a:r>
              <a:rPr lang="ru-RU" sz="3500" dirty="0" smtClean="0"/>
              <a:t>Тексты </a:t>
            </a:r>
            <a:r>
              <a:rPr lang="ru-RU" sz="3500" dirty="0"/>
              <a:t>из Писания: Исаия 48:12; Филиппийцам 1:6; Откровение 22:13 </a:t>
            </a:r>
          </a:p>
          <a:p>
            <a:r>
              <a:rPr lang="ru-RU" sz="3500" dirty="0"/>
              <a:t>Молитва: Господь, Ты — А и Я! (Произнесите первую и последнюю буквы алфавита на своем родном языке.) Моя жизнь в Твоих руках, Ты будешь иметь последнее слово в моей жизни! Больше имен Бога и информации доступно на </a:t>
            </a:r>
            <a:r>
              <a:rPr lang="ru-RU" sz="3500" dirty="0" smtClean="0"/>
              <a:t>сайте </a:t>
            </a:r>
            <a:r>
              <a:rPr lang="ru-RU" sz="3600" dirty="0"/>
              <a:t>https://navigators.org.au/.</a:t>
            </a:r>
            <a:endParaRPr lang="en-US" sz="3600" dirty="0"/>
          </a:p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endParaRPr lang="en-US" sz="40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D3EB531-0F71-6294-1445-B9E216ACF464}"/>
              </a:ext>
            </a:extLst>
          </p:cNvPr>
          <p:cNvSpPr txBox="1">
            <a:spLocks/>
          </p:cNvSpPr>
          <p:nvPr/>
        </p:nvSpPr>
        <p:spPr>
          <a:xfrm>
            <a:off x="443063" y="236198"/>
            <a:ext cx="104260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>
                <a:solidFill>
                  <a:schemeClr val="bg1"/>
                </a:solidFill>
              </a:rPr>
              <a:t>ПЕРВЫЙ И ПОСЛЕДНИЙ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5839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D93E44-D36D-9D24-2C3C-AAC779507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FAE484-70A8-4B3C-1724-3E89D3D51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970" y="2104240"/>
            <a:ext cx="10222489" cy="4611831"/>
          </a:xfrm>
        </p:spPr>
        <p:txBody>
          <a:bodyPr>
            <a:normAutofit fontScale="77500" lnSpcReduction="20000"/>
          </a:bodyPr>
          <a:lstStyle/>
          <a:p>
            <a:pPr lvl="0"/>
            <a:endParaRPr lang="en-US" sz="3600" i="1" dirty="0"/>
          </a:p>
          <a:p>
            <a:r>
              <a:rPr lang="ru-RU" sz="3600" dirty="0"/>
              <a:t>Мореплаватели. «Имена и атрибуты Бога». Привлечение друзей в путешествие. </a:t>
            </a:r>
            <a:r>
              <a:rPr lang="en-CA" sz="3600" dirty="0"/>
              <a:t>https://</a:t>
            </a:r>
            <a:r>
              <a:rPr lang="en-CA" sz="3600" dirty="0" err="1"/>
              <a:t>www.navigators.org</a:t>
            </a:r>
            <a:r>
              <a:rPr lang="en-CA" sz="3600" dirty="0"/>
              <a:t>/</a:t>
            </a:r>
            <a:r>
              <a:rPr lang="en-CA" sz="3600" dirty="0" err="1"/>
              <a:t>disciplemaking</a:t>
            </a:r>
            <a:r>
              <a:rPr lang="en-CA" sz="3600" dirty="0"/>
              <a:t>/adm1/names-and</a:t>
            </a:r>
            <a:br>
              <a:rPr lang="en-CA" sz="3600" dirty="0"/>
            </a:br>
            <a:r>
              <a:rPr lang="en-CA" sz="3600" dirty="0"/>
              <a:t>-attributes-of-god/.</a:t>
            </a:r>
          </a:p>
          <a:p>
            <a:endParaRPr lang="en-CA" sz="3600" dirty="0"/>
          </a:p>
          <a:p>
            <a:r>
              <a:rPr lang="ru-RU" sz="3600" dirty="0"/>
              <a:t>Эллен Уайт, </a:t>
            </a:r>
            <a:r>
              <a:rPr lang="ru-RU" sz="3600" i="1" dirty="0"/>
              <a:t>Иисус,</a:t>
            </a:r>
            <a:r>
              <a:rPr lang="en-CA" sz="3600" i="1" dirty="0"/>
              <a:t> </a:t>
            </a:r>
            <a:r>
              <a:rPr lang="ru-RU" sz="3600" dirty="0"/>
              <a:t>Имя превыше всех имён</a:t>
            </a:r>
            <a:r>
              <a:rPr lang="en-CA" sz="3600" i="1" dirty="0"/>
              <a:t>.</a:t>
            </a:r>
            <a:r>
              <a:rPr lang="en-CA" sz="3600" dirty="0"/>
              <a:t> Nampa, ID: </a:t>
            </a:r>
            <a:r>
              <a:rPr lang="ru-RU" sz="3600" dirty="0"/>
              <a:t>Издательство </a:t>
            </a:r>
            <a:r>
              <a:rPr lang="en-CA" sz="3600" dirty="0"/>
              <a:t>Pacific Press®, 2020.</a:t>
            </a:r>
          </a:p>
          <a:p>
            <a:endParaRPr lang="en-CA" sz="3600" dirty="0"/>
          </a:p>
          <a:p>
            <a:r>
              <a:rPr lang="ru-RU" sz="3600" dirty="0"/>
              <a:t>Отдел Женского Служения</a:t>
            </a:r>
            <a:r>
              <a:rPr lang="en-US" sz="3600" dirty="0"/>
              <a:t>. “</a:t>
            </a:r>
            <a:r>
              <a:rPr lang="ru-RU" sz="3600" dirty="0"/>
              <a:t>Имена Бога</a:t>
            </a:r>
            <a:r>
              <a:rPr lang="en-US" sz="3600" dirty="0"/>
              <a:t>.” </a:t>
            </a:r>
            <a:r>
              <a:rPr lang="ru-RU" sz="3600" dirty="0"/>
              <a:t>Мое ежедневное </a:t>
            </a:r>
            <a:r>
              <a:rPr lang="ru-RU" sz="3600"/>
              <a:t>хождение с Иисусом</a:t>
            </a:r>
            <a:r>
              <a:rPr lang="en-US" sz="3600" dirty="0"/>
              <a:t>. https://</a:t>
            </a:r>
            <a:r>
              <a:rPr lang="en-US" sz="3600" dirty="0" err="1"/>
              <a:t>women.adventist.org</a:t>
            </a:r>
            <a:r>
              <a:rPr lang="en-US" sz="3600" dirty="0"/>
              <a:t>/the-names-of</a:t>
            </a:r>
            <a:br>
              <a:rPr lang="en-US" sz="3600" dirty="0"/>
            </a:br>
            <a:r>
              <a:rPr lang="en-US" sz="3600" dirty="0"/>
              <a:t>-</a:t>
            </a:r>
            <a:r>
              <a:rPr lang="en-US" sz="3600" dirty="0" err="1"/>
              <a:t>god?searchsite</a:t>
            </a:r>
            <a:r>
              <a:rPr lang="en-US" sz="3600" dirty="0"/>
              <a:t>=</a:t>
            </a:r>
            <a:r>
              <a:rPr lang="en-US" sz="3600" dirty="0" err="1"/>
              <a:t>women.adventist.org&amp;ref</a:t>
            </a:r>
            <a:r>
              <a:rPr lang="en-US" sz="3600" dirty="0"/>
              <a:t>=on-site</a:t>
            </a:r>
            <a:br>
              <a:rPr lang="en-US" sz="3600" dirty="0"/>
            </a:br>
            <a:r>
              <a:rPr lang="en-US" sz="3600" dirty="0"/>
              <a:t>-</a:t>
            </a:r>
            <a:r>
              <a:rPr lang="en-US" sz="3600" dirty="0" err="1"/>
              <a:t>search&amp;searchterm</a:t>
            </a:r>
            <a:r>
              <a:rPr lang="en-US" sz="3600" dirty="0"/>
              <a:t>=Names+of%20God.</a:t>
            </a:r>
          </a:p>
          <a:p>
            <a:pPr lvl="0"/>
            <a:endParaRPr lang="en-US" sz="3600" dirty="0"/>
          </a:p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endParaRPr lang="en-US" sz="40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7C759CF-5B3E-8693-D196-C3FA0CD33566}"/>
              </a:ext>
            </a:extLst>
          </p:cNvPr>
          <p:cNvSpPr txBox="1">
            <a:spLocks/>
          </p:cNvSpPr>
          <p:nvPr/>
        </p:nvSpPr>
        <p:spPr>
          <a:xfrm>
            <a:off x="443063" y="236198"/>
            <a:ext cx="104260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>
                <a:solidFill>
                  <a:schemeClr val="bg1"/>
                </a:solidFill>
              </a:rPr>
              <a:t>Используемые материалы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900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90B49BD-57B6-8E41-1A14-14F2CE833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8774" y="519002"/>
            <a:ext cx="8700655" cy="1356932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Montserrat" panose="00000500000000000000" pitchFamily="50" charset="0"/>
              </a:rPr>
              <a:t>Библейские тексты с именами Бога</a:t>
            </a:r>
            <a:endParaRPr lang="pt-BR" sz="4000" b="1" dirty="0">
              <a:latin typeface="Montserrat" panose="00000500000000000000" pitchFamily="50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495ABE3-FC6D-6D83-CFBE-A0B416D84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1875934"/>
            <a:ext cx="9959109" cy="4476519"/>
          </a:xfrm>
        </p:spPr>
        <p:txBody>
          <a:bodyPr>
            <a:normAutofit/>
          </a:bodyPr>
          <a:lstStyle/>
          <a:p>
            <a:r>
              <a:rPr lang="ru-RU" sz="3600" dirty="0"/>
              <a:t>Даниила</a:t>
            </a:r>
            <a:r>
              <a:rPr lang="en-US" sz="3600" dirty="0"/>
              <a:t> 2:20</a:t>
            </a:r>
          </a:p>
          <a:p>
            <a:pPr marL="288925" indent="0">
              <a:buNone/>
            </a:pPr>
            <a:r>
              <a:rPr lang="ru-RU" sz="3000" dirty="0"/>
              <a:t>“И сказал Даниил: да будет благословенно имя Господа от века и до века! ибо у Него мудрость и сила…”.</a:t>
            </a:r>
            <a:endParaRPr lang="en-US" sz="3000" dirty="0"/>
          </a:p>
          <a:p>
            <a:r>
              <a:rPr lang="ru-RU" sz="3600" dirty="0"/>
              <a:t>Второзаконие</a:t>
            </a:r>
            <a:r>
              <a:rPr lang="en-US" sz="3600" dirty="0"/>
              <a:t> 18:7</a:t>
            </a:r>
          </a:p>
          <a:p>
            <a:pPr marL="288925" indent="0">
              <a:buNone/>
            </a:pPr>
            <a:r>
              <a:rPr lang="ru-RU" sz="3000" dirty="0"/>
              <a:t>“И будет служить во имя Господа, Бога своего, как и все братья его левиты, предстоящие там пред Господом…”</a:t>
            </a: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3980296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0A33ED-883E-F38B-2B68-155DA25F7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B1BAEFE-DADA-3B53-1B53-F9E42FD7C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4524" y="410297"/>
            <a:ext cx="8700655" cy="1356932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Montserrat" panose="00000500000000000000" pitchFamily="50" charset="0"/>
              </a:rPr>
              <a:t>Библейские тексты с именами Бога</a:t>
            </a:r>
            <a:endParaRPr lang="pt-BR" sz="4000" b="1" dirty="0">
              <a:latin typeface="Montserrat" panose="00000500000000000000" pitchFamily="50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7E8CC53-C16E-424B-FCE3-ACE818DA9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549" y="1911727"/>
            <a:ext cx="10208490" cy="4829666"/>
          </a:xfrm>
        </p:spPr>
        <p:txBody>
          <a:bodyPr>
            <a:normAutofit/>
          </a:bodyPr>
          <a:lstStyle/>
          <a:p>
            <a:r>
              <a:rPr lang="ru-RU" sz="3500" dirty="0"/>
              <a:t> 1 Царств 17:45 </a:t>
            </a:r>
          </a:p>
          <a:p>
            <a:pPr marL="0" indent="0">
              <a:buNone/>
            </a:pPr>
            <a:r>
              <a:rPr lang="ru-RU" sz="3500" dirty="0"/>
              <a:t>  “А Давид отвечал Филистимлянину: ты идёшь против меня с мечом и копьём и щитом, а я иду против тебя во имя Господа </a:t>
            </a:r>
            <a:r>
              <a:rPr lang="ru-RU" sz="3500" dirty="0" err="1"/>
              <a:t>Саваофа</a:t>
            </a:r>
            <a:r>
              <a:rPr lang="ru-RU" sz="3500" dirty="0"/>
              <a:t>, Бога воинств Израильских, которые ты поносил…” </a:t>
            </a:r>
            <a:endParaRPr lang="en-US" sz="3500" dirty="0"/>
          </a:p>
          <a:p>
            <a:r>
              <a:rPr lang="ru-RU" sz="3500" dirty="0"/>
              <a:t>Псалом 47:11 </a:t>
            </a:r>
            <a:r>
              <a:rPr lang="en-US" sz="3500" dirty="0"/>
              <a:t>.</a:t>
            </a:r>
          </a:p>
          <a:p>
            <a:pPr marL="288925" indent="0">
              <a:buNone/>
            </a:pPr>
            <a:r>
              <a:rPr lang="ru-RU" sz="3500" dirty="0"/>
              <a:t>“Как имя Твоё, Боже, так и хвала Твоя до концов земли; десница Твоя полна правды.” </a:t>
            </a:r>
            <a:endParaRPr lang="pt-BR" sz="3500" dirty="0"/>
          </a:p>
        </p:txBody>
      </p:sp>
    </p:spTree>
    <p:extLst>
      <p:ext uri="{BB962C8B-B14F-4D97-AF65-F5344CB8AC3E}">
        <p14:creationId xmlns:p14="http://schemas.microsoft.com/office/powerpoint/2010/main" val="1306173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492F87-9240-73A0-28A2-3F537C7D5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BD85F55-C12B-FED4-BCA7-139910D6C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7824" y="295997"/>
            <a:ext cx="8700655" cy="1356932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Montserrat" panose="00000500000000000000" pitchFamily="50" charset="0"/>
              </a:rPr>
              <a:t>Библейские тексты с именами Бога</a:t>
            </a:r>
            <a:endParaRPr lang="pt-BR" sz="4000" b="1" dirty="0">
              <a:latin typeface="Montserrat" panose="00000500000000000000" pitchFamily="50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C17608A-AC8C-D59A-7A6E-B31A3E9FA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1875934"/>
            <a:ext cx="10194636" cy="4982066"/>
          </a:xfrm>
        </p:spPr>
        <p:txBody>
          <a:bodyPr>
            <a:normAutofit fontScale="92500" lnSpcReduction="10000"/>
          </a:bodyPr>
          <a:lstStyle/>
          <a:p>
            <a:r>
              <a:rPr lang="ru-RU" sz="3800" dirty="0"/>
              <a:t>Иоанна 1:12 </a:t>
            </a:r>
          </a:p>
          <a:p>
            <a:pPr marL="0" indent="0">
              <a:buNone/>
            </a:pPr>
            <a:r>
              <a:rPr lang="ru-RU" sz="3800" dirty="0"/>
              <a:t> “А тем, которые приняли Его, верующим во имя Его, дал власть быть чадами Божиими” </a:t>
            </a:r>
          </a:p>
          <a:p>
            <a:pPr marL="0" indent="0">
              <a:buNone/>
            </a:pPr>
            <a:endParaRPr lang="en-US" sz="3800" dirty="0"/>
          </a:p>
          <a:p>
            <a:r>
              <a:rPr lang="ru-RU" sz="3800" dirty="0"/>
              <a:t>Матфея 6:9, 10 </a:t>
            </a:r>
          </a:p>
          <a:p>
            <a:pPr marL="0" indent="0">
              <a:buNone/>
            </a:pPr>
            <a:r>
              <a:rPr lang="ru-RU" sz="3800" dirty="0"/>
              <a:t>  “Молитесь же так: «Отче наш, </a:t>
            </a:r>
          </a:p>
          <a:p>
            <a:pPr marL="0" indent="0">
              <a:buNone/>
            </a:pPr>
            <a:r>
              <a:rPr lang="ru-RU" sz="3800" dirty="0"/>
              <a:t>сущий на небесах! да святится имя Твоё;</a:t>
            </a:r>
          </a:p>
          <a:p>
            <a:pPr marL="0" indent="0">
              <a:buNone/>
            </a:pPr>
            <a:r>
              <a:rPr lang="ru-RU" sz="3800" dirty="0"/>
              <a:t>да </a:t>
            </a:r>
            <a:r>
              <a:rPr lang="ru-RU" sz="3800" dirty="0" err="1"/>
              <a:t>приидет</a:t>
            </a:r>
            <a:r>
              <a:rPr lang="ru-RU" sz="3800" dirty="0"/>
              <a:t> Царствие Твоё; </a:t>
            </a:r>
          </a:p>
          <a:p>
            <a:pPr marL="0" indent="0">
              <a:buNone/>
            </a:pPr>
            <a:r>
              <a:rPr lang="ru-RU" sz="3800" dirty="0"/>
              <a:t>да будет воля Твоя и на земле, как на небе…” </a:t>
            </a:r>
            <a:endParaRPr lang="en-US" sz="38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03882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D7850-30E2-E571-9768-3019A337C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4091" y="217344"/>
            <a:ext cx="7660563" cy="1498334"/>
          </a:xfrm>
        </p:spPr>
        <p:txBody>
          <a:bodyPr>
            <a:normAutofit fontScale="90000"/>
          </a:bodyPr>
          <a:lstStyle/>
          <a:p>
            <a:r>
              <a:rPr lang="en-US" sz="5400" b="1" dirty="0"/>
              <a:t>                     </a:t>
            </a:r>
            <a:r>
              <a:rPr lang="ru-RU" sz="5400" b="1" dirty="0"/>
              <a:t>Я ЕСМЬ СУЩИЙ</a:t>
            </a:r>
            <a:r>
              <a:rPr lang="en-US" dirty="0"/>
              <a:t/>
            </a:r>
            <a:br>
              <a:rPr lang="en-US" dirty="0"/>
            </a:br>
            <a:endParaRPr lang="pt-BR" sz="4000" dirty="0">
              <a:latin typeface="Montserrat" panose="00000500000000000000" pitchFamily="50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49B05F0-CCED-0716-C378-4CA51B99D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9517" y="3484418"/>
            <a:ext cx="8409709" cy="5061238"/>
          </a:xfrm>
        </p:spPr>
        <p:txBody>
          <a:bodyPr>
            <a:normAutofit/>
          </a:bodyPr>
          <a:lstStyle/>
          <a:p>
            <a:r>
              <a:rPr lang="ru-RU" sz="4000" dirty="0"/>
              <a:t>Божье имя раскрылось Моисею в истории, записанной в Исход </a:t>
            </a:r>
            <a:r>
              <a:rPr lang="en-US" sz="4000" dirty="0"/>
              <a:t>3:14 </a:t>
            </a:r>
          </a:p>
          <a:p>
            <a:r>
              <a:rPr lang="ru-RU" dirty="0"/>
              <a:t>Это имя Высшего, Независимого, Самодостаточного Существа</a:t>
            </a:r>
            <a:r>
              <a:rPr lang="ru-RU" sz="4000" dirty="0"/>
              <a:t> 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2470095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79F0EB-3B81-03DA-BEF7-39E6724BE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D9E0F-06FA-FF47-A63C-182B8382C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4089" y="2065194"/>
            <a:ext cx="7660563" cy="1498334"/>
          </a:xfrm>
        </p:spPr>
        <p:txBody>
          <a:bodyPr>
            <a:normAutofit fontScale="90000"/>
          </a:bodyPr>
          <a:lstStyle/>
          <a:p>
            <a:r>
              <a:rPr lang="en-US" sz="5400" b="1" dirty="0"/>
              <a:t>                     </a:t>
            </a:r>
            <a:r>
              <a:rPr lang="ru-RU" sz="5400" b="1" dirty="0"/>
              <a:t>Я ЕСМЬ СУЩИЙ</a:t>
            </a:r>
            <a:r>
              <a:rPr lang="en-US" dirty="0"/>
              <a:t/>
            </a:r>
            <a:br>
              <a:rPr lang="en-US" dirty="0"/>
            </a:br>
            <a:endParaRPr lang="pt-BR" sz="4000" dirty="0">
              <a:latin typeface="Montserrat" panose="00000500000000000000" pitchFamily="50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5294387-BF61-F5B9-D6D8-66B43650D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9517" y="3103418"/>
            <a:ext cx="8409709" cy="5061238"/>
          </a:xfrm>
        </p:spPr>
        <p:txBody>
          <a:bodyPr>
            <a:normAutofit/>
          </a:bodyPr>
          <a:lstStyle/>
          <a:p>
            <a:r>
              <a:rPr lang="ru-RU" dirty="0"/>
              <a:t>Иисус также использовал множество утверждений </a:t>
            </a:r>
          </a:p>
          <a:p>
            <a:pPr marL="0" indent="0">
              <a:buNone/>
            </a:pPr>
            <a:r>
              <a:rPr lang="ru-RU" dirty="0"/>
              <a:t>«Я ЕСМЬ СУЩИЙ», чтобы явить Себя как Бога, например: </a:t>
            </a:r>
          </a:p>
          <a:p>
            <a:r>
              <a:rPr lang="ru-RU" dirty="0"/>
              <a:t>«Я </a:t>
            </a:r>
            <a:r>
              <a:rPr lang="ru-RU" dirty="0" err="1"/>
              <a:t>есмь</a:t>
            </a:r>
            <a:r>
              <a:rPr lang="ru-RU" dirty="0"/>
              <a:t> хлеб жизни» (Ин. 6:35). </a:t>
            </a:r>
          </a:p>
          <a:p>
            <a:r>
              <a:rPr lang="ru-RU" dirty="0"/>
              <a:t>Я ЕСМЬ СУЩИЙ – это прошлое, настоящее и будущее. </a:t>
            </a:r>
          </a:p>
        </p:txBody>
      </p:sp>
    </p:spTree>
    <p:extLst>
      <p:ext uri="{BB962C8B-B14F-4D97-AF65-F5344CB8AC3E}">
        <p14:creationId xmlns:p14="http://schemas.microsoft.com/office/powerpoint/2010/main" val="449940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ED30F3-1599-60ED-CEA4-CBA80E020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222984-365A-84C7-9182-953F93D24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4000" dirty="0"/>
          </a:p>
          <a:p>
            <a:r>
              <a:rPr lang="ru-RU" sz="4000" dirty="0"/>
              <a:t>говорится о Боге «Который есть, и был, и  грядет…».</a:t>
            </a:r>
          </a:p>
          <a:p>
            <a:pPr marL="0" indent="0">
              <a:buNone/>
            </a:pPr>
            <a:endParaRPr lang="en-US" sz="4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017DCBD-D6C7-66CE-49AE-A2A8661F3D37}"/>
              </a:ext>
            </a:extLst>
          </p:cNvPr>
          <p:cNvSpPr txBox="1">
            <a:spLocks/>
          </p:cNvSpPr>
          <p:nvPr/>
        </p:nvSpPr>
        <p:spPr>
          <a:xfrm>
            <a:off x="443063" y="236198"/>
            <a:ext cx="104260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dirty="0">
                <a:solidFill>
                  <a:schemeClr val="bg1"/>
                </a:solidFill>
              </a:rPr>
              <a:t>в Откровение 1:4, 8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512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AE6740-8183-ED03-2823-5F53BFE77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3A687-AFF9-15BB-025A-2C97D19BA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793" y="217344"/>
            <a:ext cx="9959108" cy="1325563"/>
          </a:xfrm>
        </p:spPr>
        <p:txBody>
          <a:bodyPr>
            <a:normAutofit/>
          </a:bodyPr>
          <a:lstStyle/>
          <a:p>
            <a:r>
              <a:rPr lang="ru-RU" dirty="0"/>
              <a:t>Молитва, </a:t>
            </a:r>
            <a:r>
              <a:rPr lang="ru-RU" dirty="0" smtClean="0"/>
              <a:t>с использованием имени </a:t>
            </a:r>
            <a:r>
              <a:rPr lang="ru-RU" dirty="0"/>
              <a:t>Бога «Я ЕСМЬ СУЩИЙ».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5907D5-2F3F-E1CB-B027-27A45B09F8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10153072" cy="45105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500" dirty="0"/>
          </a:p>
          <a:p>
            <a:r>
              <a:rPr lang="ru-RU" sz="3500" dirty="0"/>
              <a:t>Тексты из Священного Писания: Исход 3:13–15; Иоанн 10:7–11; 14:6 </a:t>
            </a:r>
          </a:p>
          <a:p>
            <a:r>
              <a:rPr lang="ru-RU" sz="3500" dirty="0"/>
              <a:t>Молитва: Ты — Великий Я ЕСМЬ СУЩИЙ, Единственный, совершенно Самодостаточный. Благодарю Тебя, что я могу найти в Тебе </a:t>
            </a:r>
            <a:r>
              <a:rPr lang="ru-RU" sz="3500" dirty="0" smtClean="0"/>
              <a:t>всё, что </a:t>
            </a:r>
            <a:r>
              <a:rPr lang="ru-RU" sz="3500" dirty="0"/>
              <a:t>мне нужно. </a:t>
            </a:r>
          </a:p>
          <a:p>
            <a:pPr marL="0" indent="0">
              <a:buNone/>
            </a:pP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214873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1994</TotalTime>
  <Words>1116</Words>
  <Application>Microsoft Office PowerPoint</Application>
  <PresentationFormat>Широкоэкранный</PresentationFormat>
  <Paragraphs>112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Arizonia</vt:lpstr>
      <vt:lpstr>Calibri</vt:lpstr>
      <vt:lpstr>Calibri Light</vt:lpstr>
      <vt:lpstr>Montserrat</vt:lpstr>
      <vt:lpstr>Montserrat SemiBold</vt:lpstr>
      <vt:lpstr>Office Theme</vt:lpstr>
      <vt:lpstr>Презентация PowerPoint</vt:lpstr>
      <vt:lpstr>«Имя» Бога,</vt:lpstr>
      <vt:lpstr>Библейские тексты с именами Бога</vt:lpstr>
      <vt:lpstr>Библейские тексты с именами Бога</vt:lpstr>
      <vt:lpstr>Библейские тексты с именами Бога</vt:lpstr>
      <vt:lpstr>                     Я ЕСМЬ СУЩИЙ </vt:lpstr>
      <vt:lpstr>                     Я ЕСМЬ СУЩИЙ </vt:lpstr>
      <vt:lpstr>Презентация PowerPoint</vt:lpstr>
      <vt:lpstr>Молитва, с использованием имени Бога «Я ЕСМЬ СУЩИЙ».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God’s love</dc:title>
  <dc:creator>Erika Miike</dc:creator>
  <cp:lastModifiedBy>Tatiana Kucheruk</cp:lastModifiedBy>
  <cp:revision>46</cp:revision>
  <dcterms:created xsi:type="dcterms:W3CDTF">2023-02-14T12:16:54Z</dcterms:created>
  <dcterms:modified xsi:type="dcterms:W3CDTF">2026-03-10T09:02:50Z</dcterms:modified>
</cp:coreProperties>
</file>