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660"/>
  </p:normalViewPr>
  <p:slideViewPr>
    <p:cSldViewPr>
      <p:cViewPr varScale="1">
        <p:scale>
          <a:sx n="86" d="100"/>
          <a:sy n="8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10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67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0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11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49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27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94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93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61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43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24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1585-DA7C-4E0E-B411-18BA6578EAE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39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istwomensministries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65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«Учиться никогда не поздно» разработана отделом женского служения Южно-Азиатского дивизиона (Индия). Первая программа была организована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десяти центрах северо-восточной части Индии в 2001 г.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69342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Другие программы, отвечающие </a:t>
            </a:r>
            <a:r>
              <a:rPr lang="en-US" dirty="0" smtClean="0"/>
              <a:t>        </a:t>
            </a:r>
            <a:r>
              <a:rPr lang="ru-RU" dirty="0" smtClean="0"/>
              <a:t>на вышеперечисленные нужды, включают в себя программы </a:t>
            </a:r>
            <a:r>
              <a:rPr lang="en-US" dirty="0" smtClean="0"/>
              <a:t>               </a:t>
            </a:r>
            <a:r>
              <a:rPr lang="ru-RU" dirty="0" smtClean="0"/>
              <a:t>по борьбе с насилием, по управлению финансами, управлению стрессом, временем и др. </a:t>
            </a:r>
            <a:r>
              <a:rPr lang="ru-RU" dirty="0" smtClean="0">
                <a:solidFill>
                  <a:srgbClr val="C00000"/>
                </a:solidFill>
              </a:rPr>
              <a:t>(Материалы и пособия отдела женского служения Генеральной Конференции могут    дать вам много идей для проведения подобных программ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www.adventistwomensministries.org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1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Изучение нужд общества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/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демографические характеристики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Замечательный способ принять решение        о том, какие программы подходят для нужд вашего общества – проведение анкетирования и исследования.</a:t>
            </a:r>
            <a:r>
              <a:rPr lang="ru-RU" dirty="0" smtClean="0"/>
              <a:t> Кто живет      в вашем районе? Какие нужды по мнению представителей местного населения, они испытывают? Какие группы населения проживают в вашем районе?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1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36637"/>
            <a:ext cx="6781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Демографические характеристики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Вы можете узнать, каков состав населения в данном районе (население, религиозные предпочтения, доход людей и др.), изучив демографические характеристики данной области.</a:t>
            </a:r>
            <a:endParaRPr lang="en-US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Изучение нужд общества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r>
              <a:rPr lang="ru-RU" i="1" dirty="0" smtClean="0">
                <a:solidFill>
                  <a:srgbClr val="C00000"/>
                </a:solidFill>
              </a:rPr>
              <a:t>              </a:t>
            </a:r>
            <a:r>
              <a:rPr lang="ru-RU" dirty="0" smtClean="0"/>
              <a:t>Как вам узнать, какие нужды испытывают жители этого района?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1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67818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того, как вы собрали достаточно информации, проанализируйте ее и честно оцените потенциальные ресурсы вашей церкви и общества.    Затем примите решение,       какие программы можно будет реализовать в обществе                 и церкви.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Социальные программы     и служения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3124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Существует множество способов ответить       на нужды людей. Этот список может изменяться в зависимости от того, кто сможет проводить семинары и программы.                Вот несколько широко распространенных программ, которые, по нашему мнению, можно включить в вашу работу: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79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"/>
            <a:ext cx="6934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 могут быть посвящены таким темам, как</a:t>
            </a:r>
            <a:endParaRPr 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/>
              <a:t>Здоровье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/>
              <a:t>Старение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/>
              <a:t>Душевное здоровье</a:t>
            </a:r>
            <a:endParaRPr lang="en-US" sz="2800" dirty="0"/>
          </a:p>
          <a:p>
            <a:pPr lvl="0"/>
            <a:r>
              <a:rPr lang="ru-RU" sz="2800" dirty="0" smtClean="0"/>
              <a:t>Депрессия и суицид</a:t>
            </a:r>
            <a:endParaRPr lang="en-US" sz="2800" dirty="0"/>
          </a:p>
          <a:p>
            <a:pPr lvl="0"/>
            <a:r>
              <a:rPr lang="ru-RU" sz="2800" dirty="0" smtClean="0"/>
              <a:t>Восстановление после потери близких людей</a:t>
            </a:r>
            <a:endParaRPr lang="en-US" sz="2800" dirty="0"/>
          </a:p>
          <a:p>
            <a:pPr lvl="0"/>
            <a:r>
              <a:rPr lang="ru-RU" sz="2800" dirty="0" smtClean="0"/>
              <a:t>Поддержка во время развода</a:t>
            </a:r>
            <a:endParaRPr lang="en-US" sz="2800" dirty="0"/>
          </a:p>
          <a:p>
            <a:pPr lvl="0"/>
            <a:r>
              <a:rPr lang="ru-RU" sz="2800" dirty="0" smtClean="0"/>
              <a:t>Развитие детей в проблемных семьях: алкоголизм, насилие или другие травматические ситуации </a:t>
            </a:r>
            <a:endParaRPr lang="en-US" sz="2800" dirty="0"/>
          </a:p>
          <a:p>
            <a:pPr lvl="0"/>
            <a:r>
              <a:rPr lang="ru-RU" sz="2800" dirty="0" smtClean="0"/>
              <a:t>Самооценка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919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36637"/>
            <a:ext cx="70104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Семинары о семье</a:t>
            </a:r>
            <a:endParaRPr lang="en-US" dirty="0" smtClean="0"/>
          </a:p>
          <a:p>
            <a:endParaRPr lang="en-US" sz="1050" dirty="0"/>
          </a:p>
          <a:p>
            <a:r>
              <a:rPr lang="ru-RU" dirty="0" smtClean="0"/>
              <a:t>Семинары для личного развития</a:t>
            </a:r>
            <a:endParaRPr lang="en-US" dirty="0" smtClean="0"/>
          </a:p>
          <a:p>
            <a:endParaRPr lang="en-US" sz="1200" dirty="0"/>
          </a:p>
          <a:p>
            <a:r>
              <a:rPr lang="ru-RU" b="1" dirty="0" smtClean="0">
                <a:solidFill>
                  <a:srgbClr val="002060"/>
                </a:solidFill>
              </a:rPr>
              <a:t>Можно разработать много других программ, нацеленных на нужды общества, в зависимости от того, есть ли у вас квалифицированный персонал и ресурсы.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8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7818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постоянно нужно замечать изменения в жизни общества. Необходимо иметь творческий подход, изменять наши программы, чтобы отвечать на важные нужды общества.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4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Руководящие принципы</a:t>
            </a: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581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Существуют руководящие принципы, которые помогут нам быть более эффективными            в проведении семинаров и помощи людям.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так как мы являемся посланниками Христа, нам нужно в каждом нашем служении и при проведении каждого мероприятия создавать атмосферу любви      и заботы. Люди важнее программ                или служений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1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3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09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1958975"/>
            <a:ext cx="48768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Подготовка общества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58013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244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04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для того, чтобы этого достигнуть, нужно много молиться о семинаре или служении, которое вы планируете. Молитесь о том, чтобы Дух использовал вас                и руководил вами. Молитесь о тех, кому вы будете служить.                    И используйте каждую возможность, чтобы молиться </a:t>
            </a:r>
            <a:r>
              <a:rPr lang="ru-RU" i="1" dirty="0" smtClean="0">
                <a:solidFill>
                  <a:srgbClr val="002060"/>
                </a:solidFill>
              </a:rPr>
              <a:t>вместе</a:t>
            </a:r>
            <a:r>
              <a:rPr lang="ru-RU" dirty="0" smtClean="0">
                <a:solidFill>
                  <a:srgbClr val="002060"/>
                </a:solidFill>
              </a:rPr>
              <a:t> с участниками программы.</a:t>
            </a:r>
            <a:r>
              <a:rPr lang="ru-RU" dirty="0" smtClean="0"/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6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6858000" cy="51054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Все время развивайте дружеские отношения.</a:t>
            </a:r>
            <a:r>
              <a:rPr lang="ru-RU" dirty="0" smtClean="0"/>
              <a:t> Нам нужно строить дружеские отношения с людьми задолго до того, как они придут в церковь, и затем продолжать их развивать вне зависимости от того, присоединятся они к церкви      или нет. </a:t>
            </a:r>
            <a:endParaRPr lang="en-US" dirty="0" smtClean="0"/>
          </a:p>
          <a:p>
            <a:endParaRPr lang="en-US" sz="2200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Будьте целенаправленны в том, чтобы помогать вашим членам церкви находить друзей.</a:t>
            </a:r>
            <a:r>
              <a:rPr lang="ru-RU" dirty="0" smtClean="0"/>
              <a:t> Заранее подготовьте    их и предоставьте возможность найти новых друзей во время программ.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1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Последующие действия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76600"/>
            <a:ext cx="8229600" cy="3276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Очень важно, </a:t>
            </a:r>
            <a:r>
              <a:rPr lang="ru-RU" dirty="0" smtClean="0"/>
              <a:t>чтобы </a:t>
            </a:r>
            <a:r>
              <a:rPr lang="ru-RU" dirty="0" smtClean="0"/>
              <a:t>вы целенаправленно продолжали работу после окончания проведения семинаров   и служения малых групп, программ и мероприятий, проведенных в вашей церкви и других семинаров   и служений.</a:t>
            </a:r>
            <a:r>
              <a:rPr lang="en-US" dirty="0" smtClean="0"/>
              <a:t> </a:t>
            </a:r>
          </a:p>
          <a:p>
            <a:r>
              <a:rPr lang="ru-RU" dirty="0" smtClean="0"/>
              <a:t>Наше служение евангелизации было бы более эффективным, если бы мы каким-то образом продолжали работу после осуществления             всех наших служений и программ.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68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Планирование программы для работы с местными жителями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Планирование программы, которая вызовет интерес местных жителей подобно планированию самой евангельской программы. </a:t>
            </a:r>
            <a:r>
              <a:rPr lang="ru-RU" b="1" dirty="0" smtClean="0">
                <a:solidFill>
                  <a:srgbClr val="002060"/>
                </a:solidFill>
              </a:rPr>
              <a:t>Для ее реализации необходимо планирование, размышления, молитва, встречи комитетов и посвящение.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список мероприятий                 по планированию работы с местными жителями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86200"/>
            <a:ext cx="8229600" cy="2438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Проведите</a:t>
            </a:r>
            <a:r>
              <a:rPr lang="ru-RU" dirty="0" smtClean="0"/>
              <a:t> встречу комитета по планированию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Изучите</a:t>
            </a:r>
            <a:r>
              <a:rPr lang="ru-RU" dirty="0" smtClean="0"/>
              <a:t> доступную вам информацию о нуждах местного населения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Определите</a:t>
            </a:r>
            <a:r>
              <a:rPr lang="ru-RU" dirty="0" smtClean="0"/>
              <a:t> вашу целевую аудиторию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77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Разработайте план действий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599"/>
            <a:ext cx="6934200" cy="45720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Составьте список участников проекта.</a:t>
            </a:r>
            <a:r>
              <a:rPr lang="en-US" dirty="0" smtClean="0"/>
              <a:t> </a:t>
            </a:r>
            <a:r>
              <a:rPr lang="ru-RU" dirty="0" smtClean="0"/>
              <a:t> Примите во внимание все сферы работы</a:t>
            </a:r>
            <a:r>
              <a:rPr lang="en-US" dirty="0" smtClean="0"/>
              <a:t>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Пригласите добровольцев для участия в проекте.</a:t>
            </a:r>
            <a:r>
              <a:rPr lang="ru-RU" dirty="0" smtClean="0"/>
              <a:t> Поговорите лично с каждым из них.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Организуйте работу комитетов. 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Пригласите участников программы к молитве</a:t>
            </a:r>
            <a:r>
              <a:rPr lang="ru-RU" dirty="0" smtClean="0"/>
              <a:t> о каждом аспекте вашего служения.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Установите номер телефона для проведения регистрации</a:t>
            </a:r>
            <a:r>
              <a:rPr lang="ru-RU" dirty="0" smtClean="0"/>
              <a:t> и ответов на вопросы.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2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36637"/>
            <a:ext cx="6629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Определитесь</a:t>
            </a:r>
            <a:r>
              <a:rPr lang="ru-RU" dirty="0" smtClean="0"/>
              <a:t> с местом проведения встреч.</a:t>
            </a:r>
            <a:endParaRPr lang="en-US" dirty="0" smtClean="0"/>
          </a:p>
          <a:p>
            <a:pPr lvl="0"/>
            <a:endParaRPr lang="en-US" sz="1700" dirty="0"/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Спланируйте и проведите</a:t>
            </a:r>
            <a:r>
              <a:rPr lang="ru-RU" dirty="0" smtClean="0"/>
              <a:t> рекламу мероприятия.</a:t>
            </a:r>
            <a:endParaRPr lang="en-US" dirty="0" smtClean="0"/>
          </a:p>
          <a:p>
            <a:pPr lvl="0"/>
            <a:endParaRPr lang="en-US" sz="1700" dirty="0"/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Проведите рекламу во всех доступных вам средствах массовой информации.</a:t>
            </a:r>
            <a:r>
              <a:rPr lang="ru-RU" dirty="0" smtClean="0"/>
              <a:t> Найдите аудио и видео оборудование.</a:t>
            </a:r>
            <a:endParaRPr lang="en-US" dirty="0" smtClean="0"/>
          </a:p>
          <a:p>
            <a:pPr marL="0" indent="0">
              <a:buNone/>
            </a:pPr>
            <a:endParaRPr lang="en-US" sz="1700" dirty="0"/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Разработайте</a:t>
            </a:r>
            <a:r>
              <a:rPr lang="ru-RU" dirty="0" smtClean="0"/>
              <a:t> и организуйте производство раздаточных       материалов  и пр.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67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6781800" cy="5059363"/>
          </a:xfrm>
        </p:spPr>
        <p:txBody>
          <a:bodyPr>
            <a:noAutofit/>
          </a:bodyPr>
          <a:lstStyle/>
          <a:p>
            <a:pPr lvl="0"/>
            <a:r>
              <a:rPr lang="ru-RU" sz="2600" dirty="0" smtClean="0">
                <a:solidFill>
                  <a:srgbClr val="C00000"/>
                </a:solidFill>
              </a:rPr>
              <a:t>Найдите</a:t>
            </a:r>
            <a:r>
              <a:rPr lang="ru-RU" sz="2600" dirty="0" smtClean="0"/>
              <a:t> место проживания для тех,          кто приедет в город для проведения мероприятия</a:t>
            </a:r>
            <a:r>
              <a:rPr lang="en-US" sz="2600" dirty="0" smtClean="0"/>
              <a:t>. </a:t>
            </a:r>
          </a:p>
          <a:p>
            <a:pPr lvl="0"/>
            <a:r>
              <a:rPr lang="ru-RU" sz="2600" dirty="0" smtClean="0">
                <a:solidFill>
                  <a:srgbClr val="C00000"/>
                </a:solidFill>
              </a:rPr>
              <a:t>Привлеките</a:t>
            </a:r>
            <a:r>
              <a:rPr lang="ru-RU" sz="2600" dirty="0" smtClean="0"/>
              <a:t> к проекту высококвалифицированных специалистов по личному служению.</a:t>
            </a:r>
            <a:endParaRPr lang="en-US" sz="2600" dirty="0" smtClean="0"/>
          </a:p>
          <a:p>
            <a:pPr lvl="0"/>
            <a:r>
              <a:rPr lang="ru-RU" sz="2600" dirty="0" smtClean="0">
                <a:solidFill>
                  <a:srgbClr val="C00000"/>
                </a:solidFill>
              </a:rPr>
              <a:t>Стол регистрации</a:t>
            </a:r>
            <a:r>
              <a:rPr lang="ru-RU" sz="2600" dirty="0" smtClean="0"/>
              <a:t> – регистрацию проводят хорошо организованные, приятные               в общении добровольцы, также необходимо иметь материалы для раздачи посетителям</a:t>
            </a:r>
            <a:r>
              <a:rPr lang="en-US" sz="2600" dirty="0" smtClean="0"/>
              <a:t>.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Проведите оценку программы.</a:t>
            </a:r>
            <a:r>
              <a:rPr lang="ru-RU" sz="2600" dirty="0" smtClean="0"/>
              <a:t> Это важно                          и необходимо. </a:t>
            </a:r>
            <a:endParaRPr lang="en-US" sz="2600" dirty="0" smtClean="0"/>
          </a:p>
          <a:p>
            <a:pPr lvl="0"/>
            <a:r>
              <a:rPr lang="ru-RU" sz="2600" dirty="0" smtClean="0">
                <a:solidFill>
                  <a:srgbClr val="C00000"/>
                </a:solidFill>
              </a:rPr>
              <a:t>Запланируйте</a:t>
            </a:r>
            <a:r>
              <a:rPr lang="ru-RU" sz="2600" dirty="0" smtClean="0"/>
              <a:t> проведение каких-либо последующих мероприятий.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062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Получение имен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Один из самых ценных ресурсов, которые вы можете получить для успешной евангельской деятельности это имена – имена людей, которых вы можете пригласить, тех, кто что-то знает о церкви, тех, кто уже посещал программы                    в прошлом.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35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Источники, благодаря которым вы можете получить имена потенциальных посетителей еще до начала мероприятий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Имена людей вам могут предоставить члены церкви</a:t>
            </a:r>
            <a:endParaRPr lang="en-US" dirty="0"/>
          </a:p>
          <a:p>
            <a:r>
              <a:rPr lang="ru-RU" dirty="0" smtClean="0"/>
              <a:t>Бывшие члены церкви</a:t>
            </a:r>
            <a:endParaRPr lang="en-US" dirty="0"/>
          </a:p>
          <a:p>
            <a:pPr lvl="0"/>
            <a:r>
              <a:rPr lang="ru-RU" dirty="0" smtClean="0"/>
              <a:t>Имена зрителей и слушателей телевизионных и радио программ</a:t>
            </a:r>
            <a:endParaRPr lang="en-US" dirty="0"/>
          </a:p>
          <a:p>
            <a:pPr lvl="0"/>
            <a:r>
              <a:rPr lang="ru-RU" dirty="0" smtClean="0"/>
              <a:t>Члены пасторского класса по изучению Библии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886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03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«У Господа есть служение не только для мужчин, но и для женщин. Они могут трудиться для Него в это кризисное время,   и Он будет действовать через них.</a:t>
            </a:r>
            <a:r>
              <a:rPr lang="ru-RU" dirty="0" smtClean="0"/>
              <a:t> Побуждаемые чувством долга и служением под влиянием Святого Духа, они обретут самообладание, необходимое в наше время.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8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Источники,  благодаря которым вы можете получить имена во время встречи: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8229600" cy="3429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Карточки для анкетирования</a:t>
            </a:r>
            <a:endParaRPr lang="en-US" dirty="0"/>
          </a:p>
          <a:p>
            <a:pPr lvl="0"/>
            <a:r>
              <a:rPr lang="ru-RU" dirty="0" smtClean="0"/>
              <a:t>Карточки для опроса во время проповеди</a:t>
            </a:r>
            <a:endParaRPr lang="en-US" dirty="0"/>
          </a:p>
          <a:p>
            <a:pPr lvl="0"/>
            <a:r>
              <a:rPr lang="ru-RU" dirty="0" smtClean="0"/>
              <a:t>Карточки посещаемости</a:t>
            </a:r>
            <a:endParaRPr lang="en-US" dirty="0"/>
          </a:p>
          <a:p>
            <a:pPr lvl="0"/>
            <a:r>
              <a:rPr lang="ru-RU" dirty="0" smtClean="0"/>
              <a:t>Карточки для отзывов</a:t>
            </a:r>
            <a:endParaRPr lang="en-US" dirty="0"/>
          </a:p>
          <a:p>
            <a:pPr lvl="0"/>
            <a:r>
              <a:rPr lang="ru-RU" dirty="0" smtClean="0"/>
              <a:t>Списки регистрации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14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276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Мы предлагаем вам вариант формы, которая поможет вам получить имена родственников  и друзей членов церкви (вы можете изменить ее, согласно вашим потребностям).                </a:t>
            </a:r>
            <a:r>
              <a:rPr lang="ru-RU" b="1" dirty="0" smtClean="0">
                <a:solidFill>
                  <a:srgbClr val="FFFF00"/>
                </a:solidFill>
              </a:rPr>
              <a:t>Над подобными списками нужно работать заранее, до проведения любой евангельской программы. (См. приложение </a:t>
            </a:r>
            <a:r>
              <a:rPr lang="en-US" b="1" dirty="0" smtClean="0">
                <a:solidFill>
                  <a:srgbClr val="FFFF00"/>
                </a:solidFill>
              </a:rPr>
              <a:t>D</a:t>
            </a:r>
            <a:r>
              <a:rPr lang="ru-RU" b="1" dirty="0" smtClean="0">
                <a:solidFill>
                  <a:srgbClr val="FFFF00"/>
                </a:solidFill>
              </a:rPr>
              <a:t>.)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2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1"/>
            <a:ext cx="8534400" cy="4038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dirty="0" smtClean="0"/>
              <a:t>«Свет одобрения Спасителя будет отражаться от лиц этих самоотверженных женщин, </a:t>
            </a:r>
            <a:r>
              <a:rPr lang="ru-RU" sz="2900" b="1" dirty="0" smtClean="0">
                <a:solidFill>
                  <a:srgbClr val="C00000"/>
                </a:solidFill>
              </a:rPr>
              <a:t>и Он ниспошлет  им силу, превосходящую мужскую. Они смогут совершать в семьях служение, которое не под силу мужчинам, - затрагивать сокровенные уголки души.</a:t>
            </a:r>
            <a:r>
              <a:rPr lang="ru-RU" sz="2900" dirty="0" smtClean="0"/>
              <a:t> Они сумеют найти подход к сердцам тех женщин, которых мужчины не в состоянии понять. Их служение необходимо (Дочери Божьи, стр. 19, </a:t>
            </a:r>
            <a:r>
              <a:rPr lang="ru-RU" sz="2900" dirty="0" err="1" smtClean="0"/>
              <a:t>Ревью</a:t>
            </a:r>
            <a:r>
              <a:rPr lang="ru-RU" sz="2900" dirty="0" smtClean="0"/>
              <a:t> </a:t>
            </a:r>
            <a:r>
              <a:rPr lang="ru-RU" sz="2900" dirty="0" err="1" smtClean="0"/>
              <a:t>энд</a:t>
            </a:r>
            <a:r>
              <a:rPr lang="ru-RU" sz="2900" dirty="0" smtClean="0"/>
              <a:t> </a:t>
            </a:r>
            <a:r>
              <a:rPr lang="ru-RU" sz="2900" dirty="0" err="1" smtClean="0"/>
              <a:t>Геральд</a:t>
            </a:r>
            <a:r>
              <a:rPr lang="ru-RU" sz="2900" dirty="0" smtClean="0"/>
              <a:t>, 1902, 26 августа)»</a:t>
            </a:r>
            <a:r>
              <a:rPr lang="en-US" sz="2900" dirty="0" smtClean="0"/>
              <a:t>.</a:t>
            </a:r>
            <a:r>
              <a:rPr lang="en-US" dirty="0" smtClean="0"/>
              <a:t>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15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3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5814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самых важных аспектов успешной евангельской программы является проведение должной подготовительной работы. </a:t>
            </a:r>
            <a:r>
              <a:rPr lang="ru-RU" dirty="0" smtClean="0"/>
              <a:t>Вне зависимости от того, насколько хорошо вы проведете программу, она не будет успешной, если в начале не будет проведена хорошая подготовка местного населения.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9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9342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все встречи отдела женского служения должны быть евангельскими кампаниями,    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все они должны иметь своей целью евангелизацию.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 словами, вы можете и вам следует планировать различные программы, нацеленные               на разные группы женщин.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8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65237"/>
            <a:ext cx="73152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время встреч по изучению Библии или других неформальных встреч предоставьте женщинам возможность для общения. </a:t>
            </a:r>
            <a:r>
              <a:rPr lang="ru-RU" b="1" dirty="0" smtClean="0">
                <a:solidFill>
                  <a:srgbClr val="002060"/>
                </a:solidFill>
              </a:rPr>
              <a:t>Для большинства женщин личные взаимоотношения очень важны. Это время будет идеальной возможностью для женщин из церкви установить долгосрочные дружеские отношения с теми женщинами, которые не посещают церковь.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6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6858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вы будете решать, какие программы будут интересны бывшим членам церкви и женщинам, проживающим на этой территории, </a:t>
            </a:r>
            <a:r>
              <a:rPr lang="ru-RU" b="1" dirty="0" smtClean="0">
                <a:solidFill>
                  <a:srgbClr val="002060"/>
                </a:solidFill>
              </a:rPr>
              <a:t>подумайте о тех нуждах, которые испытывают женщины, проживающие в вашем районе.      Вы также можете рассмотреть   список шести самых важных нужд женщин, составленный отделом Женского Служения Генеральной Конференции.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4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93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Вот эти нужды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4008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неграмотность</a:t>
            </a:r>
            <a:endParaRPr lang="en-US" sz="3600" b="1" dirty="0" smtClean="0"/>
          </a:p>
          <a:p>
            <a:r>
              <a:rPr lang="ru-RU" sz="3600" b="1" dirty="0" smtClean="0"/>
              <a:t>угроза здоровью</a:t>
            </a:r>
            <a:endParaRPr lang="en-US" sz="3600" b="1" dirty="0" smtClean="0"/>
          </a:p>
          <a:p>
            <a:r>
              <a:rPr lang="ru-RU" sz="3600" b="1" dirty="0" smtClean="0"/>
              <a:t>нищета</a:t>
            </a:r>
            <a:r>
              <a:rPr lang="en-US" sz="3600" b="1" dirty="0" smtClean="0"/>
              <a:t> </a:t>
            </a:r>
          </a:p>
          <a:p>
            <a:r>
              <a:rPr lang="ru-RU" sz="3600" b="1" dirty="0" smtClean="0"/>
              <a:t>насилие</a:t>
            </a:r>
            <a:r>
              <a:rPr lang="en-US" sz="3600" b="1" dirty="0" smtClean="0"/>
              <a:t> </a:t>
            </a:r>
          </a:p>
          <a:p>
            <a:r>
              <a:rPr lang="ru-RU" sz="3600" b="1" dirty="0" smtClean="0"/>
              <a:t>нагрузки на работе</a:t>
            </a:r>
            <a:r>
              <a:rPr lang="en-US" sz="3600" b="1" dirty="0" smtClean="0"/>
              <a:t> </a:t>
            </a:r>
          </a:p>
          <a:p>
            <a:r>
              <a:rPr lang="ru-RU" sz="3600" b="1" dirty="0" smtClean="0"/>
              <a:t>недостаток обучения</a:t>
            </a:r>
            <a:r>
              <a:rPr lang="en-US" sz="3600" b="1" dirty="0" smtClean="0"/>
              <a:t>/</a:t>
            </a:r>
            <a:r>
              <a:rPr lang="ru-RU" sz="3600" b="1" dirty="0" smtClean="0"/>
              <a:t> наставничества</a:t>
            </a:r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037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1242</Words>
  <Application>Microsoft Office PowerPoint</Application>
  <PresentationFormat>On-screen Show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ЕВАНГЕЛИЗМ для КАЖДОГО</vt:lpstr>
      <vt:lpstr> Глава 3.  Подготовка общества</vt:lpstr>
      <vt:lpstr>Slide 3</vt:lpstr>
      <vt:lpstr>Slide 4</vt:lpstr>
      <vt:lpstr>Slide 5</vt:lpstr>
      <vt:lpstr>Slide 6</vt:lpstr>
      <vt:lpstr>Slide 7</vt:lpstr>
      <vt:lpstr>Slide 8</vt:lpstr>
      <vt:lpstr> Вот эти нужды: </vt:lpstr>
      <vt:lpstr>Slide 10</vt:lpstr>
      <vt:lpstr>Slide 11</vt:lpstr>
      <vt:lpstr>Изучение нужд общества/демографические характеристики </vt:lpstr>
      <vt:lpstr>Slide 13</vt:lpstr>
      <vt:lpstr>Slide 14</vt:lpstr>
      <vt:lpstr> Социальные программы     и служения </vt:lpstr>
      <vt:lpstr>Slide 16</vt:lpstr>
      <vt:lpstr>Slide 17</vt:lpstr>
      <vt:lpstr>Slide 18</vt:lpstr>
      <vt:lpstr> Руководящие принципы </vt:lpstr>
      <vt:lpstr>Slide 20</vt:lpstr>
      <vt:lpstr>Slide 21</vt:lpstr>
      <vt:lpstr>  Последующие действия   </vt:lpstr>
      <vt:lpstr> Планирование программы для работы с местными жителями </vt:lpstr>
      <vt:lpstr>   Вот список мероприятий                 по планированию работы с местными жителями    </vt:lpstr>
      <vt:lpstr>   Разработайте план действий  </vt:lpstr>
      <vt:lpstr>Slide 26</vt:lpstr>
      <vt:lpstr>Slide 27</vt:lpstr>
      <vt:lpstr> Получение имен </vt:lpstr>
      <vt:lpstr> Источники, благодаря которым вы можете получить имена потенциальных посетителей еще до начала мероприятий </vt:lpstr>
      <vt:lpstr>Источники,  благодаря которым вы можете получить имена во время встречи: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2011-02-26T23:44:35Z</dcterms:created>
  <dcterms:modified xsi:type="dcterms:W3CDTF">2011-08-21T06:15:38Z</dcterms:modified>
</cp:coreProperties>
</file>