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56" r:id="rId3"/>
    <p:sldId id="257" r:id="rId4"/>
    <p:sldId id="258" r:id="rId5"/>
    <p:sldId id="272" r:id="rId6"/>
    <p:sldId id="259" r:id="rId7"/>
    <p:sldId id="260" r:id="rId8"/>
    <p:sldId id="273" r:id="rId9"/>
    <p:sldId id="261" r:id="rId10"/>
    <p:sldId id="262" r:id="rId11"/>
    <p:sldId id="263" r:id="rId12"/>
    <p:sldId id="264" r:id="rId13"/>
    <p:sldId id="265" r:id="rId14"/>
    <p:sldId id="266" r:id="rId15"/>
    <p:sldId id="267" r:id="rId16"/>
    <p:sldId id="268" r:id="rId17"/>
    <p:sldId id="269" r:id="rId18"/>
    <p:sldId id="270" r:id="rId19"/>
    <p:sldId id="27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0066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37E842-90BE-4438-AF2E-0F1E58D946B6}" type="datetimeFigureOut">
              <a:rPr lang="en-US" smtClean="0"/>
              <a:pPr/>
              <a:t>8/21/2011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947F58-25AA-40CC-A889-509AACB5CC38}" type="slidenum">
              <a:rPr lang="en-US" smtClean="0"/>
              <a:pPr/>
              <a:t>‹#›</a:t>
            </a:fld>
            <a:endParaRPr lang="en-US"/>
          </a:p>
        </p:txBody>
      </p:sp>
    </p:spTree>
    <p:extLst>
      <p:ext uri="{BB962C8B-B14F-4D97-AF65-F5344CB8AC3E}">
        <p14:creationId xmlns="" xmlns:p14="http://schemas.microsoft.com/office/powerpoint/2010/main" val="3368934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37E842-90BE-4438-AF2E-0F1E58D946B6}" type="datetimeFigureOut">
              <a:rPr lang="en-US" smtClean="0"/>
              <a:pPr/>
              <a:t>8/21/2011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947F58-25AA-40CC-A889-509AACB5CC38}" type="slidenum">
              <a:rPr lang="en-US" smtClean="0"/>
              <a:pPr/>
              <a:t>‹#›</a:t>
            </a:fld>
            <a:endParaRPr lang="en-US"/>
          </a:p>
        </p:txBody>
      </p:sp>
    </p:spTree>
    <p:extLst>
      <p:ext uri="{BB962C8B-B14F-4D97-AF65-F5344CB8AC3E}">
        <p14:creationId xmlns="" xmlns:p14="http://schemas.microsoft.com/office/powerpoint/2010/main" val="3894700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37E842-90BE-4438-AF2E-0F1E58D946B6}" type="datetimeFigureOut">
              <a:rPr lang="en-US" smtClean="0"/>
              <a:pPr/>
              <a:t>8/21/2011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947F58-25AA-40CC-A889-509AACB5CC38}" type="slidenum">
              <a:rPr lang="en-US" smtClean="0"/>
              <a:pPr/>
              <a:t>‹#›</a:t>
            </a:fld>
            <a:endParaRPr lang="en-US"/>
          </a:p>
        </p:txBody>
      </p:sp>
    </p:spTree>
    <p:extLst>
      <p:ext uri="{BB962C8B-B14F-4D97-AF65-F5344CB8AC3E}">
        <p14:creationId xmlns="" xmlns:p14="http://schemas.microsoft.com/office/powerpoint/2010/main" val="3198846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37E842-90BE-4438-AF2E-0F1E58D946B6}" type="datetimeFigureOut">
              <a:rPr lang="en-US" smtClean="0"/>
              <a:pPr/>
              <a:t>8/21/2011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947F58-25AA-40CC-A889-509AACB5CC38}" type="slidenum">
              <a:rPr lang="en-US" smtClean="0"/>
              <a:pPr/>
              <a:t>‹#›</a:t>
            </a:fld>
            <a:endParaRPr lang="en-US"/>
          </a:p>
        </p:txBody>
      </p:sp>
    </p:spTree>
    <p:extLst>
      <p:ext uri="{BB962C8B-B14F-4D97-AF65-F5344CB8AC3E}">
        <p14:creationId xmlns="" xmlns:p14="http://schemas.microsoft.com/office/powerpoint/2010/main" val="953633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37E842-90BE-4438-AF2E-0F1E58D946B6}" type="datetimeFigureOut">
              <a:rPr lang="en-US" smtClean="0"/>
              <a:pPr/>
              <a:t>8/21/2011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947F58-25AA-40CC-A889-509AACB5CC38}" type="slidenum">
              <a:rPr lang="en-US" smtClean="0"/>
              <a:pPr/>
              <a:t>‹#›</a:t>
            </a:fld>
            <a:endParaRPr lang="en-US"/>
          </a:p>
        </p:txBody>
      </p:sp>
    </p:spTree>
    <p:extLst>
      <p:ext uri="{BB962C8B-B14F-4D97-AF65-F5344CB8AC3E}">
        <p14:creationId xmlns="" xmlns:p14="http://schemas.microsoft.com/office/powerpoint/2010/main" val="1262537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37E842-90BE-4438-AF2E-0F1E58D946B6}" type="datetimeFigureOut">
              <a:rPr lang="en-US" smtClean="0"/>
              <a:pPr/>
              <a:t>8/21/2011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947F58-25AA-40CC-A889-509AACB5CC38}" type="slidenum">
              <a:rPr lang="en-US" smtClean="0"/>
              <a:pPr/>
              <a:t>‹#›</a:t>
            </a:fld>
            <a:endParaRPr lang="en-US"/>
          </a:p>
        </p:txBody>
      </p:sp>
    </p:spTree>
    <p:extLst>
      <p:ext uri="{BB962C8B-B14F-4D97-AF65-F5344CB8AC3E}">
        <p14:creationId xmlns="" xmlns:p14="http://schemas.microsoft.com/office/powerpoint/2010/main" val="2778490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37E842-90BE-4438-AF2E-0F1E58D946B6}" type="datetimeFigureOut">
              <a:rPr lang="en-US" smtClean="0"/>
              <a:pPr/>
              <a:t>8/21/2011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947F58-25AA-40CC-A889-509AACB5CC38}" type="slidenum">
              <a:rPr lang="en-US" smtClean="0"/>
              <a:pPr/>
              <a:t>‹#›</a:t>
            </a:fld>
            <a:endParaRPr lang="en-US"/>
          </a:p>
        </p:txBody>
      </p:sp>
    </p:spTree>
    <p:extLst>
      <p:ext uri="{BB962C8B-B14F-4D97-AF65-F5344CB8AC3E}">
        <p14:creationId xmlns="" xmlns:p14="http://schemas.microsoft.com/office/powerpoint/2010/main" val="362259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37E842-90BE-4438-AF2E-0F1E58D946B6}" type="datetimeFigureOut">
              <a:rPr lang="en-US" smtClean="0"/>
              <a:pPr/>
              <a:t>8/21/2011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947F58-25AA-40CC-A889-509AACB5CC38}" type="slidenum">
              <a:rPr lang="en-US" smtClean="0"/>
              <a:pPr/>
              <a:t>‹#›</a:t>
            </a:fld>
            <a:endParaRPr lang="en-US"/>
          </a:p>
        </p:txBody>
      </p:sp>
    </p:spTree>
    <p:extLst>
      <p:ext uri="{BB962C8B-B14F-4D97-AF65-F5344CB8AC3E}">
        <p14:creationId xmlns="" xmlns:p14="http://schemas.microsoft.com/office/powerpoint/2010/main" val="1847836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37E842-90BE-4438-AF2E-0F1E58D946B6}" type="datetimeFigureOut">
              <a:rPr lang="en-US" smtClean="0"/>
              <a:pPr/>
              <a:t>8/21/2011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947F58-25AA-40CC-A889-509AACB5CC38}" type="slidenum">
              <a:rPr lang="en-US" smtClean="0"/>
              <a:pPr/>
              <a:t>‹#›</a:t>
            </a:fld>
            <a:endParaRPr lang="en-US"/>
          </a:p>
        </p:txBody>
      </p:sp>
    </p:spTree>
    <p:extLst>
      <p:ext uri="{BB962C8B-B14F-4D97-AF65-F5344CB8AC3E}">
        <p14:creationId xmlns="" xmlns:p14="http://schemas.microsoft.com/office/powerpoint/2010/main" val="2381485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37E842-90BE-4438-AF2E-0F1E58D946B6}" type="datetimeFigureOut">
              <a:rPr lang="en-US" smtClean="0"/>
              <a:pPr/>
              <a:t>8/21/2011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947F58-25AA-40CC-A889-509AACB5CC38}" type="slidenum">
              <a:rPr lang="en-US" smtClean="0"/>
              <a:pPr/>
              <a:t>‹#›</a:t>
            </a:fld>
            <a:endParaRPr lang="en-US"/>
          </a:p>
        </p:txBody>
      </p:sp>
    </p:spTree>
    <p:extLst>
      <p:ext uri="{BB962C8B-B14F-4D97-AF65-F5344CB8AC3E}">
        <p14:creationId xmlns="" xmlns:p14="http://schemas.microsoft.com/office/powerpoint/2010/main" val="33461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37E842-90BE-4438-AF2E-0F1E58D946B6}" type="datetimeFigureOut">
              <a:rPr lang="en-US" smtClean="0"/>
              <a:pPr/>
              <a:t>8/21/2011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947F58-25AA-40CC-A889-509AACB5CC38}" type="slidenum">
              <a:rPr lang="en-US" smtClean="0"/>
              <a:pPr/>
              <a:t>‹#›</a:t>
            </a:fld>
            <a:endParaRPr lang="en-US"/>
          </a:p>
        </p:txBody>
      </p:sp>
    </p:spTree>
    <p:extLst>
      <p:ext uri="{BB962C8B-B14F-4D97-AF65-F5344CB8AC3E}">
        <p14:creationId xmlns="" xmlns:p14="http://schemas.microsoft.com/office/powerpoint/2010/main" val="829648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37E842-90BE-4438-AF2E-0F1E58D946B6}" type="datetimeFigureOut">
              <a:rPr lang="en-US" smtClean="0"/>
              <a:pPr/>
              <a:t>8/21/2011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47F58-25AA-40CC-A889-509AACB5CC38}" type="slidenum">
              <a:rPr lang="en-US" smtClean="0"/>
              <a:pPr/>
              <a:t>‹#›</a:t>
            </a:fld>
            <a:endParaRPr lang="en-US"/>
          </a:p>
        </p:txBody>
      </p:sp>
    </p:spTree>
    <p:extLst>
      <p:ext uri="{BB962C8B-B14F-4D97-AF65-F5344CB8AC3E}">
        <p14:creationId xmlns="" xmlns:p14="http://schemas.microsoft.com/office/powerpoint/2010/main" val="552860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DEPT\WM\_SHARED\2011 Adviosry Resources\2011 ADVISORY CD FILES\2. EMPOWER\EMPOWER\1. Outreach Is for Everyone-WM Evangelism Manual\EVANGELISM MANUAL - EDITED\PP Slides\COVER GERAL.jpg"/>
          <p:cNvPicPr>
            <a:picLocks noChangeAspect="1" noChangeArrowheads="1"/>
          </p:cNvPicPr>
          <p:nvPr/>
        </p:nvPicPr>
        <p:blipFill>
          <a:blip r:embed="rId2" cstate="print"/>
          <a:srcRect/>
          <a:stretch>
            <a:fillRect/>
          </a:stretch>
        </p:blipFill>
        <p:spPr bwMode="auto">
          <a:xfrm>
            <a:off x="0" y="0"/>
            <a:ext cx="9324975" cy="6858000"/>
          </a:xfrm>
          <a:prstGeom prst="rect">
            <a:avLst/>
          </a:prstGeom>
          <a:noFill/>
          <a:ln w="9525">
            <a:noFill/>
            <a:miter lim="800000"/>
            <a:headEnd/>
            <a:tailEnd/>
          </a:ln>
        </p:spPr>
      </p:pic>
      <p:sp>
        <p:nvSpPr>
          <p:cNvPr id="2" name="Title 1"/>
          <p:cNvSpPr>
            <a:spLocks noGrp="1"/>
          </p:cNvSpPr>
          <p:nvPr>
            <p:ph type="title"/>
          </p:nvPr>
        </p:nvSpPr>
        <p:spPr>
          <a:xfrm>
            <a:off x="5105400" y="1066800"/>
            <a:ext cx="4114800" cy="1143000"/>
          </a:xfrm>
        </p:spPr>
        <p:txBody>
          <a:bodyPr>
            <a:normAutofit fontScale="90000"/>
          </a:bodyPr>
          <a:lstStyle/>
          <a:p>
            <a:pPr>
              <a:defRPr/>
            </a:pPr>
            <a:r>
              <a:rPr lang="ru-RU" sz="4000" b="1" dirty="0" smtClean="0">
                <a:solidFill>
                  <a:schemeClr val="bg1"/>
                </a:solidFill>
                <a:effectLst>
                  <a:outerShdw blurRad="38100" dist="38100" dir="2700000" algn="tl">
                    <a:srgbClr val="000000">
                      <a:alpha val="43137"/>
                    </a:srgbClr>
                  </a:outerShdw>
                </a:effectLst>
                <a:latin typeface="Palatino Linotype" pitchFamily="18" charset="0"/>
              </a:rPr>
              <a:t>ЕВАНГЕЛИЗМ</a:t>
            </a:r>
            <a:r>
              <a:rPr lang="en-US" sz="4000" b="1" dirty="0" smtClean="0">
                <a:latin typeface="Palatino Linotype" pitchFamily="18" charset="0"/>
              </a:rPr>
              <a:t> </a:t>
            </a:r>
            <a:r>
              <a:rPr lang="ru-RU" sz="4000" b="1" i="1" dirty="0" smtClean="0">
                <a:latin typeface="Palatino Linotype" pitchFamily="18" charset="0"/>
              </a:rPr>
              <a:t>для </a:t>
            </a:r>
            <a:r>
              <a:rPr lang="ru-RU" sz="4000" b="1" dirty="0" smtClean="0">
                <a:solidFill>
                  <a:srgbClr val="C00000"/>
                </a:solidFill>
                <a:effectLst>
                  <a:outerShdw blurRad="38100" dist="38100" dir="2700000" algn="tl">
                    <a:srgbClr val="000000">
                      <a:alpha val="43137"/>
                    </a:srgbClr>
                  </a:outerShdw>
                </a:effectLst>
                <a:latin typeface="Palatino Linotype" pitchFamily="18" charset="0"/>
              </a:rPr>
              <a:t>КАЖДОГО</a:t>
            </a:r>
            <a:endParaRPr lang="en-US" sz="4000" b="1" dirty="0">
              <a:solidFill>
                <a:srgbClr val="C00000"/>
              </a:solidFill>
              <a:effectLst>
                <a:outerShdw blurRad="38100" dist="38100" dir="2700000" algn="tl">
                  <a:srgbClr val="000000">
                    <a:alpha val="43137"/>
                  </a:srgbClr>
                </a:outerShdw>
              </a:effectLst>
              <a:latin typeface="Palatino Linotype" pitchFamily="18" charset="0"/>
            </a:endParaRPr>
          </a:p>
        </p:txBody>
      </p:sp>
      <p:sp>
        <p:nvSpPr>
          <p:cNvPr id="2052" name="Content Placeholder 2"/>
          <p:cNvSpPr>
            <a:spLocks noGrp="1"/>
          </p:cNvSpPr>
          <p:nvPr>
            <p:ph idx="1"/>
          </p:nvPr>
        </p:nvSpPr>
        <p:spPr>
          <a:xfrm>
            <a:off x="5486400" y="2819400"/>
            <a:ext cx="3810000" cy="1143000"/>
          </a:xfrm>
        </p:spPr>
        <p:txBody>
          <a:bodyPr>
            <a:noAutofit/>
          </a:bodyPr>
          <a:lstStyle/>
          <a:p>
            <a:pPr marL="0" indent="0" algn="ctr">
              <a:buFontTx/>
              <a:buNone/>
              <a:defRPr/>
            </a:pPr>
            <a:r>
              <a:rPr lang="ru-RU" sz="2000" dirty="0" smtClean="0">
                <a:latin typeface="palatino linotype" pitchFamily="18" charset="0"/>
              </a:rPr>
              <a:t>Генеральная</a:t>
            </a:r>
            <a:r>
              <a:rPr lang="en-US" sz="2000" dirty="0" smtClean="0">
                <a:latin typeface="palatino linotype" pitchFamily="18" charset="0"/>
              </a:rPr>
              <a:t> </a:t>
            </a:r>
            <a:r>
              <a:rPr lang="ru-RU" sz="2000" dirty="0" smtClean="0">
                <a:latin typeface="palatino linotype" pitchFamily="18" charset="0"/>
              </a:rPr>
              <a:t>Конференция</a:t>
            </a:r>
            <a:endParaRPr lang="en-US" sz="2000" dirty="0" smtClean="0">
              <a:latin typeface="palatino linotype" pitchFamily="18" charset="0"/>
            </a:endParaRPr>
          </a:p>
          <a:p>
            <a:pPr marL="0" indent="0" algn="ctr">
              <a:buFontTx/>
              <a:buNone/>
              <a:defRPr/>
            </a:pPr>
            <a:r>
              <a:rPr lang="ru-RU" sz="2000" dirty="0" smtClean="0">
                <a:latin typeface="palatino linotype" pitchFamily="18" charset="0"/>
              </a:rPr>
              <a:t>Отдел Женского служения</a:t>
            </a:r>
            <a:r>
              <a:rPr lang="en-US" sz="2000" dirty="0" smtClean="0">
                <a:latin typeface="palatino linotype" pitchFamily="18" charset="0"/>
              </a:rPr>
              <a:t> </a:t>
            </a:r>
            <a:r>
              <a:rPr lang="ru-RU" sz="2000" b="1" i="1" dirty="0" smtClean="0">
                <a:effectLst>
                  <a:outerShdw blurRad="38100" dist="38100" dir="2700000" algn="tl">
                    <a:srgbClr val="000000">
                      <a:alpha val="43137"/>
                    </a:srgbClr>
                  </a:outerShdw>
                </a:effectLst>
                <a:latin typeface="palatino linotype" pitchFamily="18" charset="0"/>
              </a:rPr>
              <a:t>РУКОВОДСТВО ПО ЕВАНГЕЛЬСКОЙ РАБОТЕ</a:t>
            </a:r>
            <a:endParaRPr lang="en-US" sz="2000" b="1" i="1" dirty="0" smtClean="0">
              <a:effectLst>
                <a:outerShdw blurRad="38100" dist="38100" dir="2700000" algn="tl">
                  <a:srgbClr val="000000">
                    <a:alpha val="43137"/>
                  </a:srgbClr>
                </a:outerShdw>
              </a:effectLst>
              <a:latin typeface="palatino linotype" pitchFamily="18" charset="0"/>
            </a:endParaRPr>
          </a:p>
          <a:p>
            <a:pPr marL="0" indent="0" algn="ctr">
              <a:buFontTx/>
              <a:buNone/>
              <a:defRPr/>
            </a:pPr>
            <a:r>
              <a:rPr lang="ru-RU" sz="2000" b="1" i="1" dirty="0" smtClean="0">
                <a:latin typeface="palatino linotype" pitchFamily="18" charset="0"/>
              </a:rPr>
              <a:t>Обучающая Программа</a:t>
            </a:r>
            <a:r>
              <a:rPr lang="en-US" sz="2000" b="1" i="1" dirty="0" smtClean="0">
                <a:latin typeface="palatino linotype" pitchFamily="18" charset="0"/>
              </a:rPr>
              <a:t> </a:t>
            </a:r>
          </a:p>
        </p:txBody>
      </p:sp>
      <p:pic>
        <p:nvPicPr>
          <p:cNvPr id="2053" name="Picture 7" descr="WMLOGO-smal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239000" y="4572000"/>
            <a:ext cx="609600" cy="466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DEPT\WM\_SHARED\2011 Adviosry Resources\Nurture-Empower-Outreach\EMPOWER\EVANGELISM MANUAL - EDITED\PP evangelism\Chapter 04 text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ontent Placeholder 2"/>
          <p:cNvSpPr>
            <a:spLocks noGrp="1"/>
          </p:cNvSpPr>
          <p:nvPr>
            <p:ph idx="1"/>
          </p:nvPr>
        </p:nvSpPr>
        <p:spPr>
          <a:xfrm>
            <a:off x="2133600" y="1600200"/>
            <a:ext cx="6553200" cy="4525963"/>
          </a:xfrm>
        </p:spPr>
        <p:txBody>
          <a:bodyPr>
            <a:normAutofit lnSpcReduction="10000"/>
          </a:bodyPr>
          <a:lstStyle/>
          <a:p>
            <a:pPr algn="ctr"/>
            <a:r>
              <a:rPr lang="ru-RU" sz="4400" b="1" dirty="0" smtClean="0">
                <a:effectLst>
                  <a:outerShdw blurRad="38100" dist="38100" dir="2700000" algn="tl">
                    <a:srgbClr val="000000">
                      <a:alpha val="43137"/>
                    </a:srgbClr>
                  </a:outerShdw>
                </a:effectLst>
              </a:rPr>
              <a:t>Специалисты говорят    о том, что человеку </a:t>
            </a:r>
            <a:r>
              <a:rPr lang="ru-RU" sz="4400" b="1" dirty="0" smtClean="0">
                <a:effectLst>
                  <a:outerShdw blurRad="38100" dist="38100" dir="2700000" algn="tl">
                    <a:srgbClr val="000000">
                      <a:alpha val="43137"/>
                    </a:srgbClr>
                  </a:outerShdw>
                </a:effectLst>
              </a:rPr>
              <a:t>нужно</a:t>
            </a:r>
            <a:r>
              <a:rPr lang="ru-RU" sz="4400" b="1" dirty="0" smtClean="0">
                <a:solidFill>
                  <a:srgbClr val="FF0000"/>
                </a:solidFill>
                <a:effectLst>
                  <a:outerShdw blurRad="38100" dist="38100" dir="2700000" algn="tl">
                    <a:srgbClr val="000000">
                      <a:alpha val="43137"/>
                    </a:srgbClr>
                  </a:outerShdw>
                </a:effectLst>
              </a:rPr>
              <a:t> сказать о </a:t>
            </a:r>
            <a:r>
              <a:rPr lang="ru-RU" sz="4400" b="1" dirty="0" smtClean="0">
                <a:solidFill>
                  <a:srgbClr val="FF0000"/>
                </a:solidFill>
                <a:effectLst>
                  <a:outerShdw blurRad="38100" dist="38100" dir="2700000" algn="tl">
                    <a:srgbClr val="000000">
                      <a:alpha val="43137"/>
                    </a:srgbClr>
                  </a:outerShdw>
                </a:effectLst>
              </a:rPr>
              <a:t>чем-то пять – семь раз, </a:t>
            </a:r>
            <a:r>
              <a:rPr lang="ru-RU" sz="4400" b="1" dirty="0" smtClean="0">
                <a:effectLst>
                  <a:outerShdw blurRad="38100" dist="38100" dir="2700000" algn="tl">
                    <a:srgbClr val="000000">
                      <a:alpha val="43137"/>
                    </a:srgbClr>
                  </a:outerShdw>
                </a:effectLst>
              </a:rPr>
              <a:t>чтобы он заметил эту информацию             </a:t>
            </a:r>
            <a:r>
              <a:rPr lang="ru-RU" sz="4400" b="1" dirty="0" smtClean="0">
                <a:effectLst>
                  <a:outerShdw blurRad="38100" dist="38100" dir="2700000" algn="tl">
                    <a:srgbClr val="000000">
                      <a:alpha val="43137"/>
                    </a:srgbClr>
                  </a:outerShdw>
                </a:effectLst>
              </a:rPr>
              <a:t>      и </a:t>
            </a:r>
            <a:r>
              <a:rPr lang="ru-RU" sz="4400" b="1" dirty="0" smtClean="0">
                <a:effectLst>
                  <a:outerShdw blurRad="38100" dist="38100" dir="2700000" algn="tl">
                    <a:srgbClr val="000000">
                      <a:alpha val="43137"/>
                    </a:srgbClr>
                  </a:outerShdw>
                </a:effectLst>
              </a:rPr>
              <a:t>запомнил ее.</a:t>
            </a:r>
            <a:endParaRPr lang="en-US" sz="4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687348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DEPT\WM\_SHARED\2011 Adviosry Resources\Nurture-Empower-Outreach\EMPOWER\EVANGELISM MANUAL - EDITED\PP evangelism\Chapter 04 text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381000" y="2438400"/>
            <a:ext cx="8229600" cy="1143000"/>
          </a:xfrm>
        </p:spPr>
        <p:txBody>
          <a:bodyPr>
            <a:normAutofit/>
          </a:bodyPr>
          <a:lstStyle/>
          <a:p>
            <a:r>
              <a:rPr lang="ru-RU" b="1" dirty="0" smtClean="0">
                <a:solidFill>
                  <a:srgbClr val="FF0000"/>
                </a:solidFill>
                <a:effectLst>
                  <a:outerShdw blurRad="38100" dist="38100" dir="2700000" algn="tl">
                    <a:srgbClr val="000000">
                      <a:alpha val="43137"/>
                    </a:srgbClr>
                  </a:outerShdw>
                </a:effectLst>
              </a:rPr>
              <a:t>Эффективная реклама</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0" y="3657600"/>
            <a:ext cx="8229600" cy="2895600"/>
          </a:xfrm>
        </p:spPr>
        <p:txBody>
          <a:bodyPr>
            <a:normAutofit/>
          </a:bodyPr>
          <a:lstStyle/>
          <a:p>
            <a:r>
              <a:rPr lang="ru-RU" dirty="0" smtClean="0"/>
              <a:t>Существует много характеристик хорошей рекламы. Изучите рекламу других евангелистов или продукции, нацеленных на вашу целевую аудиторию. </a:t>
            </a:r>
            <a:r>
              <a:rPr lang="ru-RU" b="1" dirty="0" smtClean="0">
                <a:solidFill>
                  <a:srgbClr val="FF0000"/>
                </a:solidFill>
                <a:effectLst>
                  <a:outerShdw blurRad="38100" dist="38100" dir="2700000" algn="tl">
                    <a:srgbClr val="000000">
                      <a:alpha val="43137"/>
                    </a:srgbClr>
                  </a:outerShdw>
                </a:effectLst>
              </a:rPr>
              <a:t>Вот несколько простых правил, которые вам помогут:</a:t>
            </a:r>
            <a:endParaRPr lang="en-US" dirty="0"/>
          </a:p>
        </p:txBody>
      </p:sp>
    </p:spTree>
    <p:extLst>
      <p:ext uri="{BB962C8B-B14F-4D97-AF65-F5344CB8AC3E}">
        <p14:creationId xmlns="" xmlns:p14="http://schemas.microsoft.com/office/powerpoint/2010/main" val="1393422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DEPT\WM\_SHARED\2011 Adviosry Resources\Nurture-Empower-Outreach\EMPOWER\EVANGELISM MANUAL - EDITED\PP evangelism\Chapter 04 text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ontent Placeholder 2"/>
          <p:cNvSpPr>
            <a:spLocks noGrp="1"/>
          </p:cNvSpPr>
          <p:nvPr>
            <p:ph idx="1"/>
          </p:nvPr>
        </p:nvSpPr>
        <p:spPr>
          <a:xfrm>
            <a:off x="1828800" y="609600"/>
            <a:ext cx="6934200" cy="4525963"/>
          </a:xfrm>
        </p:spPr>
        <p:txBody>
          <a:bodyPr>
            <a:noAutofit/>
          </a:bodyPr>
          <a:lstStyle/>
          <a:p>
            <a:r>
              <a:rPr lang="ru-RU" sz="2800" b="1" i="1" dirty="0" smtClean="0">
                <a:solidFill>
                  <a:srgbClr val="FF0000"/>
                </a:solidFill>
              </a:rPr>
              <a:t>Пусть ваша реклама будет привлекательной </a:t>
            </a:r>
            <a:r>
              <a:rPr lang="ru-RU" sz="2800" dirty="0" smtClean="0"/>
              <a:t>и сделанной                  с хорошим вкусом.</a:t>
            </a:r>
            <a:endParaRPr lang="en-US" sz="2800" dirty="0" smtClean="0"/>
          </a:p>
          <a:p>
            <a:pPr marL="0" indent="0">
              <a:buNone/>
            </a:pPr>
            <a:endParaRPr lang="en-US" sz="1400" dirty="0" smtClean="0"/>
          </a:p>
          <a:p>
            <a:r>
              <a:rPr lang="ru-RU" sz="2800" b="1" i="1" dirty="0" smtClean="0">
                <a:solidFill>
                  <a:srgbClr val="FF0000"/>
                </a:solidFill>
              </a:rPr>
              <a:t>Шрифт должен быть разборчивым</a:t>
            </a:r>
            <a:r>
              <a:rPr lang="ru-RU" sz="2800" dirty="0" smtClean="0"/>
              <a:t>      и привлекать внимание.</a:t>
            </a:r>
            <a:endParaRPr lang="en-US" sz="2800" dirty="0" smtClean="0"/>
          </a:p>
          <a:p>
            <a:pPr marL="0" indent="0">
              <a:buNone/>
            </a:pPr>
            <a:endParaRPr lang="en-US" sz="1400" dirty="0" smtClean="0"/>
          </a:p>
          <a:p>
            <a:pPr lvl="0"/>
            <a:r>
              <a:rPr lang="ru-RU" sz="2800" b="1" i="1" dirty="0" smtClean="0">
                <a:solidFill>
                  <a:srgbClr val="FF0000"/>
                </a:solidFill>
              </a:rPr>
              <a:t>Также важно, чтобы вокруг текста      и картинок было достаточно пустого места,</a:t>
            </a:r>
            <a:r>
              <a:rPr lang="ru-RU" sz="2800" dirty="0" smtClean="0"/>
              <a:t> потому что если в буклете слишком много текста, его сложно читать. </a:t>
            </a:r>
            <a:endParaRPr lang="en-US" sz="1400" dirty="0"/>
          </a:p>
          <a:p>
            <a:r>
              <a:rPr lang="ru-RU" sz="2800" b="1" i="1" dirty="0" smtClean="0">
                <a:solidFill>
                  <a:srgbClr val="FF0000"/>
                </a:solidFill>
                <a:effectLst>
                  <a:outerShdw blurRad="38100" dist="38100" dir="2700000" algn="tl">
                    <a:srgbClr val="000000">
                      <a:alpha val="43137"/>
                    </a:srgbClr>
                  </a:outerShdw>
                </a:effectLst>
              </a:rPr>
              <a:t>Не ставьте своей целью возбуждение вражды или вызывание споров.</a:t>
            </a:r>
            <a:endParaRPr lang="en-US" sz="2800"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540558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DEPT\WM\_SHARED\2011 Adviosry Resources\Nurture-Empower-Outreach\EMPOWER\EVANGELISM MANUAL - EDITED\PP evangelism\Chapter 04 text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ontent Placeholder 2"/>
          <p:cNvSpPr>
            <a:spLocks noGrp="1"/>
          </p:cNvSpPr>
          <p:nvPr>
            <p:ph idx="1"/>
          </p:nvPr>
        </p:nvSpPr>
        <p:spPr>
          <a:xfrm>
            <a:off x="1752600" y="914400"/>
            <a:ext cx="6934200" cy="5181600"/>
          </a:xfrm>
        </p:spPr>
        <p:txBody>
          <a:bodyPr>
            <a:normAutofit fontScale="85000" lnSpcReduction="10000"/>
          </a:bodyPr>
          <a:lstStyle/>
          <a:p>
            <a:pPr lvl="0"/>
            <a:r>
              <a:rPr lang="ru-RU" b="1" i="1" dirty="0" smtClean="0">
                <a:solidFill>
                  <a:srgbClr val="FF0000"/>
                </a:solidFill>
              </a:rPr>
              <a:t>Не говорите о политике</a:t>
            </a:r>
            <a:r>
              <a:rPr lang="ru-RU" dirty="0" smtClean="0"/>
              <a:t> и любыми средствами избегайте унижения любого служителя, церкви или религии.</a:t>
            </a:r>
            <a:r>
              <a:rPr lang="en-US" dirty="0"/>
              <a:t> </a:t>
            </a:r>
            <a:endParaRPr lang="en-US" dirty="0" smtClean="0"/>
          </a:p>
          <a:p>
            <a:pPr lvl="0"/>
            <a:endParaRPr lang="en-US" sz="1700" dirty="0"/>
          </a:p>
          <a:p>
            <a:pPr lvl="0"/>
            <a:r>
              <a:rPr lang="ru-RU" b="1" i="1" dirty="0" smtClean="0">
                <a:solidFill>
                  <a:srgbClr val="FF0000"/>
                </a:solidFill>
                <a:effectLst>
                  <a:outerShdw blurRad="38100" dist="38100" dir="2700000" algn="tl">
                    <a:srgbClr val="000000">
                      <a:alpha val="43137"/>
                    </a:srgbClr>
                  </a:outerShdw>
                </a:effectLst>
              </a:rPr>
              <a:t>Никогда не используйте в рекламе грубый или двусмысленный язык.</a:t>
            </a:r>
            <a:r>
              <a:rPr lang="en-US" b="1" i="1" dirty="0" smtClean="0">
                <a:solidFill>
                  <a:srgbClr val="FF0000"/>
                </a:solidFill>
                <a:effectLst>
                  <a:outerShdw blurRad="38100" dist="38100" dir="2700000" algn="tl">
                    <a:srgbClr val="000000">
                      <a:alpha val="43137"/>
                    </a:srgbClr>
                  </a:outerShdw>
                </a:effectLst>
              </a:rPr>
              <a:t> </a:t>
            </a:r>
            <a:r>
              <a:rPr lang="en-US" b="1" i="1" dirty="0">
                <a:solidFill>
                  <a:srgbClr val="FF0000"/>
                </a:solidFill>
                <a:effectLst>
                  <a:outerShdw blurRad="38100" dist="38100" dir="2700000" algn="tl">
                    <a:srgbClr val="000000">
                      <a:alpha val="43137"/>
                    </a:srgbClr>
                  </a:outerShdw>
                </a:effectLst>
              </a:rPr>
              <a:t> </a:t>
            </a:r>
            <a:endParaRPr lang="en-US" b="1" i="1" dirty="0" smtClean="0">
              <a:solidFill>
                <a:srgbClr val="FF0000"/>
              </a:solidFill>
              <a:effectLst>
                <a:outerShdw blurRad="38100" dist="38100" dir="2700000" algn="tl">
                  <a:srgbClr val="000000">
                    <a:alpha val="43137"/>
                  </a:srgbClr>
                </a:outerShdw>
              </a:effectLst>
            </a:endParaRPr>
          </a:p>
          <a:p>
            <a:pPr lvl="0"/>
            <a:endParaRPr lang="en-US" sz="1700" dirty="0"/>
          </a:p>
          <a:p>
            <a:pPr lvl="0"/>
            <a:r>
              <a:rPr lang="ru-RU" b="1" i="1" dirty="0" smtClean="0">
                <a:solidFill>
                  <a:srgbClr val="FF0000"/>
                </a:solidFill>
              </a:rPr>
              <a:t>В некоторых культурах цвет и число имеют большое значение. Учтите этот аспект, когда будете заниматься подготовкой рекламы.</a:t>
            </a:r>
            <a:endParaRPr lang="en-US" b="1" i="1" dirty="0" smtClean="0">
              <a:solidFill>
                <a:srgbClr val="FF0000"/>
              </a:solidFill>
            </a:endParaRPr>
          </a:p>
          <a:p>
            <a:pPr lvl="0"/>
            <a:endParaRPr lang="en-US" sz="1700" dirty="0"/>
          </a:p>
          <a:p>
            <a:r>
              <a:rPr lang="ru-RU" b="1" i="1" dirty="0" smtClean="0">
                <a:solidFill>
                  <a:srgbClr val="FF0000"/>
                </a:solidFill>
                <a:effectLst>
                  <a:outerShdw blurRad="38100" dist="38100" dir="2700000" algn="tl">
                    <a:srgbClr val="000000">
                      <a:alpha val="43137"/>
                    </a:srgbClr>
                  </a:outerShdw>
                </a:effectLst>
              </a:rPr>
              <a:t>Будьте выше упреков и поступайте справедливо.</a:t>
            </a:r>
            <a:endParaRPr lang="en-US"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860574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DEPT\WM\_SHARED\2011 Adviosry Resources\Nurture-Empower-Outreach\EMPOWER\EVANGELISM MANUAL - EDITED\PP evangelism\Chapter 04 text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ontent Placeholder 2"/>
          <p:cNvSpPr>
            <a:spLocks noGrp="1"/>
          </p:cNvSpPr>
          <p:nvPr>
            <p:ph idx="1"/>
          </p:nvPr>
        </p:nvSpPr>
        <p:spPr>
          <a:xfrm>
            <a:off x="1828800" y="1036637"/>
            <a:ext cx="6934200" cy="4525963"/>
          </a:xfrm>
        </p:spPr>
        <p:txBody>
          <a:bodyPr>
            <a:normAutofit fontScale="92500" lnSpcReduction="20000"/>
          </a:bodyPr>
          <a:lstStyle/>
          <a:p>
            <a:pPr lvl="0"/>
            <a:r>
              <a:rPr lang="ru-RU" b="1" i="1" dirty="0" smtClean="0">
                <a:solidFill>
                  <a:srgbClr val="FF0000"/>
                </a:solidFill>
              </a:rPr>
              <a:t>Если вы планируете в рекламе представить фото вас и вашей команды, эта фотография должна быть самого лучшего качества.</a:t>
            </a:r>
            <a:r>
              <a:rPr lang="ru-RU" dirty="0" smtClean="0"/>
              <a:t>   Вам нужно «продать» себя и сделать так, чтобы люди захотели прийти        на ваши встречи.</a:t>
            </a:r>
            <a:endParaRPr lang="en-US" dirty="0" smtClean="0"/>
          </a:p>
          <a:p>
            <a:pPr marL="0" lvl="0" indent="0">
              <a:buNone/>
            </a:pPr>
            <a:r>
              <a:rPr lang="en-US" dirty="0" smtClean="0"/>
              <a:t> </a:t>
            </a:r>
            <a:r>
              <a:rPr lang="en-US" dirty="0"/>
              <a:t> </a:t>
            </a:r>
          </a:p>
          <a:p>
            <a:pPr lvl="0"/>
            <a:r>
              <a:rPr lang="ru-RU" b="1" i="1" dirty="0" smtClean="0">
                <a:solidFill>
                  <a:srgbClr val="FF0000"/>
                </a:solidFill>
                <a:effectLst>
                  <a:outerShdw blurRad="38100" dist="38100" dir="2700000" algn="tl">
                    <a:srgbClr val="000000">
                      <a:alpha val="43137"/>
                    </a:srgbClr>
                  </a:outerShdw>
                </a:effectLst>
              </a:rPr>
              <a:t>Задавайте вопросы, которые заинтересуют вашу целевую аудиторию.</a:t>
            </a:r>
            <a:endParaRPr lang="en-US" dirty="0"/>
          </a:p>
        </p:txBody>
      </p:sp>
    </p:spTree>
    <p:extLst>
      <p:ext uri="{BB962C8B-B14F-4D97-AF65-F5344CB8AC3E}">
        <p14:creationId xmlns="" xmlns:p14="http://schemas.microsoft.com/office/powerpoint/2010/main" val="36695700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DEPT\WM\_SHARED\2011 Adviosry Resources\Nurture-Empower-Outreach\EMPOWER\EVANGELISM MANUAL - EDITED\PP evangelism\Chapter 04 text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ontent Placeholder 2"/>
          <p:cNvSpPr>
            <a:spLocks noGrp="1"/>
          </p:cNvSpPr>
          <p:nvPr>
            <p:ph idx="1"/>
          </p:nvPr>
        </p:nvSpPr>
        <p:spPr>
          <a:xfrm>
            <a:off x="1752600" y="1143000"/>
            <a:ext cx="6934200" cy="4525963"/>
          </a:xfrm>
        </p:spPr>
        <p:txBody>
          <a:bodyPr>
            <a:normAutofit fontScale="92500" lnSpcReduction="10000"/>
          </a:bodyPr>
          <a:lstStyle/>
          <a:p>
            <a:pPr algn="ctr"/>
            <a:r>
              <a:rPr lang="ru-RU" sz="4000" b="1" dirty="0" smtClean="0">
                <a:solidFill>
                  <a:srgbClr val="660066"/>
                </a:solidFill>
                <a:effectLst>
                  <a:outerShdw blurRad="38100" dist="38100" dir="2700000" algn="tl">
                    <a:srgbClr val="000000">
                      <a:alpha val="43137"/>
                    </a:srgbClr>
                  </a:outerShdw>
                </a:effectLst>
              </a:rPr>
              <a:t>Говорят, что «людей                 не столько привлекает то,     что они услышат, как то,        что они могут пропустить». Поэтому вам нужно сделать так, чтобы они чувствовали, что пропустят важное событие, если не придут на встречу.</a:t>
            </a:r>
            <a:endParaRPr lang="en-US" sz="4000" b="1" dirty="0">
              <a:solidFill>
                <a:srgbClr val="660066"/>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655870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DEPT\WM\_SHARED\2011 Adviosry Resources\Nurture-Empower-Outreach\EMPOWER\EVANGELISM MANUAL - EDITED\PP evangelism\Chapter 04 text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457200" y="2057400"/>
            <a:ext cx="8229600" cy="1143000"/>
          </a:xfrm>
        </p:spPr>
        <p:txBody>
          <a:bodyPr/>
          <a:lstStyle/>
          <a:p>
            <a:r>
              <a:rPr lang="ru-RU" b="1" dirty="0" smtClean="0">
                <a:solidFill>
                  <a:srgbClr val="FF0000"/>
                </a:solidFill>
                <a:effectLst>
                  <a:outerShdw blurRad="38100" dist="38100" dir="2700000" algn="tl">
                    <a:srgbClr val="000000">
                      <a:alpha val="43137"/>
                    </a:srgbClr>
                  </a:outerShdw>
                </a:effectLst>
              </a:rPr>
              <a:t>Самая лучшая реклама</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3200400"/>
            <a:ext cx="8229600" cy="2895600"/>
          </a:xfrm>
        </p:spPr>
        <p:txBody>
          <a:bodyPr>
            <a:normAutofit fontScale="85000" lnSpcReduction="10000"/>
          </a:bodyPr>
          <a:lstStyle/>
          <a:p>
            <a:r>
              <a:rPr lang="ru-RU" dirty="0" smtClean="0"/>
              <a:t>Исходя из вышеуказанных причин, самый лучший способ убедиться в том, что на вашу встречу придет много людей – сделать так, чтобы члены церкви привели своих друзей. </a:t>
            </a:r>
            <a:r>
              <a:rPr lang="ru-RU" b="1" i="1" dirty="0" smtClean="0">
                <a:solidFill>
                  <a:srgbClr val="FF0000"/>
                </a:solidFill>
                <a:effectLst>
                  <a:outerShdw blurRad="38100" dist="38100" dir="2700000" algn="tl">
                    <a:srgbClr val="000000">
                      <a:alpha val="43137"/>
                    </a:srgbClr>
                  </a:outerShdw>
                </a:effectLst>
              </a:rPr>
              <a:t>Для получения хороших результатов необходима хорошая программа  по сеянию, проведенная за несколько месяцев     до евангельской программы.</a:t>
            </a:r>
            <a:endParaRPr lang="en-US" dirty="0"/>
          </a:p>
        </p:txBody>
      </p:sp>
    </p:spTree>
    <p:extLst>
      <p:ext uri="{BB962C8B-B14F-4D97-AF65-F5344CB8AC3E}">
        <p14:creationId xmlns="" xmlns:p14="http://schemas.microsoft.com/office/powerpoint/2010/main" val="24908271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DEPT\WM\_SHARED\2011 Adviosry Resources\Nurture-Empower-Outreach\EMPOWER\EVANGELISM MANUAL - EDITED\PP evangelism\Chapter 04 text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ontent Placeholder 2"/>
          <p:cNvSpPr>
            <a:spLocks noGrp="1"/>
          </p:cNvSpPr>
          <p:nvPr>
            <p:ph idx="1"/>
          </p:nvPr>
        </p:nvSpPr>
        <p:spPr>
          <a:xfrm>
            <a:off x="1905000" y="533400"/>
            <a:ext cx="6629400" cy="4525963"/>
          </a:xfrm>
        </p:spPr>
        <p:txBody>
          <a:bodyPr>
            <a:noAutofit/>
          </a:bodyPr>
          <a:lstStyle/>
          <a:p>
            <a:pPr algn="ctr"/>
            <a:r>
              <a:rPr lang="ru-RU" sz="3100" b="1" dirty="0" smtClean="0">
                <a:solidFill>
                  <a:srgbClr val="FF0000"/>
                </a:solidFill>
                <a:effectLst>
                  <a:outerShdw blurRad="38100" dist="38100" dir="2700000" algn="tl">
                    <a:srgbClr val="000000">
                      <a:alpha val="43137"/>
                    </a:srgbClr>
                  </a:outerShdw>
                </a:effectLst>
              </a:rPr>
              <a:t>Несколько последних слов               о рекламе. Один из аспектов, который вызывает много споров, должны ли вы говорить о том,    что встречи проводятся адвентистами. Это зависит             от территории, на которой             вы проводите программу, насколько высок уровень предубежденности по отношению к адвентистам и насколько хорошо адвентисты здесь известны.</a:t>
            </a:r>
            <a:endParaRPr lang="en-US" sz="31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9989431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DEPT\WM\_SHARED\2011 Adviosry Resources\Nurture-Empower-Outreach\EMPOWER\EVANGELISM MANUAL - EDITED\PP evangelism\Chapter 04 text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ontent Placeholder 2"/>
          <p:cNvSpPr>
            <a:spLocks noGrp="1"/>
          </p:cNvSpPr>
          <p:nvPr>
            <p:ph idx="1"/>
          </p:nvPr>
        </p:nvSpPr>
        <p:spPr>
          <a:xfrm>
            <a:off x="1752600" y="1417637"/>
            <a:ext cx="7239000" cy="4525963"/>
          </a:xfrm>
        </p:spPr>
        <p:txBody>
          <a:bodyPr>
            <a:normAutofit fontScale="92500" lnSpcReduction="10000"/>
          </a:bodyPr>
          <a:lstStyle/>
          <a:p>
            <a:r>
              <a:rPr lang="ru-RU" sz="3600" b="1" dirty="0" smtClean="0">
                <a:solidFill>
                  <a:srgbClr val="002060"/>
                </a:solidFill>
                <a:effectLst>
                  <a:outerShdw blurRad="38100" dist="38100" dir="2700000" algn="tl">
                    <a:srgbClr val="000000">
                      <a:alpha val="43137"/>
                    </a:srgbClr>
                  </a:outerShdw>
                </a:effectLst>
              </a:rPr>
              <a:t>существует целый ряд средств, которые могут помочь вам увеличить число посетителей.   Одно из них – программа               для детей. Ее можно проводить       в качестве Библейской каникулярной школы. В некоторых местах людей привлекут показ фильмов и видео.</a:t>
            </a:r>
            <a:endParaRPr lang="en-US" sz="36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024115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rraisR\Documents\EVANGELISM MANUAL - EDITED\PP evangelism\Chapter 04 text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919007"/>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ontent Placeholder 2"/>
          <p:cNvSpPr>
            <a:spLocks noGrp="1"/>
          </p:cNvSpPr>
          <p:nvPr>
            <p:ph idx="1"/>
          </p:nvPr>
        </p:nvSpPr>
        <p:spPr>
          <a:xfrm>
            <a:off x="457200" y="3048000"/>
            <a:ext cx="8229600" cy="3124200"/>
          </a:xfrm>
        </p:spPr>
        <p:txBody>
          <a:bodyPr>
            <a:normAutofit fontScale="85000" lnSpcReduction="10000"/>
          </a:bodyPr>
          <a:lstStyle/>
          <a:p>
            <a:r>
              <a:rPr lang="ru-RU" b="1" dirty="0" smtClean="0">
                <a:solidFill>
                  <a:schemeClr val="bg1"/>
                </a:solidFill>
              </a:rPr>
              <a:t>Посетителям всегда нравится выступление хоровых коллективов и музыкальных групп.</a:t>
            </a:r>
            <a:r>
              <a:rPr lang="ru-RU" dirty="0" smtClean="0">
                <a:solidFill>
                  <a:schemeClr val="bg1"/>
                </a:solidFill>
              </a:rPr>
              <a:t> </a:t>
            </a:r>
            <a:r>
              <a:rPr lang="ru-RU" b="1" dirty="0" smtClean="0">
                <a:solidFill>
                  <a:srgbClr val="FF0000"/>
                </a:solidFill>
                <a:effectLst>
                  <a:outerShdw blurRad="38100" dist="38100" dir="2700000" algn="tl">
                    <a:srgbClr val="000000">
                      <a:alpha val="43137"/>
                    </a:srgbClr>
                  </a:outerShdw>
                </a:effectLst>
              </a:rPr>
              <a:t>Привлекайте музыкантов к участию                            в программе, особенно, когда вы говорите               о ключевых темах, таких как учение о субботе.</a:t>
            </a:r>
            <a:r>
              <a:rPr lang="ru-RU" dirty="0" smtClean="0">
                <a:solidFill>
                  <a:schemeClr val="bg1"/>
                </a:solidFill>
              </a:rPr>
              <a:t>       </a:t>
            </a:r>
            <a:r>
              <a:rPr lang="ru-RU" b="1" dirty="0" smtClean="0">
                <a:solidFill>
                  <a:schemeClr val="bg1"/>
                </a:solidFill>
              </a:rPr>
              <a:t>В некоторых странах люди будут регулярно посещать встречи, если они смогут получить            в подарок Библию или другие книги.</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712724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DEPT\WM\_SHARED\2011 Adviosry Resources\Nurture-Empower-Outreach\EMPOWER\EVANGELISM MANUAL - EDITED\PP evangelism\Chapter 04 cover.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p:cNvSpPr/>
          <p:nvPr/>
        </p:nvSpPr>
        <p:spPr>
          <a:xfrm>
            <a:off x="304800" y="533400"/>
            <a:ext cx="9144000" cy="707886"/>
          </a:xfrm>
          <a:prstGeom prst="rect">
            <a:avLst/>
          </a:prstGeom>
        </p:spPr>
        <p:txBody>
          <a:bodyPr wrap="square">
            <a:spAutoFit/>
          </a:bodyPr>
          <a:lstStyle/>
          <a:p>
            <a:pPr>
              <a:defRPr/>
            </a:pPr>
            <a:r>
              <a:rPr lang="ru-RU" sz="4000" b="1" dirty="0" smtClean="0">
                <a:solidFill>
                  <a:schemeClr val="bg1"/>
                </a:solidFill>
                <a:effectLst>
                  <a:outerShdw blurRad="38100" dist="38100" dir="2700000" algn="tl">
                    <a:srgbClr val="000000">
                      <a:alpha val="43137"/>
                    </a:srgbClr>
                  </a:outerShdw>
                </a:effectLst>
                <a:latin typeface="Trajan Pro" pitchFamily="18" charset="0"/>
                <a:cs typeface="Calibri" pitchFamily="34" charset="0"/>
              </a:rPr>
              <a:t>ЕВАНГЕЛИЗМ</a:t>
            </a:r>
            <a:r>
              <a:rPr lang="en-US" sz="4000" b="1" dirty="0" smtClean="0">
                <a:solidFill>
                  <a:srgbClr val="C00000"/>
                </a:solidFill>
                <a:effectLst>
                  <a:outerShdw blurRad="38100" dist="38100" dir="2700000" algn="tl">
                    <a:srgbClr val="000000">
                      <a:alpha val="43137"/>
                    </a:srgbClr>
                  </a:outerShdw>
                </a:effectLst>
                <a:latin typeface="Trajan Pro" pitchFamily="18" charset="0"/>
                <a:cs typeface="Calibri" pitchFamily="34" charset="0"/>
              </a:rPr>
              <a:t> </a:t>
            </a:r>
            <a:r>
              <a:rPr lang="ru-RU" sz="4000" b="1" dirty="0" smtClean="0">
                <a:solidFill>
                  <a:srgbClr val="C00000"/>
                </a:solidFill>
                <a:effectLst>
                  <a:outerShdw blurRad="38100" dist="38100" dir="2700000" algn="tl">
                    <a:srgbClr val="000000">
                      <a:alpha val="43137"/>
                    </a:srgbClr>
                  </a:outerShdw>
                </a:effectLst>
                <a:latin typeface="Trajan Pro" pitchFamily="18" charset="0"/>
                <a:cs typeface="Calibri" pitchFamily="34" charset="0"/>
              </a:rPr>
              <a:t>ДЛЯ</a:t>
            </a:r>
            <a:r>
              <a:rPr lang="en-US" sz="4000" b="1" dirty="0" smtClean="0">
                <a:solidFill>
                  <a:srgbClr val="C00000"/>
                </a:solidFill>
                <a:effectLst>
                  <a:outerShdw blurRad="38100" dist="38100" dir="2700000" algn="tl">
                    <a:srgbClr val="000000">
                      <a:alpha val="43137"/>
                    </a:srgbClr>
                  </a:outerShdw>
                </a:effectLst>
                <a:latin typeface="Trajan Pro" pitchFamily="18" charset="0"/>
                <a:cs typeface="Calibri" pitchFamily="34" charset="0"/>
              </a:rPr>
              <a:t> </a:t>
            </a:r>
            <a:r>
              <a:rPr lang="ru-RU" sz="4000" b="1" dirty="0" smtClean="0">
                <a:solidFill>
                  <a:srgbClr val="C00000"/>
                </a:solidFill>
                <a:effectLst>
                  <a:outerShdw blurRad="38100" dist="38100" dir="2700000" algn="tl">
                    <a:srgbClr val="000000">
                      <a:alpha val="43137"/>
                    </a:srgbClr>
                  </a:outerShdw>
                </a:effectLst>
                <a:latin typeface="Trajan Pro" pitchFamily="18" charset="0"/>
                <a:cs typeface="Calibri" pitchFamily="34" charset="0"/>
              </a:rPr>
              <a:t>КАЖДОГО</a:t>
            </a:r>
            <a:endParaRPr lang="en-US" sz="4000" dirty="0">
              <a:latin typeface="Trajan Pro" pitchFamily="18" charset="0"/>
            </a:endParaRPr>
          </a:p>
        </p:txBody>
      </p:sp>
      <p:sp>
        <p:nvSpPr>
          <p:cNvPr id="7" name="Rectangle 2"/>
          <p:cNvSpPr>
            <a:spLocks noGrp="1" noChangeArrowheads="1"/>
          </p:cNvSpPr>
          <p:nvPr>
            <p:ph type="ctrTitle"/>
          </p:nvPr>
        </p:nvSpPr>
        <p:spPr>
          <a:xfrm>
            <a:off x="4572000" y="1958975"/>
            <a:ext cx="4876800" cy="1470025"/>
          </a:xfrm>
        </p:spPr>
        <p:txBody>
          <a:bodyPr>
            <a:normAutofit fontScale="90000"/>
          </a:bodyPr>
          <a:lstStyle/>
          <a:p>
            <a:pPr eaLnBrk="1" hangingPunct="1">
              <a:defRPr/>
            </a:pPr>
            <a:r>
              <a:rPr lang="en-US" b="1" dirty="0">
                <a:solidFill>
                  <a:srgbClr val="C00000"/>
                </a:solidFill>
                <a:effectLst>
                  <a:outerShdw blurRad="38100" dist="38100" dir="2700000" algn="tl">
                    <a:srgbClr val="000000">
                      <a:alpha val="43137"/>
                    </a:srgbClr>
                  </a:outerShdw>
                </a:effectLst>
                <a:latin typeface="Calibri" pitchFamily="34" charset="0"/>
                <a:cs typeface="Calibri" pitchFamily="34" charset="0"/>
              </a:rPr>
              <a:t/>
            </a:r>
            <a:br>
              <a:rPr lang="en-US" b="1" dirty="0">
                <a:solidFill>
                  <a:srgbClr val="C00000"/>
                </a:solidFill>
                <a:effectLst>
                  <a:outerShdw blurRad="38100" dist="38100" dir="2700000" algn="tl">
                    <a:srgbClr val="000000">
                      <a:alpha val="43137"/>
                    </a:srgbClr>
                  </a:outerShdw>
                </a:effectLst>
                <a:latin typeface="Calibri" pitchFamily="34" charset="0"/>
                <a:cs typeface="Calibri" pitchFamily="34" charset="0"/>
              </a:rPr>
            </a:br>
            <a:r>
              <a:rPr lang="ru-RU"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Глава</a:t>
            </a:r>
            <a:r>
              <a:rPr lang="en-US"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a:t>
            </a:r>
            <a:r>
              <a:rPr lang="en-US" b="1" dirty="0">
                <a:solidFill>
                  <a:srgbClr val="C00000"/>
                </a:solidFill>
                <a:effectLst>
                  <a:outerShdw blurRad="38100" dist="38100" dir="2700000" algn="tl">
                    <a:srgbClr val="000000">
                      <a:alpha val="43137"/>
                    </a:srgbClr>
                  </a:outerShdw>
                </a:effectLst>
                <a:latin typeface="Calibri" pitchFamily="34" charset="0"/>
                <a:cs typeface="Calibri" pitchFamily="34" charset="0"/>
              </a:rPr>
              <a:t>4</a:t>
            </a:r>
            <a:r>
              <a:rPr lang="en-US"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a:t>
            </a:r>
            <a:r>
              <a:rPr lang="en-US" b="1" dirty="0" smtClean="0">
                <a:solidFill>
                  <a:srgbClr val="002060"/>
                </a:solidFill>
                <a:latin typeface="Calibri" pitchFamily="34" charset="0"/>
                <a:cs typeface="Calibri" pitchFamily="34" charset="0"/>
              </a:rPr>
              <a:t/>
            </a:r>
            <a:br>
              <a:rPr lang="en-US" b="1" dirty="0" smtClean="0">
                <a:solidFill>
                  <a:srgbClr val="002060"/>
                </a:solidFill>
                <a:latin typeface="Calibri" pitchFamily="34" charset="0"/>
                <a:cs typeface="Calibri" pitchFamily="34" charset="0"/>
              </a:rPr>
            </a:br>
            <a:r>
              <a:rPr lang="ru-RU" b="1" dirty="0" smtClean="0">
                <a:solidFill>
                  <a:schemeClr val="bg1"/>
                </a:solidFill>
                <a:effectLst>
                  <a:outerShdw blurRad="38100" dist="38100" dir="2700000" algn="tl">
                    <a:srgbClr val="000000">
                      <a:alpha val="43137"/>
                    </a:srgbClr>
                  </a:outerShdw>
                </a:effectLst>
                <a:latin typeface="Bookman Old Style" pitchFamily="18" charset="0"/>
                <a:cs typeface="Calibri" pitchFamily="34" charset="0"/>
              </a:rPr>
              <a:t>Реклама для успеха</a:t>
            </a:r>
            <a:endParaRPr lang="en-US" b="1" dirty="0" smtClean="0">
              <a:solidFill>
                <a:schemeClr val="bg1"/>
              </a:solidFill>
              <a:effectLst>
                <a:outerShdw blurRad="38100" dist="38100" dir="2700000" algn="tl">
                  <a:srgbClr val="000000">
                    <a:alpha val="43137"/>
                  </a:srgbClr>
                </a:outerShdw>
              </a:effectLst>
              <a:latin typeface="Bookman Old Style" pitchFamily="18" charset="0"/>
              <a:cs typeface="Calibri" pitchFamily="34" charset="0"/>
            </a:endParaRPr>
          </a:p>
        </p:txBody>
      </p:sp>
      <p:sp>
        <p:nvSpPr>
          <p:cNvPr id="8" name="Rectangle 7"/>
          <p:cNvSpPr/>
          <p:nvPr/>
        </p:nvSpPr>
        <p:spPr>
          <a:xfrm>
            <a:off x="4800600" y="5801380"/>
            <a:ext cx="4572000" cy="523220"/>
          </a:xfrm>
          <a:prstGeom prst="rect">
            <a:avLst/>
          </a:prstGeom>
        </p:spPr>
        <p:txBody>
          <a:bodyPr>
            <a:spAutoFit/>
          </a:bodyPr>
          <a:lstStyle/>
          <a:p>
            <a:pPr algn="ctr">
              <a:defRPr/>
            </a:pPr>
            <a:r>
              <a:rPr lang="ru-RU" sz="1400" b="1" dirty="0" smtClean="0">
                <a:solidFill>
                  <a:schemeClr val="bg1"/>
                </a:solidFill>
                <a:effectLst>
                  <a:outerShdw blurRad="38100" dist="38100" dir="2700000" algn="tl">
                    <a:srgbClr val="000000">
                      <a:alpha val="43137"/>
                    </a:srgbClr>
                  </a:outerShdw>
                </a:effectLst>
                <a:latin typeface="Bookman Old Style" pitchFamily="18" charset="0"/>
                <a:cs typeface="Calibri" pitchFamily="34" charset="0"/>
              </a:rPr>
              <a:t>Генеральная Конференция</a:t>
            </a:r>
            <a:r>
              <a:rPr lang="en-US" sz="1400" b="1" dirty="0" smtClean="0">
                <a:solidFill>
                  <a:schemeClr val="bg1"/>
                </a:solidFill>
                <a:effectLst>
                  <a:outerShdw blurRad="38100" dist="38100" dir="2700000" algn="tl">
                    <a:srgbClr val="000000">
                      <a:alpha val="43137"/>
                    </a:srgbClr>
                  </a:outerShdw>
                </a:effectLst>
                <a:latin typeface="Bookman Old Style" pitchFamily="18" charset="0"/>
                <a:cs typeface="Calibri" pitchFamily="34" charset="0"/>
              </a:rPr>
              <a:t> </a:t>
            </a:r>
            <a:endParaRPr lang="en-US" sz="1400" b="1" dirty="0">
              <a:solidFill>
                <a:schemeClr val="bg1"/>
              </a:solidFill>
              <a:effectLst>
                <a:outerShdw blurRad="38100" dist="38100" dir="2700000" algn="tl">
                  <a:srgbClr val="000000">
                    <a:alpha val="43137"/>
                  </a:srgbClr>
                </a:outerShdw>
              </a:effectLst>
              <a:latin typeface="Bookman Old Style" pitchFamily="18" charset="0"/>
              <a:cs typeface="Calibri" pitchFamily="34" charset="0"/>
            </a:endParaRPr>
          </a:p>
          <a:p>
            <a:pPr algn="ctr">
              <a:defRPr/>
            </a:pPr>
            <a:r>
              <a:rPr lang="ru-RU" sz="1400" b="1" dirty="0" smtClean="0">
                <a:solidFill>
                  <a:schemeClr val="bg1"/>
                </a:solidFill>
                <a:effectLst>
                  <a:outerShdw blurRad="38100" dist="38100" dir="2700000" algn="tl">
                    <a:srgbClr val="000000">
                      <a:alpha val="43137"/>
                    </a:srgbClr>
                  </a:outerShdw>
                </a:effectLst>
                <a:latin typeface="Bookman Old Style" pitchFamily="18" charset="0"/>
                <a:cs typeface="Calibri" pitchFamily="34" charset="0"/>
              </a:rPr>
              <a:t>Отдел Женского служения</a:t>
            </a:r>
            <a:endParaRPr lang="en-US" sz="1400" b="1" dirty="0">
              <a:solidFill>
                <a:schemeClr val="bg1"/>
              </a:solidFill>
              <a:effectLst>
                <a:outerShdw blurRad="38100" dist="38100" dir="2700000" algn="tl">
                  <a:srgbClr val="000000">
                    <a:alpha val="43137"/>
                  </a:srgbClr>
                </a:outerShdw>
              </a:effectLst>
              <a:latin typeface="Bookman Old Style" pitchFamily="18" charset="0"/>
              <a:cs typeface="Calibri" pitchFamily="34" charset="0"/>
            </a:endParaRPr>
          </a:p>
        </p:txBody>
      </p:sp>
      <p:pic>
        <p:nvPicPr>
          <p:cNvPr id="9" name="Picture 7" descr="WMLOGO-small"/>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705600" y="5400675"/>
            <a:ext cx="609600" cy="46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169406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DEPT\WM\_SHARED\2011 Adviosry Resources\Nurture-Empower-Outreach\EMPOWER\EVANGELISM MANUAL - EDITED\PP evangelism\Chapter 04 text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ontent Placeholder 2"/>
          <p:cNvSpPr>
            <a:spLocks noGrp="1"/>
          </p:cNvSpPr>
          <p:nvPr>
            <p:ph idx="1"/>
          </p:nvPr>
        </p:nvSpPr>
        <p:spPr>
          <a:xfrm>
            <a:off x="609600" y="2819400"/>
            <a:ext cx="8229600" cy="3657600"/>
          </a:xfrm>
        </p:spPr>
        <p:txBody>
          <a:bodyPr>
            <a:normAutofit fontScale="92500" lnSpcReduction="10000"/>
          </a:bodyPr>
          <a:lstStyle/>
          <a:p>
            <a:r>
              <a:rPr lang="ru-RU" dirty="0" smtClean="0"/>
              <a:t>«Мы должны использовать все законные средства, лишь бы донести свет до людей. </a:t>
            </a:r>
            <a:r>
              <a:rPr lang="ru-RU" b="1" dirty="0" smtClean="0">
                <a:solidFill>
                  <a:srgbClr val="7030A0"/>
                </a:solidFill>
                <a:effectLst>
                  <a:outerShdw blurRad="38100" dist="38100" dir="2700000" algn="tl">
                    <a:srgbClr val="000000">
                      <a:alpha val="43137"/>
                    </a:srgbClr>
                  </a:outerShdw>
                </a:effectLst>
              </a:rPr>
              <a:t>Пусть работает пресса и пусть будет задействовано каждое рекламное агентство, чтобы привлечь внимание к нашей работе. </a:t>
            </a:r>
            <a:r>
              <a:rPr lang="ru-RU" dirty="0" smtClean="0"/>
              <a:t>Этот прием не следует рассматривать как нечто несущественное». – Свидетельства     для Церкви, т. 6, стр. 36,37</a:t>
            </a:r>
            <a:r>
              <a:rPr lang="en-US" dirty="0" smtClean="0"/>
              <a:t> </a:t>
            </a:r>
            <a:endParaRPr lang="en-US" dirty="0"/>
          </a:p>
          <a:p>
            <a:endParaRPr lang="en-US" dirty="0"/>
          </a:p>
        </p:txBody>
      </p:sp>
    </p:spTree>
    <p:extLst>
      <p:ext uri="{BB962C8B-B14F-4D97-AF65-F5344CB8AC3E}">
        <p14:creationId xmlns="" xmlns:p14="http://schemas.microsoft.com/office/powerpoint/2010/main" val="665080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DEPT\WM\_SHARED\2011 Adviosry Resources\Nurture-Empower-Outreach\EMPOWER\EVANGELISM MANUAL - EDITED\PP evangelism\Chapter 04 text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0887"/>
            <a:ext cx="9144000" cy="685799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381000" y="2819400"/>
            <a:ext cx="8229600" cy="1143000"/>
          </a:xfrm>
        </p:spPr>
        <p:txBody>
          <a:bodyPr/>
          <a:lstStyle/>
          <a:p>
            <a:r>
              <a:rPr lang="ru-RU" b="1" dirty="0" smtClean="0">
                <a:solidFill>
                  <a:srgbClr val="FF0000"/>
                </a:solidFill>
                <a:effectLst>
                  <a:outerShdw blurRad="38100" dist="38100" dir="2700000" algn="tl">
                    <a:srgbClr val="000000">
                      <a:alpha val="43137"/>
                    </a:srgbClr>
                  </a:outerShdw>
                </a:effectLst>
                <a:latin typeface="Bookman Old Style" pitchFamily="18" charset="0"/>
              </a:rPr>
              <a:t>Цель</a:t>
            </a:r>
            <a:endParaRPr lang="en-US" dirty="0">
              <a:solidFill>
                <a:srgbClr val="FF0000"/>
              </a:solidFill>
              <a:effectLst>
                <a:outerShdw blurRad="38100" dist="38100" dir="2700000" algn="tl">
                  <a:srgbClr val="000000">
                    <a:alpha val="43137"/>
                  </a:srgbClr>
                </a:outerShdw>
              </a:effectLst>
              <a:latin typeface="Bookman Old Style" pitchFamily="18" charset="0"/>
            </a:endParaRPr>
          </a:p>
        </p:txBody>
      </p:sp>
      <p:sp>
        <p:nvSpPr>
          <p:cNvPr id="3" name="Content Placeholder 2"/>
          <p:cNvSpPr>
            <a:spLocks noGrp="1"/>
          </p:cNvSpPr>
          <p:nvPr>
            <p:ph idx="1"/>
          </p:nvPr>
        </p:nvSpPr>
        <p:spPr>
          <a:xfrm>
            <a:off x="457200" y="3962400"/>
            <a:ext cx="8229600" cy="1676400"/>
          </a:xfrm>
        </p:spPr>
        <p:txBody>
          <a:bodyPr>
            <a:normAutofit fontScale="92500" lnSpcReduction="20000"/>
          </a:bodyPr>
          <a:lstStyle/>
          <a:p>
            <a:pPr marL="0" indent="0">
              <a:buNone/>
            </a:pPr>
            <a:r>
              <a:rPr lang="ru-RU" b="1" i="1" dirty="0" smtClean="0">
                <a:solidFill>
                  <a:srgbClr val="FF0000"/>
                </a:solidFill>
                <a:effectLst>
                  <a:outerShdw blurRad="38100" dist="38100" dir="2700000" algn="tl">
                    <a:srgbClr val="000000">
                      <a:alpha val="43137"/>
                    </a:srgbClr>
                  </a:outerShdw>
                </a:effectLst>
              </a:rPr>
              <a:t>Цель нашей рекламы состоит в том, чтобы информация о наших мероприятиях достигла местных жителей </a:t>
            </a:r>
            <a:r>
              <a:rPr lang="ru-RU" dirty="0" smtClean="0"/>
              <a:t>чтобы они узнали о том,   что происходит.</a:t>
            </a:r>
            <a:endParaRPr lang="en-US" dirty="0"/>
          </a:p>
        </p:txBody>
      </p:sp>
    </p:spTree>
    <p:extLst>
      <p:ext uri="{BB962C8B-B14F-4D97-AF65-F5344CB8AC3E}">
        <p14:creationId xmlns="" xmlns:p14="http://schemas.microsoft.com/office/powerpoint/2010/main" val="4169840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DEPT\WM\_SHARED\2011 Adviosry Resources\Nurture-Empower-Outreach\EMPOWER\EVANGELISM MANUAL - EDITED\PP evangelism\Chapter 04 text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ontent Placeholder 2"/>
          <p:cNvSpPr>
            <a:spLocks noGrp="1"/>
          </p:cNvSpPr>
          <p:nvPr>
            <p:ph idx="1"/>
          </p:nvPr>
        </p:nvSpPr>
        <p:spPr>
          <a:xfrm>
            <a:off x="533400" y="3017837"/>
            <a:ext cx="8229600" cy="2925763"/>
          </a:xfrm>
        </p:spPr>
        <p:txBody>
          <a:bodyPr>
            <a:normAutofit fontScale="85000" lnSpcReduction="10000"/>
          </a:bodyPr>
          <a:lstStyle/>
          <a:p>
            <a:r>
              <a:rPr lang="ru-RU" sz="3600" b="1" dirty="0" smtClean="0">
                <a:solidFill>
                  <a:srgbClr val="FF0000"/>
                </a:solidFill>
                <a:effectLst>
                  <a:outerShdw blurRad="38100" dist="38100" dir="2700000" algn="tl">
                    <a:srgbClr val="000000">
                      <a:alpha val="43137"/>
                    </a:srgbClr>
                  </a:outerShdw>
                </a:effectLst>
              </a:rPr>
              <a:t>Если люди не узнают о том, что вы проводите встречи, они не придут.</a:t>
            </a:r>
            <a:r>
              <a:rPr lang="ru-RU" b="1" dirty="0" smtClean="0">
                <a:solidFill>
                  <a:srgbClr val="FF0000"/>
                </a:solidFill>
                <a:effectLst>
                  <a:outerShdw blurRad="38100" dist="38100" dir="2700000" algn="tl">
                    <a:srgbClr val="000000">
                      <a:alpha val="43137"/>
                    </a:srgbClr>
                  </a:outerShdw>
                </a:effectLst>
              </a:rPr>
              <a:t>                 </a:t>
            </a:r>
            <a:r>
              <a:rPr lang="ru-RU" dirty="0" smtClean="0"/>
              <a:t>Это относится как к членам церкви, так и к широкой общественности. Поэтому цель нашей рекламы состоит в том, чтобы информация о наших мероприятиях достигла местных жителей,           чтобы они узнали о том, что происходит.</a:t>
            </a:r>
            <a:endParaRPr lang="en-US" dirty="0"/>
          </a:p>
        </p:txBody>
      </p:sp>
    </p:spTree>
    <p:extLst>
      <p:ext uri="{BB962C8B-B14F-4D97-AF65-F5344CB8AC3E}">
        <p14:creationId xmlns="" xmlns:p14="http://schemas.microsoft.com/office/powerpoint/2010/main" val="3143965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DEPT\WM\_SHARED\2011 Adviosry Resources\Nurture-Empower-Outreach\EMPOWER\EVANGELISM MANUAL - EDITED\PP evangelism\Chapter 04 text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762000" y="762000"/>
            <a:ext cx="8229600" cy="1143000"/>
          </a:xfrm>
        </p:spPr>
        <p:txBody>
          <a:bodyPr>
            <a:normAutofit/>
          </a:bodyPr>
          <a:lstStyle/>
          <a:p>
            <a:r>
              <a:rPr lang="ru-RU" b="1" dirty="0" smtClean="0">
                <a:solidFill>
                  <a:srgbClr val="FF0000"/>
                </a:solidFill>
                <a:effectLst>
                  <a:outerShdw blurRad="38100" dist="38100" dir="2700000" algn="tl">
                    <a:srgbClr val="000000">
                      <a:alpha val="43137"/>
                    </a:srgbClr>
                  </a:outerShdw>
                </a:effectLst>
              </a:rPr>
              <a:t>Целевая аудитория</a:t>
            </a:r>
            <a:endParaRPr lang="en-US"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828800" y="2286000"/>
            <a:ext cx="6858000" cy="3048000"/>
          </a:xfrm>
        </p:spPr>
        <p:txBody>
          <a:bodyPr>
            <a:normAutofit fontScale="92500" lnSpcReduction="20000"/>
          </a:bodyPr>
          <a:lstStyle/>
          <a:p>
            <a:r>
              <a:rPr lang="ru-RU" b="1" dirty="0" smtClean="0">
                <a:solidFill>
                  <a:srgbClr val="660066"/>
                </a:solidFill>
                <a:effectLst>
                  <a:outerShdw blurRad="38100" dist="38100" dir="2700000" algn="tl">
                    <a:srgbClr val="000000">
                      <a:alpha val="43137"/>
                    </a:srgbClr>
                  </a:outerShdw>
                </a:effectLst>
              </a:rPr>
              <a:t>Самое важное правило хорошей рекламной кампании – знать,          кто является вашей целевой аудиторией.</a:t>
            </a:r>
            <a:r>
              <a:rPr lang="ru-RU" dirty="0" smtClean="0"/>
              <a:t> Рекламой невозможно достичь всех, и вы, возможно,            не сможете себе позволить проводить рекламную кампанию для всех групп населения. </a:t>
            </a:r>
            <a:endParaRPr lang="en-US" dirty="0"/>
          </a:p>
        </p:txBody>
      </p:sp>
    </p:spTree>
    <p:extLst>
      <p:ext uri="{BB962C8B-B14F-4D97-AF65-F5344CB8AC3E}">
        <p14:creationId xmlns="" xmlns:p14="http://schemas.microsoft.com/office/powerpoint/2010/main" val="1502234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DEPT\WM\_SHARED\2011 Adviosry Resources\Nurture-Empower-Outreach\EMPOWER\EVANGELISM MANUAL - EDITED\PP evangelism\Chapter 04 text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457200" y="2362200"/>
            <a:ext cx="8229600" cy="1143000"/>
          </a:xfrm>
        </p:spPr>
        <p:txBody>
          <a:bodyPr>
            <a:normAutofit/>
          </a:bodyPr>
          <a:lstStyle/>
          <a:p>
            <a:r>
              <a:rPr lang="ru-RU" b="1" dirty="0" smtClean="0">
                <a:solidFill>
                  <a:srgbClr val="FF0000"/>
                </a:solidFill>
                <a:effectLst>
                  <a:outerShdw blurRad="38100" dist="38100" dir="2700000" algn="tl">
                    <a:srgbClr val="000000">
                      <a:alpha val="43137"/>
                    </a:srgbClr>
                  </a:outerShdw>
                </a:effectLst>
                <a:latin typeface="Bookman Old Style" pitchFamily="18" charset="0"/>
              </a:rPr>
              <a:t>Методы рекламы</a:t>
            </a:r>
            <a:endParaRPr lang="en-US" b="1" dirty="0">
              <a:solidFill>
                <a:srgbClr val="FF0000"/>
              </a:solidFill>
              <a:effectLst>
                <a:outerShdw blurRad="38100" dist="38100" dir="2700000" algn="tl">
                  <a:srgbClr val="000000">
                    <a:alpha val="43137"/>
                  </a:srgbClr>
                </a:outerShdw>
              </a:effectLst>
              <a:latin typeface="Bookman Old Style" pitchFamily="18" charset="0"/>
            </a:endParaRPr>
          </a:p>
        </p:txBody>
      </p:sp>
      <p:sp>
        <p:nvSpPr>
          <p:cNvPr id="3" name="Content Placeholder 2"/>
          <p:cNvSpPr>
            <a:spLocks noGrp="1"/>
          </p:cNvSpPr>
          <p:nvPr>
            <p:ph idx="1"/>
          </p:nvPr>
        </p:nvSpPr>
        <p:spPr>
          <a:xfrm>
            <a:off x="457200" y="3505200"/>
            <a:ext cx="8229600" cy="2438400"/>
          </a:xfrm>
        </p:spPr>
        <p:txBody>
          <a:bodyPr>
            <a:normAutofit fontScale="85000" lnSpcReduction="20000"/>
          </a:bodyPr>
          <a:lstStyle/>
          <a:p>
            <a:r>
              <a:rPr lang="ru-RU" b="1" dirty="0" smtClean="0">
                <a:solidFill>
                  <a:srgbClr val="660066"/>
                </a:solidFill>
                <a:effectLst>
                  <a:outerShdw blurRad="38100" dist="38100" dir="2700000" algn="tl">
                    <a:srgbClr val="000000">
                      <a:alpha val="43137"/>
                    </a:srgbClr>
                  </a:outerShdw>
                </a:effectLst>
              </a:rPr>
              <a:t>Эффективность различного вида рекламы зависит от той части мира, в которой вы живете,</a:t>
            </a:r>
            <a:r>
              <a:rPr lang="ru-RU" dirty="0" smtClean="0"/>
              <a:t> того, будете ли вы проводить евангелизацию в больших городах, маленьких городах или в сельской местности, и от того, будут ли вашей целевой аудиторией мужчины или женщины, молодежь   или пожилые люди. </a:t>
            </a:r>
            <a:endParaRPr lang="en-US" dirty="0" smtClean="0"/>
          </a:p>
          <a:p>
            <a:endParaRPr lang="en-US" dirty="0" smtClean="0"/>
          </a:p>
          <a:p>
            <a:endParaRPr lang="en-US" dirty="0"/>
          </a:p>
        </p:txBody>
      </p:sp>
    </p:spTree>
    <p:extLst>
      <p:ext uri="{BB962C8B-B14F-4D97-AF65-F5344CB8AC3E}">
        <p14:creationId xmlns="" xmlns:p14="http://schemas.microsoft.com/office/powerpoint/2010/main" val="728970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DEPT\WM\_SHARED\2011 Adviosry Resources\Nurture-Empower-Outreach\EMPOWER\EVANGELISM MANUAL - EDITED\PP evangelism\Chapter 04 text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ontent Placeholder 2"/>
          <p:cNvSpPr>
            <a:spLocks noGrp="1"/>
          </p:cNvSpPr>
          <p:nvPr>
            <p:ph idx="1"/>
          </p:nvPr>
        </p:nvSpPr>
        <p:spPr>
          <a:xfrm>
            <a:off x="1981200" y="1371600"/>
            <a:ext cx="6705600" cy="4525963"/>
          </a:xfrm>
        </p:spPr>
        <p:txBody>
          <a:bodyPr>
            <a:normAutofit/>
          </a:bodyPr>
          <a:lstStyle/>
          <a:p>
            <a:r>
              <a:rPr lang="ru-RU" dirty="0" smtClean="0"/>
              <a:t>Вы можете использовать              для рекламы газету и радио,       где нужно платить за рекламу, объявления или публикацию /трансляцию очерков.</a:t>
            </a:r>
            <a:endParaRPr lang="en-US" dirty="0" smtClean="0"/>
          </a:p>
          <a:p>
            <a:pPr marL="0" indent="0">
              <a:buNone/>
            </a:pPr>
            <a:endParaRPr lang="en-US" sz="1800" dirty="0"/>
          </a:p>
          <a:p>
            <a:r>
              <a:rPr lang="ru-RU" b="1" dirty="0" smtClean="0">
                <a:solidFill>
                  <a:srgbClr val="660066"/>
                </a:solidFill>
                <a:effectLst>
                  <a:outerShdw blurRad="38100" dist="38100" dir="2700000" algn="tl">
                    <a:srgbClr val="000000">
                      <a:alpha val="43137"/>
                    </a:srgbClr>
                  </a:outerShdw>
                </a:effectLst>
              </a:rPr>
              <a:t>Афиши лучше всего работают        в небольших городах                   или отдельных районах.</a:t>
            </a:r>
            <a:r>
              <a:rPr lang="ru-RU" dirty="0" smtClean="0"/>
              <a:t> </a:t>
            </a:r>
            <a:endParaRPr lang="en-US" b="1" dirty="0">
              <a:solidFill>
                <a:srgbClr val="660066"/>
              </a:solidFill>
              <a:effectLst>
                <a:outerShdw blurRad="38100" dist="38100" dir="2700000" algn="tl">
                  <a:srgbClr val="000000">
                    <a:alpha val="43137"/>
                  </a:srgbClr>
                </a:outerShdw>
              </a:effectLst>
            </a:endParaRPr>
          </a:p>
          <a:p>
            <a:endParaRPr lang="en-US" dirty="0"/>
          </a:p>
        </p:txBody>
      </p:sp>
    </p:spTree>
    <p:extLst>
      <p:ext uri="{BB962C8B-B14F-4D97-AF65-F5344CB8AC3E}">
        <p14:creationId xmlns="" xmlns:p14="http://schemas.microsoft.com/office/powerpoint/2010/main" val="1579227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DEPT\WM\_SHARED\2011 Adviosry Resources\Nurture-Empower-Outreach\EMPOWER\EVANGELISM MANUAL - EDITED\PP evangelism\Chapter 04 text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381000" y="2286000"/>
            <a:ext cx="8229600" cy="1143000"/>
          </a:xfrm>
        </p:spPr>
        <p:txBody>
          <a:bodyPr>
            <a:normAutofit fontScale="90000"/>
          </a:bodyPr>
          <a:lstStyle/>
          <a:p>
            <a:r>
              <a:rPr lang="ru-RU" b="1" dirty="0" smtClean="0">
                <a:solidFill>
                  <a:srgbClr val="FF0000"/>
                </a:solidFill>
                <a:effectLst>
                  <a:outerShdw blurRad="38100" dist="38100" dir="2700000" algn="tl">
                    <a:srgbClr val="000000">
                      <a:alpha val="43137"/>
                    </a:srgbClr>
                  </a:outerShdw>
                </a:effectLst>
                <a:latin typeface="Bookman Old Style" pitchFamily="18" charset="0"/>
              </a:rPr>
              <a:t>Информация                        к размышлению</a:t>
            </a:r>
            <a:endParaRPr lang="en-US" dirty="0">
              <a:solidFill>
                <a:srgbClr val="FF0000"/>
              </a:solidFill>
              <a:effectLst>
                <a:outerShdw blurRad="38100" dist="38100" dir="2700000" algn="tl">
                  <a:srgbClr val="000000">
                    <a:alpha val="43137"/>
                  </a:srgbClr>
                </a:outerShdw>
              </a:effectLst>
              <a:latin typeface="Bookman Old Style" pitchFamily="18" charset="0"/>
            </a:endParaRPr>
          </a:p>
        </p:txBody>
      </p:sp>
      <p:sp>
        <p:nvSpPr>
          <p:cNvPr id="3" name="Content Placeholder 2"/>
          <p:cNvSpPr>
            <a:spLocks noGrp="1"/>
          </p:cNvSpPr>
          <p:nvPr>
            <p:ph idx="1"/>
          </p:nvPr>
        </p:nvSpPr>
        <p:spPr>
          <a:xfrm>
            <a:off x="304800" y="3505200"/>
            <a:ext cx="8534400" cy="2895600"/>
          </a:xfrm>
        </p:spPr>
        <p:txBody>
          <a:bodyPr>
            <a:normAutofit fontScale="85000" lnSpcReduction="10000"/>
          </a:bodyPr>
          <a:lstStyle/>
          <a:p>
            <a:r>
              <a:rPr lang="ru-RU" b="1" dirty="0" smtClean="0">
                <a:solidFill>
                  <a:srgbClr val="660066"/>
                </a:solidFill>
                <a:effectLst>
                  <a:outerShdw blurRad="38100" dist="38100" dir="2700000" algn="tl">
                    <a:srgbClr val="000000">
                      <a:alpha val="43137"/>
                    </a:srgbClr>
                  </a:outerShdw>
                </a:effectLst>
              </a:rPr>
              <a:t>Вам необходимо решить, какой вид рекламы   лучше всего сработает для вашей целевой аудитории, и что вы можете себе позволить.       </a:t>
            </a:r>
            <a:r>
              <a:rPr lang="ru-RU" dirty="0" smtClean="0"/>
              <a:t>Затем наполните весь район вашей рекламой,     чтобы люди знали о наступающем событии. Рекламируйте вашу программу всеми различными способами и так часто, как только сможете.</a:t>
            </a:r>
            <a:endParaRPr lang="en-US" dirty="0"/>
          </a:p>
        </p:txBody>
      </p:sp>
    </p:spTree>
    <p:extLst>
      <p:ext uri="{BB962C8B-B14F-4D97-AF65-F5344CB8AC3E}">
        <p14:creationId xmlns="" xmlns:p14="http://schemas.microsoft.com/office/powerpoint/2010/main" val="30936959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787</TotalTime>
  <Words>738</Words>
  <Application>Microsoft Office PowerPoint</Application>
  <PresentationFormat>On-screen Show (4:3)</PresentationFormat>
  <Paragraphs>46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ЕВАНГЕЛИЗМ для КАЖДОГО</vt:lpstr>
      <vt:lpstr> Глава 4.  Реклама для успеха</vt:lpstr>
      <vt:lpstr>Slide 3</vt:lpstr>
      <vt:lpstr>Цель</vt:lpstr>
      <vt:lpstr>Slide 5</vt:lpstr>
      <vt:lpstr>Целевая аудитория</vt:lpstr>
      <vt:lpstr>Методы рекламы</vt:lpstr>
      <vt:lpstr>Slide 8</vt:lpstr>
      <vt:lpstr>Информация                        к размышлению</vt:lpstr>
      <vt:lpstr>Slide 10</vt:lpstr>
      <vt:lpstr>Эффективная реклама</vt:lpstr>
      <vt:lpstr>Slide 12</vt:lpstr>
      <vt:lpstr>Slide 13</vt:lpstr>
      <vt:lpstr>Slide 14</vt:lpstr>
      <vt:lpstr>Slide 15</vt:lpstr>
      <vt:lpstr>Самая лучшая реклама</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2011-02-27T00:08:02Z</dcterms:created>
  <dcterms:modified xsi:type="dcterms:W3CDTF">2011-08-21T06:50:52Z</dcterms:modified>
</cp:coreProperties>
</file>