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2" r:id="rId2"/>
    <p:sldId id="256" r:id="rId3"/>
    <p:sldId id="257" r:id="rId4"/>
    <p:sldId id="258" r:id="rId5"/>
    <p:sldId id="259" r:id="rId6"/>
    <p:sldId id="260" r:id="rId7"/>
    <p:sldId id="262" r:id="rId8"/>
    <p:sldId id="261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F95589-1FCC-4BED-B967-34036EFFD065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40C409-3726-4870-B6F5-50DEA97952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2727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40C409-3726-4870-B6F5-50DEA979528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689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819F2-9392-41D1-B4D3-9D75DA503D62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ECD95-9811-4C38-931B-A67D3E071D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6134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819F2-9392-41D1-B4D3-9D75DA503D62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ECD95-9811-4C38-931B-A67D3E071D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64454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819F2-9392-41D1-B4D3-9D75DA503D62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ECD95-9811-4C38-931B-A67D3E071D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19277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819F2-9392-41D1-B4D3-9D75DA503D62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ECD95-9811-4C38-931B-A67D3E071D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39799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819F2-9392-41D1-B4D3-9D75DA503D62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ECD95-9811-4C38-931B-A67D3E071D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51338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819F2-9392-41D1-B4D3-9D75DA503D62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ECD95-9811-4C38-931B-A67D3E071D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56816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819F2-9392-41D1-B4D3-9D75DA503D62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ECD95-9811-4C38-931B-A67D3E071D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8609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819F2-9392-41D1-B4D3-9D75DA503D62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ECD95-9811-4C38-931B-A67D3E071D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91716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819F2-9392-41D1-B4D3-9D75DA503D62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ECD95-9811-4C38-931B-A67D3E071D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30136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819F2-9392-41D1-B4D3-9D75DA503D62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ECD95-9811-4C38-931B-A67D3E071D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62373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819F2-9392-41D1-B4D3-9D75DA503D62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ECD95-9811-4C38-931B-A67D3E071D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6279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819F2-9392-41D1-B4D3-9D75DA503D62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ECD95-9811-4C38-931B-A67D3E071D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27112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:\DEPT\WM\_SHARED\2011 Adviosry Resources\2011 ADVISORY CD FILES\2. EMPOWER\EMPOWER\1. Outreach Is for Everyone-WM Evangelism Manual\EVANGELISM MANUAL - EDITED\PP Slides\COVER GER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1066800"/>
            <a:ext cx="41148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ЕВАНГЕЛИЗМ</a:t>
            </a:r>
            <a:r>
              <a:rPr lang="en-US" sz="4000" b="1" dirty="0" smtClean="0">
                <a:latin typeface="Palatino Linotype" pitchFamily="18" charset="0"/>
              </a:rPr>
              <a:t> </a:t>
            </a:r>
            <a:r>
              <a:rPr lang="ru-RU" sz="4000" b="1" i="1" dirty="0" smtClean="0">
                <a:latin typeface="Palatino Linotype" pitchFamily="18" charset="0"/>
              </a:rPr>
              <a:t>для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КАЖДОГО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2052" name="Content Placeholder 2"/>
          <p:cNvSpPr>
            <a:spLocks noGrp="1"/>
          </p:cNvSpPr>
          <p:nvPr>
            <p:ph idx="1"/>
          </p:nvPr>
        </p:nvSpPr>
        <p:spPr>
          <a:xfrm>
            <a:off x="5486400" y="2819400"/>
            <a:ext cx="3810000" cy="1143000"/>
          </a:xfrm>
        </p:spPr>
        <p:txBody>
          <a:bodyPr>
            <a:noAutofit/>
          </a:bodyPr>
          <a:lstStyle/>
          <a:p>
            <a:pPr marL="0" indent="0" algn="ctr">
              <a:buFontTx/>
              <a:buNone/>
              <a:defRPr/>
            </a:pPr>
            <a:r>
              <a:rPr lang="ru-RU" sz="2000" dirty="0" smtClean="0">
                <a:latin typeface="palatino linotype" pitchFamily="18" charset="0"/>
              </a:rPr>
              <a:t>Генеральная</a:t>
            </a:r>
            <a:r>
              <a:rPr lang="en-US" sz="2000" dirty="0" smtClean="0">
                <a:latin typeface="palatino linotype" pitchFamily="18" charset="0"/>
              </a:rPr>
              <a:t> </a:t>
            </a:r>
            <a:r>
              <a:rPr lang="ru-RU" sz="2000" dirty="0" smtClean="0">
                <a:latin typeface="palatino linotype" pitchFamily="18" charset="0"/>
              </a:rPr>
              <a:t>Конференция</a:t>
            </a:r>
            <a:endParaRPr lang="en-US" sz="2000" dirty="0" smtClean="0">
              <a:latin typeface="palatino linotype" pitchFamily="18" charset="0"/>
            </a:endParaRPr>
          </a:p>
          <a:p>
            <a:pPr marL="0" indent="0" algn="ctr">
              <a:buFontTx/>
              <a:buNone/>
              <a:defRPr/>
            </a:pPr>
            <a:r>
              <a:rPr lang="ru-RU" sz="2000" dirty="0" smtClean="0">
                <a:latin typeface="palatino linotype" pitchFamily="18" charset="0"/>
              </a:rPr>
              <a:t>Отдел Женского служения</a:t>
            </a:r>
            <a:r>
              <a:rPr lang="en-US" sz="2000" dirty="0" smtClean="0">
                <a:latin typeface="palatino linotype" pitchFamily="18" charset="0"/>
              </a:rPr>
              <a:t> 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РУКОВОДСТВО ПО ЕВАНГЕЛЬСКОЙ РАБОТЕ</a:t>
            </a:r>
            <a:endParaRPr lang="en-US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  <a:p>
            <a:pPr marL="0" indent="0" algn="ctr">
              <a:buFontTx/>
              <a:buNone/>
              <a:defRPr/>
            </a:pPr>
            <a:r>
              <a:rPr lang="ru-RU" sz="2000" b="1" i="1" dirty="0" smtClean="0">
                <a:latin typeface="palatino linotype" pitchFamily="18" charset="0"/>
              </a:rPr>
              <a:t>Обучающая Программа</a:t>
            </a:r>
            <a:r>
              <a:rPr lang="en-US" sz="2000" b="1" i="1" dirty="0" smtClean="0">
                <a:latin typeface="palatino linotype" pitchFamily="18" charset="0"/>
              </a:rPr>
              <a:t> </a:t>
            </a:r>
          </a:p>
        </p:txBody>
      </p:sp>
      <p:pic>
        <p:nvPicPr>
          <p:cNvPr id="2053" name="Picture 7" descr="WMLOGO-smal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9000" y="4572000"/>
            <a:ext cx="6096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5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762000"/>
            <a:ext cx="7010400" cy="4906963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Время.</a:t>
            </a:r>
            <a:r>
              <a:rPr lang="ru-RU" dirty="0" smtClean="0"/>
              <a:t> Полезно регулярно проводить занятия, чтобы ваш ученик                                с нетерпением ожидал вашего прихода. </a:t>
            </a:r>
            <a:endParaRPr lang="en-US" dirty="0" smtClean="0"/>
          </a:p>
          <a:p>
            <a:endParaRPr lang="en-US" sz="1300" dirty="0" smtClean="0"/>
          </a:p>
          <a:p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Два плюс два.</a:t>
            </a:r>
            <a:r>
              <a:rPr lang="ru-RU" dirty="0" smtClean="0"/>
              <a:t> Самый лучший способ преподавать Библию – поступать так,        как поступал Господь, посылая на служение Своих учеников по двое.</a:t>
            </a:r>
            <a:endParaRPr lang="en-US" dirty="0" smtClean="0"/>
          </a:p>
          <a:p>
            <a:endParaRPr lang="en-US" sz="1300" dirty="0" smtClean="0"/>
          </a:p>
          <a:p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Один учитель.</a:t>
            </a:r>
            <a:r>
              <a:rPr lang="ru-RU" b="1" dirty="0" smtClean="0"/>
              <a:t> </a:t>
            </a:r>
            <a:r>
              <a:rPr lang="ru-RU" dirty="0" smtClean="0"/>
              <a:t>Обычно только один            из вас должен преподавать на занятии.                    В этом случае ученик не будет чувствовать, что его подавляют.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22221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5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1143000"/>
            <a:ext cx="6629400" cy="4525963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Дружба</a:t>
            </a:r>
            <a:r>
              <a:rPr lang="en-US" b="1" dirty="0" smtClean="0">
                <a:solidFill>
                  <a:srgbClr val="0070C0"/>
                </a:solidFill>
              </a:rPr>
              <a:t>: </a:t>
            </a:r>
            <a:r>
              <a:rPr lang="ru-RU" b="1" dirty="0" smtClean="0">
                <a:solidFill>
                  <a:srgbClr val="0070C0"/>
                </a:solidFill>
              </a:rPr>
              <a:t> По мере того, как вы будете лучше знакомиться с вашим учеником, он будет становиться вашим другом.     И это поможет ему более свободно чувствовать себя на занятиях.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>
                <a:solidFill>
                  <a:srgbClr val="0070C0"/>
                </a:solidFill>
              </a:rPr>
              <a:t> </a:t>
            </a:r>
            <a:endParaRPr lang="en-US" b="1" dirty="0" smtClean="0">
              <a:solidFill>
                <a:srgbClr val="0070C0"/>
              </a:solidFill>
            </a:endParaRPr>
          </a:p>
          <a:p>
            <a:endParaRPr lang="en-US" sz="1300" b="1" dirty="0">
              <a:solidFill>
                <a:srgbClr val="0070C0"/>
              </a:solidFill>
            </a:endParaRPr>
          </a:p>
          <a:p>
            <a:r>
              <a:rPr lang="ru-RU" b="1" dirty="0" smtClean="0">
                <a:solidFill>
                  <a:srgbClr val="CC0066"/>
                </a:solidFill>
              </a:rPr>
              <a:t>Посвящение</a:t>
            </a:r>
            <a:r>
              <a:rPr lang="en-US" b="1" dirty="0" smtClean="0">
                <a:solidFill>
                  <a:srgbClr val="CC0066"/>
                </a:solidFill>
              </a:rPr>
              <a:t>: </a:t>
            </a:r>
            <a:r>
              <a:rPr lang="ru-RU" b="1" dirty="0" smtClean="0">
                <a:solidFill>
                  <a:srgbClr val="CC0066"/>
                </a:solidFill>
              </a:rPr>
              <a:t> На каждом занятии побуждайте ученика к посвящению Богу. Помогите ему обрести уверенность в спасении, основанную   на вере во Христа и обетованиях Слова Божьего.</a:t>
            </a:r>
            <a:r>
              <a:rPr lang="en-US" b="1" dirty="0" smtClean="0">
                <a:solidFill>
                  <a:srgbClr val="CC0066"/>
                </a:solidFill>
              </a:rPr>
              <a:t>.</a:t>
            </a:r>
            <a:endParaRPr lang="en-US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5656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5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685800"/>
            <a:ext cx="7086600" cy="4876800"/>
          </a:xfrm>
        </p:spPr>
        <p:txBody>
          <a:bodyPr>
            <a:normAutofit fontScale="85000" lnSpcReduction="10000"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Ваше свидетельство</a:t>
            </a:r>
            <a:r>
              <a:rPr lang="en-US" b="1" dirty="0" smtClean="0">
                <a:solidFill>
                  <a:srgbClr val="0070C0"/>
                </a:solidFill>
              </a:rPr>
              <a:t>.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ru-RU" dirty="0" smtClean="0"/>
              <a:t>Поделитесь своим личным свидетельством, кратко расскажите о своем опыте жизни до того, как вы встретили Христа, и расскажите о той радости, которую   вы обрели во Христе.</a:t>
            </a:r>
            <a:endParaRPr lang="en-US" dirty="0" smtClean="0"/>
          </a:p>
          <a:p>
            <a:pPr marL="0" indent="0">
              <a:buNone/>
            </a:pPr>
            <a:endParaRPr lang="en-US" sz="1500" dirty="0" smtClean="0"/>
          </a:p>
          <a:p>
            <a:r>
              <a:rPr lang="ru-RU" b="1" i="1" dirty="0" smtClean="0">
                <a:solidFill>
                  <a:srgbClr val="0070C0"/>
                </a:solidFill>
              </a:rPr>
              <a:t>Поддержка и молитва</a:t>
            </a:r>
            <a:r>
              <a:rPr lang="en-US" b="1" dirty="0" smtClean="0">
                <a:solidFill>
                  <a:srgbClr val="0070C0"/>
                </a:solidFill>
              </a:rPr>
              <a:t>.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rgbClr val="0070C0"/>
                </a:solidFill>
              </a:rPr>
              <a:t>                      </a:t>
            </a:r>
            <a:r>
              <a:rPr lang="ru-RU" dirty="0" smtClean="0"/>
              <a:t>Похвала, поддержка и принятие являются важной частью занятий и общения.           Для того, чтобы ваши занятия становились лучше и происходил определенный рост, узнавайте мнение своего ученика                   о занятиях.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29978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5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en-US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Организация занятий        по изучению Библии</a:t>
            </a:r>
            <a:r>
              <a:rPr lang="en-US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en-US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52800"/>
            <a:ext cx="8229600" cy="3276600"/>
          </a:xfrm>
        </p:spPr>
        <p:txBody>
          <a:bodyPr>
            <a:normAutofit lnSpcReduction="10000"/>
          </a:bodyPr>
          <a:lstStyle/>
          <a:p>
            <a:pPr lvl="0"/>
            <a:r>
              <a:rPr lang="ru-RU" i="1" dirty="0" smtClean="0"/>
              <a:t>Время для знакомства</a:t>
            </a:r>
            <a:r>
              <a:rPr lang="en-US" i="1" dirty="0" smtClean="0"/>
              <a:t>.</a:t>
            </a:r>
            <a:r>
              <a:rPr lang="en-US" dirty="0" smtClean="0"/>
              <a:t> </a:t>
            </a:r>
          </a:p>
          <a:p>
            <a:pPr lvl="0"/>
            <a:r>
              <a:rPr lang="ru-RU" i="1" dirty="0" smtClean="0"/>
              <a:t>Представление темы урока и молитва</a:t>
            </a:r>
            <a:r>
              <a:rPr lang="en-US" i="1" dirty="0" smtClean="0"/>
              <a:t>. </a:t>
            </a:r>
          </a:p>
          <a:p>
            <a:pPr lvl="0"/>
            <a:r>
              <a:rPr lang="ru-RU" i="1" dirty="0" smtClean="0"/>
              <a:t>Изучение урока</a:t>
            </a:r>
            <a:r>
              <a:rPr lang="en-US" i="1" dirty="0" smtClean="0"/>
              <a:t>. </a:t>
            </a:r>
          </a:p>
          <a:p>
            <a:pPr lvl="0"/>
            <a:r>
              <a:rPr lang="ru-RU" i="1" dirty="0" smtClean="0"/>
              <a:t>Посвящение и молитва</a:t>
            </a:r>
            <a:r>
              <a:rPr lang="en-US" i="1" dirty="0" smtClean="0"/>
              <a:t>.</a:t>
            </a:r>
            <a:r>
              <a:rPr lang="en-US" dirty="0" smtClean="0"/>
              <a:t> </a:t>
            </a:r>
          </a:p>
          <a:p>
            <a:pPr lvl="0"/>
            <a:r>
              <a:rPr lang="ru-RU" i="1" dirty="0" smtClean="0"/>
              <a:t>Назначение следующей встречи                    и прощание</a:t>
            </a:r>
            <a:r>
              <a:rPr lang="en-US" i="1" dirty="0" smtClean="0"/>
              <a:t>. 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905289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5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 </a:t>
            </a:r>
            <a:r>
              <a:rPr lang="en-US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Приглашение</a:t>
            </a:r>
            <a:r>
              <a:rPr lang="en-US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52800"/>
            <a:ext cx="8229600" cy="289560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Когда вы будете преподавать библейские уроки       и шаг за шагом пройдете со своим учеником процесс принятия Христа как Господа и Спасителя, было бы хорошо поделиться с ним своим собственным опытом, приглашая                               его присоединиться к вам. </a:t>
            </a:r>
            <a:r>
              <a:rPr lang="ru-RU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несколько примеров того</a:t>
            </a:r>
            <a:r>
              <a:rPr lang="en-US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вы можете сказать</a:t>
            </a:r>
            <a:r>
              <a:rPr lang="en-US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647063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5 text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32486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1910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i="1" dirty="0">
                <a:solidFill>
                  <a:schemeClr val="bg1"/>
                </a:solidFill>
              </a:rPr>
              <a:t> </a:t>
            </a:r>
            <a:endParaRPr lang="en-US" dirty="0">
              <a:solidFill>
                <a:schemeClr val="bg1"/>
              </a:solidFill>
            </a:endParaRPr>
          </a:p>
          <a:p>
            <a:pPr lvl="0"/>
            <a:r>
              <a:rPr lang="ru-RU" i="1" dirty="0" smtClean="0">
                <a:solidFill>
                  <a:schemeClr val="bg1"/>
                </a:solidFill>
              </a:rPr>
              <a:t>Дорогой друг, достиг ли ты той точки в своем духовном странствовании, когда ты понимаешь, что если бы твоя жизнь сегодня закончилась,    ты бы точно знал, что получишь вечную жизнь? Библия говорит о том, что мы можем получить эту уверенность.</a:t>
            </a:r>
            <a:r>
              <a:rPr lang="ru-RU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1 Ин. 5:13 мы читаем:</a:t>
            </a:r>
            <a:r>
              <a:rPr lang="ru-RU" i="1" dirty="0" smtClean="0">
                <a:solidFill>
                  <a:schemeClr val="bg1"/>
                </a:solidFill>
              </a:rPr>
              <a:t> «Сие написал я вам… дабы вы знали, что вы, … имеете жизнь вечную». Господь желает, чтобы ты получил эту уверенность. 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2008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:\DEPT\WM\_SHARED\2011 Adviosry Resources\Nurture-Empower-Outreach\EMPOWER\EVANGELISM MANUAL - EDITED\PP evangelism\Chapter 05 cov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8" y="0"/>
            <a:ext cx="91442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04800" y="581561"/>
            <a:ext cx="8991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ЕВАНГЕЛИЗМ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ДЛЯ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КАЖДОГО</a:t>
            </a:r>
            <a:endParaRPr lang="en-US" sz="4000" dirty="0">
              <a:latin typeface="Trajan Pro" pitchFamily="18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495800" y="1958975"/>
            <a:ext cx="4876800" cy="1470025"/>
          </a:xfrm>
          <a:effectLst>
            <a:softEdge rad="127000"/>
          </a:effectLst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Глава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5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 </a:t>
            </a:r>
            <a:r>
              <a:rPr lang="en-US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US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Calibri" pitchFamily="34" charset="0"/>
              </a:rPr>
              <a:t>ЕВАНГЕЛИЗМ «Один плюс один»</a:t>
            </a:r>
            <a:endPara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Calibri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76800" y="580138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Генеральная Конференция</a:t>
            </a:r>
            <a:r>
              <a:rPr lang="en-US" sz="1400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Bookman Old Style" pitchFamily="18" charset="0"/>
              <a:cs typeface="Calibri" pitchFamily="34" charset="0"/>
            </a:endParaRPr>
          </a:p>
          <a:p>
            <a:pPr algn="ctr"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Отдел Женского служения</a:t>
            </a:r>
            <a:endParaRPr lang="en-US" sz="1400" b="1" dirty="0">
              <a:solidFill>
                <a:srgbClr val="002060"/>
              </a:solidFill>
              <a:latin typeface="Bookman Old Style" pitchFamily="18" charset="0"/>
              <a:cs typeface="Calibri" pitchFamily="34" charset="0"/>
            </a:endParaRPr>
          </a:p>
        </p:txBody>
      </p:sp>
      <p:pic>
        <p:nvPicPr>
          <p:cNvPr id="9" name="Picture 7" descr="WMLOGO-smal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5400675"/>
            <a:ext cx="6096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6137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:\DEPT\WM\_SHARED\2011 Adviosry Resources\Nurture-Empower-Outreach\EMPOWER\EVANGELISM MANUAL - EDITED\PP evangelism\Chapter 05 text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32486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895600"/>
            <a:ext cx="8229600" cy="3352800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 христианском сочувствии служителю следует идти к отдельным людям, стремясь пробудить их интерес к великим истинам вечной жизни.</a:t>
            </a:r>
            <a:r>
              <a:rPr lang="ru-RU" dirty="0" smtClean="0"/>
              <a:t> Сердца этих людей могут отвердеть, подобно хорошо наезженной дороге; может показаться, что совершенно бесполезно представлять им Спасителя. 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6693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:\DEPT\WM\_SHARED\2011 Adviosry Resources\Nurture-Empower-Outreach\EMPOWER\EVANGELISM MANUAL - EDITED\PP evangelism\Chapter 05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865437"/>
            <a:ext cx="8610600" cy="3382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Однако там, где оказывается бессильной логика, где не хватает аргументов для того, чтобы убедить, любовь Христова, раскрытая </a:t>
            </a:r>
            <a:r>
              <a:rPr lang="en-US" dirty="0" smtClean="0"/>
              <a:t>     </a:t>
            </a:r>
            <a:r>
              <a:rPr lang="ru-RU" dirty="0" smtClean="0"/>
              <a:t>в личном служении, способна смягчить окаменевшее сердце, чтобы могли прорасти семена истины». - </a:t>
            </a:r>
            <a:r>
              <a:rPr lang="ru-RU" i="1" dirty="0" smtClean="0"/>
              <a:t>Служители Евангелия, </a:t>
            </a:r>
            <a:r>
              <a:rPr lang="en-US" i="1" dirty="0" smtClean="0"/>
              <a:t>    </a:t>
            </a:r>
            <a:r>
              <a:rPr lang="ru-RU" i="1" dirty="0" smtClean="0"/>
              <a:t>стр. </a:t>
            </a:r>
            <a:r>
              <a:rPr lang="ru-RU" dirty="0" smtClean="0"/>
              <a:t> 185. (1915)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7298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:\DEPT\WM\_SHARED\2011 Adviosry Resources\Nurture-Empower-Outreach\EMPOWER\EVANGELISM MANUAL - EDITED\PP evangelism\Chapter 05 text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32486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017837"/>
            <a:ext cx="8686800" cy="3001963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Одно из приносящих самое большое удовлетворение служений это изучение Библии </a:t>
            </a:r>
            <a:r>
              <a:rPr 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человеком. Оно занимает определенное время </a:t>
            </a:r>
            <a:r>
              <a:rPr 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требует сил, но вы обнаружите, что это служение приносит больше всего награды и является жизненным опытом, который ставит перед нами наибольшие вызовы.</a:t>
            </a:r>
            <a:endParaRPr lang="en-US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5092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:\DEPT\WM\_SHARED\2011 Adviosry Resources\Nurture-Empower-Outreach\EMPOWER\EVANGELISM MANUAL - EDITED\PP evangelism\Chapter 05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600200"/>
            <a:ext cx="7086600" cy="4525963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Искусство достижения сердца другого человека это святая привилегия.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Ангелы будут находиться рядом             с вами, когда вы будете заниматься      с теми, кто стремится к лучшей жизни.</a:t>
            </a:r>
            <a:r>
              <a:rPr lang="ru-RU" dirty="0" smtClean="0"/>
              <a:t> Когда вы будете посещать людей </a:t>
            </a:r>
            <a:r>
              <a:rPr lang="en-US" dirty="0" smtClean="0"/>
              <a:t>      </a:t>
            </a:r>
            <a:r>
              <a:rPr lang="ru-RU" dirty="0" smtClean="0"/>
              <a:t>     и молиться вместе с ними,  вы сможете достучаться до их сердцем и привести этих людей ко Христу.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81787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5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533400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ПОДСКАЗКИ</a:t>
            </a:r>
            <a:r>
              <a:rPr lang="en-US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ru-RU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                И</a:t>
            </a:r>
            <a:r>
              <a:rPr lang="en-US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ru-RU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ПРИМЕРЫ</a:t>
            </a:r>
            <a:endParaRPr lang="en-US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828800"/>
            <a:ext cx="7010400" cy="388620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этой главе вы найдете хорошие подсказки, которые помогут вам </a:t>
            </a:r>
            <a:r>
              <a:rPr 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подготовке к евангелизации один плюс один.</a:t>
            </a:r>
            <a:r>
              <a:rPr lang="ru-RU" dirty="0" smtClean="0"/>
              <a:t> Также вас могут вдохновить две замечательные программы, которые размещены </a:t>
            </a:r>
            <a:r>
              <a:rPr lang="en-US" dirty="0" smtClean="0"/>
              <a:t>          </a:t>
            </a:r>
            <a:r>
              <a:rPr lang="ru-RU" dirty="0" smtClean="0"/>
              <a:t>в приложениях: </a:t>
            </a:r>
            <a:r>
              <a:rPr lang="ru-RU" dirty="0" smtClean="0"/>
              <a:t>«Б </a:t>
            </a:r>
            <a:r>
              <a:rPr lang="ru-RU" dirty="0" smtClean="0"/>
              <a:t>= К; Библия = Крещение» (Приложения </a:t>
            </a:r>
            <a:r>
              <a:rPr lang="en-US" dirty="0" smtClean="0"/>
              <a:t>H</a:t>
            </a:r>
            <a:r>
              <a:rPr lang="ru-RU" dirty="0" smtClean="0"/>
              <a:t>, </a:t>
            </a:r>
            <a:r>
              <a:rPr lang="en-US" dirty="0" smtClean="0"/>
              <a:t>I</a:t>
            </a:r>
            <a:r>
              <a:rPr lang="ru-RU" dirty="0" smtClean="0"/>
              <a:t>),                и «Посейте семя» (Приложение </a:t>
            </a:r>
            <a:r>
              <a:rPr lang="en-US" dirty="0" smtClean="0"/>
              <a:t>J</a:t>
            </a:r>
            <a:r>
              <a:rPr lang="ru-RU" dirty="0" smtClean="0"/>
              <a:t>).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82048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:\DEPT\WM\_SHARED\2011 Adviosry Resources\Nurture-Empower-Outreach\EMPOWER\EVANGELISM MANUAL - EDITED\PP evangelism\Chapter 05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685800"/>
            <a:ext cx="7162800" cy="4525963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«Господь хочет, чтобы Его слово благодати было донесено до каждой души.                  В значительной степени это служение должно осуществляться личной работой.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Таков был метод Христа. Он Сам большей частью служил людям именно через личное общение. Он придавал огромное значение разговору с единственным слушателем. </a:t>
            </a:r>
            <a:r>
              <a:rPr lang="ru-RU" sz="2800" dirty="0" smtClean="0"/>
              <a:t>Часто через одну такую душу весть доходила до тысяч других.              Нам не следует ждать, когда люди придут  к нам; мы должны сами идти к ним». –</a:t>
            </a:r>
            <a:r>
              <a:rPr lang="ru-RU" sz="2800" i="1" dirty="0" smtClean="0"/>
              <a:t>Наглядные уроки Христа</a:t>
            </a:r>
            <a:r>
              <a:rPr lang="en-US" sz="2800" i="1" dirty="0" smtClean="0"/>
              <a:t>, </a:t>
            </a:r>
            <a:r>
              <a:rPr lang="ru-RU" sz="2800" i="1" dirty="0" smtClean="0"/>
              <a:t>стр.</a:t>
            </a:r>
            <a:r>
              <a:rPr lang="en-US" sz="2800" i="1" dirty="0" smtClean="0"/>
              <a:t> 229</a:t>
            </a:r>
          </a:p>
          <a:p>
            <a:pPr algn="ctr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818650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5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457200"/>
            <a:ext cx="68580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Что нужно                для эффективного изучения Библии</a:t>
            </a:r>
            <a:endParaRPr lang="en-US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027237"/>
            <a:ext cx="6705600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Проведение занятий по изучению Библии не так сложно, как кажется многим и преподавателю не нужно быть ученым теологом, чтобы преуспеть в преподавании.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Секрет номер один – это молитва.</a:t>
            </a:r>
            <a:r>
              <a:rPr lang="ru-RU" dirty="0" smtClean="0"/>
              <a:t> Молитесь перед проведением занятия, приглашайте Духа Святого руководить занятием.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7674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748</TotalTime>
  <Words>643</Words>
  <Application>Microsoft Office PowerPoint</Application>
  <PresentationFormat>On-screen Show (4:3)</PresentationFormat>
  <Paragraphs>39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ЕВАНГЕЛИЗМ для КАЖДОГО</vt:lpstr>
      <vt:lpstr> Глава 5.  ЕВАНГЕЛИЗМ «Один плюс один»</vt:lpstr>
      <vt:lpstr>Slide 3</vt:lpstr>
      <vt:lpstr>Slide 4</vt:lpstr>
      <vt:lpstr>Slide 5</vt:lpstr>
      <vt:lpstr>Slide 6</vt:lpstr>
      <vt:lpstr>ПОДСКАЗКИ                  И ПРИМЕРЫ</vt:lpstr>
      <vt:lpstr>Slide 8</vt:lpstr>
      <vt:lpstr>Что нужно                для эффективного изучения Библии</vt:lpstr>
      <vt:lpstr>Slide 10</vt:lpstr>
      <vt:lpstr>Slide 11</vt:lpstr>
      <vt:lpstr>Slide 12</vt:lpstr>
      <vt:lpstr>  Организация занятий        по изучению Библии  </vt:lpstr>
      <vt:lpstr>  Приглашение 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2011-02-27T00:21:36Z</dcterms:created>
  <dcterms:modified xsi:type="dcterms:W3CDTF">2011-08-21T07:00:54Z</dcterms:modified>
</cp:coreProperties>
</file>