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9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1" r:id="rId28"/>
    <p:sldId id="280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4" r:id="rId38"/>
    <p:sldId id="290" r:id="rId39"/>
    <p:sldId id="291" r:id="rId40"/>
    <p:sldId id="292" r:id="rId41"/>
    <p:sldId id="29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990000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512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370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2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1506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0671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550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919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961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9994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98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41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5C7A3-8374-4F97-8055-176478C5E673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B7D02-9163-45CE-8F32-0AF2F4CDF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968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762000"/>
            <a:ext cx="6781800" cy="5562600"/>
          </a:xfrm>
        </p:spPr>
        <p:txBody>
          <a:bodyPr>
            <a:normAutofit/>
          </a:bodyPr>
          <a:lstStyle/>
          <a:p>
            <a:pPr lvl="0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полностью посвященной Богу,</a:t>
            </a:r>
            <a:r>
              <a:rPr lang="ru-RU" sz="2800" dirty="0" smtClean="0"/>
              <a:t> Христос должен быть центром                ее выступлений.</a:t>
            </a:r>
          </a:p>
          <a:p>
            <a:pPr lvl="0">
              <a:buNone/>
            </a:pPr>
            <a:r>
              <a:rPr lang="ru-RU" sz="1100" dirty="0" smtClean="0"/>
              <a:t> </a:t>
            </a:r>
            <a:endParaRPr lang="en-US" sz="1100" dirty="0" smtClean="0"/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 должна быть полностью посвящена и верна церкви,</a:t>
            </a:r>
            <a:r>
              <a:rPr lang="ru-RU" sz="2800" dirty="0" smtClean="0"/>
              <a:t> ее миссии, учению и желать трудиться в гармонии со всей остальной церковью.</a:t>
            </a:r>
          </a:p>
          <a:p>
            <a:pPr lvl="0">
              <a:buNone/>
            </a:pPr>
            <a:endParaRPr lang="en-US" sz="1100" dirty="0" smtClean="0"/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Гореть желанием</a:t>
            </a:r>
            <a:r>
              <a:rPr lang="ru-RU" sz="2800" dirty="0" smtClean="0"/>
              <a:t> спасать погибающих</a:t>
            </a:r>
            <a:r>
              <a:rPr lang="en-US" sz="2800" dirty="0" smtClean="0"/>
              <a:t>. </a:t>
            </a:r>
            <a:endParaRPr lang="ru-RU" sz="2800" dirty="0" smtClean="0"/>
          </a:p>
          <a:p>
            <a:pPr lvl="0">
              <a:buNone/>
            </a:pPr>
            <a:endParaRPr lang="en-US" sz="1100" dirty="0" smtClean="0"/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приводить</a:t>
            </a:r>
            <a:r>
              <a:rPr lang="ru-RU" sz="2800" dirty="0" smtClean="0"/>
              <a:t> людей ко Христу.</a:t>
            </a:r>
            <a:endParaRPr lang="en-US" sz="3000" dirty="0"/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381358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219200"/>
            <a:ext cx="6781800" cy="3200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 должна уметь выступать</a:t>
            </a:r>
            <a:r>
              <a:rPr lang="ru-RU" dirty="0" smtClean="0"/>
              <a:t> перед большой аудиторией или перед небольшими группами. </a:t>
            </a:r>
          </a:p>
          <a:p>
            <a:pPr lvl="0"/>
            <a:endParaRPr lang="en-US" sz="1300" dirty="0" smtClean="0"/>
          </a:p>
          <a:p>
            <a:pPr lvl="0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общительным человеком,</a:t>
            </a:r>
            <a:r>
              <a:rPr lang="ru-RU" dirty="0" smtClean="0"/>
              <a:t>      с теплотой относиться к другим.</a:t>
            </a:r>
          </a:p>
          <a:p>
            <a:pPr lvl="0"/>
            <a:endParaRPr lang="en-US" sz="1200" dirty="0" smtClean="0"/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Уметь распределять</a:t>
            </a:r>
            <a:r>
              <a:rPr lang="ru-RU" dirty="0" smtClean="0"/>
              <a:t> обязанности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734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12837"/>
            <a:ext cx="6858000" cy="47545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смиренной, следовать руководству Божьему</a:t>
            </a:r>
            <a:r>
              <a:rPr lang="ru-RU" dirty="0" smtClean="0"/>
              <a:t>                           и прислушиваться к советам тех,          кто может быть ее наставником. </a:t>
            </a:r>
          </a:p>
          <a:p>
            <a:pPr lvl="0"/>
            <a:endParaRPr lang="en-US" sz="1200" dirty="0" smtClean="0"/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Обладать и другими дарами, которые обогатят ее дар евангелиста,</a:t>
            </a:r>
            <a:r>
              <a:rPr lang="ru-RU" dirty="0" smtClean="0"/>
              <a:t> обладать гибкостью, иметь лидерские навыки, навыки администратора, проявлять милость  и гостеприимство.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445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Команда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1905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Так как один человек не может обладать всеми этими дарами, </a:t>
            </a: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евангелисту потребуется команда людей, которые обладают теми дарами, которых ей недостает.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904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0"/>
            <a:ext cx="6705600" cy="57912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навыки взаимоотношений для построения дружеских отношений</a:t>
            </a:r>
            <a:r>
              <a:rPr lang="ru-RU" sz="2800" dirty="0" smtClean="0"/>
              <a:t> с теми,        кто приглашен на встречи, эти отношения         будут развиваться во время и после окончания евангельской кампании.</a:t>
            </a:r>
          </a:p>
          <a:p>
            <a:pPr lvl="0">
              <a:buNone/>
            </a:pPr>
            <a:r>
              <a:rPr lang="ru-RU" sz="1300" dirty="0" smtClean="0"/>
              <a:t> </a:t>
            </a:r>
            <a:endParaRPr lang="en-US" sz="1300" dirty="0" smtClean="0"/>
          </a:p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 посещать людей</a:t>
            </a:r>
            <a:r>
              <a:rPr lang="ru-RU" sz="2800" dirty="0" smtClean="0"/>
              <a:t> и изучать                   с ними Библию, члены церкви, подготовленные      к посещению людей, изучению Библии                      и побуждению к принятию решения</a:t>
            </a:r>
            <a:r>
              <a:rPr lang="en-US" sz="2800" dirty="0" smtClean="0"/>
              <a:t>. </a:t>
            </a:r>
            <a:endParaRPr lang="ru-RU" sz="2800" dirty="0" smtClean="0"/>
          </a:p>
          <a:p>
            <a:pPr lvl="0">
              <a:buNone/>
            </a:pPr>
            <a:endParaRPr lang="en-US" sz="1400" dirty="0" smtClean="0"/>
          </a:p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Помощники, которые будут работать</a:t>
            </a:r>
            <a:r>
              <a:rPr lang="ru-RU" sz="2800" dirty="0" smtClean="0"/>
              <a:t>               за столами, на которых будут разложены книги       и аудио записи. </a:t>
            </a:r>
          </a:p>
          <a:p>
            <a:pPr lvl="0">
              <a:buNone/>
            </a:pPr>
            <a:endParaRPr lang="en-US" sz="1400" dirty="0" smtClean="0"/>
          </a:p>
          <a:p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Личности, обладающие дружелюбным характером, чтобы приветствовать гостей, приходящих на программу каждый вечер.</a:t>
            </a:r>
            <a:endParaRPr lang="en-US" sz="2800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71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533400"/>
            <a:ext cx="6553200" cy="5715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 энергичные</a:t>
            </a:r>
            <a:r>
              <a:rPr lang="ru-RU" sz="2800" dirty="0" smtClean="0"/>
              <a:t> и имеющие желание помочь в том, чтобы в месте проведения встречи все было чисто и аккуратно.</a:t>
            </a:r>
          </a:p>
          <a:p>
            <a:pPr lvl="0">
              <a:buNone/>
            </a:pPr>
            <a:endParaRPr lang="en-US" sz="1300" dirty="0" smtClean="0"/>
          </a:p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Те, кто хотят помочь в распределении мест</a:t>
            </a:r>
            <a:r>
              <a:rPr lang="ru-RU" sz="2800" dirty="0" smtClean="0"/>
              <a:t> на парковке, особенно в тех случаях, когда встречи посещает много людей или количество мест для парковки ограничено. Вам также, возможно, потребуется предоставлять посетителям информацию об общественном транспорте. </a:t>
            </a:r>
          </a:p>
          <a:p>
            <a:pPr lvl="0">
              <a:buNone/>
            </a:pPr>
            <a:endParaRPr lang="en-US" sz="1300" dirty="0" smtClean="0"/>
          </a:p>
          <a:p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Те, кто хорошо разбирается в технике,</a:t>
            </a:r>
            <a:r>
              <a:rPr lang="ru-RU" sz="2800" dirty="0" smtClean="0"/>
              <a:t> видео оборудовании, адресных системах и освещении.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337796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838200"/>
            <a:ext cx="6934200" cy="5334000"/>
          </a:xfrm>
        </p:spPr>
        <p:txBody>
          <a:bodyPr>
            <a:normAutofit/>
          </a:bodyPr>
          <a:lstStyle/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также потребуются талантливые люди, которые смогут уделить время</a:t>
            </a:r>
            <a:r>
              <a:rPr lang="ru-RU" sz="2800" dirty="0" smtClean="0"/>
              <a:t> созданию вывесок, плакатов, раздачи пригласительных и пр.</a:t>
            </a:r>
          </a:p>
          <a:p>
            <a:pPr lvl="0">
              <a:buNone/>
            </a:pPr>
            <a:endParaRPr lang="en-US" sz="1200" dirty="0" smtClean="0"/>
          </a:p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Помощники привратника,</a:t>
            </a:r>
            <a:r>
              <a:rPr lang="ru-RU" sz="2800" dirty="0" smtClean="0"/>
              <a:t> сборщики пожертвований, те, кто будет расставлять стулья, открывать и закрывать окна, управлять системой отопления                   и кондиционирования и пр. </a:t>
            </a:r>
          </a:p>
          <a:p>
            <a:pPr lvl="0">
              <a:buNone/>
            </a:pPr>
            <a:endParaRPr lang="en-US" sz="1200" dirty="0" smtClean="0"/>
          </a:p>
          <a:p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Молитвенная группа.</a:t>
            </a:r>
            <a:endParaRPr lang="en-US" sz="3000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04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Сотрудничество с пастором</a:t>
            </a:r>
            <a: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3622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Если вы планируете проводить программу в здании другой общины, а не вашей, вам необходимо установить хорошие взаимоотношения с пастором этой церкви.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Пастор является ключевым человеком во время проведения последующих мероприятий.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01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 </a:t>
            </a:r>
            <a: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Дата и время</a:t>
            </a:r>
            <a: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33800"/>
            <a:ext cx="8229600" cy="2133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Ваше решение о времени проведения встречи также может повлиять на успех всей кампании. Когда вы будете принимать решение о дате проведения программы, </a:t>
            </a:r>
            <a:r>
              <a:rPr lang="ru-RU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 о следующем:</a:t>
            </a:r>
            <a:endParaRPr lang="en-US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718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81000"/>
            <a:ext cx="7010400" cy="5791200"/>
          </a:xfrm>
        </p:spPr>
        <p:txBody>
          <a:bodyPr>
            <a:noAutofit/>
          </a:bodyPr>
          <a:lstStyle/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Грядущие праздники.</a:t>
            </a:r>
            <a:r>
              <a:rPr lang="ru-RU" sz="2800" dirty="0" smtClean="0"/>
              <a:t> Эти даты будут различными в разных странах. </a:t>
            </a:r>
          </a:p>
          <a:p>
            <a:pPr lvl="0">
              <a:buNone/>
            </a:pPr>
            <a:endParaRPr lang="en-US" sz="1200" dirty="0" smtClean="0"/>
          </a:p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уровень занятости населения    в этом районе.</a:t>
            </a:r>
            <a:r>
              <a:rPr lang="ru-RU" sz="2800" dirty="0" smtClean="0"/>
              <a:t> Возможно, это зависит   от времени года.</a:t>
            </a:r>
          </a:p>
          <a:p>
            <a:pPr lvl="0">
              <a:buNone/>
            </a:pPr>
            <a:r>
              <a:rPr lang="ru-RU" sz="1200" dirty="0" smtClean="0"/>
              <a:t> </a:t>
            </a:r>
            <a:endParaRPr lang="en-US" sz="1200" dirty="0" smtClean="0"/>
          </a:p>
          <a:p>
            <a:pPr lvl="0"/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Крупные мероприятия,</a:t>
            </a:r>
            <a:r>
              <a:rPr lang="ru-RU" sz="2800" dirty="0" smtClean="0"/>
              <a:t> такие                 как спортивные соревнования, государственные праздники                     или гражданские мероприятия.</a:t>
            </a:r>
          </a:p>
          <a:p>
            <a:pPr lvl="0">
              <a:buNone/>
            </a:pPr>
            <a:r>
              <a:rPr lang="ru-RU" sz="1200" dirty="0" smtClean="0"/>
              <a:t> </a:t>
            </a:r>
            <a:endParaRPr lang="en-US" sz="1200" dirty="0" smtClean="0"/>
          </a:p>
          <a:p>
            <a:r>
              <a:rPr lang="ru-RU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Погода.</a:t>
            </a:r>
            <a:r>
              <a:rPr lang="ru-RU" sz="2800" dirty="0" smtClean="0"/>
              <a:t> Будет ли ограничена посещаемость из-за дождя, снега           или жары?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251728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09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552450"/>
            <a:ext cx="8686800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endParaRPr lang="en-US" sz="4000" dirty="0">
              <a:latin typeface="Trajan Pro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838700" y="1958975"/>
            <a:ext cx="43815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9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200" b="1" dirty="0" err="1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Евангельскиевстречи</a:t>
            </a:r>
            <a:r>
              <a:rPr lang="en-US" sz="42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I:</a:t>
            </a:r>
          </a:p>
          <a:p>
            <a:pPr>
              <a:lnSpc>
                <a:spcPct val="110000"/>
              </a:lnSpc>
              <a:defRPr/>
            </a:pP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Планирование  и подготовка</a:t>
            </a:r>
            <a:endParaRPr lang="en-US" sz="3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7800" y="5791200"/>
            <a:ext cx="403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</a:t>
            </a:r>
            <a:r>
              <a:rPr lang="en-US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Конференция</a:t>
            </a:r>
            <a:r>
              <a:rPr lang="en-US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410200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3841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Место для проведения программы</a:t>
            </a:r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209800"/>
          </a:xfrm>
        </p:spPr>
        <p:txBody>
          <a:bodyPr>
            <a:noAutofit/>
          </a:bodyPr>
          <a:lstStyle/>
          <a:p>
            <a:r>
              <a:rPr lang="ru-RU" dirty="0" smtClean="0"/>
              <a:t>В то время, когда вы будете планировать время и место проведения программы, подумайте о своей целевой аудитории,  </a:t>
            </a:r>
            <a:r>
              <a:rPr lang="ru-RU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нужно принять во внимание место проведения встреч.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88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0"/>
            <a:ext cx="6858000" cy="452596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арендовали большой зал,   а количество посетителей невелико, как вам сделать так, чтобы зал выглядел заполненным? Широко расставьте стулья, передвиньте сцену вперед и сделайте широкое расстояние между рядами. В задней стороне зала выделите большое пространство для принятия посетителей, расставьте столы           с книгами и Библиями.</a:t>
            </a:r>
            <a:endParaRPr lang="en-US" sz="36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94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60437"/>
            <a:ext cx="6934200" cy="4754563"/>
          </a:xfrm>
        </p:spPr>
        <p:txBody>
          <a:bodyPr>
            <a:normAutofit/>
          </a:bodyPr>
          <a:lstStyle/>
          <a:p>
            <a:r>
              <a:rPr lang="ru-RU" sz="3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Декорации</a:t>
            </a:r>
            <a:r>
              <a:rPr lang="en-US" sz="3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3000" dirty="0" smtClean="0"/>
              <a:t>  </a:t>
            </a:r>
            <a:r>
              <a:rPr lang="ru-RU" sz="2800" dirty="0" smtClean="0"/>
              <a:t>Часто гораздо больше работы требуется, чтобы привлекательно украсить </a:t>
            </a:r>
            <a:r>
              <a:rPr lang="ru-RU" sz="2800" dirty="0" smtClean="0"/>
              <a:t>арендованный зал</a:t>
            </a:r>
            <a:r>
              <a:rPr lang="ru-RU" sz="2800" dirty="0" smtClean="0"/>
              <a:t>, а не здание церкви. Важно, чтобы в зале было уютно и чисто, чтобы стояли цветы, украшения и на сцене были кулисы.</a:t>
            </a:r>
            <a:endParaRPr lang="en-US" sz="3000" dirty="0" smtClean="0"/>
          </a:p>
          <a:p>
            <a:pPr marL="0" indent="0">
              <a:buNone/>
            </a:pPr>
            <a:endParaRPr lang="en-US" sz="1000" b="1" dirty="0"/>
          </a:p>
          <a:p>
            <a:r>
              <a:rPr lang="ru-RU" sz="3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Освещение</a:t>
            </a:r>
            <a:r>
              <a:rPr lang="en-US" sz="3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2800" dirty="0" smtClean="0"/>
              <a:t>Вне зависимости от места проведения встречи, освещение помещения играет важную роль, поэтому назначьте ответственного за освещение.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0340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43000"/>
            <a:ext cx="67056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Звуковое сопровождение также очень важно. Убедитесь в том, что люди, у которых проблемы со слухом, хорошо вас слышат.  За несколько дней до начала программы проверьте работу звукового оборудования.  Проверьте также распространение уровня звука по всему залу.</a:t>
            </a:r>
            <a:endParaRPr lang="en-US" sz="36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76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Бюджет и финансы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352800"/>
            <a:ext cx="8153400" cy="32004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Важно понять процесс планирования бюджета и управления финансами во время евангельской программы. </a:t>
            </a:r>
            <a:r>
              <a:rPr lang="ru-RU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проведения успешной евангельской кампании вам потребуются финансовые расходы, большие или маленькие, поэтому  жизненно важно оставаться в рамках установленного бюджета.</a:t>
            </a:r>
            <a:endParaRPr lang="en-US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8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Приветствие посетителей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2819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ваших гостей уже сложится впечатление</a:t>
            </a:r>
            <a:r>
              <a:rPr lang="ru-RU" dirty="0" smtClean="0"/>
              <a:t> о вас и вашей церкви еще до того, как ведущих скажет свое первое слово.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 говорят нам о том, что большинство    из нас формирует мнение о человеке в первые четыре минуты встречи.</a:t>
            </a:r>
          </a:p>
        </p:txBody>
      </p:sp>
    </p:spTree>
    <p:extLst>
      <p:ext uri="{BB962C8B-B14F-4D97-AF65-F5344CB8AC3E}">
        <p14:creationId xmlns:p14="http://schemas.microsoft.com/office/powerpoint/2010/main" xmlns="" val="38064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685800"/>
            <a:ext cx="6629400" cy="5562600"/>
          </a:xfrm>
        </p:spPr>
        <p:txBody>
          <a:bodyPr>
            <a:normAutofit fontScale="92500"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Подготовку привратников</a:t>
            </a:r>
            <a:r>
              <a:rPr lang="ru-RU" sz="2800" dirty="0" smtClean="0"/>
              <a:t> можно провести за одно занятие перед началом программы.</a:t>
            </a:r>
          </a:p>
          <a:p>
            <a:pPr>
              <a:buNone/>
            </a:pPr>
            <a:endParaRPr lang="en-US" sz="1300" dirty="0" smtClean="0"/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важно, чтобы ответственные  за приветствие гостей приезжали       на программу заранее, до прихода первых посетителей.</a:t>
            </a:r>
            <a:endParaRPr lang="en-US" sz="3000" dirty="0" smtClean="0"/>
          </a:p>
          <a:p>
            <a:endParaRPr lang="en-US" sz="1300" dirty="0"/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погода позволяет, поручите одной из привратниц встречать гостей снаружи у главного входа,</a:t>
            </a:r>
            <a:r>
              <a:rPr lang="ru-RU" sz="2800" dirty="0" smtClean="0"/>
              <a:t> чтобы они приветствовал их и открывал двери.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82506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828800"/>
            <a:ext cx="7010400" cy="32766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встречи вам потребуются помощники, которые будут стоять у выхода из зала, чтобы собирать карточки, на которых люди будут писать свое мнение         о встрече.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334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336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Регистрация</a:t>
            </a:r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124200"/>
            <a:ext cx="8229600" cy="3581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 время регистрации вы можете получить имена посетителей и информацию о том, какие встречи посещает каждый гость.</a:t>
            </a:r>
            <a:endParaRPr lang="en-US" dirty="0" smtClean="0"/>
          </a:p>
          <a:p>
            <a:r>
              <a:rPr lang="ru-RU" dirty="0" smtClean="0"/>
              <a:t>Те, кто раздает материалы для регистрации, также могут раздавать конспекты, уроки, карточки посещаемости и все другие материалы, которые раздаются во время евангельской программы.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73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Стол с книгами</a:t>
            </a:r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505200"/>
            <a:ext cx="8229600" cy="2743200"/>
          </a:xfrm>
        </p:spPr>
        <p:txBody>
          <a:bodyPr>
            <a:normAutofit/>
          </a:bodyPr>
          <a:lstStyle/>
          <a:p>
            <a:r>
              <a:rPr lang="ru-RU" dirty="0" smtClean="0"/>
              <a:t>Если вы будете бесплатно раздавать книги или продавать их, вам потребуется стол  для литературы.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Книги для продажи можно предлагать во все вечера,     кроме субботних встреч.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75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09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480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можем почерпнуть множество ценных уроков, изучая Христовы методы труда.</a:t>
            </a:r>
            <a:r>
              <a:rPr lang="ru-RU" dirty="0" smtClean="0"/>
              <a:t> </a:t>
            </a:r>
            <a:r>
              <a:rPr lang="en-US" dirty="0" smtClean="0"/>
              <a:t>      </a:t>
            </a:r>
            <a:r>
              <a:rPr lang="ru-RU" dirty="0" smtClean="0"/>
              <a:t>Он не следовал лишь одному методу, </a:t>
            </a:r>
            <a:r>
              <a:rPr lang="en-US" dirty="0" smtClean="0"/>
              <a:t>             </a:t>
            </a:r>
            <a:r>
              <a:rPr lang="ru-RU" dirty="0" smtClean="0"/>
              <a:t>но разными путями пытался привлечь внимание множества людей, чтобы получить возможность провозгласить им истины Евангелия.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010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6324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Привратники</a:t>
            </a:r>
            <a:endParaRPr lang="en-US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103437"/>
            <a:ext cx="6781800" cy="32305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Привратники это важные члены вашей команды.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мере того,      как зал будет наполняться людьми, кому-то будет нужно проводить людей к свободным местам          или поставить дополнительные стулья, если в этом будет необходимость.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05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6800"/>
            <a:ext cx="6629400" cy="45259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окончания встречи    все регистрационные формы и карточки с откликом           на проповедь должны быть отданы пастору и евангелисту.  Проверьте, чтобы ваши помощники убрали в зале      и убедились, что все готово    к следующей встрече.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6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Музыкальная программа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комитет занимается организацией песенного служения.</a:t>
            </a:r>
            <a:r>
              <a:rPr lang="ru-RU" dirty="0" smtClean="0"/>
              <a:t>    Нужно молиться о том, чтобы выбрать хорошие псалмы для пения.</a:t>
            </a:r>
            <a:r>
              <a:rPr lang="en-US" dirty="0" smtClean="0"/>
              <a:t> </a:t>
            </a:r>
            <a:endParaRPr lang="en-US" dirty="0"/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для служения выбрана хорошая музыка, она сможет коснуться сердце людей так, как ничто другое.</a:t>
            </a:r>
            <a:endParaRPr lang="en-US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1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Формат программы</a:t>
            </a:r>
            <a: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352800"/>
            <a:ext cx="8229600" cy="3124200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вы будете планировать программу,       вам следует учесть культурные особенности     и ожидания, но всегда важно, чтобы программа была хорошо спланирована и проводилась              в хорошем темпе.</a:t>
            </a:r>
            <a:r>
              <a:rPr lang="ru-RU" dirty="0" smtClean="0"/>
              <a:t> Каждый член вашей команды должен пройти хорошую подготовку, иметь на руках распечатанную программу и придерживаться расписания программы.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312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67056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Песенное служение.</a:t>
            </a:r>
            <a:r>
              <a:rPr lang="ru-RU" dirty="0" smtClean="0"/>
              <a:t> Оно должно быть динамичным и энергичным, чтобы ваши гости раскрыли свои сердца.</a:t>
            </a:r>
          </a:p>
          <a:p>
            <a:pPr lvl="0">
              <a:buNone/>
            </a:pPr>
            <a:r>
              <a:rPr lang="ru-RU" sz="1300" dirty="0" smtClean="0"/>
              <a:t> </a:t>
            </a:r>
            <a:endParaRPr lang="en-US" sz="1300" dirty="0" smtClean="0"/>
          </a:p>
          <a:p>
            <a:pPr lvl="0"/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Молитва</a:t>
            </a:r>
          </a:p>
          <a:p>
            <a:pPr lvl="0">
              <a:buNone/>
            </a:pPr>
            <a:r>
              <a:rPr lang="ru-RU" sz="1200" dirty="0" smtClean="0"/>
              <a:t> </a:t>
            </a:r>
            <a:endParaRPr lang="en-US" sz="1300" dirty="0" smtClean="0"/>
          </a:p>
          <a:p>
            <a:pPr lvl="0"/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Короткое приветствие</a:t>
            </a:r>
          </a:p>
          <a:p>
            <a:pPr lvl="0">
              <a:buNone/>
            </a:pPr>
            <a:endParaRPr lang="en-US" sz="13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Свидетельство.</a:t>
            </a:r>
            <a:r>
              <a:rPr lang="ru-RU" dirty="0" smtClean="0"/>
              <a:t> Краткое пятиминутное интервью может    стать настоящим благословением.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3292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960437"/>
            <a:ext cx="7391400" cy="4525963"/>
          </a:xfrm>
        </p:spPr>
        <p:txBody>
          <a:bodyPr>
            <a:normAutofit fontScale="92500" lnSpcReduction="20000"/>
          </a:bodyPr>
          <a:lstStyle/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Объявления.</a:t>
            </a:r>
            <a:r>
              <a:rPr lang="ru-RU" dirty="0" smtClean="0"/>
              <a:t> Объявления должны быть краткими. Большинству людей не нравятся встречи с долгими вступлениями. Быстро перейдите к проповеди.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Рукопожатие.</a:t>
            </a:r>
            <a:r>
              <a:rPr lang="ru-RU" dirty="0" smtClean="0"/>
              <a:t> В зависимости от вашей аудитории и местной культуры,                  было бы хорошо пригласить всех присутствующих пожать руку тем,                  кто сидит рядом с ними. Таким </a:t>
            </a:r>
            <a:r>
              <a:rPr lang="ru-RU" dirty="0" smtClean="0"/>
              <a:t>образом, </a:t>
            </a:r>
            <a:r>
              <a:rPr lang="ru-RU" dirty="0" smtClean="0"/>
              <a:t>посетители программы начнут ощущать   себя частью церкви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2247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04800"/>
            <a:ext cx="6858000" cy="4525963"/>
          </a:xfrm>
        </p:spPr>
        <p:txBody>
          <a:bodyPr>
            <a:noAutofit/>
          </a:bodyPr>
          <a:lstStyle/>
          <a:p>
            <a:pPr lvl="1"/>
            <a:r>
              <a:rPr lang="ru-RU" sz="27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 пожертвований.</a:t>
            </a:r>
            <a:r>
              <a:rPr lang="ru-RU" sz="2700" dirty="0" smtClean="0"/>
              <a:t> Вы можете проводить сбор пожертвований на каждой встрече или один раз в неделю. Пусть во время сбора звучит музыка</a:t>
            </a:r>
            <a:r>
              <a:rPr lang="en-US" sz="2700" dirty="0" smtClean="0"/>
              <a:t>.</a:t>
            </a:r>
          </a:p>
          <a:p>
            <a:pPr marL="457200" lvl="1" indent="0">
              <a:buNone/>
            </a:pPr>
            <a:endParaRPr lang="en-US" sz="1200" dirty="0" smtClean="0"/>
          </a:p>
          <a:p>
            <a:pPr lvl="1"/>
            <a:r>
              <a:rPr lang="ru-RU" sz="27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номера.</a:t>
            </a:r>
            <a:r>
              <a:rPr lang="ru-RU" sz="2700" dirty="0" smtClean="0"/>
              <a:t> Включите           в программу музыкальные номера, такие как сольное исполнение            или пение группы, соответствующее теме проповеди.</a:t>
            </a:r>
            <a:endParaRPr lang="en-US" sz="2700" dirty="0" smtClean="0"/>
          </a:p>
          <a:p>
            <a:pPr lvl="1"/>
            <a:endParaRPr lang="en-US" sz="1200" dirty="0" smtClean="0"/>
          </a:p>
          <a:p>
            <a:pPr lvl="1"/>
            <a:r>
              <a:rPr lang="ru-RU" sz="27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Проповедь.</a:t>
            </a:r>
            <a:r>
              <a:rPr lang="ru-RU" sz="2700" dirty="0" smtClean="0"/>
              <a:t> В проповеди всегда содержится призыв и обычно евангелист совершает молитву               до или после призыва.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84032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447800"/>
            <a:ext cx="6858000" cy="426720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Пение, содержащее призыв.</a:t>
            </a:r>
            <a:r>
              <a:rPr lang="ru-RU" sz="2800" dirty="0" smtClean="0"/>
              <a:t> Оно также должно соответствовать и сопутствовать призыву.</a:t>
            </a:r>
            <a:endParaRPr lang="en-US" sz="3000" dirty="0" smtClean="0"/>
          </a:p>
          <a:p>
            <a:endParaRPr lang="en-US" sz="2000" dirty="0"/>
          </a:p>
          <a:p>
            <a:r>
              <a:rPr lang="ru-RU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Прощание.</a:t>
            </a:r>
            <a:r>
              <a:rPr lang="ru-RU" sz="2800" dirty="0" smtClean="0"/>
              <a:t> Во время прощания напомните о следующей встрече или о любой другой специальной информации.</a:t>
            </a:r>
            <a:endParaRPr lang="en-US" sz="3000" dirty="0" smtClean="0"/>
          </a:p>
          <a:p>
            <a:endParaRPr lang="en-US" sz="2000" dirty="0"/>
          </a:p>
          <a:p>
            <a:r>
              <a:rPr lang="ru-RU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 по подготовке ко крещению.</a:t>
            </a:r>
            <a:r>
              <a:rPr lang="ru-RU" sz="2800" dirty="0" smtClean="0"/>
              <a:t>  Начните занятия в этом классе сразу           же после того, как сделаете призыв к посетителям стать членами церкви.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331262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Дополнительные возможности</a:t>
            </a:r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971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Если вам нужно проводить еще какие-то мероприятия, чтобы привлечь больше посетителей на программу или вы работаете среди людей, которые нуждаются в получении основных знаний о здоровье или семейной жизни,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можете добавить к вашей программе следующие элементы:</a:t>
            </a:r>
            <a:endParaRPr lang="en-US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1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066800"/>
            <a:ext cx="6858000" cy="4525963"/>
          </a:xfrm>
        </p:spPr>
        <p:txBody>
          <a:bodyPr>
            <a:normAutofit fontScale="92500"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Выступления, посвященные здоровью.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Выступления, посвященные семейной жизни.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n-US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Свидетельство.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/>
            <a:endParaRPr lang="en-U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Клиники здоровья. Консультанты.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63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09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581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Основная работа Христа состояла в служении бедным, нуждающимся и невежественным. </a:t>
            </a:r>
            <a:r>
              <a:rPr lang="en-US" dirty="0" smtClean="0"/>
              <a:t>             </a:t>
            </a: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простоте Он открывал им благословения, которые они могли получить, заставляя души взалкать хлеба жизни».</a:t>
            </a:r>
            <a:r>
              <a:rPr lang="ru-RU" dirty="0" smtClean="0"/>
              <a:t> – </a:t>
            </a:r>
            <a:r>
              <a:rPr lang="ru-RU" i="1" dirty="0" err="1" smtClean="0"/>
              <a:t>Ревью</a:t>
            </a:r>
            <a:r>
              <a:rPr lang="ru-RU" i="1" dirty="0" smtClean="0"/>
              <a:t> </a:t>
            </a:r>
            <a:r>
              <a:rPr lang="ru-RU" i="1" dirty="0" err="1" smtClean="0"/>
              <a:t>энд</a:t>
            </a:r>
            <a:r>
              <a:rPr lang="ru-RU" i="1" dirty="0" smtClean="0"/>
              <a:t> </a:t>
            </a:r>
            <a:r>
              <a:rPr lang="ru-RU" i="1" dirty="0" err="1" smtClean="0"/>
              <a:t>Геральд</a:t>
            </a:r>
            <a:r>
              <a:rPr lang="ru-RU" i="1" dirty="0" smtClean="0"/>
              <a:t>, </a:t>
            </a:r>
            <a:r>
              <a:rPr lang="en-US" i="1" dirty="0" smtClean="0"/>
              <a:t>        </a:t>
            </a:r>
            <a:r>
              <a:rPr lang="ru-RU" i="1" dirty="0" smtClean="0"/>
              <a:t>24 декабря, 1914 г. – Служение благотворительности, стр.  </a:t>
            </a:r>
            <a:r>
              <a:rPr lang="ru-RU" i="1" dirty="0" err="1" smtClean="0"/>
              <a:t>ориг</a:t>
            </a:r>
            <a:r>
              <a:rPr lang="ru-RU" i="1" dirty="0" smtClean="0"/>
              <a:t>. 59</a:t>
            </a:r>
            <a:endParaRPr lang="en-US" i="1" dirty="0" smtClean="0"/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69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276600"/>
          </a:xfrm>
        </p:spPr>
        <p:txBody>
          <a:bodyPr>
            <a:normAutofit fontScale="92500"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Когда вы будете планировать проведение евангельской программы, </a:t>
            </a:r>
            <a:r>
              <a:rPr lang="ru-RU" sz="2800" b="1" dirty="0" smtClean="0">
                <a:solidFill>
                  <a:srgbClr val="FF3300"/>
                </a:solidFill>
              </a:rPr>
              <a:t>почаще молитесь о том,</a:t>
            </a:r>
            <a:r>
              <a:rPr lang="ru-RU" sz="2800" b="1" dirty="0" smtClean="0">
                <a:solidFill>
                  <a:schemeClr val="bg1"/>
                </a:solidFill>
              </a:rPr>
              <a:t> чтобы вам получить мудрость в том, как наилучшим образом обратиться к вашей целевой аудитории.</a:t>
            </a:r>
          </a:p>
          <a:p>
            <a:pPr>
              <a:buNone/>
            </a:pPr>
            <a:endParaRPr lang="en-US" sz="1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Также </a:t>
            </a:r>
            <a:r>
              <a:rPr lang="ru-RU" sz="2800" b="1" dirty="0" smtClean="0">
                <a:solidFill>
                  <a:srgbClr val="FF3300"/>
                </a:solidFill>
              </a:rPr>
              <a:t>помните о том, какие ресурсы вам доступны.</a:t>
            </a:r>
            <a:r>
              <a:rPr lang="ru-RU" sz="2800" b="1" dirty="0" smtClean="0">
                <a:solidFill>
                  <a:schemeClr val="bg1"/>
                </a:solidFill>
              </a:rPr>
              <a:t> Что хорошо умеют делать члены вашей команды     и члены церкви?</a:t>
            </a:r>
            <a:endParaRPr lang="en-US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34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5908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Трудитесь в гармонии</a:t>
            </a:r>
            <a:r>
              <a:rPr lang="ru-RU" sz="4000" b="1" dirty="0" smtClean="0">
                <a:solidFill>
                  <a:schemeClr val="bg1"/>
                </a:solidFill>
              </a:rPr>
              <a:t> и тщательно планируйте свою </a:t>
            </a:r>
            <a:r>
              <a:rPr lang="ru-RU" sz="4000" b="1" dirty="0" smtClean="0">
                <a:solidFill>
                  <a:schemeClr val="bg1"/>
                </a:solidFill>
              </a:rPr>
              <a:t>работу, </a:t>
            </a:r>
            <a:r>
              <a:rPr lang="ru-RU" sz="4000" b="1" dirty="0" smtClean="0">
                <a:solidFill>
                  <a:schemeClr val="bg1"/>
                </a:solidFill>
              </a:rPr>
              <a:t>и Господь благословит каждую часть вашего плана, каждого члена команды         и каждого посетителя.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228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:\DEPT\WM\_SHARED\2011 Adviosry Resources\Nurture-Empower-Outreach\EMPOWER\EVANGELISM MANUAL - EDITED\PP evangelism\Chapter 09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9624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сомнений в том, что вы можете думать так: «Да, я могу принимать участие                   в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евангелизации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проводя уроки по изучению Библии, проводя занятия в малых группах или семинары. Но как вы можете предположить, что я смогу проводить общественную евангельскую программу? Может быть, даже в качестве ведущей?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Я? Женщина?»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126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09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14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609600"/>
            <a:ext cx="7391400" cy="4525963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 нашем поколении </a:t>
            </a:r>
            <a:r>
              <a:rPr lang="en-US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должно прекращаться участие женщин </a:t>
            </a:r>
            <a:r>
              <a:rPr lang="en-US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8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евангелизации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8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великом труде по проповеди евангелия. Даже сейчас многие женщины, принадлежащие к нашей всемирной 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церкви</a:t>
            </a:r>
            <a:r>
              <a:rPr lang="en-US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проводят публичные евангельские кампании.</a:t>
            </a:r>
            <a:endParaRPr lang="en-US" sz="38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5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Кому мы проповедуем</a:t>
            </a:r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  <a: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10000"/>
            <a:ext cx="8229600" cy="24384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Так как нам нужно проповедовать всем людям, то  следует разрабатывать различные подходы для того, чтобы достигать благой вестью различные группы людей, представителей разных поколений и классов.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240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Кого мы достигаем благой вестью, благодаря общественному </a:t>
            </a:r>
            <a:r>
              <a:rPr lang="ru-RU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евангелизму</a:t>
            </a:r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 </a:t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038600"/>
            <a:ext cx="8229600" cy="22860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из ключей к успеху в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евангелизации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знание о том, кого вы пытаетесь достичь благодаря общественной евангельской кампании.</a:t>
            </a:r>
            <a:r>
              <a:rPr lang="ru-RU" dirty="0" smtClean="0"/>
              <a:t>  Это знание поможет вам спланировать детали мероприятия,    а также события, которые будут предшествовать      и проходить после евангельской программы.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795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9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Евангелисты</a:t>
            </a:r>
            <a: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05200"/>
            <a:ext cx="8229600" cy="2590800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Ведущий.</a:t>
            </a:r>
            <a:r>
              <a:rPr lang="ru-RU" b="1" dirty="0" smtClean="0"/>
              <a:t> </a:t>
            </a:r>
            <a:r>
              <a:rPr lang="ru-RU" dirty="0" smtClean="0"/>
              <a:t>Одно из самых важных решений, которое нужно принять перед планированием общественной евангельской кампании  - решить, кто будет главным ведущим программы. Эта женщина должна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586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1659</Words>
  <Application>Microsoft Office PowerPoint</Application>
  <PresentationFormat>On-screen Show (4:3)</PresentationFormat>
  <Paragraphs>132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ЕВАНГЕЛИЗМ для КАЖДОГО</vt:lpstr>
      <vt:lpstr>Slide 2</vt:lpstr>
      <vt:lpstr>Slide 3</vt:lpstr>
      <vt:lpstr>Slide 4</vt:lpstr>
      <vt:lpstr>Slide 5</vt:lpstr>
      <vt:lpstr>Slide 6</vt:lpstr>
      <vt:lpstr> Кому мы проповедуем? </vt:lpstr>
      <vt:lpstr> Кого мы достигаем благой вестью, благодаря общественному евангелизму?  </vt:lpstr>
      <vt:lpstr> Евангелисты </vt:lpstr>
      <vt:lpstr>Slide 10</vt:lpstr>
      <vt:lpstr>Slide 11</vt:lpstr>
      <vt:lpstr>Slide 12</vt:lpstr>
      <vt:lpstr>Команда</vt:lpstr>
      <vt:lpstr>Slide 14</vt:lpstr>
      <vt:lpstr>Slide 15</vt:lpstr>
      <vt:lpstr>Slide 16</vt:lpstr>
      <vt:lpstr> Сотрудничество с пастором </vt:lpstr>
      <vt:lpstr>  Дата и время </vt:lpstr>
      <vt:lpstr>Slide 19</vt:lpstr>
      <vt:lpstr> Место для проведения программы </vt:lpstr>
      <vt:lpstr>Slide 21</vt:lpstr>
      <vt:lpstr>Slide 22</vt:lpstr>
      <vt:lpstr>Slide 23</vt:lpstr>
      <vt:lpstr> Бюджет и финансы </vt:lpstr>
      <vt:lpstr> Приветствие посетителей </vt:lpstr>
      <vt:lpstr>Slide 26</vt:lpstr>
      <vt:lpstr>Slide 27</vt:lpstr>
      <vt:lpstr>Регистрация:</vt:lpstr>
      <vt:lpstr>Стол с книгами:</vt:lpstr>
      <vt:lpstr>Привратники</vt:lpstr>
      <vt:lpstr>Slide 31</vt:lpstr>
      <vt:lpstr> Музыкальная программа </vt:lpstr>
      <vt:lpstr> Формат программы </vt:lpstr>
      <vt:lpstr>Slide 34</vt:lpstr>
      <vt:lpstr>Slide 35</vt:lpstr>
      <vt:lpstr>Slide 36</vt:lpstr>
      <vt:lpstr>Slide 37</vt:lpstr>
      <vt:lpstr> Дополнительные возможности 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2011-02-27T01:52:43Z</dcterms:created>
  <dcterms:modified xsi:type="dcterms:W3CDTF">2011-08-21T07:21:51Z</dcterms:modified>
</cp:coreProperties>
</file>