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80" r:id="rId10"/>
    <p:sldId id="263" r:id="rId11"/>
    <p:sldId id="264" r:id="rId12"/>
    <p:sldId id="265" r:id="rId13"/>
    <p:sldId id="266" r:id="rId14"/>
    <p:sldId id="281" r:id="rId15"/>
    <p:sldId id="267" r:id="rId16"/>
    <p:sldId id="282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80" d="100"/>
          <a:sy n="80" d="100"/>
        </p:scale>
        <p:origin x="-127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20F6-EC2E-4044-8A7F-2EB216E0349E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2001-B7FB-47DD-846A-793E7A7475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66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20F6-EC2E-4044-8A7F-2EB216E0349E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2001-B7FB-47DD-846A-793E7A7475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903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20F6-EC2E-4044-8A7F-2EB216E0349E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2001-B7FB-47DD-846A-793E7A7475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050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20F6-EC2E-4044-8A7F-2EB216E0349E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2001-B7FB-47DD-846A-793E7A7475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908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20F6-EC2E-4044-8A7F-2EB216E0349E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2001-B7FB-47DD-846A-793E7A7475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37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20F6-EC2E-4044-8A7F-2EB216E0349E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2001-B7FB-47DD-846A-793E7A7475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0326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20F6-EC2E-4044-8A7F-2EB216E0349E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2001-B7FB-47DD-846A-793E7A7475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20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20F6-EC2E-4044-8A7F-2EB216E0349E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2001-B7FB-47DD-846A-793E7A7475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73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20F6-EC2E-4044-8A7F-2EB216E0349E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2001-B7FB-47DD-846A-793E7A7475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6493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20F6-EC2E-4044-8A7F-2EB216E0349E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2001-B7FB-47DD-846A-793E7A7475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34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20F6-EC2E-4044-8A7F-2EB216E0349E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32001-B7FB-47DD-846A-793E7A7475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599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B20F6-EC2E-4044-8A7F-2EB216E0349E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32001-B7FB-47DD-846A-793E7A7475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084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2011 ADVISORY CD FILES\2. EMPOWER\EMPOWER\1. Outreach Is for Everyone-WM Evangelism Manual\EVANGELISM MANUAL - EDITED\PP Slides\COVER G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066800"/>
            <a:ext cx="4114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ЕВАНГЕЛИЗМ</a:t>
            </a:r>
            <a:r>
              <a:rPr lang="en-US" sz="4000" b="1" dirty="0" smtClean="0">
                <a:latin typeface="Palatino Linotype" pitchFamily="18" charset="0"/>
              </a:rPr>
              <a:t> </a:t>
            </a:r>
            <a:r>
              <a:rPr lang="ru-RU" sz="4000" b="1" i="1" dirty="0" smtClean="0">
                <a:latin typeface="Palatino Linotype" pitchFamily="18" charset="0"/>
              </a:rPr>
              <a:t>для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КАЖДОГО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5486400" y="2819400"/>
            <a:ext cx="3810000" cy="1143000"/>
          </a:xfrm>
        </p:spPr>
        <p:txBody>
          <a:bodyPr>
            <a:no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Генеральная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dirty="0" smtClean="0">
                <a:latin typeface="palatino linotype" pitchFamily="18" charset="0"/>
              </a:rPr>
              <a:t>Конференция</a:t>
            </a:r>
            <a:endParaRPr lang="en-US" sz="2000" dirty="0" smtClean="0">
              <a:latin typeface="palatino linotype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Отдел Женского служения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РУКОВОДСТВО ПО ЕВАНГЕЛЬСКОЙ РАБОТЕ</a:t>
            </a:r>
            <a:endPara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2000" b="1" i="1" dirty="0" smtClean="0">
                <a:latin typeface="palatino linotype" pitchFamily="18" charset="0"/>
              </a:rPr>
              <a:t>Обучающая Программа</a:t>
            </a:r>
            <a:r>
              <a:rPr lang="en-US" sz="2000" b="1" i="1" dirty="0" smtClean="0">
                <a:latin typeface="palatino linotype" pitchFamily="18" charset="0"/>
              </a:rPr>
              <a:t> </a:t>
            </a:r>
          </a:p>
        </p:txBody>
      </p:sp>
      <p:pic>
        <p:nvPicPr>
          <p:cNvPr id="2053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4572000"/>
            <a:ext cx="609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229600" cy="2514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того, как вы составите общий план и линию программы, вы можете организовать различные комитеты для организации работы                         в зависимости от ваших нужд.              В список важных комитетов входят следующие: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4498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Руководящий Комитет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3352800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данный комитет входят руководители всех комитетов. Они координируют проведение всех мероприятий, чтобы все происходило согласно утвержденного расписания как до начала, так    и во время кампании.</a:t>
            </a:r>
            <a:r>
              <a:rPr lang="ru-RU" dirty="0" smtClean="0"/>
              <a:t> Члены этого комитета должны встречаться регулярно и руководитель каждого подкомитета должен представлять             на этих встречах отчет о том, как продвигается работа в его сфере.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6960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Молитвенный комитет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8458200" cy="3276600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Данный комитет занимается организацией молитвенного служения в церкви перед началом,        во время проведения и после завершения программы. (См. также раздел «Подготовительные встречи                и молитвенные группы» во 2 главе.)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Вам нужно знать, что это служение - самое важное поручение во время проведения программы. Благодаря молитве можно достичь гораздо больших результатов.</a:t>
            </a:r>
            <a:endParaRPr lang="ru-RU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616474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371600"/>
            <a:ext cx="6781800" cy="36576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Постарайтесь найти возможности для того, чтобы о проведении программы молились больше. В служение молитвенного комитета могут входить следующие инициативы: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8743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9624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программы «Воины молитвы».</a:t>
            </a:r>
            <a:r>
              <a:rPr lang="ru-RU" sz="2800" dirty="0" smtClean="0"/>
              <a:t>       В Божьей армии воины молитвы это «ударные части». Мы знаем, что все христиане совершают молитвы, но воины молитвы обладают особенными навыками.</a:t>
            </a:r>
            <a:endParaRPr lang="en-US" sz="3000" dirty="0"/>
          </a:p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встречи участников программы «Воины молитвы»</a:t>
            </a:r>
            <a:r>
              <a:rPr lang="ru-RU" sz="2800" dirty="0" smtClean="0"/>
              <a:t> каждую субботу в течение    10 минут сразу же после служения в церкви</a:t>
            </a:r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val="4247546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1242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и руководство программой молитвенных прогулок перед началом программы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(См. раздел, посвященный молитвенным прогулкам в разделе «Подготовительные встречи и молитвенные группы»).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5654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505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Ответственность за распространение информации о молитвенных собраниях</a:t>
            </a:r>
            <a:r>
              <a:rPr lang="ru-RU" dirty="0" smtClean="0"/>
              <a:t> и приглашение членов церкви к служению молитвы и посвящения перед началом евангельской кампании.</a:t>
            </a:r>
            <a:r>
              <a:rPr lang="en-US" dirty="0"/>
              <a:t> </a:t>
            </a:r>
          </a:p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Выделите комнату или часть какого-то помещения в здании церкви или рядом с ним для того, чтобы организовать молитвенную комнату для молитв</a:t>
            </a:r>
            <a:r>
              <a:rPr lang="ru-RU" dirty="0" smtClean="0"/>
              <a:t>     во время программы.</a:t>
            </a:r>
            <a:endParaRPr lang="en-US" dirty="0"/>
          </a:p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Приглашение членов церкви к молитве</a:t>
            </a:r>
            <a:r>
              <a:rPr lang="ru-RU" dirty="0" smtClean="0"/>
              <a:t> во время проведения кампании.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07584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Комитет по организации детской программы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1905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Этот комитет несет ответственность                   за организацию специальной ежевечерней программы для детей в возрасте                        от 4 до 10 лет.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756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Комитет, ответственный  за украшение помещения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9000"/>
            <a:ext cx="8229600" cy="32004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Этот комитет несет ответственность за все украшения в зале и других помещениях, которые будут использоваться во время программы, включая туалетные комнаты.        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комитет должны входить люди, обладающие художественными талантами.</a:t>
            </a:r>
            <a:endParaRPr lang="en-US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2898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Ответственные за питание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76600"/>
            <a:ext cx="8229600" cy="28194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Этот комитет несет ответственность за питание работников, обслуживающих встречу,          если решение об этом было принято заранее,           а также за организацию субботних совместных обедов в субботу  после представления           на евангельской программе темы                        о соблюдении субботы.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3369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DEPT\WM\_SHARED\2011 Adviosry Resources\Nurture-Empower-Outreach\EMPOWER\EVANGELISM MANUAL - EDITED\PP evangelism\Chapter 10 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581561"/>
            <a:ext cx="8915400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ЕВАНГЕЛИЗМ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ДЛЯ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КАЖДОГО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/>
            </a: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</a:br>
            <a:endParaRPr lang="en-US" sz="4000" dirty="0">
              <a:latin typeface="Trajan Pro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762500" y="2035175"/>
            <a:ext cx="4381500" cy="2689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Глава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10 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100" b="1" dirty="0" err="1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Евангельскиевстречи</a:t>
            </a:r>
            <a:r>
              <a:rPr lang="en-US" sz="41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 II:</a:t>
            </a:r>
          </a:p>
          <a:p>
            <a:pPr>
              <a:lnSpc>
                <a:spcPct val="110000"/>
              </a:lnSpc>
              <a:defRPr/>
            </a:pP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alibri" pitchFamily="34" charset="0"/>
              </a:rPr>
              <a:t>Обучение          и комитеты</a:t>
            </a:r>
            <a:endParaRPr lang="en-US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800" y="5791200"/>
            <a:ext cx="403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Генеральная Конференция</a:t>
            </a:r>
            <a:endParaRPr lang="en-US" sz="1400" b="1" dirty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Отдел Женского служения</a:t>
            </a:r>
            <a:endParaRPr lang="en-US" sz="1400" b="1" dirty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</p:txBody>
      </p:sp>
      <p:pic>
        <p:nvPicPr>
          <p:cNvPr id="10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410200"/>
            <a:ext cx="6096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037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Комитет по наставничеству новых членов церкви</a:t>
            </a: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429000"/>
            <a:ext cx="8534400" cy="3429000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комитет будет заниматься планированием последующих мероприятий для новых членов церкви, которые будут проводиться после завершения евангельской программы.</a:t>
            </a:r>
            <a:r>
              <a:rPr lang="ru-RU" dirty="0" smtClean="0"/>
              <a:t> Наставление новых членов церкви также важно, как и крещение, чтобы помочь им стать утвержденными в вере, свидетельствующими о Боге адвентистами. </a:t>
            </a:r>
            <a:r>
              <a:rPr lang="en-US" dirty="0" smtClean="0"/>
              <a:t>(</a:t>
            </a:r>
            <a:r>
              <a:rPr lang="ru-RU" dirty="0" smtClean="0"/>
              <a:t>См</a:t>
            </a:r>
            <a:r>
              <a:rPr lang="en-US" dirty="0" smtClean="0"/>
              <a:t>. </a:t>
            </a:r>
            <a:r>
              <a:rPr lang="ru-RU" dirty="0" smtClean="0"/>
              <a:t>главу </a:t>
            </a:r>
            <a:r>
              <a:rPr lang="en-US" dirty="0" smtClean="0"/>
              <a:t>14, «</a:t>
            </a:r>
            <a:r>
              <a:rPr lang="ru-RU" dirty="0" smtClean="0"/>
              <a:t>Наставничество для новообращенных</a:t>
            </a:r>
            <a:r>
              <a:rPr lang="en-US" dirty="0" smtClean="0"/>
              <a:t>»)</a:t>
            </a:r>
            <a:r>
              <a:rPr lang="en-US" sz="24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33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Комитет привратников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886200"/>
            <a:ext cx="7467600" cy="2362200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комитет контролирует, проводит набор и подготовку привратников для проведения программы.</a:t>
            </a:r>
            <a:r>
              <a:rPr lang="ru-RU" dirty="0" smtClean="0"/>
              <a:t> (Для получения более подробной информации см. раздел «Приветствие посетителей» в 9 главе).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21439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Комитет по жилищным вопросам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286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Этот комитет занимается организацией жилья для рядовых членов церкви                и ее работников, принимающих участие      в программе, если они приехали                  на программу издалека.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4639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Музыкальный комитет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908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Музыкальное служение может замечательно украсить евангельскую программу.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Члены этого комитета будут нести ответственность        за все музыкальные номера, которые будут звучать во время программы.</a:t>
            </a:r>
            <a:r>
              <a:rPr lang="ru-RU" dirty="0" smtClean="0"/>
              <a:t> (См. раздел «Музыкальная программа» в 9 главе.)</a:t>
            </a:r>
            <a:endParaRPr 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569186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Комитет звукооператоров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895600"/>
          </a:xfrm>
        </p:spPr>
        <p:txBody>
          <a:bodyPr>
            <a:normAutofit/>
          </a:bodyPr>
          <a:lstStyle/>
          <a:p>
            <a:r>
              <a:rPr lang="ru-RU" dirty="0" smtClean="0"/>
              <a:t>Этот комитет отвечает за работу звуковых систем.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как качество звука играет важную роль, привлеките членов этого комитета к планированию и проведению программы.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8280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Комитет,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ответственный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 работу парковки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362200"/>
          </a:xfrm>
        </p:spPr>
        <p:txBody>
          <a:bodyPr>
            <a:noAutofit/>
          </a:bodyPr>
          <a:lstStyle/>
          <a:p>
            <a:r>
              <a:rPr lang="ru-RU" sz="3100" dirty="0" smtClean="0"/>
              <a:t>Этот комитет занимается организацией работы парковки во время проведения программы. </a:t>
            </a:r>
            <a:r>
              <a:rPr lang="ru-RU" sz="31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помощников           в этой работе зависит от количества посетителей и количества автомобилей, на которых они будут приезжать.</a:t>
            </a:r>
            <a:endParaRPr lang="en-US" sz="3100" dirty="0"/>
          </a:p>
        </p:txBody>
      </p:sp>
    </p:spTree>
    <p:extLst>
      <p:ext uri="{BB962C8B-B14F-4D97-AF65-F5344CB8AC3E}">
        <p14:creationId xmlns="" xmlns:p14="http://schemas.microsoft.com/office/powerpoint/2010/main" val="3670977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Транспортный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комитет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590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Данный комитет занимается организацией транспортного обслуживания двух групп –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посетителей, которые не могут самостоятельно приезжать на встречи      и обслуживающего персонала программы,</a:t>
            </a:r>
            <a:r>
              <a:rPr lang="ru-RU" dirty="0" smtClean="0"/>
              <a:t> которые также нуждаются в транспорте.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3273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Комитет по организации посещений</a:t>
            </a: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429000"/>
            <a:ext cx="8229600" cy="32766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Не только евангелисту следует посещать тех,          кто заинтересовался истиной.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также могут посещать библейские работники, консультанты из рядовых членов церкви и пасторы, а также любые члены церкви, которые прошли необходимую подготовку. </a:t>
            </a:r>
            <a:r>
              <a:rPr lang="ru-RU" dirty="0" smtClean="0"/>
              <a:t>(Для получения более подробной информации см. главу 12 «Посещения   и принятие решений».)</a:t>
            </a:r>
            <a:endParaRPr 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429845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2004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Благодаря усердным молитвам, тщательному планированию и посвященным членам различных комитетов </a:t>
            </a:r>
            <a:r>
              <a:rPr lang="ru-RU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сможете заложить фундамент успешной евангельской программы.</a:t>
            </a:r>
            <a:r>
              <a:rPr lang="ru-RU" sz="3000" b="1" dirty="0" smtClean="0">
                <a:solidFill>
                  <a:schemeClr val="bg1"/>
                </a:solidFill>
              </a:rPr>
              <a:t> Поддерживайте и ободряйте друг друга, когда вы вместе будете трудиться над тем, чтобы проповедовать благую весть  о любящем Спасителе.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1623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Nurture-Empower-Outreach\EMPOWER\EVANGELISM MANUAL - EDITED\PP evangelism\Chapter 10 tex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63" y="0"/>
            <a:ext cx="921436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19400"/>
            <a:ext cx="8229600" cy="29718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Один работник, обученный и подготовленный для служения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пребывающий под водительством Духа Христа, совершит значительно больше, чем десять работников, не обладающих достаточными познаниями</a:t>
            </a:r>
            <a:r>
              <a:rPr lang="ru-RU" dirty="0" smtClean="0"/>
              <a:t> и слабых в вере.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10 tex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63" y="0"/>
            <a:ext cx="921436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382000" cy="3810000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человек, действующий в согласии 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наставлениями Божьими и в единении 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своими собратьями, принесет больше пользы, чем десять, не осознавших необходимости полагаться на Бога 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dirty="0" smtClean="0"/>
              <a:t>и действовать в согласии с общим планом работы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ru-RU" i="1" dirty="0" smtClean="0"/>
              <a:t>(</a:t>
            </a:r>
            <a:r>
              <a:rPr lang="ru-RU" i="1" dirty="0" err="1" smtClean="0"/>
              <a:t>Ревью</a:t>
            </a:r>
            <a:r>
              <a:rPr lang="ru-RU" i="1" dirty="0" smtClean="0"/>
              <a:t> </a:t>
            </a:r>
            <a:r>
              <a:rPr lang="ru-RU" i="1" dirty="0" err="1" smtClean="0"/>
              <a:t>энд</a:t>
            </a:r>
            <a:r>
              <a:rPr lang="ru-RU" i="1" dirty="0" smtClean="0"/>
              <a:t> </a:t>
            </a:r>
            <a:r>
              <a:rPr lang="ru-RU" i="1" dirty="0" err="1" smtClean="0"/>
              <a:t>Геральд</a:t>
            </a:r>
            <a:r>
              <a:rPr lang="ru-RU" i="1" dirty="0" smtClean="0"/>
              <a:t>, 1888, 29 мая).  </a:t>
            </a:r>
            <a:r>
              <a:rPr lang="en-US" i="1" dirty="0" smtClean="0"/>
              <a:t> </a:t>
            </a:r>
            <a:r>
              <a:rPr lang="ru-RU" i="1" dirty="0" smtClean="0"/>
              <a:t>– </a:t>
            </a:r>
            <a:r>
              <a:rPr lang="ru-RU" i="1" dirty="0" err="1" smtClean="0"/>
              <a:t>Евангелизм</a:t>
            </a:r>
            <a:r>
              <a:rPr lang="ru-RU" i="1" dirty="0" smtClean="0"/>
              <a:t>, стр. </a:t>
            </a:r>
            <a:r>
              <a:rPr lang="ru-RU" i="1" dirty="0" err="1" smtClean="0"/>
              <a:t>ориг</a:t>
            </a:r>
            <a:r>
              <a:rPr lang="ru-RU" i="1" dirty="0" smtClean="0"/>
              <a:t>. 109</a:t>
            </a:r>
            <a:r>
              <a:rPr lang="en-US" sz="2800" i="1" dirty="0" smtClean="0"/>
              <a:t>.</a:t>
            </a:r>
            <a:r>
              <a:rPr lang="en-US" sz="2800" dirty="0" smtClean="0"/>
              <a:t> 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2730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10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5" y="0"/>
            <a:ext cx="918977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Обучение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членов церкви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81200"/>
            <a:ext cx="7162800" cy="3886200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Почти все, кто будет принимать участие в программе, получат пользу, пройдя обучение, когда опытный в служении человек будет наставлять новичков.</a:t>
            </a:r>
            <a:r>
              <a:rPr lang="ru-RU" dirty="0" smtClean="0"/>
              <a:t> Вы можете проводить подготовку членов церкви  во время субботней школы, второй части служения или молитвенного собрания, когда вместе собрано большое количество членов церкви.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8666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:\DEPT\WM\_SHARED\2011 Adviosry Resources\Nurture-Empower-Outreach\EMPOWER\EVANGELISM MANUAL - EDITED\PP evangelism\Chapter 10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5" y="0"/>
            <a:ext cx="918977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838200"/>
            <a:ext cx="6934200" cy="5029200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Молитвенное служение играет важную роль в подготовке членов церкви и в работе с ними. </a:t>
            </a:r>
            <a:r>
              <a:rPr lang="ru-RU" dirty="0" smtClean="0"/>
              <a:t>Один раз в неделю проводите молитвенную встречу со всеми рядовыми членами церкви, которые будут помогать       на программе, включая тех, кто будет отвечать за организацию парковки и занятия с детьми.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ru-RU" dirty="0" smtClean="0"/>
              <a:t>Удивительно, но один из самых важных факторов, который поможет вам улучшить ваше собственное служение и поможет             в подготовке других людей к служению,     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тщательная оценка работы                    в конце проведения любых общественных мероприятий или программ.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2973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810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оценки программы (см. Приложение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содержит много деталей, но благодаря этому, она поможет вам узнать, насколько хорошо прошла программа, если каждый ответит на вопросы честно и серьезно.        Вам необходимо будет адаптировать форму оценки согласно виду мероприятия, которое вы проводили. Последние три вопроса могут использоваться по отдельности для оценки почти любого мероприятия.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8886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0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Организация комитетов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209800"/>
            <a:ext cx="7239000" cy="2590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Существует две причины,             по которым необходимо организовать комитеты                по планированию и проведению евангельской кампании.</a:t>
            </a:r>
            <a:endParaRPr lang="en-US" sz="4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2830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0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143000"/>
            <a:ext cx="67818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Во-первых,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участию            в комитетах, больше людей принимают участие в организации евангельской кампании.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Во-вторых,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образом, члены комитета будут чувствовать себя причастными к проведению встреч  и с большей вероятностью станут посещать программу и пригласят своих друзей и соседей.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2231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1062</Words>
  <Application>Microsoft Office PowerPoint</Application>
  <PresentationFormat>On-screen Show (4:3)</PresentationFormat>
  <Paragraphs>57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ЕВАНГЕЛИЗМ для КАЖДОГО</vt:lpstr>
      <vt:lpstr>Slide 2</vt:lpstr>
      <vt:lpstr>Slide 3</vt:lpstr>
      <vt:lpstr>Slide 4</vt:lpstr>
      <vt:lpstr> Обучение членов церкви </vt:lpstr>
      <vt:lpstr>Slide 6</vt:lpstr>
      <vt:lpstr>Slide 7</vt:lpstr>
      <vt:lpstr> Организация комитетов </vt:lpstr>
      <vt:lpstr>Slide 9</vt:lpstr>
      <vt:lpstr>Slide 10</vt:lpstr>
      <vt:lpstr> Руководящий Комитет </vt:lpstr>
      <vt:lpstr> Молитвенный комитет</vt:lpstr>
      <vt:lpstr>Постарайтесь найти возможности для того, чтобы о проведении программы молились больше. В служение молитвенного комитета могут входить следующие инициативы:</vt:lpstr>
      <vt:lpstr>Slide 14</vt:lpstr>
      <vt:lpstr>Slide 15</vt:lpstr>
      <vt:lpstr>Slide 16</vt:lpstr>
      <vt:lpstr> Комитет по организации детской программы </vt:lpstr>
      <vt:lpstr> Комитет, ответственный  за украшение помещения </vt:lpstr>
      <vt:lpstr> Ответственные за питание </vt:lpstr>
      <vt:lpstr> Комитет по наставничеству новых членов церкви  </vt:lpstr>
      <vt:lpstr> Комитет привратников  </vt:lpstr>
      <vt:lpstr> Комитет по жилищным вопросам  </vt:lpstr>
      <vt:lpstr> Музыкальный комитет  </vt:lpstr>
      <vt:lpstr> Комитет звукооператоров </vt:lpstr>
      <vt:lpstr> Комитет, ответственный за работу парковки  </vt:lpstr>
      <vt:lpstr> Транспортный комитет </vt:lpstr>
      <vt:lpstr> Комитет по организации посещений  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2011-02-27T15:48:31Z</dcterms:created>
  <dcterms:modified xsi:type="dcterms:W3CDTF">2011-08-21T07:29:56Z</dcterms:modified>
</cp:coreProperties>
</file>