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57" r:id="rId4"/>
    <p:sldId id="258" r:id="rId5"/>
    <p:sldId id="283" r:id="rId6"/>
    <p:sldId id="259" r:id="rId7"/>
    <p:sldId id="260" r:id="rId8"/>
    <p:sldId id="284" r:id="rId9"/>
    <p:sldId id="261" r:id="rId10"/>
    <p:sldId id="262" r:id="rId11"/>
    <p:sldId id="263" r:id="rId12"/>
    <p:sldId id="285" r:id="rId13"/>
    <p:sldId id="264" r:id="rId14"/>
    <p:sldId id="265" r:id="rId15"/>
    <p:sldId id="286" r:id="rId16"/>
    <p:sldId id="266" r:id="rId17"/>
    <p:sldId id="267" r:id="rId18"/>
    <p:sldId id="268" r:id="rId19"/>
    <p:sldId id="269" r:id="rId20"/>
    <p:sldId id="270" r:id="rId21"/>
    <p:sldId id="271" r:id="rId22"/>
    <p:sldId id="287" r:id="rId23"/>
    <p:sldId id="272" r:id="rId24"/>
    <p:sldId id="288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09327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8946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75363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4870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608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9912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951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367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46689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1771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864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CBD9B-D1F5-422F-BA10-3123B6488A98}" type="datetimeFigureOut">
              <a:rPr lang="en-US" smtClean="0"/>
              <a:pPr/>
              <a:t>8/21/2011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702B5-0A5B-40EC-A8E4-CD2C3E71A7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247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2011 ADVISORY CD FILES\2. EMPOWER\EMPOWER\1. Outreach Is for Everyone-WM Evangelism Manual\EVANGELISM MANUAL - EDITED\PP Slides\COVER GE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4114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ЕВАНГЕЛИЗМ</a:t>
            </a:r>
            <a:r>
              <a:rPr lang="en-US" sz="4000" b="1" dirty="0" smtClean="0">
                <a:latin typeface="Palatino Linotype" pitchFamily="18" charset="0"/>
              </a:rPr>
              <a:t> </a:t>
            </a:r>
            <a:r>
              <a:rPr lang="ru-RU" sz="4000" b="1" i="1" dirty="0" smtClean="0">
                <a:latin typeface="Palatino Linotype" pitchFamily="18" charset="0"/>
              </a:rPr>
              <a:t>для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КАЖДОГО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486400" y="2819400"/>
            <a:ext cx="3810000" cy="1143000"/>
          </a:xfrm>
        </p:spPr>
        <p:txBody>
          <a:bodyPr>
            <a:noAutofit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Генеральная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dirty="0" smtClean="0">
                <a:latin typeface="palatino linotype" pitchFamily="18" charset="0"/>
              </a:rPr>
              <a:t>Конференция</a:t>
            </a:r>
            <a:endParaRPr lang="en-US" sz="2000" dirty="0" smtClean="0"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Отдел Женского служения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РУКОВОДСТВО ПО ЕВАНГЕЛЬСКОЙ РАБОТЕ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b="1" i="1" dirty="0" smtClean="0">
                <a:latin typeface="palatino linotype" pitchFamily="18" charset="0"/>
              </a:rPr>
              <a:t>Обучающая Программа</a:t>
            </a:r>
            <a:r>
              <a:rPr lang="en-US" sz="2000" b="1" i="1" dirty="0" smtClean="0">
                <a:latin typeface="palatino linotype" pitchFamily="18" charset="0"/>
              </a:rPr>
              <a:t> </a:t>
            </a:r>
          </a:p>
        </p:txBody>
      </p:sp>
      <p:pic>
        <p:nvPicPr>
          <p:cNvPr id="2053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4572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1336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Посещения</a:t>
            </a:r>
            <a:endParaRPr lang="en-US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170237"/>
            <a:ext cx="8229600" cy="315436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ru-RU" dirty="0" smtClean="0"/>
              <a:t>Посещения на дому оказывают поддержку     в проведении евангельской программы:</a:t>
            </a:r>
            <a:endParaRPr lang="en-US" dirty="0" smtClean="0"/>
          </a:p>
          <a:p>
            <a:pPr lvl="0"/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Приглашение посетителей                         на программу.</a:t>
            </a:r>
            <a:endParaRPr lang="en-US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Удержание аудитории.</a:t>
            </a:r>
            <a:endParaRPr lang="en-US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людей к принятию решения.</a:t>
            </a:r>
            <a:endParaRPr lang="en-US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9624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Кому следует посещать людей на дому?</a:t>
            </a:r>
            <a:endParaRPr lang="en-US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5146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Тем, кто знает основы нашей вести</a:t>
            </a:r>
            <a:r>
              <a:rPr lang="ru-RU" dirty="0" smtClean="0"/>
              <a:t>         и готов учиться большему.</a:t>
            </a:r>
            <a:endParaRPr lang="en-US" dirty="0"/>
          </a:p>
          <a:p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Тем, у кого хорошие близкие взаимоотношения со Христом.</a:t>
            </a:r>
            <a:endParaRPr lang="en-US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111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43000"/>
            <a:ext cx="6858000" cy="4525963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Тем, кто обладает хорошими навыками общения.</a:t>
            </a:r>
            <a:endParaRPr lang="en-US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US" sz="1200" dirty="0"/>
          </a:p>
          <a:p>
            <a:pPr lvl="0"/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Тем, кто чувствует, что они призваны к этому служению.</a:t>
            </a:r>
            <a:r>
              <a:rPr lang="ru-RU" dirty="0" smtClean="0"/>
              <a:t>      Те, кто вначале будет смущаться,     в дальнейшем будут успешно совершать это служение, если         их ободрит и подготовит                     к служению опытный наставник.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9296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133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Навыки, необходимые для посещения</a:t>
            </a:r>
            <a:endParaRPr lang="en-US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3581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Как следует отвечать на вопросы, которые задают интересующиеся </a:t>
            </a:r>
            <a:endParaRPr lang="en-US" b="1" dirty="0"/>
          </a:p>
          <a:p>
            <a:pPr lvl="0"/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спорить</a:t>
            </a:r>
            <a:endParaRPr lang="en-US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/>
              <a:t>Ключевые вопросы, которые следует задать</a:t>
            </a:r>
            <a:endParaRPr lang="en-US" b="1" dirty="0"/>
          </a:p>
          <a:p>
            <a:pPr lvl="0"/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вы думаете</a:t>
            </a:r>
            <a:r>
              <a:rPr lang="en-US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/>
              <a:t>Как заметить, что человек по-настоящему заинтересован</a:t>
            </a:r>
            <a:endParaRPr lang="en-US" b="1" dirty="0" smtClean="0"/>
          </a:p>
          <a:p>
            <a:pPr lvl="0"/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Энтузиазм</a:t>
            </a:r>
            <a:endParaRPr lang="en-US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881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Количество посещений</a:t>
            </a:r>
            <a:r>
              <a:rPr lang="en-US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514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dirty="0" smtClean="0"/>
              <a:t>Обычно проводится </a:t>
            </a:r>
            <a:r>
              <a:rPr lang="ru-RU" sz="40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четыре посещения,</a:t>
            </a:r>
            <a:r>
              <a:rPr lang="ru-RU" sz="4000" dirty="0" smtClean="0"/>
              <a:t> и если нужно, больше, они происходят следующим образом:</a:t>
            </a:r>
            <a:endParaRPr lang="en-US" sz="4000" dirty="0" smtClean="0"/>
          </a:p>
        </p:txBody>
      </p:sp>
    </p:spTree>
    <p:extLst>
      <p:ext uri="{BB962C8B-B14F-4D97-AF65-F5344CB8AC3E}">
        <p14:creationId xmlns="" xmlns:p14="http://schemas.microsoft.com/office/powerpoint/2010/main" val="384760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533400"/>
            <a:ext cx="6477000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течение первых двух недель</a:t>
            </a:r>
            <a:r>
              <a:rPr lang="ru-RU" dirty="0" smtClean="0"/>
              <a:t> проведения программы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endParaRPr lang="en-US" sz="1200" dirty="0"/>
          </a:p>
          <a:p>
            <a:pPr marL="514350" indent="-514350">
              <a:buFont typeface="+mj-lt"/>
              <a:buAutoNum type="arabicPeriod"/>
            </a:pP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Сразу после того, как была представлена доктрина            о субботе</a:t>
            </a:r>
            <a:r>
              <a:rPr lang="ru-RU" dirty="0" smtClean="0"/>
              <a:t> </a:t>
            </a:r>
            <a:endParaRPr lang="en-US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endParaRPr lang="en-US" sz="1200" dirty="0"/>
          </a:p>
          <a:p>
            <a:pPr marL="514350" lvl="0" indent="-514350">
              <a:buFont typeface="+mj-lt"/>
              <a:buAutoNum type="arabicPeriod"/>
            </a:pP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Приблизительно в то время, когда вы призываете принять крещение</a:t>
            </a:r>
            <a:endParaRPr lang="en-US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endParaRPr lang="en-US" sz="1200" dirty="0"/>
          </a:p>
          <a:p>
            <a:pPr marL="514350" indent="-514350">
              <a:buFont typeface="+mj-lt"/>
              <a:buAutoNum type="arabicPeriod"/>
            </a:pP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крещения,</a:t>
            </a:r>
            <a:r>
              <a:rPr lang="ru-RU" dirty="0" smtClean="0"/>
              <a:t>                         для наставничества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781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600200"/>
            <a:ext cx="6781800" cy="5181600"/>
          </a:xfrm>
        </p:spPr>
        <p:txBody>
          <a:bodyPr>
            <a:normAutofit fontScale="85000" lnSpcReduction="1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Обычно целью первого посещения является знакомство.</a:t>
            </a:r>
            <a:r>
              <a:rPr lang="ru-RU" dirty="0" smtClean="0"/>
              <a:t> Узнайте                  о человеке как можно больше,                   но не «допрашивайте» его. Спросите его, нравятся ли ему </a:t>
            </a:r>
            <a:r>
              <a:rPr lang="ru-RU" dirty="0" smtClean="0"/>
              <a:t>встречи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ru-RU" dirty="0" smtClean="0"/>
              <a:t>и пригласите его еще раз приходить на программу.         Если у него есть какие-то жалобы, связанные с посещением встреч, поблагодарите его за информацию.     Если причиной жалоб стало недопонимание, вы можете разузнать, что произошло, но не занимайте оборонительную позицию.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7467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Первое </a:t>
            </a:r>
            <a:r>
              <a:rPr lang="ru-RU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посещение</a:t>
            </a:r>
            <a:endParaRPr lang="en-US" sz="40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160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Второе посещение</a:t>
            </a:r>
            <a:endParaRPr lang="en-US" sz="40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874837"/>
            <a:ext cx="70866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Второе посещение также должно проходить в дружеской обстановке                  и вам следует похвалить вашего собеседника за то, что он регулярно посещает евангельские встречи.</a:t>
            </a:r>
            <a:r>
              <a:rPr lang="ru-RU" dirty="0" smtClean="0"/>
              <a:t>                   Если он пропустил какие-то вечера, помогите ему получить информацию о том,                      что происходило на встречах, которые               он пропустил. Есть ли у него какие-то вопросы? Если вы сможете ответить на них, сделайте это. Если вы не сможете этого сделать, скажите ему о том, что вы найдете ответы на его вопросы      и расскажите ему об этом.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874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838200"/>
            <a:ext cx="71628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Третье посещение</a:t>
            </a:r>
            <a:endParaRPr lang="en-US" sz="40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438400"/>
            <a:ext cx="6781800" cy="3352800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Еще раз мы хотим сделать ударение      на том, что дружелюбное отношение играет очень важную роль во время посещений.</a:t>
            </a:r>
            <a:r>
              <a:rPr lang="ru-RU" sz="2800" dirty="0" smtClean="0"/>
              <a:t> Даже если человек не примет крещение после этой программы, если      вы будете поддерживать с ним дружеские отношения, это может произойти позже.</a:t>
            </a:r>
            <a:endParaRPr lang="en-US" sz="3000" dirty="0"/>
          </a:p>
          <a:p>
            <a:pPr marL="0" indent="0">
              <a:buNone/>
            </a:pPr>
            <a:endParaRPr lang="en-US" sz="1600" dirty="0"/>
          </a:p>
          <a:p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Повторите те же шаги, которые вы делали      во время первой и второй встречи</a:t>
            </a:r>
            <a:r>
              <a:rPr lang="ru-RU" sz="3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3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285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304800"/>
            <a:ext cx="6781800" cy="4525963"/>
          </a:xfrm>
        </p:spPr>
        <p:txBody>
          <a:bodyPr>
            <a:noAutofit/>
          </a:bodyPr>
          <a:lstStyle/>
          <a:p>
            <a:pPr algn="ctr"/>
            <a:r>
              <a:rPr lang="ru-RU" sz="3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Еще раз хотим напомнить              о важности молитвы.                Если возможно, оба совершите молитву. Поблагодарите Бога     за принятое решение и молитесь о мужестве, необходимом кандидату для того, чтобы оставаться верным своему решению. Если решение            еще не принято, молитесь о том, чтобы Дух Святой продолжал открывать ему истину.</a:t>
            </a:r>
            <a:endParaRPr lang="en-US" sz="33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058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12 – Visitation and Getting Decisions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P:\DEPT\WM\_SHARED\2011 Adviosry Resources\Nurture-Empower-Outreach\EMPOWER\EVANGELISM MANUAL - EDITED\PP evangelism\Chapter 12 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8600" y="657761"/>
            <a:ext cx="8839200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ЕВАНГЕЛИЗМ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ДЛЯ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КАЖДОГО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/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</a:br>
            <a:endParaRPr lang="en-US" sz="4000" dirty="0">
              <a:latin typeface="Trajan Pro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686300" y="1958975"/>
            <a:ext cx="4381500" cy="2689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Глава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12 </a:t>
            </a:r>
            <a:endParaRPr lang="en-US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Посещения и принятие решений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57800" y="6198513"/>
            <a:ext cx="4038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Генеральная Конференция </a:t>
            </a:r>
          </a:p>
          <a:p>
            <a:pPr algn="ctr"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Отдел Женского служения</a:t>
            </a:r>
            <a:endParaRPr lang="en-US" sz="11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pic>
        <p:nvPicPr>
          <p:cNvPr id="9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781675"/>
            <a:ext cx="609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9150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76200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Четвертое посещение</a:t>
            </a:r>
            <a:endParaRPr lang="en-US" sz="4000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828800"/>
            <a:ext cx="6705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Четвертое посещение должно стать временем радости                  и празднования и началом череды множества новых посещений, когда вы будете помогать новому члену церкви становиться частью церковной семьи.</a:t>
            </a:r>
            <a:r>
              <a:rPr lang="ru-RU" dirty="0" smtClean="0"/>
              <a:t> Это время единения. Это время,                     когда крещенные получают поздравления и принятие.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8450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Посещения, связанные        с отдельными темами</a:t>
            </a:r>
            <a:r>
              <a:rPr lang="en-US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286000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принять Христа во время последнего посещения:</a:t>
            </a:r>
            <a:r>
              <a:rPr lang="ru-RU" b="1" dirty="0" smtClean="0"/>
              <a:t>  </a:t>
            </a:r>
            <a:r>
              <a:rPr lang="ru-RU" dirty="0" smtClean="0"/>
              <a:t>Когда вы посещаете людей, которые заявили о том, что хотят принять Христа как личного Спасителя, убедитесь в том, что вы …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5569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66800"/>
            <a:ext cx="6705600" cy="5059363"/>
          </a:xfrm>
        </p:spPr>
        <p:txBody>
          <a:bodyPr>
            <a:normAutofit fontScale="92500"/>
          </a:bodyPr>
          <a:lstStyle/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Получили подтверждение                их решения</a:t>
            </a:r>
          </a:p>
          <a:p>
            <a:pPr lvl="0">
              <a:buNone/>
            </a:pPr>
            <a:r>
              <a:rPr lang="ru-RU" sz="1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5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Кратко повторили информацию    о плане спасения</a:t>
            </a:r>
          </a:p>
          <a:p>
            <a:pPr lvl="0">
              <a:buNone/>
            </a:pPr>
            <a:r>
              <a:rPr lang="ru-RU" sz="15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5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Убедились в том, что человек готов осуществить свое решение </a:t>
            </a:r>
          </a:p>
          <a:p>
            <a:pPr lvl="0">
              <a:buNone/>
            </a:pPr>
            <a:endParaRPr lang="en-US" sz="15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Ожидаете, что он примет крещение</a:t>
            </a:r>
            <a:endParaRPr lang="en-US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035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95400"/>
            <a:ext cx="7086600" cy="4267200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Посещение, связанное с учением           о соблюдении субботы:</a:t>
            </a:r>
            <a:r>
              <a:rPr lang="ru-RU" b="1" dirty="0" smtClean="0"/>
              <a:t> </a:t>
            </a:r>
            <a:r>
              <a:rPr lang="ru-RU" dirty="0" smtClean="0"/>
              <a:t>Перед тем,   как на программе будет представлена тема о соблюдении субботы, посетите вашего гостя с тем, чтобы узнать,      есть ли у него вопросы по тем темам, которые уже были представлены          на программе. Убедитесь,                     что он хорошо понял темы, которые уже были представлены, и принял      эти истины, особенно следующие: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9512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838200"/>
            <a:ext cx="6705600" cy="5287963"/>
          </a:xfrm>
        </p:spPr>
        <p:txBody>
          <a:bodyPr>
            <a:normAutofit/>
          </a:bodyPr>
          <a:lstStyle/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Божественность Христа</a:t>
            </a:r>
          </a:p>
          <a:p>
            <a:pPr lvl="0">
              <a:buNone/>
            </a:pPr>
            <a:endParaRPr lang="en-US" sz="13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Спасение по благодати</a:t>
            </a:r>
          </a:p>
          <a:p>
            <a:pPr lvl="0">
              <a:buNone/>
            </a:pPr>
            <a:endParaRPr lang="en-US" sz="13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Принятие Христа</a:t>
            </a:r>
          </a:p>
          <a:p>
            <a:pPr lvl="0">
              <a:buNone/>
            </a:pPr>
            <a:endParaRPr lang="en-US" sz="13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истолкования пророчества</a:t>
            </a:r>
          </a:p>
          <a:p>
            <a:pPr lvl="0">
              <a:buNone/>
            </a:pPr>
            <a:endParaRPr lang="en-US" sz="13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Малый рог</a:t>
            </a:r>
            <a:endParaRPr lang="en-US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298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533400"/>
            <a:ext cx="6934200" cy="4525963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Проявите заботу, но не будьте слишком требовательны.    Это очень серьезное решение. Проявите понимание, но в то же время опирайтесь на Божье обетование о том,                  что Он разрешит                      эту ситуацию. Бог убеждает нас, но не принуждает.</a:t>
            </a:r>
            <a:endParaRPr lang="en-US" sz="3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389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990600"/>
            <a:ext cx="70104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Курение:</a:t>
            </a:r>
            <a:r>
              <a:rPr lang="ru-RU" b="1" dirty="0" smtClean="0"/>
              <a:t> </a:t>
            </a:r>
            <a:r>
              <a:rPr lang="ru-RU" dirty="0" smtClean="0"/>
              <a:t>Если кандидату на крещение сложно бросить курить, вы можете помочь ему несколькими путями. Сначала узнайте у него, действительно ли он хочет бросить курить. 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Убедитесь в том, что это серьезное решение. Дайте ему литературу, посвященную тому, как бросить курить. Вы также можете поделиться с ним обетованиями, которые могут помочь ему в том, чтобы победить эту привычку:</a:t>
            </a:r>
            <a:endParaRPr lang="en-US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197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990600"/>
            <a:ext cx="6781800" cy="5135563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dirty="0" smtClean="0"/>
              <a:t>1 </a:t>
            </a:r>
            <a:r>
              <a:rPr lang="ru-RU" b="1" dirty="0" err="1" smtClean="0"/>
              <a:t>Кор</a:t>
            </a:r>
            <a:r>
              <a:rPr lang="ru-RU" b="1" dirty="0" smtClean="0"/>
              <a:t>. 15:57:</a:t>
            </a:r>
            <a:r>
              <a:rPr lang="ru-RU" dirty="0" smtClean="0"/>
              <a:t>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 желает дать нам победу</a:t>
            </a:r>
            <a:endParaRPr lang="en-US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b="1" dirty="0" smtClean="0"/>
              <a:t>Рим. 13:14:</a:t>
            </a:r>
            <a:r>
              <a:rPr lang="ru-RU" dirty="0" smtClean="0"/>
              <a:t>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нужно превращать в похоть попечения о плоти</a:t>
            </a:r>
            <a:endParaRPr lang="en-US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10:13:</a:t>
            </a:r>
            <a:r>
              <a:rPr lang="ru-RU" dirty="0" smtClean="0"/>
              <a:t>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Победа в искушении, а не от искушения</a:t>
            </a:r>
            <a:endParaRPr lang="en-US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b="1" dirty="0" err="1" smtClean="0"/>
              <a:t>Филип</a:t>
            </a:r>
            <a:r>
              <a:rPr lang="en-US" b="1" dirty="0" smtClean="0"/>
              <a:t>. 4:13</a:t>
            </a:r>
            <a:r>
              <a:rPr lang="ru-RU" b="1" dirty="0" smtClean="0"/>
              <a:t>:</a:t>
            </a:r>
            <a:r>
              <a:rPr lang="ru-RU" dirty="0" smtClean="0"/>
              <a:t>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Христе                  все возможно</a:t>
            </a:r>
            <a:endParaRPr lang="en-US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err="1" smtClean="0"/>
              <a:t>Мк</a:t>
            </a:r>
            <a:r>
              <a:rPr lang="ru-RU" b="1" dirty="0" smtClean="0"/>
              <a:t>. 11:24:</a:t>
            </a:r>
            <a:r>
              <a:rPr lang="ru-RU" dirty="0" smtClean="0"/>
              <a:t>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мы верим,            то получим просимое</a:t>
            </a:r>
          </a:p>
        </p:txBody>
      </p:sp>
    </p:spTree>
    <p:extLst>
      <p:ext uri="{BB962C8B-B14F-4D97-AF65-F5344CB8AC3E}">
        <p14:creationId xmlns="" xmlns:p14="http://schemas.microsoft.com/office/powerpoint/2010/main" val="269747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Принятие решений            во время программы</a:t>
            </a:r>
            <a:r>
              <a:rPr lang="en-US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25146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Для того, чтобы призыв был эффективным, нужно время. Необходимо уделить достаточно времени для принятия решения. </a:t>
            </a: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Рекомендуется выделять на призыв           от 10% до 20 % времени всей презентации.</a:t>
            </a:r>
            <a:endParaRPr lang="en-US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434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600200"/>
            <a:ext cx="6858000" cy="4525963"/>
          </a:xfrm>
        </p:spPr>
        <p:txBody>
          <a:bodyPr>
            <a:normAutofit fontScale="925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Раннее объявление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Краткие призывы по время проповеди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проповедей на различные темы звучат различные призывы. Также будет полезно варьировать последовательность призывов.</a:t>
            </a:r>
            <a:endParaRPr lang="en-US" sz="3600" b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669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Nurture-Empower-Outreach\EMPOWER\EVANGELISM MANUAL - EDITED\PP evangelism\Chapter 12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62200"/>
            <a:ext cx="7924800" cy="41910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«Имея на себе помазание Святого Духа и чувствуя бремя за души, служитель не распустит</a:t>
            </a:r>
            <a:r>
              <a:rPr lang="en-US" dirty="0" smtClean="0"/>
              <a:t> </a:t>
            </a:r>
            <a:r>
              <a:rPr lang="ru-RU" dirty="0" smtClean="0"/>
              <a:t>собрание, не представив ему Иисуса Христа, единственное прибежище для грешника,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не обратившись 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людям с серьезными и пламенными призывами, которые дойдут до глубины 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их сердец.</a:t>
            </a:r>
            <a:r>
              <a:rPr lang="ru-RU" dirty="0" smtClean="0"/>
              <a:t> Служитель должен понимать, что он, возможно, не встретиться больше со своими слушателями до великого дня Божьего (Свидетельства для Церкви, т. 4, с. 316)». </a:t>
            </a:r>
            <a:r>
              <a:rPr lang="en-US" dirty="0" smtClean="0"/>
              <a:t>                </a:t>
            </a:r>
            <a:r>
              <a:rPr lang="ru-RU" dirty="0" smtClean="0"/>
              <a:t>– </a:t>
            </a:r>
            <a:r>
              <a:rPr lang="ru-RU" i="1" dirty="0" err="1" smtClean="0"/>
              <a:t>Евангелизм</a:t>
            </a:r>
            <a:r>
              <a:rPr lang="ru-RU" i="1" dirty="0" smtClean="0"/>
              <a:t>, стр. </a:t>
            </a:r>
            <a:r>
              <a:rPr lang="ru-RU" i="1" dirty="0" err="1" smtClean="0"/>
              <a:t>ориг</a:t>
            </a:r>
            <a:r>
              <a:rPr lang="ru-RU" i="1" dirty="0" smtClean="0"/>
              <a:t>. </a:t>
            </a:r>
            <a:r>
              <a:rPr lang="ru-RU" dirty="0" smtClean="0"/>
              <a:t>280.</a:t>
            </a:r>
            <a:endParaRPr lang="en-US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50994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62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Шесть </a:t>
            </a: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стратегий</a:t>
            </a:r>
            <a:r>
              <a:rPr lang="en-US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895600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Существует шесть стратегий, которые используются, чтобы помочь людям              в принятии решений.</a:t>
            </a:r>
            <a:r>
              <a:rPr lang="ru-RU" dirty="0" smtClean="0"/>
              <a:t> Их можно использовать по одной или объединив некоторые из них       во время проповеди. Также эти стратегии можно использовать, когда вы посещаете человека на дому.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12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143000"/>
            <a:ext cx="6781800" cy="49831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Лестница.</a:t>
            </a:r>
            <a:r>
              <a:rPr lang="ru-RU" dirty="0" smtClean="0"/>
              <a:t> Ин. 4:7-26: Благодаря      этой стратегии человек продвигается         к принятию решения шаг за шагом.        Вот пример применения этой стратегии: «Все, кто хочет сказать «Благодарю Тебя, Иисус, за то, что открыл мне истину», пожалуйста, </a:t>
            </a:r>
            <a:r>
              <a:rPr lang="ru-RU" dirty="0" smtClean="0"/>
              <a:t>встаньте».</a:t>
            </a:r>
            <a:endParaRPr lang="ru-RU" dirty="0" smtClean="0"/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Преимущества.</a:t>
            </a:r>
            <a:r>
              <a:rPr lang="ru-RU" dirty="0" smtClean="0"/>
              <a:t> </a:t>
            </a:r>
            <a:r>
              <a:rPr lang="ru-RU" dirty="0" err="1" smtClean="0"/>
              <a:t>Мф</a:t>
            </a:r>
            <a:r>
              <a:rPr lang="ru-RU" dirty="0" smtClean="0"/>
              <a:t>. 19:29: Покажите преимущества, которые человек получит,           приняв определенное решение.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7396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914400"/>
            <a:ext cx="7467600" cy="5211763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Противоположные альтернативы.</a:t>
            </a:r>
            <a:r>
              <a:rPr lang="ru-RU" dirty="0" smtClean="0"/>
              <a:t>            Втор. 30:19: Покажите контраст получения благословений от следования за Иисусом                 и проклятие следования за сатаной.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Параллельные альтернативы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</a:t>
            </a:r>
            <a:r>
              <a:rPr lang="ru-RU" dirty="0" smtClean="0"/>
              <a:t>Эта стратегия – противоположность предыдущей.</a:t>
            </a:r>
            <a:endParaRPr lang="en-US" dirty="0" smtClean="0"/>
          </a:p>
          <a:p>
            <a:pPr marL="0" lv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справедливость.</a:t>
            </a:r>
            <a:r>
              <a:rPr lang="ru-RU" dirty="0" smtClean="0"/>
              <a:t> Ин. 3:16: </a:t>
            </a:r>
            <a:r>
              <a:rPr lang="ru-RU" i="1" dirty="0" smtClean="0"/>
              <a:t>Принцип:</a:t>
            </a:r>
            <a:r>
              <a:rPr lang="ru-RU" dirty="0" smtClean="0"/>
              <a:t>  Одно действие заслуживает соответствующей реакции. </a:t>
            </a:r>
            <a:r>
              <a:rPr lang="ru-RU" i="1" dirty="0" smtClean="0"/>
              <a:t>Практическое применение:</a:t>
            </a:r>
            <a:r>
              <a:rPr lang="ru-RU" dirty="0" smtClean="0"/>
              <a:t>  так как Иисус любит меня,                Он отдал за меня свою жизнь. Так как я люблю Его, теперь я отдаю свою жизнь Ему.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1883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990600"/>
            <a:ext cx="6781800" cy="4525963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Когнитивная последовательность.</a:t>
            </a:r>
            <a:r>
              <a:rPr lang="ru-RU" dirty="0" smtClean="0"/>
              <a:t> Ин. 14:15: </a:t>
            </a:r>
            <a:r>
              <a:rPr lang="ru-RU" i="1" dirty="0" smtClean="0"/>
              <a:t>Концепция:</a:t>
            </a:r>
            <a:r>
              <a:rPr lang="ru-RU" dirty="0" smtClean="0"/>
              <a:t> Посетитель программы может иметь положительное отношение к Христу, но негативно относиться к субботе. Задача проповедника – показать, что Христос связан с субботой. </a:t>
            </a:r>
            <a:r>
              <a:rPr lang="ru-RU" i="1" dirty="0" smtClean="0"/>
              <a:t>Практическое применение: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Объедините любящего Хр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иста с Его нелюбимой заповедью настолько тесно, что принятие одного естественным образом вызывает принятие другого. </a:t>
            </a:r>
            <a:endParaRPr lang="en-US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941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219" y="0"/>
            <a:ext cx="921921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F0"/>
                </a:solidFill>
              </a:rPr>
              <a:t>7. </a:t>
            </a:r>
            <a:r>
              <a:rPr lang="ru-RU" b="1" dirty="0" smtClean="0">
                <a:solidFill>
                  <a:srgbClr val="00B0F0"/>
                </a:solidFill>
              </a:rPr>
              <a:t>Азбука проведения     телефонных звонков</a:t>
            </a:r>
            <a:r>
              <a:rPr lang="en-US" dirty="0" smtClean="0">
                <a:solidFill>
                  <a:srgbClr val="00B0F0"/>
                </a:solidFill>
              </a:rPr>
              <a:t/>
            </a:r>
            <a:br>
              <a:rPr lang="en-US" dirty="0" smtClean="0">
                <a:solidFill>
                  <a:srgbClr val="00B0F0"/>
                </a:solidFill>
              </a:rPr>
            </a:b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733800"/>
            <a:ext cx="8229600" cy="25908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Просите</a:t>
            </a:r>
            <a:r>
              <a:rPr lang="en-US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Использование посреднической молитвы. 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Верьте.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Верьте, что ваша молитва уже </a:t>
            </a:r>
            <a:r>
              <a:rPr lang="ru-RU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отвечена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Просите об ответе прямо сейчас.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Идите вперед и действуйте с верой.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033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:\DEPT\WM\_SHARED\2011 Adviosry Resources\Nurture-Empower-Outreach\EMPOWER\EVANGELISM MANUAL - EDITED\PP evangelism\Chapter 1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66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привести ко Христу заинтересованного человека</a:t>
            </a:r>
            <a:r>
              <a:rPr lang="en-US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191000"/>
            <a:ext cx="8229600" cy="1371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Расскажите ей о четырех шагах, которые нужно сделать ,чтобы прийти ко Христу, используйте библейские тексты, указанные ниже: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2641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990600"/>
            <a:ext cx="6324600" cy="4525963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Иоанна 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3:16</a:t>
            </a:r>
            <a:r>
              <a:rPr lang="en-US" dirty="0"/>
              <a:t>. </a:t>
            </a:r>
            <a:r>
              <a:rPr lang="ru-RU" dirty="0" smtClean="0"/>
              <a:t>Верьте в то, что Бог любит вас.</a:t>
            </a:r>
            <a:endParaRPr lang="en-US" dirty="0"/>
          </a:p>
          <a:p>
            <a:pPr lvl="0"/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Деяния 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11:18</a:t>
            </a:r>
            <a:r>
              <a:rPr lang="en-US" dirty="0"/>
              <a:t>. </a:t>
            </a:r>
            <a:r>
              <a:rPr lang="ru-RU" dirty="0" smtClean="0"/>
              <a:t>Позвольте Духу Святому привести вас                     к покаянию.</a:t>
            </a:r>
            <a:r>
              <a:rPr lang="en-US" dirty="0" smtClean="0"/>
              <a:t> </a:t>
            </a:r>
            <a:endParaRPr lang="en-US" dirty="0"/>
          </a:p>
          <a:p>
            <a:pPr lvl="0"/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Иоанна 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1:9</a:t>
            </a:r>
            <a:r>
              <a:rPr lang="en-US" dirty="0"/>
              <a:t>. </a:t>
            </a:r>
            <a:r>
              <a:rPr lang="ru-RU" dirty="0" smtClean="0"/>
              <a:t>Исповедуйте грехи перед Богом.</a:t>
            </a:r>
            <a:endParaRPr lang="en-US" dirty="0"/>
          </a:p>
          <a:p>
            <a:pPr lvl="0"/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Откровение</a:t>
            </a:r>
            <a:r>
              <a:rPr lang="en-US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3:20. </a:t>
            </a:r>
            <a:r>
              <a:rPr lang="ru-RU" dirty="0" smtClean="0"/>
              <a:t>Пригласите Иисуса войти в ваше сердце.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8518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2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0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n-US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Принятие решения дома</a:t>
            </a:r>
            <a:r>
              <a:rPr lang="en-US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n-US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 </a:t>
            </a:r>
            <a:br>
              <a:rPr lang="en-US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3733800"/>
            <a:ext cx="7848600" cy="2819400"/>
          </a:xfrm>
        </p:spPr>
        <p:txBody>
          <a:bodyPr>
            <a:normAutofit/>
          </a:bodyPr>
          <a:lstStyle/>
          <a:p>
            <a:r>
              <a:rPr lang="ru-RU" dirty="0" smtClean="0"/>
              <a:t>Одно из самых важных служений             во время проведения евангельской кампании происходит, </a:t>
            </a: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член команды евангелиста посещает посетителей программы на дому.</a:t>
            </a:r>
            <a:r>
              <a:rPr lang="en-US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i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648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447800"/>
            <a:ext cx="66294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Те, кто будет посещать людей           на дому, должны иметь определенные качества                      и подготовку, включая следующие:</a:t>
            </a:r>
            <a:r>
              <a:rPr lang="en-US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br>
              <a:rPr lang="en-US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2789237"/>
            <a:ext cx="6781800" cy="3001963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Иметь близкие отношения            с Богом, </a:t>
            </a:r>
            <a:r>
              <a:rPr lang="ru-RU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114:1</a:t>
            </a:r>
            <a:endParaRPr lang="en-US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Гореть желанием рассказать       о Божьей любви, </a:t>
            </a:r>
            <a:r>
              <a:rPr lang="ru-RU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Иер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20:9</a:t>
            </a:r>
            <a:endParaRPr lang="en-US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7603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341437"/>
            <a:ext cx="6781800" cy="4525963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посвященными ходатаями, молиться о других, </a:t>
            </a:r>
            <a:r>
              <a:rPr lang="ru-RU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Иак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5:16</a:t>
            </a:r>
            <a:endParaRPr lang="en-US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1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Заботиться о спасении семьи, </a:t>
            </a:r>
            <a:r>
              <a:rPr lang="ru-RU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Деян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16:34</a:t>
            </a:r>
            <a:endParaRPr lang="en-US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1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прилежными работниками, </a:t>
            </a:r>
            <a:r>
              <a:rPr lang="ru-RU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Иак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2:20, 26</a:t>
            </a:r>
            <a:endParaRPr lang="en-US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711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2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143000"/>
            <a:ext cx="7086600" cy="4525963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Иметь желание каждую неделю посещать интересующихся, </a:t>
            </a:r>
            <a:r>
              <a:rPr lang="ru-RU" b="1" i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Деян</a:t>
            </a: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20:20</a:t>
            </a:r>
            <a:endParaRPr lang="en-US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dirty="0" smtClean="0"/>
              <a:t>Трудиться в согласии с комитетом посещений, </a:t>
            </a:r>
            <a:r>
              <a:rPr lang="ru-RU" b="1" i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Прит</a:t>
            </a: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27:17</a:t>
            </a:r>
            <a:endParaRPr lang="en-US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dirty="0" smtClean="0"/>
              <a:t>Уметь работать в команде, </a:t>
            </a: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b="1" i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</a:t>
            </a: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12:20, 21</a:t>
            </a:r>
            <a:endParaRPr lang="en-US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dirty="0" smtClean="0"/>
              <a:t>Быть оптимистами, </a:t>
            </a:r>
            <a:r>
              <a:rPr lang="ru-RU" b="1" i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Филип</a:t>
            </a: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4:13</a:t>
            </a:r>
            <a:endParaRPr lang="en-US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dirty="0" smtClean="0"/>
              <a:t>Хотеть учиться, узнавать новое, возрастать! </a:t>
            </a:r>
            <a:r>
              <a:rPr lang="ru-RU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Тим. </a:t>
            </a:r>
            <a:r>
              <a:rPr lang="en-US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2:15</a:t>
            </a:r>
          </a:p>
        </p:txBody>
      </p:sp>
    </p:spTree>
    <p:extLst>
      <p:ext uri="{BB962C8B-B14F-4D97-AF65-F5344CB8AC3E}">
        <p14:creationId xmlns="" xmlns:p14="http://schemas.microsoft.com/office/powerpoint/2010/main" val="319309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1434</Words>
  <Application>Microsoft Office PowerPoint</Application>
  <PresentationFormat>On-screen Show (4:3)</PresentationFormat>
  <Paragraphs>118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ЕВАНГЕЛИЗМ для КАЖДОГО</vt:lpstr>
      <vt:lpstr>Chapter 12 – Visitation and Getting Decisions</vt:lpstr>
      <vt:lpstr>Slide 3</vt:lpstr>
      <vt:lpstr> Как привести ко Христу заинтересованного человека </vt:lpstr>
      <vt:lpstr>Slide 5</vt:lpstr>
      <vt:lpstr>  Принятие решения дома   </vt:lpstr>
      <vt:lpstr>Те, кто будет посещать людей           на дому, должны иметь определенные качества                      и подготовку, включая следующие:   </vt:lpstr>
      <vt:lpstr>Slide 8</vt:lpstr>
      <vt:lpstr>Slide 9</vt:lpstr>
      <vt:lpstr>Посещения</vt:lpstr>
      <vt:lpstr>Кому следует посещать людей на дому?</vt:lpstr>
      <vt:lpstr>Slide 12</vt:lpstr>
      <vt:lpstr>Навыки, необходимые для посещения</vt:lpstr>
      <vt:lpstr> Количество посещений </vt:lpstr>
      <vt:lpstr>Slide 15</vt:lpstr>
      <vt:lpstr>Первое посещение</vt:lpstr>
      <vt:lpstr>Второе посещение</vt:lpstr>
      <vt:lpstr>Третье посещение</vt:lpstr>
      <vt:lpstr>Slide 19</vt:lpstr>
      <vt:lpstr>Четвертое посещение</vt:lpstr>
      <vt:lpstr> Посещения, связанные        с отдельными темами </vt:lpstr>
      <vt:lpstr>Slide 22</vt:lpstr>
      <vt:lpstr>Slide 23</vt:lpstr>
      <vt:lpstr>Slide 24</vt:lpstr>
      <vt:lpstr>Slide 25</vt:lpstr>
      <vt:lpstr>Slide 26</vt:lpstr>
      <vt:lpstr>Slide 27</vt:lpstr>
      <vt:lpstr> Принятие решений            во время программы </vt:lpstr>
      <vt:lpstr>Slide 29</vt:lpstr>
      <vt:lpstr> Шесть стратегий </vt:lpstr>
      <vt:lpstr>Slide 31</vt:lpstr>
      <vt:lpstr>Slide 32</vt:lpstr>
      <vt:lpstr>Slide 33</vt:lpstr>
      <vt:lpstr>7. Азбука проведения     телефонных звонков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2011-02-27T16:35:52Z</dcterms:created>
  <dcterms:modified xsi:type="dcterms:W3CDTF">2011-08-21T07:56:46Z</dcterms:modified>
</cp:coreProperties>
</file>