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12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2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726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54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85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8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23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550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831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61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0E49-816A-498E-8963-80A835166E6B}" type="datetimeFigureOut">
              <a:rPr lang="en-US" smtClean="0"/>
              <a:pPr/>
              <a:t>8/21/2011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397E-D3FA-4EAA-A1E3-292FD9B16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4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7010400" cy="5181600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Организуйте в общине комитет,</a:t>
            </a:r>
            <a:r>
              <a:rPr lang="ru-RU" sz="2800" dirty="0" smtClean="0"/>
              <a:t> который будет нести ответственность за интеграцию новых членов церкви в жизнь церкви.</a:t>
            </a:r>
            <a:r>
              <a:rPr lang="en-US" sz="3000" dirty="0" smtClean="0"/>
              <a:t> </a:t>
            </a:r>
          </a:p>
          <a:p>
            <a:pPr lvl="0"/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устраивать один или два раза         в год банкет для новых членов церкви,</a:t>
            </a:r>
            <a:r>
              <a:rPr lang="ru-RU" sz="2800" dirty="0" smtClean="0"/>
              <a:t>     где они будут находиться в центре внимания.</a:t>
            </a:r>
            <a:r>
              <a:rPr lang="en-US" sz="3000" dirty="0" smtClean="0"/>
              <a:t> </a:t>
            </a:r>
          </a:p>
          <a:p>
            <a:pPr marL="0" lvl="0" indent="0">
              <a:buNone/>
            </a:pPr>
            <a:endParaRPr lang="en-US" sz="1050" dirty="0" smtClean="0"/>
          </a:p>
          <a:p>
            <a:pPr marL="0" lvl="0" indent="0">
              <a:buNone/>
            </a:pPr>
            <a:endParaRPr lang="en-US" sz="1050" dirty="0" smtClean="0"/>
          </a:p>
          <a:p>
            <a:pPr lvl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новых членов церкви один раз   в неделю</a:t>
            </a:r>
            <a:r>
              <a:rPr lang="ru-RU" sz="2800" dirty="0" smtClean="0"/>
              <a:t> в течение первого месяца после принятия крещения, затем один раз в месяц в течение года.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21510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65532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Наблюдайте                             за появлением любых признаков проблем,  таких как отсутствие не уроке субботней школы или на богослужении           или отсутствие новых друзей.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2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Вовлечение новых      членов церкви в различные группы в церкви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ru-RU" dirty="0" smtClean="0"/>
              <a:t>Объедините новых членов церкви с теми,     кто близок им по возрасту или интересам    или с гостеприимной и дружелюбной семьей. Если с ними уже находится кто-то рядом, хорошо, чтобы они стали друзьями.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65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2743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 новых членов церкви также должны быть кому-то подотчетны, чтобы этот человек мог убедиться     в том, что эта дружба приносит пользу обеим сторонам.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Обучение и оснащение новых членов церкви всем необходимым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229600" cy="2971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Дальнейшее изучение доктрин.</a:t>
            </a:r>
            <a:r>
              <a:rPr lang="en-US" sz="3000" dirty="0" smtClean="0"/>
              <a:t> </a:t>
            </a:r>
          </a:p>
          <a:p>
            <a:pPr lvl="0"/>
            <a:r>
              <a:rPr lang="ru-RU" sz="2800" dirty="0" smtClean="0"/>
              <a:t>Специальные занятия для новообращенных.</a:t>
            </a:r>
            <a:endParaRPr lang="en-US" sz="3000" dirty="0"/>
          </a:p>
          <a:p>
            <a:r>
              <a:rPr lang="ru-RU" sz="2800" dirty="0" smtClean="0"/>
              <a:t>Руководство по изучению Библии и молитве.</a:t>
            </a:r>
            <a:endParaRPr lang="en-US" sz="3000" dirty="0" smtClean="0"/>
          </a:p>
          <a:p>
            <a:r>
              <a:rPr lang="ru-RU" sz="2800" dirty="0" smtClean="0"/>
              <a:t>Также важно помочь им стать подотчетными другим в своей духовной жизни.</a:t>
            </a: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1910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388620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Самые большие возможности засвидетельствовать о Боге у новых членов церкви существуют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первые три года после того, как они пришли в церковь.</a:t>
            </a:r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200" dirty="0"/>
          </a:p>
          <a:p>
            <a:pPr lvl="0"/>
            <a:r>
              <a:rPr lang="ru-RU" sz="2800" dirty="0" smtClean="0"/>
              <a:t>Помогите новым членам церкви научиться рассказывать о евангелии и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своем личном опыте принятия Христа.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0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4267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предоставить новым членам церкви возможности</a:t>
            </a:r>
            <a:r>
              <a:rPr lang="ru-RU" dirty="0" smtClean="0"/>
              <a:t> привести своих друзей, родственников и соседей   на мероприятия, семинары и служения, которые проводятся или спонсируются церковью и которые не представляют угрозы для них.</a:t>
            </a:r>
            <a:endParaRPr lang="en-US" dirty="0"/>
          </a:p>
          <a:p>
            <a:pPr lvl="0"/>
            <a:endParaRPr lang="en-US" sz="1400" dirty="0"/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Молитвенное собрание также может стать евангельским мероприятием</a:t>
            </a:r>
            <a:r>
              <a:rPr lang="ru-RU" dirty="0" smtClean="0"/>
              <a:t>       и возможностью для новообращенных пригласить своих родственников.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57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838200"/>
            <a:ext cx="6629400" cy="4525963"/>
          </a:xfrm>
        </p:spPr>
        <p:txBody>
          <a:bodyPr>
            <a:noAutofit/>
          </a:bodyPr>
          <a:lstStyle/>
          <a:p>
            <a:pPr lvl="0"/>
            <a:r>
              <a:rPr lang="ru-RU" sz="3400" dirty="0" smtClean="0"/>
              <a:t>Дайте им возможность свидетельствовать во время занятий. Возьмите их с собой       на практические занятия                  в качестве практикантов. </a:t>
            </a:r>
            <a:r>
              <a:rPr lang="ru-RU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покажите им пример того, как нужно свидетельствовать, а затем предложите им попробовать. Поддерживайте их.</a:t>
            </a:r>
            <a:endParaRPr lang="en-US" sz="3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84237"/>
            <a:ext cx="6629400" cy="5287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наши новые члены церкви пройдут обучение и подготовку             в том, как раскрыть свои духовные дары и использовать их в служении, которое соответствует их дарам, они испытают большую радость         и удовлетворение и станут благословением для церкви                      и общества.</a:t>
            </a:r>
            <a:r>
              <a:rPr lang="ru-RU" dirty="0" smtClean="0"/>
              <a:t> Мы можем помочь            им раскрыть свои духовные дары, проводя семинары, посвященные духовным дарам.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Изменение образа жизни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6200"/>
            <a:ext cx="8229600" cy="2514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Когда вы будете говорить с ними                       об изменении образа жизни, не делайте ударения на том, что они оставляют, а лучше сосредоточьтесь на том, что они приобретают, избирая новые принципы жизни.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12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– </a:t>
            </a:r>
            <a:r>
              <a:rPr lang="en-US" dirty="0" err="1" smtClean="0"/>
              <a:t>Discipling</a:t>
            </a:r>
            <a:r>
              <a:rPr lang="en-US" dirty="0" smtClean="0"/>
              <a:t> New Believers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4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81561"/>
            <a:ext cx="87630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62500" y="1828800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14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Наставничество новообращенных</a:t>
            </a:r>
            <a:endParaRPr 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61722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0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054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18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67818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самых сложных изменений в жизни, это, конечно же, соблюдение субботы.</a:t>
            </a:r>
            <a:r>
              <a:rPr lang="ru-RU" dirty="0" smtClean="0"/>
              <a:t> Необходимо уделить время обсуждению того, почему Бог дал нам субботу.  Еще       и еще раз нам следует делать ударение на том, что </a:t>
            </a:r>
            <a:r>
              <a:rPr lang="ru-RU" i="1" dirty="0" smtClean="0"/>
              <a:t>Бог дал нам субботу, чтобы мы могли проводить время в общении с Ним, для того, чтобы наши отношения стали крепкими и близкими.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2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Вопросы,        которые задают новообращенные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86000"/>
            <a:ext cx="6629400" cy="3733800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Как нужно соблюдать субботу</a:t>
            </a:r>
            <a:r>
              <a:rPr lang="en-US" b="1" i="1" dirty="0" smtClean="0">
                <a:solidFill>
                  <a:srgbClr val="002060"/>
                </a:solidFill>
              </a:rPr>
              <a:t>? 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Как лучше всего рассказать членам моей семьи о том, что я узнал</a:t>
            </a:r>
            <a:r>
              <a:rPr lang="en-US" b="1" i="1" dirty="0" smtClean="0">
                <a:solidFill>
                  <a:srgbClr val="002060"/>
                </a:solidFill>
              </a:rPr>
              <a:t>? 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Члены моей семьи злятся на меня за то, что я присоединился               к церкви. Что мне теперь делать?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6781800" cy="40386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разительных перемен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моей жизни я потерял много друзей. Что мне теперь делать?</a:t>
            </a:r>
            <a:r>
              <a:rPr lang="ru-RU" dirty="0" smtClean="0"/>
              <a:t> Вот почему очень важно помогать новым людям обретать друзей </a:t>
            </a:r>
            <a:r>
              <a:rPr lang="en-US" dirty="0" smtClean="0"/>
              <a:t>       </a:t>
            </a:r>
            <a:r>
              <a:rPr lang="ru-RU" dirty="0" smtClean="0"/>
              <a:t>в церкви еще до того , как они </a:t>
            </a:r>
            <a:r>
              <a:rPr lang="en-US" dirty="0" smtClean="0"/>
              <a:t>        </a:t>
            </a:r>
            <a:r>
              <a:rPr lang="ru-RU" dirty="0" smtClean="0"/>
              <a:t>к ней присоединятся.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74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"/>
            <a:ext cx="7086600" cy="4525963"/>
          </a:xfrm>
        </p:spPr>
        <p:txBody>
          <a:bodyPr>
            <a:noAutofit/>
          </a:bodyPr>
          <a:lstStyle/>
          <a:p>
            <a:pPr lvl="0"/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 отправиться (поиграть в гольф)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субботу. Будет ли хорошо, если я так поступлю?</a:t>
            </a:r>
            <a:r>
              <a:rPr lang="ru-RU" sz="2700" dirty="0" smtClean="0"/>
              <a:t>  Здесь предоставляется хорошая возможность научить новых членов церкви соблюдению субботы</a:t>
            </a:r>
            <a:r>
              <a:rPr lang="en-US" sz="2700" dirty="0" smtClean="0"/>
              <a:t> </a:t>
            </a:r>
            <a:r>
              <a:rPr lang="ru-RU" sz="2700" dirty="0" smtClean="0"/>
              <a:t>и пригласить </a:t>
            </a:r>
            <a:r>
              <a:rPr lang="en-US" sz="2700" dirty="0" smtClean="0"/>
              <a:t>              </a:t>
            </a:r>
            <a:r>
              <a:rPr lang="ru-RU" sz="2700" dirty="0" smtClean="0"/>
              <a:t>их провести субботу вместе</a:t>
            </a:r>
            <a:r>
              <a:rPr lang="en-US" sz="2700" dirty="0" smtClean="0"/>
              <a:t> </a:t>
            </a:r>
            <a:r>
              <a:rPr lang="ru-RU" sz="2700" dirty="0" smtClean="0"/>
              <a:t>с вами.</a:t>
            </a:r>
            <a:r>
              <a:rPr lang="en-US" sz="2700" dirty="0" smtClean="0"/>
              <a:t> </a:t>
            </a:r>
          </a:p>
          <a:p>
            <a:pPr marL="0" lvl="0" indent="0">
              <a:buNone/>
            </a:pPr>
            <a:r>
              <a:rPr lang="en-US" sz="2700" dirty="0"/>
              <a:t> </a:t>
            </a:r>
          </a:p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у вас школа, в которую я могу привести своих детей?</a:t>
            </a:r>
            <a:r>
              <a:rPr lang="ru-RU" sz="2700" i="1" dirty="0" smtClean="0"/>
              <a:t> </a:t>
            </a:r>
            <a:r>
              <a:rPr lang="ru-RU" sz="2700" dirty="0" smtClean="0"/>
              <a:t>Дайте им информацию о ближайшей </a:t>
            </a:r>
            <a:r>
              <a:rPr lang="ru-RU" sz="2700" dirty="0" err="1" smtClean="0"/>
              <a:t>адвентистской</a:t>
            </a:r>
            <a:r>
              <a:rPr lang="ru-RU" sz="2700" dirty="0" smtClean="0"/>
              <a:t> школе. А еще лучше приведите их в школу, чтобы они могли побеседовать с учителями и директором школы и посмотреть </a:t>
            </a:r>
            <a:r>
              <a:rPr lang="en-US" sz="2700" dirty="0" smtClean="0"/>
              <a:t>             </a:t>
            </a:r>
            <a:r>
              <a:rPr lang="ru-RU" sz="2700" dirty="0" smtClean="0"/>
              <a:t>на школу.</a:t>
            </a: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795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0" y="1"/>
            <a:ext cx="9148610" cy="6955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Кризисные ситуации,               с которыми могут столкнуться новообращенные и возможные пути их решения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819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Разочарование</a:t>
            </a:r>
            <a:r>
              <a:rPr lang="en-US" dirty="0" smtClean="0"/>
              <a:t>. </a:t>
            </a:r>
            <a:r>
              <a:rPr lang="ru-RU" dirty="0" smtClean="0"/>
              <a:t>Он или она не может жить согласно высоких стандартов церкви.</a:t>
            </a:r>
            <a:endParaRPr lang="en-US" i="1" dirty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интеграции</a:t>
            </a:r>
            <a:r>
              <a:rPr lang="en-US" dirty="0" smtClean="0"/>
              <a:t>. </a:t>
            </a:r>
            <a:r>
              <a:rPr lang="ru-RU" dirty="0" smtClean="0"/>
              <a:t>Новый человек           не смог найти друзей в церкви.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7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0" y="1"/>
            <a:ext cx="9148610" cy="6955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связанный с изменением образа жизни.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Новообращенные не может применить ценности, которых говорит Писание и которых придерживается Церковь, в своей собственной жизни.</a:t>
            </a:r>
            <a:r>
              <a:rPr lang="en-US" dirty="0" smtClean="0"/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лидерства</a:t>
            </a:r>
            <a:r>
              <a:rPr lang="en-US" dirty="0" smtClean="0"/>
              <a:t>. </a:t>
            </a:r>
            <a:r>
              <a:rPr lang="ru-RU" dirty="0" smtClean="0"/>
              <a:t>Новообращенный испытывает разочарование, видя несовершенства других членов церкви.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113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77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81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Также в разрешении кризисных ситуаций могут помочь дополнительные мероприятия. Предоставьте людям возможность выбора.    Пусть молитвенные собрания будут нацелены     на </a:t>
            </a:r>
            <a:r>
              <a:rPr lang="ru-RU" sz="2800" dirty="0" err="1" smtClean="0">
                <a:solidFill>
                  <a:schemeClr val="bg1"/>
                </a:solidFill>
              </a:rPr>
              <a:t>евангелизацию</a:t>
            </a:r>
            <a:r>
              <a:rPr lang="ru-RU" sz="2800" dirty="0" smtClean="0">
                <a:solidFill>
                  <a:schemeClr val="bg1"/>
                </a:solidFill>
              </a:rPr>
              <a:t>. Организуйте занятия в малых группах. Убедитесь в том, что людям есть куда пойти после того, как закончится евангельская программа. Организуйте класс субботней школы для новообращенных.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4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534400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«Следует с особенным терпением и заботой относиться к тем, что лишь недавно пришел      к вере. Старшим членам церкви надо оказывать помощь, проявлять сочувствие и давать наставление</a:t>
            </a:r>
            <a:r>
              <a:rPr lang="ru-RU" sz="2800" dirty="0" smtClean="0"/>
              <a:t> тем, кто сознательно отошел               от других церквей ради истины, оторвав себя           от привычной заботы прежнего пастора.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7250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4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Церковь несет особую ответственность            за оказание помощи тем душам, которые последовали за первыми лучами света, обретенного ими. А если члены церкви пренебрегут этой своей обязанностью,         они предстанут ненадежными исполнителями дела, порученного им Самим Богом». (</a:t>
            </a:r>
            <a:r>
              <a:rPr lang="ru-RU" i="1" dirty="0" err="1" smtClean="0"/>
              <a:t>Ревью</a:t>
            </a:r>
            <a:r>
              <a:rPr lang="ru-RU" i="1" dirty="0" smtClean="0"/>
              <a:t> </a:t>
            </a:r>
            <a:r>
              <a:rPr lang="ru-RU" i="1" dirty="0" err="1" smtClean="0"/>
              <a:t>энд</a:t>
            </a:r>
            <a:r>
              <a:rPr lang="ru-RU" i="1" dirty="0" smtClean="0"/>
              <a:t> </a:t>
            </a:r>
            <a:r>
              <a:rPr lang="ru-RU" i="1" dirty="0" err="1" smtClean="0"/>
              <a:t>Геральд</a:t>
            </a:r>
            <a:r>
              <a:rPr lang="ru-RU" i="1" dirty="0" smtClean="0"/>
              <a:t>,</a:t>
            </a:r>
            <a:r>
              <a:rPr lang="ru-RU" dirty="0" smtClean="0"/>
              <a:t> 28 апреля, 1896 г.) – </a:t>
            </a:r>
            <a:r>
              <a:rPr lang="ru-RU" i="1" dirty="0" err="1" smtClean="0"/>
              <a:t>Евангелизм</a:t>
            </a:r>
            <a:r>
              <a:rPr lang="ru-RU" i="1" dirty="0" smtClean="0"/>
              <a:t>,</a:t>
            </a:r>
            <a:r>
              <a:rPr lang="ru-RU" dirty="0" smtClean="0"/>
              <a:t> стр. </a:t>
            </a:r>
            <a:r>
              <a:rPr lang="ru-RU" dirty="0" err="1" smtClean="0"/>
              <a:t>ориг</a:t>
            </a:r>
            <a:r>
              <a:rPr lang="ru-RU" dirty="0" smtClean="0"/>
              <a:t>. 351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27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 новообращенных является важной частью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поэтому важно, чтобы программа наставничества была тщательно спланирована</a:t>
            </a:r>
            <a:r>
              <a:rPr lang="ru-RU" dirty="0" smtClean="0"/>
              <a:t> еще </a:t>
            </a:r>
            <a:r>
              <a:rPr lang="en-US" dirty="0" smtClean="0"/>
              <a:t>            </a:t>
            </a:r>
            <a:r>
              <a:rPr lang="ru-RU" dirty="0" smtClean="0"/>
              <a:t>до начала любой евангельской деятельности. После крещения следует поддерживать дружеские отношения с теми, с кем вы познакомились на встречах малой группы, семинарах или евангельской кампании.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1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69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6629400" cy="551656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«После того, как люди приняли истину, они нуждаются в особой заботе                  и присмотре.... 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Эти новообращенные младенцы нуждаются в уходе, в неусыпном внимании, помощи     и ободрении. Их нельзя оставлять наедине  с самыми сильными искушениями сатаны;             их нужно обучать новым обязанностям,    по-доброму обращаться с ними, вести         их вперед, посещать их на дому и молиться с ними. Эти души должны получить пищу вовремя».</a:t>
            </a:r>
            <a:r>
              <a:rPr lang="ru-RU" i="1" dirty="0" smtClean="0">
                <a:solidFill>
                  <a:srgbClr val="002060"/>
                </a:solidFill>
              </a:rPr>
              <a:t> – </a:t>
            </a:r>
            <a:r>
              <a:rPr lang="ru-RU" i="1" dirty="0" err="1" smtClean="0">
                <a:solidFill>
                  <a:srgbClr val="002060"/>
                </a:solidFill>
              </a:rPr>
              <a:t>Евангелизм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стр. оргии. 351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6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Помощь новым членам церкви в том, чтобы они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чувствовали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себя в церкви как дома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Люди обычно сопротивляются переменам. Перемены это всегда определенные сложности.    Но когда люди принимают крещение, мы просим  их поменять церковь, которую они посещают,           а если они до этого не принадлежали к какой-то церкви, то перемены будут еще более сложными.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33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976" cy="693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Мы просим их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изменить</a:t>
            </a:r>
            <a:r>
              <a:rPr lang="ru-RU" dirty="0" smtClean="0"/>
              <a:t> день поклонения Богу,  изменить питание, отдых, иногда поменять друзей и, возможно, даже работу. </a:t>
            </a:r>
            <a:endParaRPr lang="en-US" dirty="0"/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необходимо относиться к людям      с терпением,</a:t>
            </a:r>
            <a:r>
              <a:rPr lang="ru-RU" dirty="0" smtClean="0"/>
              <a:t> предлагать помощь                 и находиться рядом с ними в процессе перемен.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9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4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9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Важная часть наставничества                 это помощь новым членам церкви                     в обретении друзей.</a:t>
            </a:r>
            <a:r>
              <a:rPr lang="ru-RU" sz="4400" dirty="0" smtClean="0"/>
              <a:t>     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несколько способов того, как вы можете помочь им это сделать.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1088</Words>
  <Application>Microsoft Office PowerPoint</Application>
  <PresentationFormat>On-screen Show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ЕВАНГЕЛИЗМ для КАЖДОГО</vt:lpstr>
      <vt:lpstr>Chapter 14 – Discipling New Believers</vt:lpstr>
      <vt:lpstr>Slide 3</vt:lpstr>
      <vt:lpstr>Slide 4</vt:lpstr>
      <vt:lpstr>Slide 5</vt:lpstr>
      <vt:lpstr>Slide 6</vt:lpstr>
      <vt:lpstr> Помощь новым членам церкви в том, чтобы они чувствовали себя в церкви как дома </vt:lpstr>
      <vt:lpstr>Slide 8</vt:lpstr>
      <vt:lpstr>Slide 9</vt:lpstr>
      <vt:lpstr>Slide 10</vt:lpstr>
      <vt:lpstr>Slide 11</vt:lpstr>
      <vt:lpstr> Вовлечение новых      членов церкви в различные группы в церкви </vt:lpstr>
      <vt:lpstr>Slide 13</vt:lpstr>
      <vt:lpstr> Обучение и оснащение новых членов церкви всем необходимым  </vt:lpstr>
      <vt:lpstr>Slide 15</vt:lpstr>
      <vt:lpstr>Slide 16</vt:lpstr>
      <vt:lpstr>Slide 17</vt:lpstr>
      <vt:lpstr>Slide 18</vt:lpstr>
      <vt:lpstr> Изменение образа жизни </vt:lpstr>
      <vt:lpstr>Slide 20</vt:lpstr>
      <vt:lpstr> Вопросы,        которые задают новообращенные </vt:lpstr>
      <vt:lpstr>Slide 22</vt:lpstr>
      <vt:lpstr>Slide 23</vt:lpstr>
      <vt:lpstr>Кризисные ситуации,               с которыми могут столкнуться новообращенные и возможные пути их решения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2011-02-27T17:16:50Z</dcterms:created>
  <dcterms:modified xsi:type="dcterms:W3CDTF">2011-08-21T08:11:48Z</dcterms:modified>
</cp:coreProperties>
</file>