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77" r:id="rId9"/>
    <p:sldId id="262" r:id="rId10"/>
    <p:sldId id="263" r:id="rId11"/>
    <p:sldId id="264" r:id="rId12"/>
    <p:sldId id="265" r:id="rId13"/>
    <p:sldId id="278" r:id="rId14"/>
    <p:sldId id="266" r:id="rId15"/>
    <p:sldId id="267" r:id="rId16"/>
    <p:sldId id="279" r:id="rId17"/>
    <p:sldId id="268" r:id="rId18"/>
    <p:sldId id="269" r:id="rId19"/>
    <p:sldId id="270" r:id="rId20"/>
    <p:sldId id="271" r:id="rId21"/>
    <p:sldId id="272" r:id="rId22"/>
    <p:sldId id="273" r:id="rId23"/>
    <p:sldId id="280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21252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9202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7604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07265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4543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856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36892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4231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25500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8310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56107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A0E49-816A-498E-8963-80A835166E6B}" type="datetimeFigureOut">
              <a:rPr lang="en-US" smtClean="0"/>
              <a:pPr/>
              <a:t>8/21/2011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43397E-D3FA-4EAA-A1E3-292FD9B16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569409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2011 ADVISORY CD FILES\2. EMPOWER\EMPOWER\1. Outreach Is for Everyone-WM Evangelism Manual\EVANGELISM MANUAL - EDITED\PP Slides\COVER GER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4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5400" y="1066800"/>
            <a:ext cx="4114800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ЕВАНГЕЛИЗМ</a:t>
            </a:r>
            <a:r>
              <a:rPr lang="en-US" sz="4000" b="1" dirty="0" smtClean="0">
                <a:latin typeface="Palatino Linotype" pitchFamily="18" charset="0"/>
              </a:rPr>
              <a:t> </a:t>
            </a:r>
            <a:r>
              <a:rPr lang="ru-RU" sz="4000" b="1" i="1" dirty="0" smtClean="0">
                <a:latin typeface="Palatino Linotype" pitchFamily="18" charset="0"/>
              </a:rPr>
              <a:t>для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КАЖДОГО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</p:txBody>
      </p:sp>
      <p:sp>
        <p:nvSpPr>
          <p:cNvPr id="2052" name="Content Placeholder 2"/>
          <p:cNvSpPr>
            <a:spLocks noGrp="1"/>
          </p:cNvSpPr>
          <p:nvPr>
            <p:ph idx="1"/>
          </p:nvPr>
        </p:nvSpPr>
        <p:spPr>
          <a:xfrm>
            <a:off x="5486400" y="2819400"/>
            <a:ext cx="3810000" cy="1143000"/>
          </a:xfrm>
        </p:spPr>
        <p:txBody>
          <a:bodyPr>
            <a:no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Генеральная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dirty="0" smtClean="0">
                <a:latin typeface="palatino linotype" pitchFamily="18" charset="0"/>
              </a:rPr>
              <a:t>Конференция</a:t>
            </a:r>
            <a:endParaRPr lang="en-US" sz="2000" dirty="0" smtClean="0"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dirty="0" smtClean="0">
                <a:latin typeface="palatino linotype" pitchFamily="18" charset="0"/>
              </a:rPr>
              <a:t>Отдел Женского служения</a:t>
            </a:r>
            <a:r>
              <a:rPr lang="en-US" sz="2000" dirty="0" smtClean="0">
                <a:latin typeface="palatino linotype" pitchFamily="18" charset="0"/>
              </a:rPr>
              <a:t> </a:t>
            </a: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itchFamily="18" charset="0"/>
              </a:rPr>
              <a:t>РУКОВОДСТВО ПО ЕВАНГЕЛЬСКОЙ РАБОТЕ</a:t>
            </a:r>
            <a:endParaRPr lang="en-US" sz="20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 pitchFamily="18" charset="0"/>
            </a:endParaRPr>
          </a:p>
          <a:p>
            <a:pPr marL="0" indent="0" algn="ctr" eaLnBrk="1" hangingPunct="1">
              <a:buFontTx/>
              <a:buNone/>
              <a:defRPr/>
            </a:pPr>
            <a:r>
              <a:rPr lang="ru-RU" sz="2000" b="1" i="1" dirty="0" smtClean="0">
                <a:latin typeface="palatino linotype" pitchFamily="18" charset="0"/>
              </a:rPr>
              <a:t>Обучающая Программа</a:t>
            </a:r>
            <a:r>
              <a:rPr lang="en-US" sz="2000" b="1" i="1" dirty="0" smtClean="0">
                <a:latin typeface="palatino linotype" pitchFamily="18" charset="0"/>
              </a:rPr>
              <a:t> </a:t>
            </a:r>
          </a:p>
        </p:txBody>
      </p:sp>
      <p:pic>
        <p:nvPicPr>
          <p:cNvPr id="2053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9000" y="4572000"/>
            <a:ext cx="6096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838200"/>
            <a:ext cx="7010400" cy="5181600"/>
          </a:xfrm>
        </p:spPr>
        <p:txBody>
          <a:bodyPr>
            <a:normAutofit fontScale="92500"/>
          </a:bodyPr>
          <a:lstStyle/>
          <a:p>
            <a:pPr lvl="0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Организуйте в общине комитет,</a:t>
            </a:r>
            <a:r>
              <a:rPr lang="ru-RU" sz="2800" dirty="0" smtClean="0"/>
              <a:t> который будет нести ответственность за интеграцию новых членов церкви в жизнь церкви.</a:t>
            </a:r>
            <a:r>
              <a:rPr lang="en-US" sz="3000" dirty="0" smtClean="0"/>
              <a:t> </a:t>
            </a:r>
          </a:p>
          <a:p>
            <a:pPr lvl="0"/>
            <a:endParaRPr lang="en-US" sz="1200" dirty="0" smtClean="0"/>
          </a:p>
          <a:p>
            <a:pPr lvl="0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устраивать один или два раза         в год банкет для новых членов церкви,</a:t>
            </a:r>
            <a:r>
              <a:rPr lang="ru-RU" sz="2800" dirty="0" smtClean="0"/>
              <a:t>     где они будут находиться в центре внимания.</a:t>
            </a:r>
            <a:r>
              <a:rPr lang="en-US" sz="3000" dirty="0" smtClean="0"/>
              <a:t> </a:t>
            </a:r>
          </a:p>
          <a:p>
            <a:pPr marL="0" lvl="0" indent="0">
              <a:buNone/>
            </a:pPr>
            <a:endParaRPr lang="en-US" sz="1050" dirty="0" smtClean="0"/>
          </a:p>
          <a:p>
            <a:pPr marL="0" lvl="0" indent="0">
              <a:buNone/>
            </a:pPr>
            <a:endParaRPr lang="en-US" sz="1050" dirty="0" smtClean="0"/>
          </a:p>
          <a:p>
            <a:pPr lvl="0"/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Посещение новых членов церкви один раз   в неделю</a:t>
            </a:r>
            <a:r>
              <a:rPr lang="ru-RU" sz="2800" dirty="0" smtClean="0"/>
              <a:t> в течение первого месяца после принятия крещения, затем один раз в месяц в течение года.</a:t>
            </a:r>
            <a:r>
              <a:rPr lang="en-US" sz="3000" dirty="0" smtClean="0"/>
              <a:t> </a:t>
            </a:r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215100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295400"/>
            <a:ext cx="65532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Наблюдайте                             за появлением любых признаков проблем,  таких как отсутствие не уроке субботней школы или на богослужении           или отсутствие новых друзей.</a:t>
            </a:r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620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Вовлечение новых      членов церкви в различные группы в церкви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05200"/>
            <a:ext cx="8229600" cy="28956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ru-RU" dirty="0" smtClean="0"/>
              <a:t>Объедините новых членов церкви с теми,     кто близок им по возрасту или интересам    или с гостеприимной и дружелюбной семьей. Если с ними уже находится кто-то рядом, хорошо, чтобы они стали друзьями.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7652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124200"/>
            <a:ext cx="8229600" cy="27432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Друзья новых членов церкви также должны быть кому-то подотчетны, чтобы этот человек мог убедиться     в том, что эта дружба приносит пользу обеим сторонам.</a:t>
            </a:r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95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90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Обучение и оснащение новых членов церкви всем необходимым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 </a:t>
            </a: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038600"/>
            <a:ext cx="8229600" cy="29718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Дальнейшее изучение доктрин.</a:t>
            </a:r>
            <a:r>
              <a:rPr lang="en-US" sz="3000" dirty="0" smtClean="0"/>
              <a:t> </a:t>
            </a:r>
          </a:p>
          <a:p>
            <a:pPr lvl="0"/>
            <a:r>
              <a:rPr lang="ru-RU" sz="2800" dirty="0" smtClean="0"/>
              <a:t>Специальные занятия для новообращенных.</a:t>
            </a:r>
            <a:endParaRPr lang="en-US" sz="3000" dirty="0"/>
          </a:p>
          <a:p>
            <a:r>
              <a:rPr lang="ru-RU" sz="2800" dirty="0" smtClean="0"/>
              <a:t>Руководство по изучению Библии и молитве.</a:t>
            </a:r>
            <a:endParaRPr lang="en-US" sz="3000" dirty="0" smtClean="0"/>
          </a:p>
          <a:p>
            <a:r>
              <a:rPr lang="ru-RU" sz="2800" dirty="0" smtClean="0"/>
              <a:t>Также важно помочь им стать подотчетными другим в своей духовной жизни.</a:t>
            </a:r>
            <a:endParaRPr lang="en-US" sz="3000" dirty="0" smtClean="0"/>
          </a:p>
          <a:p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319105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371600"/>
            <a:ext cx="7239000" cy="3886200"/>
          </a:xfrm>
        </p:spPr>
        <p:txBody>
          <a:bodyPr>
            <a:noAutofit/>
          </a:bodyPr>
          <a:lstStyle/>
          <a:p>
            <a:pPr lvl="0"/>
            <a:r>
              <a:rPr lang="ru-RU" sz="2800" dirty="0" smtClean="0"/>
              <a:t>Самые большие возможности засвидетельствовать о Боге у новых членов церкви существуют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первые три года после того, как они пришли в церковь.</a:t>
            </a:r>
            <a:r>
              <a:rPr lang="en-US" sz="3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3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endParaRPr lang="en-US" sz="1200" dirty="0"/>
          </a:p>
          <a:p>
            <a:pPr lvl="0"/>
            <a:r>
              <a:rPr lang="ru-RU" sz="2800" dirty="0" smtClean="0"/>
              <a:t>Помогите новым членам церкви научиться рассказывать о евангелии и </a:t>
            </a:r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своем личном опыте принятия Христа.</a:t>
            </a:r>
            <a:endParaRPr lang="en-US" sz="3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290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2" y="0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1524000"/>
            <a:ext cx="6858000" cy="42672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Постарайтесь предоставить новым членам церкви возможности</a:t>
            </a:r>
            <a:r>
              <a:rPr lang="ru-RU" dirty="0" smtClean="0"/>
              <a:t> привести своих друзей, родственников и соседей   на мероприятия, семинары и служения, которые проводятся или спонсируются церковью и которые не представляют угрозы для них.</a:t>
            </a:r>
            <a:endParaRPr lang="en-US" dirty="0"/>
          </a:p>
          <a:p>
            <a:pPr lvl="0"/>
            <a:endParaRPr lang="en-US" sz="1400" dirty="0"/>
          </a:p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Молитвенное собрание также может стать евангельским мероприятием</a:t>
            </a:r>
            <a:r>
              <a:rPr lang="ru-RU" dirty="0" smtClean="0"/>
              <a:t>       и возможностью для новообращенных пригласить своих родственников.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857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838200"/>
            <a:ext cx="6629400" cy="4525963"/>
          </a:xfrm>
        </p:spPr>
        <p:txBody>
          <a:bodyPr>
            <a:noAutofit/>
          </a:bodyPr>
          <a:lstStyle/>
          <a:p>
            <a:pPr lvl="0"/>
            <a:r>
              <a:rPr lang="ru-RU" sz="3400" dirty="0" smtClean="0"/>
              <a:t>Дайте им возможность свидетельствовать во время занятий. Возьмите их с собой       на практические занятия                  в качестве практикантов. </a:t>
            </a:r>
            <a:r>
              <a:rPr lang="ru-RU" sz="3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Сначала покажите им пример того, как нужно свидетельствовать, а затем предложите им попробовать. Поддерживайте их.</a:t>
            </a:r>
            <a:endParaRPr lang="en-US" sz="3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449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884237"/>
            <a:ext cx="6629400" cy="5287963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наши новые члены церкви пройдут обучение и подготовку             в том, как раскрыть свои духовные дары и использовать их в служении, которое соответствует их дарам, они испытают большую радость         и удовлетворение и станут благословением для церкви                      и общества.</a:t>
            </a:r>
            <a:r>
              <a:rPr lang="ru-RU" dirty="0" smtClean="0"/>
              <a:t> Мы можем помочь            им раскрыть свои духовные дары, проводя семинары, посвященные духовным дарам.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618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9976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67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Изменение образа жизни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886200"/>
            <a:ext cx="8229600" cy="251460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Когда вы будете говорить с ними                       об изменении образа жизни, не делайте ударения на том, что они оставляют, а лучше сосредоточьтесь на том, что они приобретают, избирая новые принципы жизни.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0120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14 – </a:t>
            </a:r>
            <a:r>
              <a:rPr lang="en-US" dirty="0" err="1" smtClean="0"/>
              <a:t>Discipling</a:t>
            </a:r>
            <a:r>
              <a:rPr lang="en-US" dirty="0" smtClean="0"/>
              <a:t> New Believers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P:\DEPT\WM\_SHARED\2011 Adviosry Resources\Nurture-Empower-Outreach\EMPOWER\EVANGELISM MANUAL - EDITED\PP evangelism\Chapter 14 cov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8600" y="581561"/>
            <a:ext cx="8763000" cy="13234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ЕВАНГЕЛИЗМ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ДЛЯ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>КАЖДОГО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  <a:t/>
            </a:r>
            <a:b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jan Pro" pitchFamily="18" charset="0"/>
                <a:cs typeface="Calibri" pitchFamily="34" charset="0"/>
              </a:rPr>
            </a:br>
            <a:endParaRPr lang="en-US" sz="4000" dirty="0">
              <a:latin typeface="Trajan Pro" pitchFamily="18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4762500" y="1828800"/>
            <a:ext cx="4381500" cy="26892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0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Глава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14 </a:t>
            </a:r>
            <a:endParaRPr lang="en-US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 </a:t>
            </a:r>
            <a:r>
              <a:rPr lang="ru-RU" sz="3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cs typeface="Calibri" pitchFamily="34" charset="0"/>
              </a:rPr>
              <a:t>Наставничество новообращенных</a:t>
            </a:r>
            <a:endParaRPr lang="en-US" sz="3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cs typeface="Calibri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4000" y="6172200"/>
            <a:ext cx="403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Генеральная Конференция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  <a:p>
            <a:pPr algn="ctr">
              <a:defRPr/>
            </a:pPr>
            <a:r>
              <a:rPr lang="ru-RU" sz="1100" b="1" dirty="0" smtClean="0">
                <a:solidFill>
                  <a:srgbClr val="002060"/>
                </a:solidFill>
                <a:latin typeface="Bookman Old Style" pitchFamily="18" charset="0"/>
                <a:cs typeface="Calibri" pitchFamily="34" charset="0"/>
              </a:rPr>
              <a:t>Отдел Женского служения</a:t>
            </a:r>
            <a:endParaRPr lang="en-US" sz="1100" b="1" dirty="0">
              <a:solidFill>
                <a:srgbClr val="002060"/>
              </a:solidFill>
              <a:latin typeface="Bookman Old Style" pitchFamily="18" charset="0"/>
              <a:cs typeface="Calibri" pitchFamily="34" charset="0"/>
            </a:endParaRPr>
          </a:p>
        </p:txBody>
      </p:sp>
      <p:pic>
        <p:nvPicPr>
          <p:cNvPr id="10" name="Picture 7" descr="WMLOGO-small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5705475"/>
            <a:ext cx="60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85187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85800"/>
            <a:ext cx="6781800" cy="51054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из самых сложных изменений в жизни, это, конечно же, соблюдение субботы.</a:t>
            </a:r>
            <a:r>
              <a:rPr lang="ru-RU" dirty="0" smtClean="0"/>
              <a:t> Необходимо уделить время обсуждению того, почему Бог дал нам субботу.  Еще       и еще раз нам следует делать ударение на том, что </a:t>
            </a:r>
            <a:r>
              <a:rPr lang="ru-RU" i="1" dirty="0" smtClean="0"/>
              <a:t>Бог дал нам субботу, чтобы мы могли проводить время в общении с Ним, для того, чтобы наши отношения стали крепкими и близкими.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23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533400"/>
            <a:ext cx="65532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Вопросы,        которые задают новообращенные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2286000"/>
            <a:ext cx="6629400" cy="3733800"/>
          </a:xfrm>
        </p:spPr>
        <p:txBody>
          <a:bodyPr>
            <a:normAutofit fontScale="92500"/>
          </a:bodyPr>
          <a:lstStyle/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Как нужно соблюдать субботу</a:t>
            </a:r>
            <a:r>
              <a:rPr lang="en-US" b="1" i="1" dirty="0" smtClean="0">
                <a:solidFill>
                  <a:srgbClr val="002060"/>
                </a:solidFill>
              </a:rPr>
              <a:t>? </a:t>
            </a: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Как лучше всего рассказать членам моей семьи о том, что я узнал</a:t>
            </a:r>
            <a:r>
              <a:rPr lang="en-US" b="1" i="1" dirty="0" smtClean="0">
                <a:solidFill>
                  <a:srgbClr val="002060"/>
                </a:solidFill>
              </a:rPr>
              <a:t>? </a:t>
            </a:r>
          </a:p>
          <a:p>
            <a:pPr lvl="0"/>
            <a:r>
              <a:rPr lang="ru-RU" b="1" i="1" dirty="0" smtClean="0">
                <a:solidFill>
                  <a:srgbClr val="002060"/>
                </a:solidFill>
              </a:rPr>
              <a:t>Члены моей семьи злятся на меня за то, что я присоединился               к церкви. Что мне теперь делать?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endParaRPr lang="en-US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79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524000"/>
            <a:ext cx="6781800" cy="4038600"/>
          </a:xfrm>
        </p:spPr>
        <p:txBody>
          <a:bodyPr>
            <a:normAutofit/>
          </a:bodyPr>
          <a:lstStyle/>
          <a:p>
            <a:pPr lvl="0"/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Из-за разительных перемен </a:t>
            </a:r>
            <a:r>
              <a:rPr lang="en-US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моей жизни я потерял много друзей. Что мне теперь делать?</a:t>
            </a:r>
            <a:r>
              <a:rPr lang="ru-RU" dirty="0" smtClean="0"/>
              <a:t> Вот почему очень важно помогать новым людям обретать друзей </a:t>
            </a:r>
            <a:r>
              <a:rPr lang="en-US" dirty="0" smtClean="0"/>
              <a:t>       </a:t>
            </a:r>
            <a:r>
              <a:rPr lang="ru-RU" dirty="0" smtClean="0"/>
              <a:t>в церкви еще до того , как они </a:t>
            </a:r>
            <a:r>
              <a:rPr lang="en-US" dirty="0" smtClean="0"/>
              <a:t>        </a:t>
            </a:r>
            <a:r>
              <a:rPr lang="ru-RU" dirty="0" smtClean="0"/>
              <a:t>к ней присоединятся.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374728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457200"/>
            <a:ext cx="7086600" cy="4525963"/>
          </a:xfrm>
        </p:spPr>
        <p:txBody>
          <a:bodyPr>
            <a:noAutofit/>
          </a:bodyPr>
          <a:lstStyle/>
          <a:p>
            <a:pPr lvl="0"/>
            <a:r>
              <a:rPr lang="ru-RU" sz="2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хочу отправиться (поиграть в гольф) </a:t>
            </a:r>
            <a:r>
              <a:rPr lang="en-US" sz="2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sz="2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субботу. Будет ли хорошо, если я так поступлю?</a:t>
            </a:r>
            <a:r>
              <a:rPr lang="ru-RU" sz="2700" dirty="0" smtClean="0"/>
              <a:t>  Здесь предоставляется хорошая возможность научить новых членов церкви соблюдению субботы</a:t>
            </a:r>
            <a:r>
              <a:rPr lang="en-US" sz="2700" dirty="0" smtClean="0"/>
              <a:t> </a:t>
            </a:r>
            <a:r>
              <a:rPr lang="ru-RU" sz="2700" dirty="0" smtClean="0"/>
              <a:t>и пригласить </a:t>
            </a:r>
            <a:r>
              <a:rPr lang="en-US" sz="2700" dirty="0" smtClean="0"/>
              <a:t>              </a:t>
            </a:r>
            <a:r>
              <a:rPr lang="ru-RU" sz="2700" dirty="0" smtClean="0"/>
              <a:t>их провести субботу вместе</a:t>
            </a:r>
            <a:r>
              <a:rPr lang="en-US" sz="2700" dirty="0" smtClean="0"/>
              <a:t> </a:t>
            </a:r>
            <a:r>
              <a:rPr lang="ru-RU" sz="2700" dirty="0" smtClean="0"/>
              <a:t>с вами.</a:t>
            </a:r>
            <a:r>
              <a:rPr lang="en-US" sz="2700" dirty="0" smtClean="0"/>
              <a:t> </a:t>
            </a:r>
          </a:p>
          <a:p>
            <a:pPr marL="0" lvl="0" indent="0">
              <a:buNone/>
            </a:pPr>
            <a:r>
              <a:rPr lang="en-US" sz="2700" dirty="0"/>
              <a:t> </a:t>
            </a:r>
          </a:p>
          <a:p>
            <a:r>
              <a:rPr lang="ru-RU" sz="27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Есть ли у вас школа, в которую я могу привести своих детей?</a:t>
            </a:r>
            <a:r>
              <a:rPr lang="ru-RU" sz="2700" i="1" dirty="0" smtClean="0"/>
              <a:t> </a:t>
            </a:r>
            <a:r>
              <a:rPr lang="ru-RU" sz="2700" dirty="0" smtClean="0"/>
              <a:t>Дайте им информацию о ближайшей </a:t>
            </a:r>
            <a:r>
              <a:rPr lang="ru-RU" sz="2700" dirty="0" err="1" smtClean="0"/>
              <a:t>адвентистской</a:t>
            </a:r>
            <a:r>
              <a:rPr lang="ru-RU" sz="2700" dirty="0" smtClean="0"/>
              <a:t> школе. А еще лучше приведите их в школу, чтобы они могли побеседовать с учителями и директором школы и посмотреть </a:t>
            </a:r>
            <a:r>
              <a:rPr lang="en-US" sz="2700" dirty="0" smtClean="0"/>
              <a:t>             </a:t>
            </a:r>
            <a:r>
              <a:rPr lang="ru-RU" sz="2700" dirty="0" smtClean="0"/>
              <a:t>на школу.</a:t>
            </a:r>
            <a:endParaRPr lang="en-US" sz="2700" dirty="0"/>
          </a:p>
        </p:txBody>
      </p:sp>
    </p:spTree>
    <p:extLst>
      <p:ext uri="{BB962C8B-B14F-4D97-AF65-F5344CB8AC3E}">
        <p14:creationId xmlns="" xmlns:p14="http://schemas.microsoft.com/office/powerpoint/2010/main" val="79548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0" y="1"/>
            <a:ext cx="9148610" cy="69559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460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Кризисные ситуации,               с которыми могут столкнуться новообращенные и возможные пути их решения</a:t>
            </a:r>
            <a:endParaRPr 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28194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Разочарование</a:t>
            </a:r>
            <a:r>
              <a:rPr lang="en-US" dirty="0" smtClean="0"/>
              <a:t>. </a:t>
            </a:r>
            <a:r>
              <a:rPr lang="ru-RU" dirty="0" smtClean="0"/>
              <a:t>Он или она не может жить согласно высоких стандартов церкви.</a:t>
            </a:r>
            <a:endParaRPr lang="en-US" i="1" dirty="0"/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Кризис интеграции</a:t>
            </a:r>
            <a:r>
              <a:rPr lang="en-US" dirty="0" smtClean="0"/>
              <a:t>. </a:t>
            </a:r>
            <a:r>
              <a:rPr lang="ru-RU" dirty="0" smtClean="0"/>
              <a:t>Новый человек           не смог найти друзей в церкви.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6748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10" y="1"/>
            <a:ext cx="9148610" cy="69559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048000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Кризис связанный с изменением образа жизни.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Новообращенные не может применить ценности, которых говорит Писание и которых придерживается Церковь, в своей собственной жизни.</a:t>
            </a:r>
            <a:r>
              <a:rPr lang="en-US" dirty="0" smtClean="0"/>
              <a:t> </a:t>
            </a:r>
          </a:p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Кризис лидерства</a:t>
            </a:r>
            <a:r>
              <a:rPr lang="en-US" dirty="0" smtClean="0"/>
              <a:t>. </a:t>
            </a:r>
            <a:r>
              <a:rPr lang="ru-RU" dirty="0" smtClean="0"/>
              <a:t>Новообращенный испытывает разочарование, видя несовершенства других членов церкви.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4111347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774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229600" cy="35814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Также в разрешении кризисных ситуаций могут помочь дополнительные мероприятия. Предоставьте людям возможность выбора.    Пусть молитвенные собрания будут нацелены     на </a:t>
            </a:r>
            <a:r>
              <a:rPr lang="ru-RU" sz="2800" dirty="0" err="1" smtClean="0">
                <a:solidFill>
                  <a:schemeClr val="bg1"/>
                </a:solidFill>
              </a:rPr>
              <a:t>евангелизацию</a:t>
            </a:r>
            <a:r>
              <a:rPr lang="ru-RU" sz="2800" dirty="0" smtClean="0">
                <a:solidFill>
                  <a:schemeClr val="bg1"/>
                </a:solidFill>
              </a:rPr>
              <a:t>. Организуйте занятия в малых группах. Убедитесь в том, что людям есть куда пойти после того, как закончится евангельская программа. Организуйте класс субботней школы для новообращенных.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808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:\DEPT\WM\_SHARED\2011 Adviosry Resources\Nurture-Empower-Outreach\EMPOWER\EVANGELISM MANUAL - EDITED\PP evangelism\Chapter 14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86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332037"/>
            <a:ext cx="8534400" cy="4525963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«Следует с особенным терпением и заботой относиться к тем, что лишь недавно пришел      к вере. Старшим членам церкви надо оказывать помощь, проявлять сочувствие и давать наставление</a:t>
            </a:r>
            <a:r>
              <a:rPr lang="ru-RU" sz="2800" dirty="0" smtClean="0"/>
              <a:t> тем, кто сознательно отошел               от других церквей ради истины, оторвав себя           от привычной заботы прежнего пастора.</a:t>
            </a:r>
            <a:r>
              <a:rPr lang="en-US" sz="3000" dirty="0" smtClean="0"/>
              <a:t> </a:t>
            </a:r>
            <a:endParaRPr lang="en-US" sz="3000" dirty="0"/>
          </a:p>
        </p:txBody>
      </p:sp>
    </p:spTree>
    <p:extLst>
      <p:ext uri="{BB962C8B-B14F-4D97-AF65-F5344CB8AC3E}">
        <p14:creationId xmlns="" xmlns:p14="http://schemas.microsoft.com/office/powerpoint/2010/main" val="372505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4 text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862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40386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Церковь несет особую ответственность            за оказание помощи тем душам, которые последовали за первыми лучами света, обретенного ими. А если члены церкви пренебрегут этой своей обязанностью,         они предстанут ненадежными исполнителями дела, порученного им Самим Богом». (</a:t>
            </a:r>
            <a:r>
              <a:rPr lang="ru-RU" i="1" dirty="0" err="1" smtClean="0"/>
              <a:t>Ревью</a:t>
            </a:r>
            <a:r>
              <a:rPr lang="ru-RU" i="1" dirty="0" smtClean="0"/>
              <a:t> </a:t>
            </a:r>
            <a:r>
              <a:rPr lang="ru-RU" i="1" dirty="0" err="1" smtClean="0"/>
              <a:t>энд</a:t>
            </a:r>
            <a:r>
              <a:rPr lang="ru-RU" i="1" dirty="0" smtClean="0"/>
              <a:t> </a:t>
            </a:r>
            <a:r>
              <a:rPr lang="ru-RU" i="1" dirty="0" err="1" smtClean="0"/>
              <a:t>Геральд</a:t>
            </a:r>
            <a:r>
              <a:rPr lang="ru-RU" i="1" dirty="0" smtClean="0"/>
              <a:t>,</a:t>
            </a:r>
            <a:r>
              <a:rPr lang="ru-RU" dirty="0" smtClean="0"/>
              <a:t> 28 апреля, 1896 г.) – </a:t>
            </a:r>
            <a:r>
              <a:rPr lang="ru-RU" i="1" dirty="0" err="1" smtClean="0"/>
              <a:t>Евангелизм</a:t>
            </a:r>
            <a:r>
              <a:rPr lang="ru-RU" i="1" dirty="0" smtClean="0"/>
              <a:t>,</a:t>
            </a:r>
            <a:r>
              <a:rPr lang="ru-RU" dirty="0" smtClean="0"/>
              <a:t> стр. </a:t>
            </a:r>
            <a:r>
              <a:rPr lang="ru-RU" dirty="0" err="1" smtClean="0"/>
              <a:t>ориг</a:t>
            </a:r>
            <a:r>
              <a:rPr lang="ru-RU" dirty="0" smtClean="0"/>
              <a:t>. 351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9275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9976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667000"/>
            <a:ext cx="8229600" cy="3962400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Наставничество новообращенных является важной частью </a:t>
            </a:r>
            <a:r>
              <a:rPr lang="ru-RU" b="1" i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евангелизации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поэтому важно, чтобы программа наставничества была тщательно спланирована</a:t>
            </a:r>
            <a:r>
              <a:rPr lang="ru-RU" dirty="0" smtClean="0"/>
              <a:t> еще </a:t>
            </a:r>
            <a:r>
              <a:rPr lang="en-US" dirty="0" smtClean="0"/>
              <a:t>            </a:t>
            </a:r>
            <a:r>
              <a:rPr lang="ru-RU" dirty="0" smtClean="0"/>
              <a:t>до начала любой евангельской деятельности. После крещения следует поддерживать дружеские отношения с теми, с кем вы познакомились на встречах малой группы, семинарах или евангельской кампании.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75310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7969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914400"/>
            <a:ext cx="6629400" cy="5516563"/>
          </a:xfrm>
        </p:spPr>
        <p:txBody>
          <a:bodyPr>
            <a:normAutofit fontScale="77500" lnSpcReduction="20000"/>
          </a:bodyPr>
          <a:lstStyle/>
          <a:p>
            <a:pPr algn="ctr">
              <a:lnSpc>
                <a:spcPct val="120000"/>
              </a:lnSpc>
            </a:pPr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«После того, как люди приняли истину, они нуждаются в особой заботе                  и присмотре....                                                 </a:t>
            </a:r>
            <a:r>
              <a:rPr lang="ru-RU" dirty="0" smtClean="0">
                <a:solidFill>
                  <a:srgbClr val="002060"/>
                </a:solidFill>
              </a:rPr>
              <a:t>Эти новообращенные младенцы нуждаются в уходе, в неусыпном внимании, помощи     и ободрении. Их нельзя оставлять наедине  с самыми сильными искушениями сатаны;             их нужно обучать новым обязанностям,    по-доброму обращаться с ними, вести         их вперед, посещать их на дому и молиться с ними. Эти души должны получить пищу вовремя».</a:t>
            </a:r>
            <a:r>
              <a:rPr lang="ru-RU" i="1" dirty="0" smtClean="0">
                <a:solidFill>
                  <a:srgbClr val="002060"/>
                </a:solidFill>
              </a:rPr>
              <a:t> – </a:t>
            </a:r>
            <a:r>
              <a:rPr lang="ru-RU" i="1" dirty="0" err="1" smtClean="0">
                <a:solidFill>
                  <a:srgbClr val="002060"/>
                </a:solidFill>
              </a:rPr>
              <a:t>Евангелизм</a:t>
            </a:r>
            <a:r>
              <a:rPr lang="ru-RU" i="1" dirty="0" smtClean="0">
                <a:solidFill>
                  <a:srgbClr val="002060"/>
                </a:solidFill>
              </a:rPr>
              <a:t>, </a:t>
            </a:r>
            <a:r>
              <a:rPr lang="ru-RU" dirty="0" smtClean="0">
                <a:solidFill>
                  <a:srgbClr val="002060"/>
                </a:solidFill>
              </a:rPr>
              <a:t>стр. оргии. 351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067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9976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Помощь новым членам церкви в том, чтобы они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чувствовали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себя в церкви как дома</a:t>
            </a:r>
            <a: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/>
            </a:r>
            <a:br>
              <a:rPr lang="en-US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en-US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038600"/>
            <a:ext cx="8229600" cy="251460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Люди обычно сопротивляются переменам. Перемены это всегда определенные сложности.    Но когда люди принимают крещение, мы просим  их поменять церковь, которую они посещают,           а если они до этого не принадлежали к какой-то церкви, то перемены будут еще более сложными.</a:t>
            </a: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8337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9976" cy="69341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43200"/>
            <a:ext cx="8229600" cy="3886200"/>
          </a:xfrm>
        </p:spPr>
        <p:txBody>
          <a:bodyPr>
            <a:normAutofit/>
          </a:bodyPr>
          <a:lstStyle/>
          <a:p>
            <a:r>
              <a:rPr lang="ru-RU" dirty="0" smtClean="0"/>
              <a:t>Мы просим их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изменить</a:t>
            </a:r>
            <a:r>
              <a:rPr lang="ru-RU" dirty="0" smtClean="0"/>
              <a:t> день поклонения Богу,  изменить питание, отдых, иногда поменять друзей и, возможно, даже работу. </a:t>
            </a:r>
            <a:endParaRPr lang="en-US" dirty="0"/>
          </a:p>
          <a:p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Нам необходимо относиться к людям      с терпением,</a:t>
            </a:r>
            <a:r>
              <a:rPr lang="ru-RU" dirty="0" smtClean="0"/>
              <a:t> предлагать помощь                 и находиться рядом с ними в процессе перемен.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8299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:\DEPT\WM\_SHARED\2011 Adviosry Resources\Nurture-Empower-Outreach\EMPOWER\EVANGELISM MANUAL - EDITED\PP evangelism\Chapter 14 text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199" cy="68959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1371600"/>
            <a:ext cx="6629400" cy="452596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Важная часть наставничества                 это помощь новым членам церкви                     в обретении друзей.</a:t>
            </a:r>
            <a:r>
              <a:rPr lang="ru-RU" sz="4400" dirty="0" smtClean="0"/>
              <a:t>     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несколько способов того, как вы можете помочь им это сделать.</a:t>
            </a:r>
            <a:endParaRPr lang="en-US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58952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1088</Words>
  <Application>Microsoft Office PowerPoint</Application>
  <PresentationFormat>On-screen Show (4:3)</PresentationFormat>
  <Paragraphs>60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ЕВАНГЕЛИЗМ для КАЖДОГО</vt:lpstr>
      <vt:lpstr>Chapter 14 – Discipling New Believers</vt:lpstr>
      <vt:lpstr>Slide 3</vt:lpstr>
      <vt:lpstr>Slide 4</vt:lpstr>
      <vt:lpstr>Slide 5</vt:lpstr>
      <vt:lpstr>Slide 6</vt:lpstr>
      <vt:lpstr> Помощь новым членам церкви в том, чтобы они чувствовали себя в церкви как дома </vt:lpstr>
      <vt:lpstr>Slide 8</vt:lpstr>
      <vt:lpstr>Slide 9</vt:lpstr>
      <vt:lpstr>Slide 10</vt:lpstr>
      <vt:lpstr>Slide 11</vt:lpstr>
      <vt:lpstr> Вовлечение новых      членов церкви в различные группы в церкви </vt:lpstr>
      <vt:lpstr>Slide 13</vt:lpstr>
      <vt:lpstr> Обучение и оснащение новых членов церкви всем необходимым  </vt:lpstr>
      <vt:lpstr>Slide 15</vt:lpstr>
      <vt:lpstr>Slide 16</vt:lpstr>
      <vt:lpstr>Slide 17</vt:lpstr>
      <vt:lpstr>Slide 18</vt:lpstr>
      <vt:lpstr> Изменение образа жизни </vt:lpstr>
      <vt:lpstr>Slide 20</vt:lpstr>
      <vt:lpstr> Вопросы,        которые задают новообращенные </vt:lpstr>
      <vt:lpstr>Slide 22</vt:lpstr>
      <vt:lpstr>Slide 23</vt:lpstr>
      <vt:lpstr>Кризисные ситуации,               с которыми могут столкнуться новообращенные и возможные пути их решения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2011-02-27T17:16:50Z</dcterms:created>
  <dcterms:modified xsi:type="dcterms:W3CDTF">2011-08-21T08:11:48Z</dcterms:modified>
</cp:coreProperties>
</file>