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75" r:id="rId9"/>
    <p:sldId id="277" r:id="rId10"/>
    <p:sldId id="278" r:id="rId11"/>
    <p:sldId id="287" r:id="rId12"/>
    <p:sldId id="288" r:id="rId13"/>
    <p:sldId id="279" r:id="rId14"/>
    <p:sldId id="280" r:id="rId15"/>
    <p:sldId id="281" r:id="rId16"/>
    <p:sldId id="282" r:id="rId17"/>
    <p:sldId id="283" r:id="rId18"/>
    <p:sldId id="285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990099"/>
    <a:srgbClr val="9933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65282" autoAdjust="0"/>
  </p:normalViewPr>
  <p:slideViewPr>
    <p:cSldViewPr>
      <p:cViewPr varScale="1">
        <p:scale>
          <a:sx n="50" d="100"/>
          <a:sy n="5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24" y="6612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932B6-47BB-4E96-BA1B-F54488F11EDF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76D8A-0EB1-4170-862C-8D4320F0B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Приветствие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вы приняли окончательное решение избавиться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от лишнего веса, вашим следующим шагом должен стать выбор конкретной даты и времени того, когда это произойдет. До начала следующего занятия, выберете удобный для вас метод и начните следовать ему.</a:t>
            </a:r>
          </a:p>
          <a:p>
            <a:pPr lvl="0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Процедуры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Определение % жира в организме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Измерение ИМТ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Измерение соотношения ОТ и ОБ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C4BAF-9D2E-4927-856B-615E26F0F85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Вода и ее функции: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Транспортная – транспорт   питательных   веществ   в   крови  и лимфатической системе.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Растворитель – в клетках химические 	реакции протекают в водных растворах.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Выделительная – выведение токсинов  и  различных отходов.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Терморегулятор – поддерживает 	температуру.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Смазочный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материал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увлажнение серозных 	оболочек органов.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Вода жизненно важна для каждой клетки организма. Все клетки и ткани нашего организма содержат воду. Все клетки  потребляют воду   для своей жизнедеятельности.	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Воздействие наружного применения воды на организм, системы, органы и ткани:          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Физиологическое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ответ на тепловые и холодовые процедуры в организме возникают  физиологические реакции: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Расширение или сужение сосудов кожи;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Ускорение или замедления тока крови в них;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Изменение функции органов дыхания, сердечно-сосудистой системы, интенсивности обмена веществ.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Механическое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Имеет значение и давление на кожу большей или меньшей массы воды при различных гидропроцедурах (местные, общие, ванны), купание в море или бассейне.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ермическое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Имеет значение и воздействие воды различной температурой, она воздействует на кожу, и это сказывается на функциональном состоянии соответствующих рецепторов. Большое значение для изменения уровня действия периферических рецепторов имеет и индифферентная температура воздуха – 22</a:t>
            </a:r>
            <a:r>
              <a:rPr lang="ar-S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ْ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– 23</a:t>
            </a:r>
            <a:r>
              <a:rPr lang="ar-S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ْ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, а воды – 33</a:t>
            </a:r>
            <a:r>
              <a:rPr lang="ar-S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ْ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34</a:t>
            </a:r>
            <a:r>
              <a:rPr lang="ar-S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ْ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 Термическими раздражителями можно рефлекторно влиять на ширину просвета кровеносных сосудов, а тем самым на распределение крови в организме.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Химическое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Имеет значение действие минеральных вод, которые не ограничиваются раздражением периферических рецепторов. Хвойные и другие травяные экстракты,  добавляемые в ванны, проникают через кожу, дыхательные пути, слизистые и оказывают действие на рецепторы сосудов и внутренние органы, и через кровь непосредственно на нервные центры.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механизме действия воды на организм при наружном применении  наряду с влиянием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контактных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раздражителей существенную роль играют </a:t>
            </a:r>
            <a:r>
              <a:rPr lang="ru-RU" sz="120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дистантные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раздражители: 	- цвет воды;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	- запах воды;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	- обстановка, в которой больной получает ту или иную процедуру.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Вода – главная составляющая любой программы похудения. Она помогает: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Уменьшить аппетит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Метаболизировать (т.е. вовлечь в обмен веществ, расщепить) жировые запасы 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Сократить запасы жира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Решить проблему задержки жидкости в организме (организм задерживает воду, если получает ее не в достаточном количестве)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Поддержать мышечный тонус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Избавиться от запоров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Существенное ограничение потребления воды снижает обмен веществ на 3%, а это равносильно ежегодно прибавке одного килограмма жира.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Вода способна подавить голод, причем особенно эффективно – голод, вызванный усталостью.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Духовный аспект программы «Ходите легко!»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«Физическое здоровье означает безупречное функционирование каждой из частей организма в гармонии со всеми остальными его частями.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Человек состоит не только из тела и разума, но он также обладает и духовным измерением. При наличии заболевания на любом из уровней, воздействие недуга в той или иной степени распространяется на всего человека в целом. Так, например, нарушение мыслительной функции мозга, оказывает воздействие на состояние тела; влияние язвенной болезни, колита или других функциональных расстройств затрагивает стабильность ментальной сферы, а духовные болезни — такие, как зависть, ненависть и гневливость — наносят ущерб физическому и психическому здоровью одновременно. Все это с очевидно­стью демонстрирует ошибочность избирательного подхода к лечению,  когда все внимание концентрируется на чем-то одном, будь-то тело, разум или душа»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протяжении уже более чем ста лет врачи и социологи открыто говорят о значении духовного компонента для человека, особенно когда речь идет об изменении привычек и моделей поведения.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Бернард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Барлесон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своей работе «Человеческое поведение» утвержда­ет: «Учитывая неизменное присутствие духовного компонента в поведении человека и веские аргументы в пользу сверхъестественного начала бытия, людям необходимо переосмыс­лить роль духовного измерения в своей жизни».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Исследуйте собственный духовный потенциал, накопленный вами за прошедшие годы жизни, и поразмышляйте над тем, как вы можете использовать его для успешного снижения веса.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C4BAF-9D2E-4927-856B-615E26F0F85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Принципы диететики</a:t>
            </a:r>
            <a:endParaRPr lang="ru-RU" sz="13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Каковы современные диетические рекомендации?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Ешьте разнообразные продукты.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Уравновешивайте количество поедаемой пищи с вашей физической активностью – поддерживайте или нормализуйте свою массу тела.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Выбирайте диету с обилием зерновых продуктов, овощей и фруктов.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Выбирайте диету с низким содержанием жира, насыщенного жира и холестерина.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Выбирайте диету с умеренным содержанием сахара.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Выбирайте диету с умеренным содержанием соли и соды.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вы употребляете алкогольные напитки, делайте это умеренно.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 употребления пищи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Условия, обеспечивающие хорошее пищеварение: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Выдерживание интервала в 5-6 часов между приемами пищи.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Воздержание от перекусываний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Соблюдение режима.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Прием теплой пищи, не холодной или горячей.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Тщательное пережевывание.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Дух радости и благодарения (успокоится при возбужденности, усталости, спешке).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Несложная пища, не много блюд за один прием.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Легкая прогулка после приема пищи.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Избегать неудачных сочетаний (фрукты и овощи; овощи и обильные десерты).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Пища человека включает много компонентов.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Макронутриенты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это белки, жиры и углеводы.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Микронутриенты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это все остальное, включая витамины, электролиты и микроэлементы.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они жизненно необходимы, но большинство людей чувствуют, и не без основания, что белки, действительно, играют особую роль в питании.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0B4375-A91F-4B1E-96CA-44C833D3D9A7}" type="slidenum">
              <a:rPr lang="ru-RU"/>
              <a:pPr/>
              <a:t>7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Что же такое белок? Белки это очень сложные высокомолекулярные соединения. </a:t>
            </a:r>
            <a:r>
              <a:rPr lang="ru-RU" sz="1800" dirty="0">
                <a:solidFill>
                  <a:schemeClr val="bg1"/>
                </a:solidFill>
                <a:cs typeface="Times New Roman" pitchFamily="18" charset="0"/>
              </a:rPr>
              <a:t>Белок – это соединение, содержащее в себе атомы углерода, водорода, кислорода и азота,  соединенные в цепеподобные аминокислоты. </a:t>
            </a:r>
            <a:r>
              <a:rPr lang="ru-RU" dirty="0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958A7-35AA-4F97-9C0E-FB879CDCDFBB}" type="slidenum">
              <a:rPr lang="ru-RU"/>
              <a:pPr/>
              <a:t>8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 </a:t>
            </a:r>
            <a:r>
              <a:rPr lang="ru-RU"/>
              <a:t>В природе есть очень много разнообразных белков и трудно найти два очень похожих друг на друга.  Между тем состоят они из небольшого количества аминокислот – всего около 20.   Их деятельность можно сравнить с офисным зданием, в котором находятся различные фирмы и организации, где постоянно и одновременно работают люди разных специальностей. Роль аминокислот в чем – то схожа с деятельностью такого учреждения. К примеру, некоторые  аминокислоты принимают участие в регулировании деятельности надпочечников и влияют на состояние волос и кожи. Другие принимают активное участие в сокращении мышц, репродуктивной функции или замедлении процесса старения клеток, другие принимают участие в деятельности сердца, легких и кровеносных сосудов. </a:t>
            </a:r>
          </a:p>
          <a:p>
            <a:r>
              <a:rPr lang="ru-RU"/>
              <a:t>Некоторые белки могут синтезироваться из углеродных и азотосодержащих предшественников в организме. Их в диете необязательно. Они называются  заменимыми. Те же аминокислоты, которые обязательно должны поступать извне с пищей, называются незаменимыми. Сейчас считают, что незаменимых аминокислот 8.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E2D09C-886B-4259-898F-68786D00EAD3}" type="slidenum">
              <a:rPr lang="ru-RU"/>
              <a:pPr/>
              <a:t>9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Экспериментальным путем Роуз также установил, сколько в точности каждой аминокислоты необходимо для нормального функционирования организма. Затем ученый удвоил эту цифру, чтобы обеспечить максимальную потребность каждого человека в протеине, и полученный результат определил как «белковую норму, обеспечивающую нормальную жизнедеятельность организма». Позже Всемирная организация здравоохранения приняла это число как норму ежедневно необходимого для человека количества белка. Эта норма действует без изменений и сегодня.Для нашего существования требуется гораздо меньше белка, чем мы думаем. Человеческий организм расходует всего лишь 30-40 г белка в день. </a:t>
            </a:r>
            <a:r>
              <a:rPr lang="ru-RU" sz="1600">
                <a:solidFill>
                  <a:schemeClr val="bg1"/>
                </a:solidFill>
                <a:cs typeface="Times New Roman" pitchFamily="18" charset="0"/>
              </a:rPr>
              <a:t>Всемирная Организация Здравоохранения рекомендует 0,75 гр. белка на 1 кг.  веса. </a:t>
            </a:r>
            <a:r>
              <a:rPr lang="ru-RU"/>
              <a:t>Большинство же превышает это количество, употребляя белок в каждом блюде.</a:t>
            </a:r>
            <a:endParaRPr lang="ru-RU" sz="1600">
              <a:solidFill>
                <a:schemeClr val="bg1"/>
              </a:solidFill>
              <a:cs typeface="Times New Roman" pitchFamily="18" charset="0"/>
            </a:endParaRPr>
          </a:p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1.1  Пищевая промышленность и ожирение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Изменение образа жизни и питания в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XX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веке привело к тому, что ожирение, подобно стремительно возрас­тающей эпидемии, распространилось по всему миру. Некоторое время ожирение считалось сопутствую­щим фактором современной жизни богатых стран, но теперь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уровень ожирения довольно стабильно возрастает и в развивающихся странах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Эту ситуацию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Гэйл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Харрисон, Факультет Общественного Здравоохранения при Калифорнийском Университете, назвал «самым большим злом двух миров —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двойной груз неразрешенных проблем, связанных с недостатком продуктов питания и эпидемией ожирения,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которая развивается достаточно быстро, принося с собой все сопутствующие заболевания». К этим заболеваниям, как мы уже говорили, относятся диабет, гипертония, рак и сердечно-сосудистые заболевания.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Некоторые начали возлагать вину за это положение на «всеобщую глобализацию», но экономист и эпидемиолог в области питания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Барри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Попкин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 Университета Северной Каролины, США, говорит, что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уве­личение количества продуктов, богатых сахаром и жира­ми, от компании Кока-кола и всевозможных ресторанов быстрого питания,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типа Макдональдс, служит причиной ожирения во многих странах. Д примеру, в Китае за пос­ледние восемь лет количество мужчин с весом, превыша­ющим нормальные показатели, утроилось, а количество женщин удвоилось. Количество больных гипертонией достигло уровня США. Только в Пекине насчитывается около 100 ресторанов типа Макдональдс, а процент ежедневно потребляемой еды, приготовленной в домашних условиях, ничтожно мал.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Между 1950 и 1970 годами были изобретены технологии, позволяющие производить вытяжку масел из самых разнообразных видов семян — косточек винограда, хлопка, репы (сурепное масло), сои и зародышей кукурузы. Как следствие, по всей планете начали употреблять в больших количествах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дешевые масла и маргарины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не зная абсолютно ничего об их влиянии на состояние здоровья человека.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Были также произведены определенные изменения в производстве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продуктов питания более дешевых и более калорийных,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естественным результатом чего стало нежелание человека много работать, и люди стали больше времени уделять развлечениям.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Достаточно весомыми причинами распространения эпидемии ожирения стали новые технологии в процессах работы, а также изменения в проведении свободного времени. Как на фабриках, так и в сельском хозяйстве,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физический труд стал легче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 транспортные средства передвижения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снизили потребность человека ходить пешком.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Компьютеры, Интернет и телевизор несут ответственность за многие часы сидения перед экраном, а электронная почта снизила необходимость даже в длительных разговорах. Если принять во внимание тот факт, что снижение физической активности всего на 20 калорий в день способствует добавлению 1 кг веса в год, то мы поймем, что эти изменения действительно значимы.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Статистика свидетельствует, что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половина новых слу­чаев заболевания диабетом,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которые диагностируются по всей планете,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берут свое начало в Индии и Китае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Боль­ше 50% женщин, живущих в Египте, страдают избыточным весом, а количество больных диабетом равно количеству, зарегистрированному в Соединенных Штатах.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Даже в таких бедных странах как Танзания (Африка) ожирение и диабет начинают стремительно возрастать.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ожирение свойственно не только взрослым. Очень часто ожирение и тучность встречаются и среди детей школьного возраста. Особенно большой процент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заболевания у египетских детей, потому что там производство пищевых жиров финансируется государством. Вдобавок к этому, дети стали больше времени проводить в школе, снизилось время физической активности. И даже если бы было время, то нет места: спортивные и игровые площадки заняты сейчас зданиями.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Осман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Галал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генеральный секретарь Международного Объединения по Питанию при Уни­верситете Калифорния, Лос-Анджелес, США, привлекает внимание координационного комитета к вопросу взаимосвязи между питанием и школьной успеваемостью, между пита­нием и когнитивными функциями.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Поэтому для учеников и преподавательского состава было рекомендовано готовить в школе здоровые обеды, чтобы ученики и их преподаватели почувствовали на себе полезное воздействие правильного питания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Некоторые детские привычки готовят путь к ожирению в будущем.   В 1997 году в Соединенных Штатах половина калорий, употребляемых детьми, приходилась на жиры и сахар, которые были в продуктах питания.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Осознавая, что дети еще не настолько самостоятельны в принятии правильных решений, наше общество пытается ограничить их доступ к алкогольным напиткам, огнестрельному оружию и табачным изделиям. Но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многие люди почему-то думают, что эти же дети могут принять правильное решение относительно пищи, которую нужно употреблять.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эти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останавливают свой выбор на продуктах и напитках, лишенных питательной ценности, но достаточно калорийных.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 ведь  выбор продуктов сегодня оказывает огромное влияние на то, какими мы будем завтра. Наши дети выбирают прохладительные напитки со специальными добавками типа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колы, которые вызывают зависимость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Все эти продукты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содержат в себе большое количество сахара,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способствует развитию ожирения, как у детей, так и у взрослых. Производство дешевых масел и маргаринов в 2002 году привело к тому, что в Германии потребление жиров на душу населения достигло отметки 40 кг (для сравнения: в 1998 году этот показатель составлял 29,5 кг). В Соединенных Штатах расходы, связанные с проблемой ожирения, равняются 150 миллиардам долларов ежегодно, т.е. 3 миллиарда долларов в неделю. Если подумать о туннеле, построенном под Ла-Маншем, то его строительство обошлось немного меньше 13 миллиардов долларов. Это означает, что на деньги, потраченные на решение проблемы ожирения и тучности, ежегодно можно строить 11 подобных туннелей протяженностью 50 км. Три миллиарда долларов еженедельно тратятся на заботу о тех, кто потребляет много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рафинированных продуктов, сахара и жиров, особенно в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гидрогенизированной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форме (маргарины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Взрослый человек с нормальным весом потребляет ежегодно приблизительно 900 000 калорий (здесь и далее имеются в виду большие калории, то есть килокалории).   Если потребление калорий превышает расход всего на 2%, то на протяжении года лишними будут 18 000 калорий, т.е. 2,3 кг жировой ткани (благодаря содержанию воды 1 кг жировой ткани содержит в себе только 7000 калорий); В возрасте от 25 до 55 лет люди набирают от 9 до 12 кг веса, что доказывает наличие у них энергетического дисбаланса (0,3-0,4% лишних калорий).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Существуют неоспоримые доказательства того, что даже при умеренном снижении веса можно добиться улучшения здоровья и качества жизни. Уменьшение веса на 5—10% намного снижает риск заболевания диабетом,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сердечно-сосудистыми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другими болезнями.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Многие врачи не отдают себе отчета в том, что 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лечении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ожирения они смогут предотвратить 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риск заболевания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диабетом, сердечных болезней, апноэ во сне и многих других хронических заболеваний.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лечить кого-то с избытком веса — это такое же преступление, как не оказывать медицинской помощи при диабете или гипертонии.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Пришло время, когда ле­чение ожирения становится в один ряд с лечением серьезных заболеваний.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76D8A-0EB1-4170-862C-8D4320F0BE1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15000" y="6400800"/>
            <a:ext cx="2895600" cy="457200"/>
          </a:xfrm>
        </p:spPr>
        <p:txBody>
          <a:bodyPr/>
          <a:lstStyle>
            <a:lvl1pPr>
              <a:defRPr sz="1200">
                <a:solidFill>
                  <a:srgbClr val="FFFFFF"/>
                </a:solidFill>
                <a:effectLst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82AEEBD-089D-4F6F-96D8-598C57E6AA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228600" y="457200"/>
            <a:ext cx="8229600" cy="5638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715000" y="6400800"/>
            <a:ext cx="2895600" cy="457200"/>
          </a:xfrm>
        </p:spPr>
        <p:txBody>
          <a:bodyPr/>
          <a:lstStyle>
            <a:lvl1pPr>
              <a:defRPr sz="1200">
                <a:solidFill>
                  <a:srgbClr val="FFFFFF"/>
                </a:solidFill>
                <a:effectLst/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7E764B-E59F-445A-B0D8-D346AFC117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accent1">
                <a:lumMod val="75000"/>
                <a:alpha val="54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2ECDC-3315-4CFE-8266-BD0FEE789D89}" type="datetimeFigureOut">
              <a:rPr lang="ru-RU" smtClean="0"/>
              <a:pPr/>
              <a:t>03.10.2007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28F26-A57B-42BB-A2AE-CD24EBD6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MASTER FILES\C04-24-14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9144000" cy="61517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56122" y="0"/>
            <a:ext cx="4887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5">
                    <a:lumMod val="50000"/>
                  </a:schemeClr>
                </a:solidFill>
              </a:rPr>
              <a:t>Ходите</a:t>
            </a:r>
            <a:r>
              <a:rPr lang="ru-RU" sz="54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легко</a:t>
            </a:r>
            <a:endParaRPr lang="ru-RU" sz="5400" b="1" cap="none" spc="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170" name="Group 778"/>
          <p:cNvGraphicFramePr>
            <a:graphicFrameLocks noGrp="1"/>
          </p:cNvGraphicFramePr>
          <p:nvPr/>
        </p:nvGraphicFramePr>
        <p:xfrm>
          <a:off x="2819400" y="0"/>
          <a:ext cx="6076950" cy="6737350"/>
        </p:xfrm>
        <a:graphic>
          <a:graphicData uri="http://schemas.openxmlformats.org/drawingml/2006/table">
            <a:tbl>
              <a:tblPr/>
              <a:tblGrid>
                <a:gridCol w="2011363"/>
                <a:gridCol w="1600200"/>
                <a:gridCol w="1257300"/>
                <a:gridCol w="1208087"/>
              </a:tblGrid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Калорий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Белок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Соя (вареная)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Арахис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½ стакана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Грецкий орех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Творог 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Полпачки (100г)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Куриная ножка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штука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Горох (пюре)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Фасоль (вареная)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Котлета жареная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штука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Сыр 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ломтик (30 г)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Яйцо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штука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Семечки подсолнуха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Брокколи 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Пшено (не вареное)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¼ стакана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Сосиска 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штука (50г)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Макароны (вареные)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 (вареный)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Картофель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 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Хлеб (цельный)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г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Помидоры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Морковь (потёртая)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стакан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172" name="Rectangle 780"/>
          <p:cNvSpPr>
            <a:spLocks noChangeArrowheads="1"/>
          </p:cNvSpPr>
          <p:nvPr/>
        </p:nvSpPr>
        <p:spPr bwMode="auto">
          <a:xfrm>
            <a:off x="0" y="212725"/>
            <a:ext cx="2438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B62427"/>
                </a:solidFill>
                <a:latin typeface="Footlight MT Light" pitchFamily="18" charset="0"/>
                <a:cs typeface="Times New Roman" pitchFamily="18" charset="0"/>
              </a:rPr>
              <a:t>Содержание белка в различных продуктах (г)</a:t>
            </a:r>
            <a:r>
              <a:rPr lang="ru-RU" sz="2800" b="1" i="1">
                <a:solidFill>
                  <a:srgbClr val="FF0000"/>
                </a:solidFill>
                <a:latin typeface="Footlight MT Light" pitchFamily="18" charset="0"/>
                <a:cs typeface="Times New Roman" pitchFamily="18" charset="0"/>
              </a:rPr>
              <a:t> </a:t>
            </a:r>
            <a:endParaRPr lang="ru-RU" sz="2800" b="1" i="1">
              <a:solidFill>
                <a:srgbClr val="FF0000"/>
              </a:solidFill>
              <a:latin typeface="Footlight MT Light" pitchFamily="18" charset="0"/>
            </a:endParaRPr>
          </a:p>
          <a:p>
            <a:pPr eaLnBrk="0" hangingPunct="0"/>
            <a:endParaRPr lang="ru-RU" sz="2800" b="1" i="1">
              <a:solidFill>
                <a:srgbClr val="FF0000"/>
              </a:solidFill>
              <a:latin typeface="Footlight MT Ligh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000133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57199"/>
            <a:ext cx="3409944" cy="4957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000134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714620"/>
            <a:ext cx="4244461" cy="294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000000"/>
            </a:outerShdw>
          </a:effectLst>
        </p:spPr>
        <p:txBody>
          <a:bodyPr>
            <a:normAutofit fontScale="90000"/>
          </a:bodyPr>
          <a:lstStyle/>
          <a:p>
            <a:r>
              <a:rPr lang="ru-RU" sz="4400">
                <a:effectLst/>
                <a:latin typeface="BankGothic Md BT" pitchFamily="34" charset="0"/>
              </a:rPr>
              <a:t>Вода жизненно важна для каждой клетки организма</a:t>
            </a:r>
            <a:endParaRPr lang="en-US" sz="4400">
              <a:effectLst/>
              <a:latin typeface="BankGothic Md BT" pitchFamily="34" charset="0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body" sz="half" idx="1"/>
          </p:nvPr>
        </p:nvSpPr>
        <p:spPr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ru-RU" sz="2800">
                <a:solidFill>
                  <a:srgbClr val="FFFF00"/>
                </a:solidFill>
                <a:effectLst/>
                <a:latin typeface="Arial Narrow" pitchFamily="34" charset="0"/>
              </a:rPr>
              <a:t>Все клетки и ткани нашего организма содержат воду</a:t>
            </a:r>
            <a:endParaRPr lang="en-US" sz="2800">
              <a:solidFill>
                <a:srgbClr val="FFFF00"/>
              </a:solidFill>
              <a:effectLst/>
              <a:latin typeface="Arial Narrow" pitchFamily="34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US" sz="2800">
              <a:solidFill>
                <a:srgbClr val="FFFF00"/>
              </a:solidFill>
              <a:effectLst/>
              <a:latin typeface="Arial Narrow" pitchFamily="34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ru-RU" sz="2800">
                <a:solidFill>
                  <a:srgbClr val="FFFF00"/>
                </a:solidFill>
                <a:effectLst/>
                <a:latin typeface="Arial Narrow" pitchFamily="34" charset="0"/>
              </a:rPr>
              <a:t>Все клетки  потребляют воду </a:t>
            </a:r>
            <a:r>
              <a:rPr lang="en-US" sz="2800">
                <a:solidFill>
                  <a:srgbClr val="FFFF00"/>
                </a:solidFill>
                <a:effectLst/>
                <a:latin typeface="Arial Narrow" pitchFamily="34" charset="0"/>
              </a:rPr>
              <a:t>  </a:t>
            </a:r>
            <a:r>
              <a:rPr lang="ru-RU" sz="2800">
                <a:solidFill>
                  <a:srgbClr val="FFFF00"/>
                </a:solidFill>
                <a:effectLst/>
                <a:latin typeface="Arial Narrow" pitchFamily="34" charset="0"/>
              </a:rPr>
              <a:t>для своей жизнедеятельности</a:t>
            </a:r>
            <a:r>
              <a:rPr lang="en-US" sz="2800">
                <a:solidFill>
                  <a:srgbClr val="FFFF00"/>
                </a:solidFill>
                <a:effectLst/>
                <a:latin typeface="Arial Narrow" pitchFamily="34" charset="0"/>
              </a:rPr>
              <a:t>	</a:t>
            </a:r>
          </a:p>
        </p:txBody>
      </p:sp>
      <p:pic>
        <p:nvPicPr>
          <p:cNvPr id="82952" name="Picture 8" descr="heart2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5183188" y="1692275"/>
            <a:ext cx="3732212" cy="4479925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3" name="Rectangle 113"/>
          <p:cNvSpPr>
            <a:spLocks noChangeArrowheads="1"/>
          </p:cNvSpPr>
          <p:nvPr/>
        </p:nvSpPr>
        <p:spPr bwMode="auto">
          <a:xfrm>
            <a:off x="-890588" y="4652963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74" name="Rectangle 114"/>
          <p:cNvSpPr>
            <a:spLocks noChangeArrowheads="1"/>
          </p:cNvSpPr>
          <p:nvPr/>
        </p:nvSpPr>
        <p:spPr bwMode="auto">
          <a:xfrm>
            <a:off x="-869950" y="4652963"/>
            <a:ext cx="1428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75" name="Rectangle 115"/>
          <p:cNvSpPr>
            <a:spLocks noChangeArrowheads="1"/>
          </p:cNvSpPr>
          <p:nvPr/>
        </p:nvSpPr>
        <p:spPr bwMode="auto">
          <a:xfrm>
            <a:off x="-841375" y="4652963"/>
            <a:ext cx="793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76" name="Rectangle 116"/>
          <p:cNvSpPr>
            <a:spLocks noChangeArrowheads="1"/>
          </p:cNvSpPr>
          <p:nvPr/>
        </p:nvSpPr>
        <p:spPr bwMode="auto">
          <a:xfrm>
            <a:off x="-819150" y="4652963"/>
            <a:ext cx="1428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82" name="Rectangle 122"/>
          <p:cNvSpPr>
            <a:spLocks noChangeArrowheads="1"/>
          </p:cNvSpPr>
          <p:nvPr/>
        </p:nvSpPr>
        <p:spPr bwMode="auto">
          <a:xfrm>
            <a:off x="-1258888" y="4811713"/>
            <a:ext cx="635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85" name="Freeform 125"/>
          <p:cNvSpPr>
            <a:spLocks/>
          </p:cNvSpPr>
          <p:nvPr/>
        </p:nvSpPr>
        <p:spPr bwMode="auto">
          <a:xfrm>
            <a:off x="-1166813" y="4903788"/>
            <a:ext cx="14288" cy="7937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5"/>
              </a:cxn>
              <a:cxn ang="0">
                <a:pos x="0" y="0"/>
              </a:cxn>
              <a:cxn ang="0">
                <a:pos x="9" y="0"/>
              </a:cxn>
              <a:cxn ang="0">
                <a:pos x="9" y="0"/>
              </a:cxn>
            </a:cxnLst>
            <a:rect l="0" t="0" r="r" b="b"/>
            <a:pathLst>
              <a:path w="9" h="5">
                <a:moveTo>
                  <a:pt x="9" y="0"/>
                </a:moveTo>
                <a:lnTo>
                  <a:pt x="0" y="5"/>
                </a:lnTo>
                <a:lnTo>
                  <a:pt x="0" y="0"/>
                </a:lnTo>
                <a:lnTo>
                  <a:pt x="9" y="0"/>
                </a:lnTo>
                <a:lnTo>
                  <a:pt x="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89" name="Rectangle 129"/>
          <p:cNvSpPr>
            <a:spLocks noChangeArrowheads="1"/>
          </p:cNvSpPr>
          <p:nvPr/>
        </p:nvSpPr>
        <p:spPr bwMode="auto">
          <a:xfrm>
            <a:off x="-1039813" y="4852988"/>
            <a:ext cx="7938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01" name="Freeform 141"/>
          <p:cNvSpPr>
            <a:spLocks/>
          </p:cNvSpPr>
          <p:nvPr/>
        </p:nvSpPr>
        <p:spPr bwMode="auto">
          <a:xfrm>
            <a:off x="-1039813" y="4819650"/>
            <a:ext cx="14288" cy="7938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5"/>
              </a:cxn>
              <a:cxn ang="0">
                <a:pos x="0" y="0"/>
              </a:cxn>
              <a:cxn ang="0">
                <a:pos x="9" y="0"/>
              </a:cxn>
              <a:cxn ang="0">
                <a:pos x="9" y="0"/>
              </a:cxn>
            </a:cxnLst>
            <a:rect l="0" t="0" r="r" b="b"/>
            <a:pathLst>
              <a:path w="9" h="5">
                <a:moveTo>
                  <a:pt x="9" y="0"/>
                </a:moveTo>
                <a:lnTo>
                  <a:pt x="0" y="5"/>
                </a:lnTo>
                <a:lnTo>
                  <a:pt x="0" y="0"/>
                </a:lnTo>
                <a:lnTo>
                  <a:pt x="9" y="0"/>
                </a:lnTo>
                <a:lnTo>
                  <a:pt x="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48" name="Freeform 188"/>
          <p:cNvSpPr>
            <a:spLocks/>
          </p:cNvSpPr>
          <p:nvPr/>
        </p:nvSpPr>
        <p:spPr bwMode="auto">
          <a:xfrm>
            <a:off x="-1741488" y="5486400"/>
            <a:ext cx="1588" cy="7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5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5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7772400" cy="1143000"/>
          </a:xfrm>
        </p:spPr>
        <p:txBody>
          <a:bodyPr/>
          <a:lstStyle/>
          <a:p>
            <a:r>
              <a:rPr lang="ru-RU" sz="3600" b="0">
                <a:effectLst/>
                <a:latin typeface="Arial Black" pitchFamily="34" charset="0"/>
              </a:rPr>
              <a:t>Функции воды в организме</a:t>
            </a:r>
            <a:r>
              <a:rPr lang="en-US" sz="4400">
                <a:effectLst/>
                <a:latin typeface="Arial Black" pitchFamily="34" charset="0"/>
              </a:rPr>
              <a:t> </a:t>
            </a:r>
            <a:endParaRPr lang="en-US" sz="4800">
              <a:effectLst/>
              <a:latin typeface="Arial Black" pitchFamily="34" charset="0"/>
            </a:endParaRPr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486400" cy="41148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>
              <a:buFontTx/>
              <a:buChar char="•"/>
            </a:pPr>
            <a:r>
              <a:rPr lang="ru-RU" sz="240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Как растворитель</a:t>
            </a:r>
            <a:endParaRPr lang="en-US" sz="240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	-она среда для химических реакций</a:t>
            </a:r>
            <a:endParaRPr lang="en-US" sz="240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	-среда для транспорта различных веществ</a:t>
            </a:r>
            <a:endParaRPr lang="en-US" sz="240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	-участвует в осуществлении выделительной функции</a:t>
            </a:r>
            <a:endParaRPr lang="en-US" sz="240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Смазочный материал</a:t>
            </a:r>
            <a:endParaRPr lang="en-US" sz="240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ru-RU" sz="2400">
                <a:solidFill>
                  <a:srgbClr val="FFFF00"/>
                </a:solidFill>
                <a:effectLst/>
                <a:latin typeface="Times New Roman" pitchFamily="18" charset="0"/>
              </a:rPr>
              <a:t>Регулятор температуры тела</a:t>
            </a:r>
            <a:endParaRPr lang="en-US" sz="2400"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" name="Group 487"/>
          <p:cNvGrpSpPr>
            <a:grpSpLocks/>
          </p:cNvGrpSpPr>
          <p:nvPr/>
        </p:nvGrpSpPr>
        <p:grpSpPr bwMode="auto">
          <a:xfrm>
            <a:off x="6172200" y="762000"/>
            <a:ext cx="2971800" cy="5638800"/>
            <a:chOff x="3360" y="0"/>
            <a:chExt cx="2256" cy="3888"/>
          </a:xfrm>
        </p:grpSpPr>
        <p:pic>
          <p:nvPicPr>
            <p:cNvPr id="143829" name="Picture 469" descr="j025801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2256" cy="3888"/>
            </a:xfrm>
            <a:prstGeom prst="rect">
              <a:avLst/>
            </a:prstGeom>
            <a:noFill/>
            <a:effectLst>
              <a:outerShdw dist="17961" dir="13500000" algn="ctr" rotWithShape="0">
                <a:srgbClr val="FFFFFF"/>
              </a:outerShdw>
            </a:effectLst>
          </p:spPr>
        </p:pic>
        <p:grpSp>
          <p:nvGrpSpPr>
            <p:cNvPr id="3" name="Group 483"/>
            <p:cNvGrpSpPr>
              <a:grpSpLocks/>
            </p:cNvGrpSpPr>
            <p:nvPr/>
          </p:nvGrpSpPr>
          <p:grpSpPr bwMode="auto">
            <a:xfrm>
              <a:off x="4128" y="864"/>
              <a:ext cx="720" cy="1296"/>
              <a:chOff x="4128" y="864"/>
              <a:chExt cx="720" cy="720"/>
            </a:xfrm>
          </p:grpSpPr>
          <p:pic>
            <p:nvPicPr>
              <p:cNvPr id="143841" name="Picture 481" descr="water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128" y="864"/>
                <a:ext cx="720" cy="720"/>
              </a:xfrm>
              <a:prstGeom prst="rect">
                <a:avLst/>
              </a:prstGeom>
              <a:noFill/>
              <a:effectLst>
                <a:outerShdw dist="17961" dir="13500000" algn="ctr" rotWithShape="0">
                  <a:srgbClr val="000000"/>
                </a:outerShdw>
              </a:effectLst>
            </p:spPr>
          </p:pic>
          <p:sp>
            <p:nvSpPr>
              <p:cNvPr id="143842" name="Rectangle 482"/>
              <p:cNvSpPr>
                <a:spLocks noChangeArrowheads="1"/>
              </p:cNvSpPr>
              <p:nvPr/>
            </p:nvSpPr>
            <p:spPr bwMode="auto">
              <a:xfrm>
                <a:off x="4128" y="1392"/>
                <a:ext cx="720" cy="19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>
                <a:outerShdw dist="17961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6" name="WordArt 12"/>
          <p:cNvSpPr>
            <a:spLocks noChangeArrowheads="1" noChangeShapeType="1" noTextEdit="1"/>
          </p:cNvSpPr>
          <p:nvPr/>
        </p:nvSpPr>
        <p:spPr bwMode="auto">
          <a:xfrm>
            <a:off x="533400" y="1219200"/>
            <a:ext cx="3448050" cy="23479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Душ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419600" y="1752600"/>
            <a:ext cx="4038600" cy="4022725"/>
            <a:chOff x="288" y="1824"/>
            <a:chExt cx="2246" cy="2246"/>
          </a:xfrm>
        </p:grpSpPr>
        <p:sp>
          <p:nvSpPr>
            <p:cNvPr id="129042" name="Oval 18"/>
            <p:cNvSpPr>
              <a:spLocks noChangeArrowheads="1"/>
            </p:cNvSpPr>
            <p:nvPr/>
          </p:nvSpPr>
          <p:spPr bwMode="auto">
            <a:xfrm>
              <a:off x="384" y="1920"/>
              <a:ext cx="1968" cy="206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9039" name="Picture 15" descr="in%20use%20shower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lum bright="12000"/>
            </a:blip>
            <a:srcRect/>
            <a:stretch>
              <a:fillRect/>
            </a:stretch>
          </p:blipFill>
          <p:spPr bwMode="auto">
            <a:xfrm>
              <a:off x="288" y="1824"/>
              <a:ext cx="2246" cy="2246"/>
            </a:xfrm>
            <a:prstGeom prst="rect">
              <a:avLst/>
            </a:prstGeom>
            <a:noFill/>
          </p:spPr>
        </p:pic>
        <p:sp>
          <p:nvSpPr>
            <p:cNvPr id="129040" name="Oval 16"/>
            <p:cNvSpPr>
              <a:spLocks noChangeArrowheads="1"/>
            </p:cNvSpPr>
            <p:nvPr/>
          </p:nvSpPr>
          <p:spPr bwMode="auto">
            <a:xfrm>
              <a:off x="336" y="1920"/>
              <a:ext cx="2064" cy="2064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9048" name="Text Box 24"/>
          <p:cNvSpPr txBox="1">
            <a:spLocks noChangeArrowheads="1"/>
          </p:cNvSpPr>
          <p:nvPr/>
        </p:nvSpPr>
        <p:spPr bwMode="auto">
          <a:xfrm>
            <a:off x="0" y="3962400"/>
            <a:ext cx="25557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None/>
            </a:pPr>
            <a:r>
              <a:rPr lang="ru-RU" sz="2000" b="0" dirty="0">
                <a:effectLst>
                  <a:outerShdw blurRad="38100" dist="38100" dir="2700000" algn="tl">
                    <a:srgbClr val="000066"/>
                  </a:outerShdw>
                </a:effectLst>
              </a:rPr>
              <a:t>Начинайте свой день </a:t>
            </a:r>
          </a:p>
          <a:p>
            <a:pPr marL="342900" indent="-342900">
              <a:buFont typeface="Wingdings" pitchFamily="2" charset="2"/>
              <a:buNone/>
            </a:pPr>
            <a:r>
              <a:rPr lang="ru-RU" sz="2000" b="0" dirty="0">
                <a:effectLst>
                  <a:outerShdw blurRad="38100" dist="38100" dir="2700000" algn="tl">
                    <a:srgbClr val="000066"/>
                  </a:outerShdw>
                </a:effectLst>
              </a:rPr>
              <a:t>с бодрящего душа </a:t>
            </a:r>
            <a:endParaRPr lang="en-US" sz="2000" b="0" dirty="0">
              <a:effectLst>
                <a:outerShdw blurRad="38100" dist="38100" dir="2700000" algn="tl">
                  <a:srgbClr val="000066"/>
                </a:outerShdw>
              </a:effectLst>
            </a:endParaRPr>
          </a:p>
        </p:txBody>
      </p:sp>
      <p:sp>
        <p:nvSpPr>
          <p:cNvPr id="129049" name="Text Box 25"/>
          <p:cNvSpPr txBox="1">
            <a:spLocks noChangeArrowheads="1"/>
          </p:cNvSpPr>
          <p:nvPr/>
        </p:nvSpPr>
        <p:spPr bwMode="auto">
          <a:xfrm>
            <a:off x="838200" y="381000"/>
            <a:ext cx="7453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None/>
            </a:pPr>
            <a:r>
              <a:rPr lang="ru-RU" sz="4000">
                <a:effectLst>
                  <a:outerShdw blurRad="38100" dist="38100" dir="2700000" algn="tl">
                    <a:srgbClr val="000066"/>
                  </a:outerShdw>
                </a:effectLst>
              </a:rPr>
              <a:t>Вода как средство гигиены</a:t>
            </a:r>
            <a:endParaRPr lang="en-US" sz="4000">
              <a:effectLst>
                <a:outerShdw blurRad="38100" dist="38100" dir="2700000" algn="tl">
                  <a:srgbClr val="000066"/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8" name="Picture 8" descr="bevpen01p019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7763" name="Rectangle 3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3309934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effectLst/>
              </a:rPr>
              <a:t>Гидротерапия</a:t>
            </a:r>
            <a:r>
              <a:rPr lang="en-US" sz="4400" dirty="0">
                <a:solidFill>
                  <a:srgbClr val="000000"/>
                </a:solidFill>
                <a:effectLst/>
              </a:rPr>
              <a:t/>
            </a:r>
            <a:br>
              <a:rPr lang="en-US" sz="4400" dirty="0">
                <a:solidFill>
                  <a:srgbClr val="000000"/>
                </a:solidFill>
                <a:effectLst/>
              </a:rPr>
            </a:br>
            <a:r>
              <a:rPr lang="en-US" sz="2800" dirty="0">
                <a:solidFill>
                  <a:srgbClr val="000000"/>
                </a:solidFill>
                <a:effectLst/>
              </a:rPr>
              <a:t>(</a:t>
            </a:r>
            <a:r>
              <a:rPr lang="ru-RU" sz="2800" dirty="0">
                <a:solidFill>
                  <a:srgbClr val="000000"/>
                </a:solidFill>
                <a:effectLst/>
              </a:rPr>
              <a:t>водолечение</a:t>
            </a:r>
            <a:r>
              <a:rPr lang="en-US" sz="2800" dirty="0">
                <a:solidFill>
                  <a:srgbClr val="000000"/>
                </a:solidFill>
                <a:effectLst/>
              </a:rPr>
              <a:t>)</a:t>
            </a:r>
            <a:endParaRPr lang="en-US" sz="4400" dirty="0">
              <a:solidFill>
                <a:srgbClr val="000000"/>
              </a:solidFill>
              <a:effectLst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410200" y="6400800"/>
            <a:ext cx="3390900" cy="457200"/>
            <a:chOff x="3552" y="4032"/>
            <a:chExt cx="2136" cy="288"/>
          </a:xfrm>
        </p:grpSpPr>
        <p:sp>
          <p:nvSpPr>
            <p:cNvPr id="117764" name="Rectangle 4"/>
            <p:cNvSpPr>
              <a:spLocks noChangeArrowheads="1"/>
            </p:cNvSpPr>
            <p:nvPr/>
          </p:nvSpPr>
          <p:spPr bwMode="auto">
            <a:xfrm>
              <a:off x="3552" y="4032"/>
              <a:ext cx="182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buClrTx/>
                <a:buFontTx/>
                <a:buNone/>
              </a:pPr>
              <a:endParaRPr kumimoji="0" lang="ru-RU" sz="1200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17765" name="Rectangle 5"/>
            <p:cNvSpPr>
              <a:spLocks noChangeArrowheads="1"/>
            </p:cNvSpPr>
            <p:nvPr/>
          </p:nvSpPr>
          <p:spPr bwMode="auto">
            <a:xfrm>
              <a:off x="4488" y="4032"/>
              <a:ext cx="12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fld id="{182C79A1-439B-438C-B58F-032A544C8B5A}" type="slidenum">
                <a:rPr kumimoji="0" lang="en-US" sz="1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pPr>
                  <a:spcBef>
                    <a:spcPct val="0"/>
                  </a:spcBef>
                  <a:buClrTx/>
                  <a:buFontTx/>
                  <a:buNone/>
                </a:pPr>
                <a:t>16</a:t>
              </a:fld>
              <a:endParaRPr kumimoji="0" lang="en-US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667" name="Picture 3" descr="drinkWater-1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 t="13715"/>
          <a:stretch>
            <a:fillRect/>
          </a:stretch>
        </p:blipFill>
        <p:spPr bwMode="auto">
          <a:xfrm>
            <a:off x="1981200" y="1600200"/>
            <a:ext cx="5029200" cy="4232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41670" name="Rectangle 6"/>
          <p:cNvSpPr>
            <a:spLocks noChangeArrowheads="1"/>
          </p:cNvSpPr>
          <p:nvPr/>
        </p:nvSpPr>
        <p:spPr bwMode="auto">
          <a:xfrm>
            <a:off x="228600" y="0"/>
            <a:ext cx="87630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ru-RU" sz="4000">
                <a:solidFill>
                  <a:srgbClr val="FFFF00"/>
                </a:solidFill>
                <a:effectLst/>
              </a:rPr>
              <a:t>Вода –</a:t>
            </a:r>
          </a:p>
          <a:p>
            <a:pPr marL="342900" indent="-342900" algn="ctr">
              <a:buFont typeface="Wingdings" pitchFamily="2" charset="2"/>
              <a:buNone/>
            </a:pPr>
            <a:r>
              <a:rPr lang="ru-RU" sz="4000">
                <a:solidFill>
                  <a:srgbClr val="FFFF00"/>
                </a:solidFill>
                <a:effectLst/>
              </a:rPr>
              <a:t> самый лучший напиток</a:t>
            </a:r>
            <a:endParaRPr lang="en-US" sz="400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Arno Pro Display" pitchFamily="18" charset="0"/>
              </a:rPr>
              <a:t>«</a:t>
            </a:r>
            <a:r>
              <a:rPr lang="ru-RU" sz="3600" b="1" i="1" dirty="0">
                <a:latin typeface="Arno Pro Display" pitchFamily="18" charset="0"/>
              </a:rPr>
              <a:t>Учитывая неизменное присутствие </a:t>
            </a:r>
            <a:r>
              <a:rPr lang="ru-RU" sz="3600" b="1" i="1" dirty="0" smtClean="0">
                <a:latin typeface="Arno Pro Display" pitchFamily="18" charset="0"/>
              </a:rPr>
              <a:t>духовного </a:t>
            </a:r>
          </a:p>
          <a:p>
            <a:pPr algn="ctr"/>
            <a:r>
              <a:rPr lang="ru-RU" sz="3600" b="1" i="1" dirty="0" smtClean="0">
                <a:latin typeface="Arno Pro Display" pitchFamily="18" charset="0"/>
              </a:rPr>
              <a:t>компонента </a:t>
            </a:r>
            <a:r>
              <a:rPr lang="ru-RU" sz="3600" b="1" i="1" dirty="0">
                <a:latin typeface="Arno Pro Display" pitchFamily="18" charset="0"/>
              </a:rPr>
              <a:t>в поведении </a:t>
            </a:r>
            <a:r>
              <a:rPr lang="ru-RU" sz="3600" b="1" i="1" dirty="0" smtClean="0">
                <a:latin typeface="Arno Pro Display" pitchFamily="18" charset="0"/>
              </a:rPr>
              <a:t>человека </a:t>
            </a:r>
            <a:r>
              <a:rPr lang="ru-RU" sz="3600" b="1" i="1" dirty="0">
                <a:latin typeface="Arno Pro Display" pitchFamily="18" charset="0"/>
              </a:rPr>
              <a:t>и веские </a:t>
            </a:r>
            <a:endParaRPr lang="ru-RU" sz="3600" b="1" i="1" dirty="0" smtClean="0">
              <a:latin typeface="Arno Pro Display" pitchFamily="18" charset="0"/>
            </a:endParaRPr>
          </a:p>
          <a:p>
            <a:pPr algn="ctr"/>
            <a:r>
              <a:rPr lang="ru-RU" sz="3600" b="1" i="1" dirty="0" smtClean="0">
                <a:latin typeface="Arno Pro Display" pitchFamily="18" charset="0"/>
              </a:rPr>
              <a:t>аргументы </a:t>
            </a:r>
            <a:r>
              <a:rPr lang="ru-RU" sz="3600" b="1" i="1" dirty="0">
                <a:latin typeface="Arno Pro Display" pitchFamily="18" charset="0"/>
              </a:rPr>
              <a:t>в пользу сверхъестественного </a:t>
            </a:r>
            <a:endParaRPr lang="ru-RU" sz="3600" b="1" i="1" dirty="0" smtClean="0">
              <a:latin typeface="Arno Pro Display" pitchFamily="18" charset="0"/>
            </a:endParaRPr>
          </a:p>
          <a:p>
            <a:pPr algn="ctr"/>
            <a:r>
              <a:rPr lang="ru-RU" sz="3600" b="1" i="1" dirty="0" smtClean="0">
                <a:latin typeface="Arno Pro Display" pitchFamily="18" charset="0"/>
              </a:rPr>
              <a:t>начала </a:t>
            </a:r>
            <a:r>
              <a:rPr lang="ru-RU" sz="3600" b="1" i="1" dirty="0">
                <a:latin typeface="Arno Pro Display" pitchFamily="18" charset="0"/>
              </a:rPr>
              <a:t>бытия, </a:t>
            </a:r>
            <a:r>
              <a:rPr lang="ru-RU" sz="3600" b="1" i="1" dirty="0" smtClean="0">
                <a:latin typeface="Arno Pro Display" pitchFamily="18" charset="0"/>
              </a:rPr>
              <a:t>людям </a:t>
            </a:r>
            <a:r>
              <a:rPr lang="ru-RU" sz="3600" b="1" i="1" dirty="0">
                <a:latin typeface="Arno Pro Display" pitchFamily="18" charset="0"/>
              </a:rPr>
              <a:t>необходимо </a:t>
            </a:r>
            <a:r>
              <a:rPr lang="ru-RU" sz="3600" b="1" i="1" dirty="0" smtClean="0">
                <a:latin typeface="Arno Pro Display" pitchFamily="18" charset="0"/>
              </a:rPr>
              <a:t>переосмыслить</a:t>
            </a:r>
          </a:p>
          <a:p>
            <a:pPr algn="ctr"/>
            <a:r>
              <a:rPr lang="ru-RU" sz="3600" b="1" i="1" dirty="0" smtClean="0">
                <a:latin typeface="Arno Pro Display" pitchFamily="18" charset="0"/>
              </a:rPr>
              <a:t> </a:t>
            </a:r>
            <a:r>
              <a:rPr lang="ru-RU" sz="3600" b="1" i="1" dirty="0">
                <a:latin typeface="Arno Pro Display" pitchFamily="18" charset="0"/>
              </a:rPr>
              <a:t>роль духовного измерения в своей жизни</a:t>
            </a:r>
            <a:r>
              <a:rPr lang="ru-RU" sz="3600" b="1" i="1" dirty="0" smtClean="0">
                <a:latin typeface="Arno Pro Display" pitchFamily="18" charset="0"/>
              </a:rPr>
              <a:t>». </a:t>
            </a:r>
          </a:p>
          <a:p>
            <a:r>
              <a:rPr lang="ru-RU" sz="3600" b="1" i="1" dirty="0">
                <a:latin typeface="Arno Pro Display" pitchFamily="18" charset="0"/>
              </a:rPr>
              <a:t> </a:t>
            </a:r>
            <a:r>
              <a:rPr lang="ru-RU" sz="3600" b="1" i="1" dirty="0" smtClean="0">
                <a:latin typeface="Arno Pro Display" pitchFamily="18" charset="0"/>
              </a:rPr>
              <a:t>                                                                              Бернард </a:t>
            </a:r>
            <a:r>
              <a:rPr lang="ru-RU" sz="3600" b="1" i="1" dirty="0" err="1" smtClean="0">
                <a:latin typeface="Arno Pro Display" pitchFamily="18" charset="0"/>
              </a:rPr>
              <a:t>Барлесон</a:t>
            </a:r>
            <a:r>
              <a:rPr lang="ru-RU" sz="3600" b="1" i="1" dirty="0" smtClean="0">
                <a:latin typeface="Arno Pro Display" pitchFamily="18" charset="0"/>
              </a:rPr>
              <a:t> </a:t>
            </a:r>
            <a:endParaRPr lang="ru-RU" sz="36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MASTER FILES\C04-24-14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9144000" cy="61517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56122" y="0"/>
            <a:ext cx="4887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5">
                    <a:lumMod val="50000"/>
                  </a:schemeClr>
                </a:solidFill>
              </a:rPr>
              <a:t>Ходите</a:t>
            </a:r>
            <a:r>
              <a:rPr lang="ru-RU" sz="54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легко</a:t>
            </a:r>
            <a:endParaRPr lang="ru-RU" sz="5400" b="1" cap="none" spc="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00108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/>
              <a:t>        «</a:t>
            </a:r>
            <a:r>
              <a:rPr lang="ru-RU" sz="3200" b="1" i="1" dirty="0"/>
              <a:t>Ваша пища должна быть лекарством</a:t>
            </a:r>
            <a:r>
              <a:rPr lang="ru-RU" sz="3200" b="1" i="1" dirty="0" smtClean="0"/>
              <a:t>,</a:t>
            </a:r>
          </a:p>
          <a:p>
            <a:pPr algn="ctr"/>
            <a:r>
              <a:rPr lang="ru-RU" sz="3200" b="1" i="1" dirty="0" smtClean="0"/>
              <a:t> </a:t>
            </a:r>
            <a:r>
              <a:rPr lang="ru-RU" sz="3200" b="1" i="1" dirty="0"/>
              <a:t>а ваше лекарство должно быть пищей» </a:t>
            </a:r>
            <a:endParaRPr lang="ru-RU" sz="3200" b="1" i="1" dirty="0" smtClean="0"/>
          </a:p>
          <a:p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                                         Гиппократ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3571876"/>
            <a:ext cx="84070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dirty="0"/>
              <a:t>«Все есть яд, </a:t>
            </a:r>
            <a:r>
              <a:rPr lang="ru-RU" sz="3200" b="1" i="1" dirty="0" smtClean="0"/>
              <a:t>все </a:t>
            </a:r>
            <a:r>
              <a:rPr lang="ru-RU" sz="3200" b="1" i="1" dirty="0"/>
              <a:t>есть лекарство </a:t>
            </a:r>
            <a:r>
              <a:rPr lang="ru-RU" sz="3200" b="1" i="1" dirty="0" smtClean="0"/>
              <a:t>–</a:t>
            </a:r>
          </a:p>
          <a:p>
            <a:pPr algn="ctr"/>
            <a:r>
              <a:rPr lang="ru-RU" sz="3200" b="1" i="1" dirty="0" smtClean="0"/>
              <a:t> </a:t>
            </a:r>
            <a:r>
              <a:rPr lang="ru-RU" sz="3200" b="1" i="1" dirty="0"/>
              <a:t>все зависит от дозы» </a:t>
            </a:r>
            <a:endParaRPr lang="ru-RU" sz="3200" b="1" i="1" dirty="0" smtClean="0"/>
          </a:p>
          <a:p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                                     </a:t>
            </a:r>
            <a:r>
              <a:rPr lang="ru-RU" sz="3200" b="1" i="1" dirty="0"/>
              <a:t> </a:t>
            </a:r>
            <a:r>
              <a:rPr lang="ru-RU" sz="3200" b="1" i="1" dirty="0" smtClean="0"/>
              <a:t> Парацельс</a:t>
            </a:r>
            <a:endParaRPr lang="ru-RU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214290"/>
            <a:ext cx="4040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0099"/>
                </a:solidFill>
              </a:rPr>
              <a:t>Принципы </a:t>
            </a:r>
            <a:r>
              <a:rPr lang="ru-RU" sz="3200" b="1" dirty="0" smtClean="0">
                <a:solidFill>
                  <a:srgbClr val="000099"/>
                </a:solidFill>
              </a:rPr>
              <a:t>диететики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071546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Ешьте разнообразные продукты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buFont typeface="Wingdings" pitchFamily="2" charset="2"/>
              <a:buChar char="v"/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Уравновешивайте 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количество поедаемой пищи </a:t>
            </a:r>
            <a:endParaRPr lang="ru-RU" sz="28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с 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вашей физической активностью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Выбирайте диету с обилием зерновых продуктов, </a:t>
            </a:r>
            <a:endParaRPr lang="ru-RU" sz="28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овощей 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фруктов.</a:t>
            </a:r>
          </a:p>
          <a:p>
            <a:pPr lvl="1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Выбирайте диету с низким содержанием жира, </a:t>
            </a:r>
            <a:endParaRPr lang="ru-RU" sz="28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насыщенного 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жира и холестерина.</a:t>
            </a:r>
          </a:p>
          <a:p>
            <a:pPr lvl="1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Выбирайте диету с умеренным содержанием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 lvl="1"/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сахара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Выбирайте диету с умеренным содержанием </a:t>
            </a:r>
            <a:endParaRPr lang="ru-RU" sz="28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соли 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соды.</a:t>
            </a:r>
          </a:p>
          <a:p>
            <a:pPr lvl="1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вы употребляете алкогольные напитки, </a:t>
            </a:r>
            <a:endParaRPr lang="ru-RU" sz="2800" b="1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   делайте 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это умеренно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285728"/>
            <a:ext cx="5154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990099"/>
                </a:solidFill>
              </a:rPr>
              <a:t>Способ употребления пищи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3" y="1285860"/>
            <a:ext cx="892971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Выдерживание интервала в 5-6 часов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между</a:t>
            </a:r>
          </a:p>
          <a:p>
            <a:pPr lvl="0"/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приемами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пищи</a:t>
            </a:r>
            <a:endParaRPr lang="ru-RU" sz="2800" b="1" i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Воздержание от перекусываний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Соблюдение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режима</a:t>
            </a:r>
            <a:endParaRPr lang="ru-RU" sz="2800" b="1" i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Прием теплой пищи, не холодной или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горячей</a:t>
            </a:r>
            <a:endParaRPr lang="ru-RU" sz="2800" b="1" i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Тщательное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пережевывание</a:t>
            </a:r>
            <a:endParaRPr lang="ru-RU" sz="2800" b="1" i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Дух радости и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благодарения</a:t>
            </a:r>
            <a:endParaRPr lang="ru-RU" sz="2800" b="1" i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Несложная пища, не много блюд за один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прием</a:t>
            </a:r>
            <a:endParaRPr lang="ru-RU" sz="2800" b="1" i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Легкая прогулка после приема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пищи</a:t>
            </a:r>
            <a:endParaRPr lang="ru-RU" sz="2800" b="1" i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Избегать неудачных сочетаний </a:t>
            </a:r>
            <a:r>
              <a:rPr lang="ru-RU" sz="28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04800" y="619125"/>
            <a:ext cx="71501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Пищевые вещества или </a:t>
            </a:r>
            <a:r>
              <a:rPr lang="ru-RU" sz="4000" b="1" dirty="0" err="1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нутриенты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 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1524000"/>
            <a:ext cx="9144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dirty="0"/>
              <a:t>  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– это химические вещества в составе пищевых продуктов, которые организм использует для построения, обновления своих органов и тканей, а также для получения из них энергии для выполнения работы.</a:t>
            </a:r>
          </a:p>
          <a:p>
            <a:endParaRPr lang="ru-RU" sz="40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pic>
        <p:nvPicPr>
          <p:cNvPr id="4" name="Picture 6" descr="поротная 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533400"/>
            <a:ext cx="571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поротная 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535463">
            <a:off x="3505200" y="4800600"/>
            <a:ext cx="571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543976">
            <a:off x="5943600" y="5105400"/>
            <a:ext cx="2286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8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53340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3276600" y="1371600"/>
            <a:ext cx="2362200" cy="3352800"/>
            <a:chOff x="2064" y="864"/>
            <a:chExt cx="1488" cy="2112"/>
          </a:xfrm>
        </p:grpSpPr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2064" y="864"/>
              <a:ext cx="1488" cy="576"/>
            </a:xfrm>
            <a:prstGeom prst="rect">
              <a:avLst/>
            </a:prstGeom>
            <a:solidFill>
              <a:srgbClr val="D488C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>
                  <a:solidFill>
                    <a:srgbClr val="C00000"/>
                  </a:solidFill>
                </a:rPr>
                <a:t>Источник энергии</a:t>
              </a: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2064" y="1584"/>
              <a:ext cx="1488" cy="576"/>
            </a:xfrm>
            <a:prstGeom prst="rect">
              <a:avLst/>
            </a:prstGeom>
            <a:solidFill>
              <a:srgbClr val="D488C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>
                  <a:solidFill>
                    <a:srgbClr val="C00000"/>
                  </a:solidFill>
                </a:rPr>
                <a:t>Рост и обновление </a:t>
              </a:r>
            </a:p>
            <a:p>
              <a:pPr algn="ctr"/>
              <a:r>
                <a:rPr lang="ru-RU" b="1">
                  <a:solidFill>
                    <a:srgbClr val="C00000"/>
                  </a:solidFill>
                </a:rPr>
                <a:t>тканей</a:t>
              </a: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064" y="2400"/>
              <a:ext cx="1488" cy="576"/>
            </a:xfrm>
            <a:prstGeom prst="rect">
              <a:avLst/>
            </a:prstGeom>
            <a:solidFill>
              <a:srgbClr val="D488C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 dirty="0">
                  <a:solidFill>
                    <a:srgbClr val="C00000"/>
                  </a:solidFill>
                </a:rPr>
                <a:t>Регуляция обмена</a:t>
              </a:r>
            </a:p>
            <a:p>
              <a:pPr algn="ctr"/>
              <a:r>
                <a:rPr lang="ru-RU" b="1" dirty="0">
                  <a:solidFill>
                    <a:srgbClr val="C00000"/>
                  </a:solidFill>
                </a:rPr>
                <a:t> веществ</a:t>
              </a:r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533400" y="2895600"/>
            <a:ext cx="2743200" cy="3352800"/>
            <a:chOff x="336" y="1824"/>
            <a:chExt cx="1728" cy="2112"/>
          </a:xfrm>
          <a:solidFill>
            <a:srgbClr val="D488CB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36" y="1824"/>
              <a:ext cx="1248" cy="57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ru-RU" b="1" dirty="0">
                  <a:solidFill>
                    <a:srgbClr val="C00000"/>
                  </a:solidFill>
                </a:rPr>
                <a:t>Минеральные</a:t>
              </a:r>
            </a:p>
            <a:p>
              <a:pPr algn="ctr">
                <a:defRPr/>
              </a:pPr>
              <a:r>
                <a:rPr lang="ru-RU" b="1" dirty="0">
                  <a:solidFill>
                    <a:srgbClr val="C00000"/>
                  </a:solidFill>
                </a:rPr>
                <a:t> вещества</a:t>
              </a: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336" y="2592"/>
              <a:ext cx="1248" cy="57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ru-RU" b="1" dirty="0">
                  <a:solidFill>
                    <a:srgbClr val="C00000"/>
                  </a:solidFill>
                </a:rPr>
                <a:t>Витамины</a:t>
              </a: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384" y="3360"/>
              <a:ext cx="1248" cy="57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ru-RU" b="1" dirty="0">
                  <a:solidFill>
                    <a:srgbClr val="C00000"/>
                  </a:solidFill>
                </a:rPr>
                <a:t>Вода</a:t>
              </a:r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1632" y="3648"/>
              <a:ext cx="144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flipV="1">
              <a:off x="1776" y="1872"/>
              <a:ext cx="0" cy="177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>
              <a:off x="1584" y="2880"/>
              <a:ext cx="19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1776" y="2640"/>
              <a:ext cx="28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1776" y="1872"/>
              <a:ext cx="28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1584" y="2112"/>
              <a:ext cx="19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6" name="Group 36"/>
          <p:cNvGrpSpPr>
            <a:grpSpLocks/>
          </p:cNvGrpSpPr>
          <p:nvPr/>
        </p:nvGrpSpPr>
        <p:grpSpPr bwMode="auto">
          <a:xfrm>
            <a:off x="533400" y="457200"/>
            <a:ext cx="2743200" cy="2133600"/>
            <a:chOff x="336" y="288"/>
            <a:chExt cx="1728" cy="1344"/>
          </a:xfrm>
        </p:grpSpPr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384" y="288"/>
              <a:ext cx="1248" cy="576"/>
            </a:xfrm>
            <a:prstGeom prst="ellipse">
              <a:avLst/>
            </a:prstGeom>
            <a:solidFill>
              <a:srgbClr val="D488C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7"/>
            <p:cNvSpPr>
              <a:spLocks noChangeArrowheads="1"/>
            </p:cNvSpPr>
            <p:nvPr/>
          </p:nvSpPr>
          <p:spPr bwMode="auto">
            <a:xfrm>
              <a:off x="336" y="1056"/>
              <a:ext cx="1248" cy="576"/>
            </a:xfrm>
            <a:prstGeom prst="ellipse">
              <a:avLst/>
            </a:prstGeom>
            <a:solidFill>
              <a:srgbClr val="D488C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>
                  <a:solidFill>
                    <a:srgbClr val="C00000"/>
                  </a:solidFill>
                </a:rPr>
                <a:t>Жиры</a:t>
              </a:r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>
              <a:off x="1632" y="624"/>
              <a:ext cx="43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 flipV="1">
              <a:off x="1584" y="1200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Text Box 30"/>
            <p:cNvSpPr txBox="1">
              <a:spLocks noChangeArrowheads="1"/>
            </p:cNvSpPr>
            <p:nvPr/>
          </p:nvSpPr>
          <p:spPr bwMode="auto">
            <a:xfrm>
              <a:off x="576" y="475"/>
              <a:ext cx="912" cy="231"/>
            </a:xfrm>
            <a:prstGeom prst="rect">
              <a:avLst/>
            </a:prstGeom>
            <a:solidFill>
              <a:srgbClr val="D488CB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rgbClr val="C00000"/>
                  </a:solidFill>
                </a:rPr>
                <a:t>Углеводы</a:t>
              </a:r>
            </a:p>
          </p:txBody>
        </p:sp>
      </p:grpSp>
      <p:grpSp>
        <p:nvGrpSpPr>
          <p:cNvPr id="22" name="Group 39"/>
          <p:cNvGrpSpPr>
            <a:grpSpLocks/>
          </p:cNvGrpSpPr>
          <p:nvPr/>
        </p:nvGrpSpPr>
        <p:grpSpPr bwMode="auto">
          <a:xfrm>
            <a:off x="5638800" y="1828800"/>
            <a:ext cx="3276600" cy="2514600"/>
            <a:chOff x="3552" y="1152"/>
            <a:chExt cx="2064" cy="1584"/>
          </a:xfrm>
          <a:solidFill>
            <a:srgbClr val="D488CB"/>
          </a:solidFill>
        </p:grpSpPr>
        <p:sp>
          <p:nvSpPr>
            <p:cNvPr id="23" name="Oval 11"/>
            <p:cNvSpPr>
              <a:spLocks noChangeArrowheads="1"/>
            </p:cNvSpPr>
            <p:nvPr/>
          </p:nvSpPr>
          <p:spPr bwMode="auto">
            <a:xfrm>
              <a:off x="4368" y="1632"/>
              <a:ext cx="1248" cy="576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 flipV="1">
              <a:off x="3552" y="1152"/>
              <a:ext cx="816" cy="76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3552" y="1968"/>
              <a:ext cx="81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H="1">
              <a:off x="3552" y="2016"/>
              <a:ext cx="816" cy="72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Text Box 35"/>
            <p:cNvSpPr txBox="1">
              <a:spLocks noChangeArrowheads="1"/>
            </p:cNvSpPr>
            <p:nvPr/>
          </p:nvSpPr>
          <p:spPr bwMode="auto">
            <a:xfrm>
              <a:off x="4752" y="1776"/>
              <a:ext cx="586" cy="23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b="1" dirty="0">
                  <a:solidFill>
                    <a:srgbClr val="C00000"/>
                  </a:solidFill>
                </a:rPr>
                <a:t>Белки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714348" y="857232"/>
            <a:ext cx="5357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Определение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0" y="2928934"/>
            <a:ext cx="9144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Белок – это соединение,  содержащее</a:t>
            </a:r>
          </a:p>
          <a:p>
            <a:pPr algn="ctr"/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в себе атомы углерода, водорода, </a:t>
            </a:r>
          </a:p>
          <a:p>
            <a:pPr algn="ctr"/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кислорода и азота, соединенные в  </a:t>
            </a:r>
          </a:p>
          <a:p>
            <a:pPr algn="ctr"/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цепеподобные аминокислоты.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762000"/>
            <a:ext cx="16097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lum bright="-30000"/>
          </a:blip>
          <a:srcRect/>
          <a:stretch>
            <a:fillRect/>
          </a:stretch>
        </p:blipFill>
        <p:spPr bwMode="auto">
          <a:xfrm>
            <a:off x="0" y="1581150"/>
            <a:ext cx="91440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590800" y="152400"/>
            <a:ext cx="3408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C3300"/>
                </a:solidFill>
              </a:rPr>
              <a:t>Аминокислоты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295400" y="1295400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  </a:t>
            </a: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1981200" y="914400"/>
            <a:ext cx="4648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/>
          </a:p>
          <a:p>
            <a:pPr algn="ctr"/>
            <a:r>
              <a:rPr lang="ru-RU" sz="2400"/>
              <a:t>20 аминокислот</a:t>
            </a:r>
          </a:p>
          <a:p>
            <a:pPr algn="ctr"/>
            <a:endParaRPr lang="ru-RU" sz="240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990600" y="1828800"/>
            <a:ext cx="6934200" cy="5029200"/>
            <a:chOff x="624" y="1152"/>
            <a:chExt cx="4368" cy="3168"/>
          </a:xfrm>
        </p:grpSpPr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3600" y="1488"/>
              <a:ext cx="1392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b="1"/>
                <a:t>Незаменимые</a:t>
              </a:r>
            </a:p>
          </p:txBody>
        </p:sp>
        <p:sp>
          <p:nvSpPr>
            <p:cNvPr id="17421" name="Line 13"/>
            <p:cNvSpPr>
              <a:spLocks noChangeShapeType="1"/>
            </p:cNvSpPr>
            <p:nvPr/>
          </p:nvSpPr>
          <p:spPr bwMode="auto">
            <a:xfrm flipH="1">
              <a:off x="1344" y="1152"/>
              <a:ext cx="1344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Rectangle 15"/>
            <p:cNvSpPr>
              <a:spLocks noChangeArrowheads="1"/>
            </p:cNvSpPr>
            <p:nvPr/>
          </p:nvSpPr>
          <p:spPr bwMode="auto">
            <a:xfrm>
              <a:off x="624" y="1488"/>
              <a:ext cx="1392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b="1"/>
                <a:t>Заменимые</a:t>
              </a:r>
            </a:p>
          </p:txBody>
        </p:sp>
        <p:sp>
          <p:nvSpPr>
            <p:cNvPr id="17424" name="Line 16"/>
            <p:cNvSpPr>
              <a:spLocks noChangeShapeType="1"/>
            </p:cNvSpPr>
            <p:nvPr/>
          </p:nvSpPr>
          <p:spPr bwMode="auto">
            <a:xfrm>
              <a:off x="2640" y="1152"/>
              <a:ext cx="1584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Oval 17"/>
            <p:cNvSpPr>
              <a:spLocks noChangeArrowheads="1"/>
            </p:cNvSpPr>
            <p:nvPr/>
          </p:nvSpPr>
          <p:spPr bwMode="auto">
            <a:xfrm>
              <a:off x="4080" y="2400"/>
              <a:ext cx="576" cy="57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600" b="1"/>
                <a:t> </a:t>
              </a:r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960" y="2400"/>
              <a:ext cx="576" cy="57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b="1"/>
                <a:t>12</a:t>
              </a:r>
            </a:p>
          </p:txBody>
        </p:sp>
        <p:sp>
          <p:nvSpPr>
            <p:cNvPr id="17429" name="Text Box 21"/>
            <p:cNvSpPr txBox="1">
              <a:spLocks noChangeArrowheads="1"/>
            </p:cNvSpPr>
            <p:nvPr/>
          </p:nvSpPr>
          <p:spPr bwMode="auto">
            <a:xfrm>
              <a:off x="4229" y="254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/>
                <a:t>8</a:t>
              </a:r>
            </a:p>
          </p:txBody>
        </p:sp>
        <p:sp>
          <p:nvSpPr>
            <p:cNvPr id="17430" name="Line 22"/>
            <p:cNvSpPr>
              <a:spLocks noChangeShapeType="1"/>
            </p:cNvSpPr>
            <p:nvPr/>
          </p:nvSpPr>
          <p:spPr bwMode="auto">
            <a:xfrm>
              <a:off x="1248" y="206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1" name="Line 23"/>
            <p:cNvSpPr>
              <a:spLocks noChangeShapeType="1"/>
            </p:cNvSpPr>
            <p:nvPr/>
          </p:nvSpPr>
          <p:spPr bwMode="auto">
            <a:xfrm>
              <a:off x="4368" y="2064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4" name="Rectangle 26"/>
            <p:cNvSpPr>
              <a:spLocks noChangeArrowheads="1"/>
            </p:cNvSpPr>
            <p:nvPr/>
          </p:nvSpPr>
          <p:spPr bwMode="auto">
            <a:xfrm>
              <a:off x="864" y="3312"/>
              <a:ext cx="816" cy="10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b="1"/>
                <a:t>Глицин</a:t>
              </a:r>
            </a:p>
            <a:p>
              <a:pPr algn="ctr"/>
              <a:r>
                <a:rPr lang="ru-RU" b="1"/>
                <a:t>Аргинин</a:t>
              </a:r>
            </a:p>
            <a:p>
              <a:pPr algn="ctr"/>
              <a:r>
                <a:rPr lang="ru-RU" b="1"/>
                <a:t>Пролин</a:t>
              </a:r>
            </a:p>
            <a:p>
              <a:pPr algn="ctr"/>
              <a:r>
                <a:rPr lang="ru-RU" b="1"/>
                <a:t>Серин</a:t>
              </a:r>
            </a:p>
            <a:p>
              <a:pPr algn="ctr"/>
              <a:r>
                <a:rPr lang="ru-RU" b="1"/>
                <a:t>Аланин</a:t>
              </a:r>
            </a:p>
          </p:txBody>
        </p:sp>
        <p:sp>
          <p:nvSpPr>
            <p:cNvPr id="17437" name="Line 29"/>
            <p:cNvSpPr>
              <a:spLocks noChangeShapeType="1"/>
            </p:cNvSpPr>
            <p:nvPr/>
          </p:nvSpPr>
          <p:spPr bwMode="auto">
            <a:xfrm>
              <a:off x="1248" y="2976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438" name="Rectangle 30"/>
            <p:cNvSpPr>
              <a:spLocks noChangeArrowheads="1"/>
            </p:cNvSpPr>
            <p:nvPr/>
          </p:nvSpPr>
          <p:spPr bwMode="auto">
            <a:xfrm>
              <a:off x="3984" y="3312"/>
              <a:ext cx="816" cy="10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b="1"/>
                <a:t>Лейцин</a:t>
              </a:r>
            </a:p>
            <a:p>
              <a:pPr algn="ctr"/>
              <a:r>
                <a:rPr lang="ru-RU" b="1"/>
                <a:t>Лизин</a:t>
              </a:r>
            </a:p>
            <a:p>
              <a:pPr algn="ctr"/>
              <a:r>
                <a:rPr lang="ru-RU" b="1"/>
                <a:t>Метионин</a:t>
              </a:r>
            </a:p>
            <a:p>
              <a:pPr algn="ctr"/>
              <a:r>
                <a:rPr lang="ru-RU" b="1"/>
                <a:t>Валин</a:t>
              </a:r>
            </a:p>
            <a:p>
              <a:pPr algn="ctr"/>
              <a:r>
                <a:rPr lang="ru-RU" b="1"/>
                <a:t>Треонин </a:t>
              </a:r>
            </a:p>
          </p:txBody>
        </p:sp>
        <p:sp>
          <p:nvSpPr>
            <p:cNvPr id="17440" name="Line 32"/>
            <p:cNvSpPr>
              <a:spLocks noChangeShapeType="1"/>
            </p:cNvSpPr>
            <p:nvPr/>
          </p:nvSpPr>
          <p:spPr bwMode="auto">
            <a:xfrm>
              <a:off x="4368" y="2976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143108" y="500042"/>
            <a:ext cx="6545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i="1" dirty="0"/>
              <a:t>Рекомендуемая дневная норма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57158" y="1428736"/>
            <a:ext cx="7835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/>
              <a:t>Всемирная Организация Здравоохранения</a:t>
            </a:r>
          </a:p>
          <a:p>
            <a:r>
              <a:rPr lang="ru-RU" sz="2800" b="1" dirty="0"/>
              <a:t> рекомендует 0,75 грамм белка на 1 кг веса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571736" y="2786058"/>
            <a:ext cx="4527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/>
              <a:t>0,75х65=48,75 (грамм)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357158" y="4214818"/>
            <a:ext cx="79866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60 -80 граммов – для занятых физическим трудом</a:t>
            </a:r>
          </a:p>
          <a:p>
            <a:r>
              <a:rPr lang="ru-RU" sz="2400" b="1" dirty="0"/>
              <a:t>20-30 граммов для людей, ведущих сидячий </a:t>
            </a:r>
            <a:r>
              <a:rPr lang="ru-RU" sz="2400" b="1" dirty="0" smtClean="0"/>
              <a:t>образ </a:t>
            </a:r>
            <a:r>
              <a:rPr lang="ru-RU" sz="2400" b="1" dirty="0"/>
              <a:t>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  <p:bldP spid="43014" grpId="0"/>
      <p:bldP spid="430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1576</Words>
  <Application>Microsoft Office PowerPoint</Application>
  <PresentationFormat>Экран (4:3)</PresentationFormat>
  <Paragraphs>293</Paragraphs>
  <Slides>19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Вода жизненно важна для каждой клетки организма</vt:lpstr>
      <vt:lpstr>Функции воды в организме </vt:lpstr>
      <vt:lpstr>Слайд 15</vt:lpstr>
      <vt:lpstr>Гидротерапия (водолечение)</vt:lpstr>
      <vt:lpstr>Слайд 17</vt:lpstr>
      <vt:lpstr>Слайд 18</vt:lpstr>
      <vt:lpstr>Слайд 19</vt:lpstr>
    </vt:vector>
  </TitlesOfParts>
  <Company>Kontora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13</cp:revision>
  <dcterms:created xsi:type="dcterms:W3CDTF">2007-10-02T13:51:53Z</dcterms:created>
  <dcterms:modified xsi:type="dcterms:W3CDTF">2007-10-03T14:25:17Z</dcterms:modified>
</cp:coreProperties>
</file>