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Default Extension="vml" ContentType="application/vnd.openxmlformats-officedocument.vmlDrawing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90" r:id="rId2"/>
    <p:sldId id="267" r:id="rId3"/>
    <p:sldId id="262" r:id="rId4"/>
    <p:sldId id="289" r:id="rId5"/>
    <p:sldId id="282" r:id="rId6"/>
    <p:sldId id="270" r:id="rId7"/>
    <p:sldId id="271" r:id="rId8"/>
    <p:sldId id="272" r:id="rId9"/>
    <p:sldId id="274" r:id="rId10"/>
    <p:sldId id="275" r:id="rId11"/>
    <p:sldId id="276" r:id="rId12"/>
    <p:sldId id="277" r:id="rId13"/>
    <p:sldId id="278" r:id="rId14"/>
    <p:sldId id="279" r:id="rId15"/>
    <p:sldId id="280" r:id="rId16"/>
    <p:sldId id="256" r:id="rId17"/>
    <p:sldId id="286" r:id="rId18"/>
    <p:sldId id="285" r:id="rId19"/>
    <p:sldId id="263" r:id="rId20"/>
    <p:sldId id="281" r:id="rId21"/>
    <p:sldId id="283" r:id="rId22"/>
    <p:sldId id="288" r:id="rId23"/>
    <p:sldId id="287" r:id="rId24"/>
    <p:sldId id="284" r:id="rId25"/>
    <p:sldId id="291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6116D"/>
    <a:srgbClr val="7E0000"/>
    <a:srgbClr val="270D71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65282" autoAdjust="0"/>
  </p:normalViewPr>
  <p:slideViewPr>
    <p:cSldViewPr>
      <p:cViewPr varScale="1">
        <p:scale>
          <a:sx n="50" d="100"/>
          <a:sy n="50" d="100"/>
        </p:scale>
        <p:origin x="-174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E76FA9D-422A-434D-9DEC-2BE9DA46CDFD}" type="datetimeFigureOut">
              <a:rPr lang="ru-RU" smtClean="0"/>
              <a:pPr/>
              <a:t>07.10.2007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92C4BAF-9D2E-4927-856B-615E26F0F85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85000" lnSpcReduction="10000"/>
          </a:bodyPr>
          <a:lstStyle/>
          <a:p>
            <a:pPr lvl="0"/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Мотивы отказа от лишнего веса. </a:t>
            </a:r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А. Большинство из вас уже достаточно знают о том, как сбросить лишний вес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но, вероятно вам требуется дополнить и систематизировать свои знания, чтобы окончательно справиться со своей проблемой.</a:t>
            </a:r>
          </a:p>
          <a:p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Б. Некоторые из пришедших на программу уже имеют внутреннюю готовность и волевой настрой для осуществления поставленной цели.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Вы ясно представляете себе негативные последствия избыточного веса и твердо решили, что хотите избавиться от лишних килограммов.</a:t>
            </a:r>
          </a:p>
          <a:p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В. По-видимому, среди вас есть те, кто пришел в результате «легкого» давления со стороны друзей или членов семьи, заботящихся о вашем благополучии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Вы еще не достаточно обдумали все возможные альтернативы и не остановили свой выбор на одной из методик похудеть. Вероятно, кто-то еще не уверен до конца, нужно ли ему быть сегодня здесь.</a:t>
            </a:r>
          </a:p>
          <a:p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Г. Некоторые, возможно, настроены достаточно пессимистично, будучи уверены, что у них не хватит сил, чтобы сбросить лишний вес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Вы уже предпринимали попытки сделать это и раньше, и, может быть, даже сбрасывая лишний вес, вы держались несколько недель или месяцев, но потом постепенно вновь начинали набирать сброшенные килограммы. Если это случалось с вами, не отчаивайтесь! Есть лишь одно существенное отличие между неудачником и тем, кто преуспел в данном деле. Оно состоит в том, что рано или поздно отказывается от своих попыток сбросить вес, а другой продолжает пытаться до тех пор, пока не добьется успеха.</a:t>
            </a:r>
          </a:p>
          <a:p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Д. Так или иначе, почти все присутствующие здесь испытывают противоречивые чувства.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С одной стороны, вы одушевлены перспективой, освободиться от лишних килограммов, иметь стройную фигуру и легко ходить, но вмести с тем, какая-то часть вашего естества продолжает цепляться за старую привычку режима питания и любимого рациона. Мы не будем предлагать вам изменить ваши привычки прямо сегодня. Мы уважаем, ваше право на свободный выбор и считаем, что окончательное решение методики снижения веса является сугубо личным делом каждого из вас.</a:t>
            </a:r>
          </a:p>
          <a:p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Е. Тот факт, что вы находитесь сегодня здесь, говорит о вашем желании управлять своей жизнью и здоровьем.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Первый шаг всегда является самым трудным. Придя к нам, вы уже сделали это самый трудный шаг. Я поздравляю вас.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Чтобы изменить свой внешний вид, похудеть, человек должен сделать шаг навстречу себе, осознать себя сегодняшнего и свою сегодняшнюю жизнь, взглянуть в будущее и увидеть интересные перспективы. Ему должно быть понятно, для чего снижать вес, ради какой цели. Сохранить здоровье, хорошо выглядеть, выйти замуж, найти хорошую работу, - мотивы могут быть самыми разными. Но должен быть стимул. Это очень важно!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  Надо хорошо понимать, что с потерей веса жизнь может кардинально измениться, поэтому вы должны настроится на новую жизнь в новом облике.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  Допустим, что Вы уже приняли решение. Вы хотите избавиться от лишнего веса.  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  Самая большая ошибка большинства людей состоит  в том, что они начинают терять вес без окончательного принятия решения. 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Да, Вы знаете, что хотите сбросить лишний вес, но Вы когда-нибудь думали - почему? 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  Это может казаться банальным, но серьезное, обоснованное решение является очень важным. Одно дело просто поставить весы в угол комнаты, и совсем другое - вводить какие - либо ограничения, меняя устоявшийся стиль жизни. Такие вещи, как потеря веса, не происходят моментально, на них требуется время, даже если Вы это делаете под руководством опытного врача. 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Давайте смотреть на вещи реально. Вы не знаете, что это значит быть стройной, сильной и здоровой. Может быть, когда-то и знали, но забыли. Разумеется, Вы можете представить себе это, прочитать статьи об этом. Но как это на самом деле? 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  Попробуйте только представить себя иной. Возьмите в пример любую вашу знакомую, актрису кино или просто случайную девушку, увиденную на пляже. В этот момент Ваш внутренний голос прокричит: «Никогда! Никогда тебе не быть даже близко похожей на нее». Не верьте!  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  Поставьте цель! Поставьте ее реально! Так, чтоб она была четкой и ясной. Не просто: «Я хочу потерять вес». А вот так: «Я хочу потерять 20 кг» - звучит лучше.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«Я хочу потерять 20 кг к сентябрю этого года» - еще лучший вариант. 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А можно даже и так: «Через пять месяцев у меня будет фигура как у … , и я буду покупать себе любые новые наряды и выглядеть в них сногсшибательно»!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  Вы знаете, в чем заключается разница между целью и мечтой?  Она заключается в сроке ее выполнения? Вам нужно поставить срок. Хотите, чтобы срок был реальным? Все зависит, прежде всего, от вашего настроя и начального веса. 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2C4BAF-9D2E-4927-856B-615E26F0F857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8067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ru-RU" smtClean="0"/>
              <a:t>Согласно данных ВОЗ  в настоящее время считаются нормальными показатели индекса массы тела от 18,5 до 24,9. Согласно этих же данных, идеальный показатель индекса массы тела находится в промежутке между 18,5 до 22,4. Давайте теперь вычислим наш идеальный вес. </a:t>
            </a:r>
          </a:p>
        </p:txBody>
      </p:sp>
      <p:sp>
        <p:nvSpPr>
          <p:cNvPr id="88068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C7D885B-163F-4BD8-B9C0-B40CDAC672F1}" type="slidenum">
              <a:rPr lang="ru-RU" smtClean="0"/>
              <a:pPr/>
              <a:t>10</a:t>
            </a:fld>
            <a:endParaRPr lang="ru-RU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011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ru-RU" dirty="0" smtClean="0"/>
              <a:t> Большое  клиническое  значение  имеет  не  только  степень   выраженности ожирения, но и  распределения  жира.   </a:t>
            </a:r>
          </a:p>
          <a:p>
            <a:r>
              <a:rPr lang="ru-RU" dirty="0" smtClean="0"/>
              <a:t> Более простым показателем абдоминального ожирения является окружность талии. Стоя в расслабленном состоянии, измерьте талию на уровне пупка, на середине расстояния между нижним краем грудной клетки и гребнем подвздошной кости по </a:t>
            </a:r>
            <a:r>
              <a:rPr lang="ru-RU" dirty="0" err="1" smtClean="0"/>
              <a:t>среднеподмышечной</a:t>
            </a:r>
            <a:r>
              <a:rPr lang="ru-RU" dirty="0" smtClean="0"/>
              <a:t> линии. </a:t>
            </a:r>
          </a:p>
          <a:p>
            <a:r>
              <a:rPr lang="ru-RU" dirty="0" smtClean="0"/>
              <a:t> Для выяснения представляют ли жировые отложения фактор риска развития сердечно-сосудистой болезни или болезней обмена веществ нужно обратиться к таблице.</a:t>
            </a:r>
          </a:p>
          <a:p>
            <a:pPr algn="ctr"/>
            <a:r>
              <a:rPr lang="ru-RU" dirty="0" smtClean="0"/>
              <a:t> </a:t>
            </a:r>
            <a:br>
              <a:rPr lang="ru-RU" dirty="0" smtClean="0"/>
            </a:br>
            <a:r>
              <a:rPr lang="ru-RU" dirty="0" smtClean="0"/>
              <a:t>Окружность талии и риск развития метаболических осложнений </a:t>
            </a:r>
            <a:br>
              <a:rPr lang="ru-RU" dirty="0" smtClean="0"/>
            </a:br>
            <a:r>
              <a:rPr lang="ru-RU" dirty="0" smtClean="0"/>
              <a:t>(нарушений обмена веществ) ВОЗ, 1997г.</a:t>
            </a:r>
          </a:p>
          <a:p>
            <a:r>
              <a:rPr lang="ru-RU" dirty="0" smtClean="0"/>
              <a:t> </a:t>
            </a:r>
          </a:p>
          <a:p>
            <a:r>
              <a:rPr lang="ru-RU" b="1" dirty="0" smtClean="0"/>
              <a:t>                                                              Повышенный риск                                                                        Высокий риск</a:t>
            </a:r>
            <a:endParaRPr lang="ru-RU" dirty="0" smtClean="0"/>
          </a:p>
          <a:p>
            <a:r>
              <a:rPr lang="ru-RU" dirty="0" smtClean="0"/>
              <a:t>Мужчины:                                               ОТ более 94см                                                                         ОТ более 102 см</a:t>
            </a:r>
          </a:p>
          <a:p>
            <a:r>
              <a:rPr lang="ru-RU" dirty="0" smtClean="0"/>
              <a:t>Женщины:                                              ОТ более 80 см                                                                         ОТ более 88 см</a:t>
            </a:r>
          </a:p>
          <a:p>
            <a:r>
              <a:rPr lang="ru-RU" dirty="0" smtClean="0"/>
              <a:t>Если талия у мужчин превышает 102 см, а у женщин - 88 см - это серьезный повод для тревоги. Срочно избавляйтесь от губительной жировой ткани! </a:t>
            </a:r>
            <a:br>
              <a:rPr lang="ru-RU" dirty="0" smtClean="0"/>
            </a:br>
            <a:r>
              <a:rPr lang="ru-RU" dirty="0" smtClean="0"/>
              <a:t>При окружности талии у мужчин более 94 см, а у женщин - 80 см, уже стоит задуматься о правильном питании и увеличении физической активности. </a:t>
            </a:r>
          </a:p>
          <a:p>
            <a:endParaRPr lang="ru-RU" dirty="0" smtClean="0"/>
          </a:p>
        </p:txBody>
      </p:sp>
      <p:sp>
        <p:nvSpPr>
          <p:cNvPr id="9011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863C0F7-9676-4090-B973-947135AC078F}" type="slidenum">
              <a:rPr lang="ru-RU" smtClean="0"/>
              <a:pPr/>
              <a:t>11</a:t>
            </a:fld>
            <a:endParaRPr lang="ru-RU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1139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ru-RU" smtClean="0"/>
              <a:t>  Как узнать, является ли ваш вес нормальным, избыточным или вы уже перешагнули ту грань, после которой ваш вес можно назвать ожирением?</a:t>
            </a:r>
          </a:p>
          <a:p>
            <a:r>
              <a:rPr lang="ru-RU" smtClean="0"/>
              <a:t>Где у вас излишки жировой клетчатки - на животе и талии или на бедрах? Определение отношения окружности талии к окружности бедер является наиболее простым измерением для оценки характера распределения жировой ткани. </a:t>
            </a:r>
          </a:p>
          <a:p>
            <a:r>
              <a:rPr lang="ru-RU" smtClean="0"/>
              <a:t> Измерьте  окружность бедер - в самой широкой их области на уровне большого вертела. </a:t>
            </a:r>
          </a:p>
          <a:p>
            <a:r>
              <a:rPr lang="ru-RU" smtClean="0"/>
              <a:t>Разделите показания окружности талии на показатели окружности бедер, и вы получите цифры соотношения окружности талии к окружности бедер. </a:t>
            </a:r>
          </a:p>
          <a:p>
            <a:r>
              <a:rPr lang="ru-RU" smtClean="0"/>
              <a:t>В норме отношение окружности талии к окружности бедер у женщин  должен быть &lt; 0,85, а  у мужчин - 1,0.   Если ваше соотношение ОТ/ОБ &gt;0,85, то риск возникновения заболеваний сердца, гипертонической болезни и сахарного диабета повышается. Таким образом, чем заметнее перераспределение жировой ткани, тем выше риск развития этих заболеваний. </a:t>
            </a:r>
          </a:p>
          <a:p>
            <a:r>
              <a:rPr lang="ru-RU" smtClean="0"/>
              <a:t>И еще пример: ИМТ &gt; 24, как мы уже говорили, увеличивает риск возникновения сахарного диабета в три раза, локализация жира на животе еще больше увеличивает этот риск (в 10 раз).</a:t>
            </a:r>
          </a:p>
          <a:p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> </a:t>
            </a:r>
          </a:p>
          <a:p>
            <a:r>
              <a:rPr lang="ru-RU" smtClean="0"/>
              <a:t> </a:t>
            </a:r>
          </a:p>
        </p:txBody>
      </p:sp>
      <p:sp>
        <p:nvSpPr>
          <p:cNvPr id="91140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191D4DC-2673-4AD9-A293-40A93E465AB4}" type="slidenum">
              <a:rPr lang="ru-RU" smtClean="0"/>
              <a:pPr/>
              <a:t>12</a:t>
            </a:fld>
            <a:endParaRPr lang="ru-RU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9091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ru-RU" smtClean="0"/>
              <a:t>Но у некоторых людей со значением ИМТ, которое в классификации определяется как «ожирение», количество жировой ткани нормальное, но при этом увеличена мышечная масса, в то время как у других с «нормальным» ИМТ увеличено количество жировой ткани при недостаточной мышечной массе. Например у спортсменов с развитой мускулатурой – метателей дисков и штангистов – индекс массы тела очень высок и при этом их организм не имеет жировой ткани. Известно также, что с возрастом  мышечная масса уменьшается, поэтому у пожилого человека, у которого ИМТ в норме, на самом деле имеется несколько килограммов лишней жировой ткани.  </a:t>
            </a:r>
          </a:p>
          <a:p>
            <a:r>
              <a:rPr lang="ru-RU" smtClean="0"/>
              <a:t>Поэтому в настоящее время определяют окружности талии и окружности на уровне бедер  и их соотношение талия /бедро составляет одно из самых распространенных измерений, позволяющую определить распределение жировой ткани.</a:t>
            </a:r>
          </a:p>
          <a:p>
            <a:endParaRPr lang="ru-RU" smtClean="0"/>
          </a:p>
        </p:txBody>
      </p:sp>
      <p:sp>
        <p:nvSpPr>
          <p:cNvPr id="89092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30A3D35-C30C-44B5-BF11-AFF853F1D933}" type="slidenum">
              <a:rPr lang="ru-RU" smtClean="0"/>
              <a:pPr/>
              <a:t>13</a:t>
            </a:fld>
            <a:endParaRPr lang="ru-RU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2163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ru-RU" sz="2800" smtClean="0"/>
              <a:t>Жир распределяется в нашем организме неравномерно. Когда говорят об избыточном весе, выделяют два типа отложения жира: центральный и периферический. Иногда их забавно называют отложение жира "по типу яблока" и "по типу груши" . При центральном типе ожирения жир откладывается главным образом в брюшной полости (поэтому его иногда еще называют абдоминальным).   </a:t>
            </a:r>
            <a:endParaRPr lang="en-US" altLang="en-US" sz="2400" smtClean="0"/>
          </a:p>
          <a:p>
            <a:endParaRPr lang="ru-RU" smtClean="0"/>
          </a:p>
        </p:txBody>
      </p:sp>
      <p:sp>
        <p:nvSpPr>
          <p:cNvPr id="92164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1B6FE29-39B6-47BC-97E6-5AE6A938AEEC}" type="slidenum">
              <a:rPr lang="ru-RU" smtClean="0"/>
              <a:pPr/>
              <a:t>14</a:t>
            </a:fld>
            <a:endParaRPr lang="ru-RU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3187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ru-RU" sz="2800" smtClean="0"/>
              <a:t>При периферическом ожирении он откладывается больше под кожей. </a:t>
            </a:r>
            <a:r>
              <a:rPr lang="ru-RU" altLang="en-US" sz="2800" smtClean="0"/>
              <a:t>Форма груши чаще встречается у женщин, когда  </a:t>
            </a:r>
            <a:r>
              <a:rPr lang="ru-RU" altLang="en-US" sz="2400" smtClean="0"/>
              <a:t>жир откладывается на бедрах, икрах и ягодицах.</a:t>
            </a:r>
          </a:p>
          <a:p>
            <a:r>
              <a:rPr lang="ru-RU" altLang="en-US" sz="2400" smtClean="0"/>
              <a:t>Низкая степень риска</a:t>
            </a:r>
            <a:endParaRPr lang="ru-RU" smtClean="0"/>
          </a:p>
        </p:txBody>
      </p:sp>
      <p:sp>
        <p:nvSpPr>
          <p:cNvPr id="93188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CC196EF-76B9-40C7-98C5-94EEE591F226}" type="slidenum">
              <a:rPr lang="ru-RU" smtClean="0"/>
              <a:pPr/>
              <a:t>15</a:t>
            </a:fld>
            <a:endParaRPr lang="ru-RU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0"/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 течение всей нашей программы мы будем подробно рассматривать проблемы, связанные с образом жизни и привычками человека. </a:t>
            </a:r>
            <a:endParaRPr lang="ru-RU" b="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2C4BAF-9D2E-4927-856B-615E26F0F857}" type="slidenum">
              <a:rPr lang="ru-RU" smtClean="0"/>
              <a:pPr/>
              <a:t>16</a:t>
            </a:fld>
            <a:endParaRPr lang="ru-RU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Сегодня мы поговорим о важности адекватности физической активности. Главной стратегией реализации данного принципа является регулярные занятия физическими упражнениями. Почему именно физические упражнения? Какое отношение они имеют при снижении веса?</a:t>
            </a:r>
          </a:p>
          <a:p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Б. Физическая активность играет самую важную роль в современном комплексном лечении ожирения. Прежде всего, при выполнении физических упражнений сохраняется мышечная масса, которая сжигает большое количество энергии во время значительного снижения веса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Только мышечная масса способна сжигать ненужные организму запасы жировой ткани так, чтобы достигнутый результат в борьбе с ожирением сохранился на длительное время. Увеличение физической активности снижает уровень инсулина, улучшает окисление, т.е. сжигание жиров, а также значительно снижает уровень смертности от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сердечно-сосудистых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заболеваний.</a:t>
            </a:r>
          </a:p>
          <a:p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Многие никогда не любили физкультуру. Отчасти, это было связано с определенными комплексами, свойственными полным людям, отчасти - с банальной ленью, и поэтому слово «гимнастика» для многих является синонимом слова «мученье». А меж тем, движение - это одна из радостей жизни, не меньшая, чем еда. И только похудев, вы осознаете это в полной мере. Со временем ваши занятия спортом станут носить регулярный характер, и будет уже трудно от них отказаться. 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  Итак, как же заставить организм наиболее эффективно расходовать, сжигать жир.</a:t>
            </a:r>
          </a:p>
          <a:p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Запомните! </a:t>
            </a:r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Жир нельзя выпарить, выделить с помощью мочегонных или слабительных средств. Нельзя сжечь и с помощью других лекарственных препаратов. Избавиться от лишнего жира можно, только израсходовав его на энергетические нужды организма, и другого пути не существует.</a:t>
            </a:r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  Основная ткань, где происходит сжигание жира - это мышцы. 90 процентов всего жира в организме окисляется или сгорает именно в мышцах, причем, в работающих мышцах окисление жира многократно усиливается. 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При ограничении подвижности и физической активности способность мышц к окислению жира резко падает. Видимо, в этом основная причина нарастания веса у спортсменов, прекративших тренировки, а так же у лиц, перешедших к более спокойному образу жизни.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2C4BAF-9D2E-4927-856B-615E26F0F857}" type="slidenum">
              <a:rPr lang="ru-RU" smtClean="0"/>
              <a:pPr/>
              <a:t>17</a:t>
            </a:fld>
            <a:endParaRPr lang="ru-RU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В. На стр. 9 вашего Дневника, в разделе «Доводы в пользу физических упражнений», вы найдете перечень разнообразных преимуществ, проявляющихся в результате регулярных занятий физическими упражнениями. 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Там же вы сможете записать свои размышления о том, почему физические упражнения необходимы лично вам. Выполните это задание к следующе­му занятию. </a:t>
            </a:r>
          </a:p>
          <a:p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Адекватная физическая активность способствует: </a:t>
            </a:r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1. Контролю массы тела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2.  Укреплению мышц.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3.  Увеличению объема легких.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4.  Улучшению сна.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5.  Снятию  усталости.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6.  Улучшению состояния сердечно-сосудистой системы.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7.  Уменьшению количества стрессов и  депрессий.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8.  Улучшению обмена веществ в организме.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9.  Повышению общего тонуса организма.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10.  Укреплению чувства уверенности в себе.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11.  Появлению чувства покоя и умиротворения.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12.  Уменьшению тяги к еде.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2C4BAF-9D2E-4927-856B-615E26F0F857}" type="slidenum">
              <a:rPr lang="ru-RU" smtClean="0"/>
              <a:pPr/>
              <a:t>18</a:t>
            </a:fld>
            <a:endParaRPr lang="ru-RU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Г. Возможно,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некоторые из вас уже стали перебирать в уме причины, по которым </a:t>
            </a:r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занятия физкультурой выглядят как неосуществимое начинание.</a:t>
            </a:r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1. Вот наиболее часто приводимые доводы:</a:t>
            </a:r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1.  Отсутствие знаний относительно начального этапа (не ясно с чего лучше начать).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2.  Боязнь летального исхода, вследствие увеличения нагрузки на организм.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3.  Боязнь травматизма.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4   Избыточный вес.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5.  Необходимость затрачивать слишком много времени.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6.  Неблагоприятные погодные условия.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7.  Отсутствие места для занятий.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8. Быстрое наступление темноты.       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9. Общая занятость.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10. Отсутствие соответствующего настроя.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2. На стр.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10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вашего Дневника, укажите причины, мешающие лично вам активно заниматься физкультурой. В соседней колонке напишите свое видение того, как преодолеть существую­щие преграды.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2C4BAF-9D2E-4927-856B-615E26F0F857}" type="slidenum">
              <a:rPr lang="ru-RU" smtClean="0"/>
              <a:pPr/>
              <a:t>19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55000" lnSpcReduction="20000"/>
          </a:bodyPr>
          <a:lstStyle/>
          <a:p>
            <a:pPr lvl="0"/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Обзор программы «Ходите легко!»</a:t>
            </a:r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А. Программа «Ходите легко!» - это программа, помогающая человеку изменить и оздоровить свой образ жизни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Она основана на результатах научных исследований многих ученых и специалистов, тщательно разработана и проста в проведении. </a:t>
            </a:r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Главной задачей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данного курса является: </a:t>
            </a:r>
          </a:p>
          <a:p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1)  оказание эффективной помощи, желающему избавиться от лишнего веса; </a:t>
            </a:r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2)  обрести уверенность в себе. </a:t>
            </a:r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Благодаря полученным данным участники программы смогут значительно расширить и обогатить свои представления в области профилактической медицины, вопросах питания, общей гигиены, психологии, а также пересмотреть важность таких нравственных категорий, как </a:t>
            </a:r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ответственность за свою жизнь и выбор своего будущего.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После знакомства с программой многие смогут с удовлетворением сказать: </a:t>
            </a:r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«Теперь я чувствую себя совсем по-иному! Я начал управлять своей жизнью! Аппетит больше не владеет надо мною!»</a:t>
            </a:r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Основные базовые принципы</a:t>
            </a:r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Контроль веса на протяжении всей жизни требует изменений в образе жизни:</a:t>
            </a:r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lvl="0"/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Ставьте разумные цели</a:t>
            </a:r>
          </a:p>
          <a:p>
            <a:pPr lvl="0"/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Поддерживайте регулярность в приеме пищи</a:t>
            </a:r>
          </a:p>
          <a:p>
            <a:pPr lvl="0"/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Ешьте все самое лучшее</a:t>
            </a:r>
            <a:r>
              <a:rPr lang="uk-UA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:</a:t>
            </a:r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lvl="1"/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питайтесь по пирамиде</a:t>
            </a:r>
          </a:p>
          <a:p>
            <a:pPr lvl="1"/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избегайте рафинированных продуктов</a:t>
            </a:r>
          </a:p>
          <a:p>
            <a:pPr lvl="1"/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срежьте потребление жира</a:t>
            </a:r>
          </a:p>
          <a:p>
            <a:pPr lvl="0"/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Наблюдайте за размером порции</a:t>
            </a:r>
          </a:p>
          <a:p>
            <a:pPr lvl="0"/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Потребляйте адекватное количество воды</a:t>
            </a:r>
          </a:p>
          <a:p>
            <a:pPr lvl="0"/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Поддерживайте уровень физической нагрузки</a:t>
            </a:r>
          </a:p>
          <a:p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</a:t>
            </a:r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Б. Программа «Ходите легко!» поможет каждому из вас в осуществлении </a:t>
            </a:r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трех основных задач,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актуальных при снижении лишнего веса: оздоровить организм физически, эффективно использовать ментальные средства управления и научиться методам социальной адаптации.</a:t>
            </a:r>
          </a:p>
          <a:p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1. Физическое оздоровление включает:</a:t>
            </a:r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а) активную реализацию программы физических упражнений;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б) освобождение от пищевой зависимости, подавляющей волю человека и способность мыслить здраво;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в) переход на рациональное здоровое питание.</a:t>
            </a:r>
          </a:p>
          <a:p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2. Использование ментальных средств управления включает:</a:t>
            </a:r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а) изменение образа мыслей и моделей поведения;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б) поиск замены нездоровой калорийной пищи на более рациональное и здоровое питание;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в) мысленную готовность и уверенность в успехе.</a:t>
            </a:r>
          </a:p>
          <a:p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3. Социальная адаптация включает:</a:t>
            </a:r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а) обучение стратегии общения с друзьями на вечеринках, торжествах;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б) знание методов противостояния рекламе пищевых продуктов;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в) укрепление взаимоотношений с отдельными людьми и группами людей, ведущими здоровый образ жизни;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г) поиск социальной группы поддержки, члены которой способны оказать действенную помощь.</a:t>
            </a:r>
          </a:p>
          <a:p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В. Для успешного осуществления поставленной цели необходимо посетить все десять занятий курса:</a:t>
            </a:r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1. Каждое занятие построено на базе предыдущего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и последовательно готовит участника программы к очередному этапу снижения веса.</a:t>
            </a:r>
          </a:p>
          <a:p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2. Важно пройти весь курс в полном объеме.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Чем более регулярно вы посещаете программу, тем больше шансов вы имеете для достижения успеха.</a:t>
            </a:r>
          </a:p>
          <a:p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3. Всем присутствующим выдается Дневник участника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программы (необходимо иметь его на каждом занятии).</a:t>
            </a:r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2C4BAF-9D2E-4927-856B-615E26F0F857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Д. 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Многие люди, страдающие тучностью, думают, что для успешного снижения веса необходимы интенсивные физические нагрузки, причем, чем интенсивнее, тем лучше. Например, бег в течение часа в день. А так как совершать такие нагрузки нет ни сил, ни времени, ни желания, то большинство пациентов их и не делают. </a:t>
            </a:r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Лучшим типом физических упражнений являются, так называемые, аэробные упражнения, при которых задействованы крупные мышцы ног и которые совершаются в режиме непре­рывного ритмического движения. 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К ним относятся: ходьба, бег, велосипедный спорт, плавание, лыжи и занятие аэробикой под музыку. 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Стоит отметить, что бег вызывает сильное сотрясение организма. В каждом беговом шаге существует фаза полета, когда обе ноги не касаются земли и тело как бы парит в воздухе. Когда одна нога приземляется, на нее приходится нагрузка, в 5 раз превышающая вес тела. 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  То есть если человек весит, скажем, 100кг, то нагрузка на стопу при приземлении составит полтонны. С каждым таким прыжком создается и огромная нагрузка на позвоночник. Он - то швыряется вверх, растягиваясь как гармошка, то резко сжимается, испытывая при этом огромные перегрузки. 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  Поэтому, вместо бега я рекомендую вам спортивную ходьбу, при которой создаваемая нагрузка распределяется более равномерно</a:t>
            </a:r>
          </a:p>
          <a:p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Е. Откройте ваш Дневник на стр. 11, где представлен раздел «Режим и дозировка физической нагрузки»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Физические упражнения, выполняемые вами в процессе работы или учебы, безусловно, полезны, но их, как правило, не достаточно, и они не полностью соответствуют критери­ям необходимой физической нагрузки. В то же время, адекватная двигательная активность вовсе не предполагает доведения себя до изнеможения. Ниже приведены четыре условия, обязательные для любой программы физических упражнений:</a:t>
            </a:r>
          </a:p>
          <a:p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Разминка: 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Первые 5 минут вы проделываете легкие упражнения (ходьба, легкие гимнастические упражнения) для того, чтобы подготовить организм к повышенной нагрузке.</a:t>
            </a:r>
          </a:p>
          <a:p>
            <a:pPr lvl="0"/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Основная часть: 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Во время основной части занятий необходимо учитывать основной принцип дозировки физической нагрузки: частоту, продолжительность и интенсивность.</a:t>
            </a:r>
          </a:p>
          <a:p>
            <a:pPr lvl="0"/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Упражнения на расслабление: 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Сюда относятся легкие упражнения, выполняемые в завершающей фазе занятий в течение 5 минут.</a:t>
            </a:r>
          </a:p>
          <a:p>
            <a:pPr lvl="0"/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Упражнения на гибкость: 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При выполнении этих упражнений старайтесь избегать резких движений.</a:t>
            </a:r>
          </a:p>
          <a:p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З.  Важно правильно выбрать тип физических упражнений, который лучше всего подходил бы вам.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Как выбрать, чем заниматься? Тут свой выбор надо ориентировать, прежде всего, на то, что Вам нравится. Нравится ходить, - ходите. Нравится плавать, - плавайте. Лучше применять нагрузки, которые Вам нравятся сами по себе, потому, что Вы их  никогда не бросите.  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  Важно так же помнить, что физические тренировки можно рассматривать только в качестве одного из необходимых составляющих звеньев методики. При применении их изолированно, снижения веса обычно не происходит или оно незначительное. Если даже пациент и худеет под действием только тренировок, то толстеть он начинает, практически, на следующий день после их прекращения. Вообще, рассматривать нагрузки в качестве самостоятельного метода лечения избыточного веса - давняя и распространенная ошибка. </a:t>
            </a:r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Для этой цели, а также для того, чтобы детально разработать свою программу физиче­ских упражнений, заполните на стр. 12  вашего Дневника раздел «План реализации программы физических упражнений».</a:t>
            </a:r>
          </a:p>
          <a:p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И. Динамика показаний пульса также является важным компонентом программы физических упражнений. 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Старайтесь ежедневно вписывать эту информацию в соответствующие графы «Календаря ЧСС» на стр. 13 Дневника.  Делайте отметку о показаниях пульса в состоянии покоя (сразу после подъема утром), затем замеряйте свой пульс во время выполнения физиче­ских упражнений (приблизительно после половины тренировки) и после окончания занятий (приблизительно через 5 минут). </a:t>
            </a:r>
            <a:r>
              <a:rPr lang="ru-RU" sz="1200" b="1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Если вам более 40 лет или у вас есть проблемы со здоровьем, проконсультируйтесь с вашим лечащим врачом, прежде чем приступать к регулярным заняти­ям</a:t>
            </a:r>
            <a:r>
              <a:rPr lang="ru-RU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На стр. 14  Дневника представлена программа оздоровительной ходьбы, которую вы може­те использовать, планируя свою программу физических упражнений.</a:t>
            </a:r>
          </a:p>
          <a:p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Расходование энергии во время определенных ежедневных видов деятельности </a:t>
            </a:r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и занятий спортом в соответствии с весом тела (в калориях на час).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b="1" kern="120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Таблица</a:t>
            </a:r>
            <a:r>
              <a:rPr lang="ru-RU" sz="1200" b="1" kern="1200" baseline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на экране.</a:t>
            </a:r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ru-RU" sz="1200" b="1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</a:t>
            </a:r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Стоит отметить, что бег вызывает сильное сотрясение организма. В каждом беговом шаге существует фаза полета, когда обе ноги не касаются земли и тело как бы парит в воздухе. Когда одна нога приземляется, на нее приходится нагрузка, в 5 раз превышающая вес тела. 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  То есть если человек весит, скажем, 100кг, то нагрузка на стопу при приземлении составит полтонны. С каждым таким прыжком создается и огромная нагрузка на позвоночник. Он - то швыряется вверх, растягиваясь как гармошка, то резко сжимается, испытывая при этом огромные перегрузки. 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  Поэтому, вместо бега я рекомендую своим пациентам спортивную ходьбу, при которой создаваемая нагрузка распределяется более равномерно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2C4BAF-9D2E-4927-856B-615E26F0F857}" type="slidenum">
              <a:rPr lang="ru-RU" smtClean="0"/>
              <a:pPr/>
              <a:t>20</a:t>
            </a:fld>
            <a:endParaRPr lang="ru-RU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Ж. Дозировка физической нагрузки.</a:t>
            </a:r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Как часто можно встретить в спортзалах некий тип людей, которые сразу обращают на себя внимание. Выделяются из общей массы. Это «ХУДЕЮЩИЕ». 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У них, на побагровевшей от физ. нагрузок физиономии, написано: «Пока не похудею – не сдамся!». Худеющие со зверским выражением лица обмазывают себя в раздевалке кремами, для расщепления жиров, обматывают с головы до ног бутербродной пленкой и упаковывают в воздухонепроницаемые резиновые костюмы наподобие тех, что используют аквалангисты. Они истязают тренажеры до тех пор, пока у «железяк» не отключаются датчики сожженных калорий и падают рядом с ними «замертво». 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  Но, ведь, как было выяснено сравнительно недавно, тренировки, оптимальные в плане сгорания жира и нагрузки максимальной интенсивности, - это далеко не одно и то же. 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  Установлено, что оптимальными в плане лечения избыточного веса являются именно нагрузки малой интенсивности, но продолжительные по времени, например, ходьба в течение часа в день. При нагрузках высокой интенсивности в мышцах расходуются углеводы, а образовавшиеся недоокисленные продукты (ацетон, молочная кислота) блокируют процессы сгорания жира. После таких интенсивных нагрузок мышцы полностью расслабляются, и окисление жира в них не происходит. И что еще очень важно, - такие нагрузки резко усиливают аппетит. То есть интенсивные тренировки не только не помогают худеть, но и, наоборот, могут этому помешать. 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  Немаловажно также и то, что прогулку или зарядку необходимо проводить или на свежем воздухе, или в хорошо проветренном помещении. Для горения жира, как и вообще для любого горения, необходим кислород, и его в окружающем воздухе должно быть много.  </a:t>
            </a:r>
          </a:p>
          <a:p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Частота занятий: 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Мы рекомендуем вам на протяжении всего курса заниматься физкультурой </a:t>
            </a:r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ежедневно. 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По окончании программы вы сможете сократить количество занятий до 3-5 раз в неделю. </a:t>
            </a:r>
          </a:p>
          <a:p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Продолжительность занятий:  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30-45 минут — оптимальное время. Начинать можно с 5-10 минут ежедневно и постепенно увеличивать продолжительность занятий. Если общее время занятий превышает 1 час, это может быть причиной износа костно-мышечной системы.</a:t>
            </a:r>
          </a:p>
          <a:p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Интенсивность занятий.  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Интенсивность тренировки должна быть такой, чтобы во время занятий вы были бы в состоянии разговаривать или петь. Интенсивность занятий должна соответствовать, в идеале, низшей границе вашей идеальной частоты пульса или ИЧП (пояснения к расчету ИЧП в Дневнике участника программы на стр. 12).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Очень просто. Прислушайтесь к своим ощущениям. Если после тренировки или зарядки Вы ощущаете приятное тепло, повышение тонуса мышц, а Ваш аппетит снижается, или, во всяком случае, не усиливается, значит, Вы угадали, и эта нагрузка Вам подходит. Если же после тренировки Вы утомлены, мышечный тонус низкий, а аппетит повышается, значит, эта нагрузка для Вас чрезмерна, и Вы должны уменьшить ее интенсивность. 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  Следует также сказать, что другим, не менее важным, результатом применения физической нагрузки является то, что они препятствуют неизбежному уменьшению мышечной массы в ходе лечения. 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Дело в том, что какая бы ни была методика или диета, как бы ни была она грамотно построена, все равно неизбежна потеря наряду с жировой тканью и массы мышц, что, конечно же, нежелательно. Так вот, правильно дозированные схемы физических нагрузок позволяют свести потерю мышц к минимуму.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2C4BAF-9D2E-4927-856B-615E26F0F857}" type="slidenum">
              <a:rPr lang="ru-RU" smtClean="0"/>
              <a:pPr/>
              <a:t>21</a:t>
            </a:fld>
            <a:endParaRPr lang="ru-RU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А зачем нужны мышцы? 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Прежде всего, за тем, что они поддерживают в правильном положении позвоночник, препятствуя образованию грыж межпозвонковых дисков, а так же кишечных грыж брюшной области. Ну и, конечно, не мало важно то, что в мышцах сгорает жир. Так что, чем больше у человека мышечной ткани, и чем она более активна, тем менее вероятно, что человек будет толстеть. 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  Часто приходится слышать фразу: « Ну что же теперь, чтобы похудеть, мне надо нарастить мышцы как у атлета»?  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  Не стоит этого бояться. Чтобы нарастить хоть немного заметную на глаз мышечную массу, нужен не один год усиленных тренировок по специальной программе. Так что, думаю, Вам это не грозит.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Поэтому начинать физические занятия лучше с простой ходьбы, но если Вы все же решите начать с занятий в спортивном зале, то учтите, что с точки зрения эффективности все тренажеры примерно одинаковы, но имеют некоторые особенности использования. Велотренажеры не рекомендуются тем, у кого есть заболевания позвоночника в области поясницы, поскольку при занятиях на велотренажере поясница подвергается повышенной нагрузке.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Степпер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дает повышенную нагрузку на тазобедренный сустав. При занятиях на беговой дорожке сильно нагружается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голеностоп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и только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райдер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не имеет каких-либо противопоказаний. 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2C4BAF-9D2E-4927-856B-615E26F0F857}" type="slidenum">
              <a:rPr lang="ru-RU" smtClean="0"/>
              <a:pPr/>
              <a:t>22</a:t>
            </a:fld>
            <a:endParaRPr lang="ru-RU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0"/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Физические упражнения</a:t>
            </a:r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Демонстрация и проведение физических упражнений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2C4BAF-9D2E-4927-856B-615E26F0F857}" type="slidenum">
              <a:rPr lang="ru-RU" smtClean="0"/>
              <a:pPr/>
              <a:t>23</a:t>
            </a:fld>
            <a:endParaRPr lang="ru-RU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0"/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Принцип словесной фразы-формулы «Я выбираю жизнь без калорий!» </a:t>
            </a:r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</a:t>
            </a:r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На наших занятиях мы будем использовать словесные фразы-формулы с позитивным содержанием (Нейролингвистическое </a:t>
            </a:r>
            <a:r>
              <a:rPr lang="ru-RU" sz="1200" b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самопрограммирование</a:t>
            </a:r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). 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Повторение вслух и про себя подобных фраз-формул, наряду с активным желанием похудеть и уверенностью в достижении успеха, играет большую роль в процессе освобождения от лишнего веса. Начиная с сегодняшнего занятия, такой словесной фразой-формулой для нас будет утверждение: </a:t>
            </a:r>
            <a:r>
              <a:rPr lang="ru-RU" sz="1200" b="1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«Я выбираю жизнь без калорий!»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Давайте повторим ее все вместе: «Я выбираю жизнь без калорий!». Мы хотим, чтобы вы, находясь дома, повторяли эту фразу-формулу как можно чаще, тем самым, сохраняя соответствующий на­строй и решимость для окончательной победы над табаком.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2C4BAF-9D2E-4927-856B-615E26F0F857}" type="slidenum">
              <a:rPr lang="ru-RU" smtClean="0"/>
              <a:pPr/>
              <a:t>24</a:t>
            </a:fld>
            <a:endParaRPr lang="ru-RU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55000" lnSpcReduction="20000"/>
          </a:bodyPr>
          <a:lstStyle/>
          <a:p>
            <a:pPr lvl="0"/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Обзор программы «Ходите легко!»</a:t>
            </a:r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А. Программа «Ходите легко!» - это программа, помогающая человеку изменить и оздоровить свой образ жизни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Она основана на результатах научных исследований многих ученых и специалистов, тщательно разработана и проста в проведении. </a:t>
            </a:r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Главной задачей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данного курса является: </a:t>
            </a:r>
          </a:p>
          <a:p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1)  оказание эффективной помощи, желающему избавиться от лишнего веса; </a:t>
            </a:r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2)  обрести уверенность в себе. </a:t>
            </a:r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Благодаря полученным данным участники программы смогут значительно расширить и обогатить свои представления в области профилактической медицины, вопросах питания, общей гигиены, психологии, а также пересмотреть важность таких нравственных категорий, как </a:t>
            </a:r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ответственность за свою жизнь и выбор своего будущего.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После знакомства с программой многие смогут с удовлетворением сказать: </a:t>
            </a:r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«Теперь я чувствую себя совсем по-иному! Я начал управлять своей жизнью! Аппетит больше не владеет надо мною!»</a:t>
            </a:r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Основные базовые принципы</a:t>
            </a:r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Контроль веса на протяжении всей жизни требует изменений в образе жизни:</a:t>
            </a:r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lvl="0"/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Ставьте разумные цели</a:t>
            </a:r>
          </a:p>
          <a:p>
            <a:pPr lvl="0"/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Поддерживайте регулярность в приеме пищи</a:t>
            </a:r>
          </a:p>
          <a:p>
            <a:pPr lvl="0"/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Ешьте все самое лучшее</a:t>
            </a:r>
            <a:r>
              <a:rPr lang="uk-UA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:</a:t>
            </a:r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lvl="1"/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питайтесь по пирамиде</a:t>
            </a:r>
          </a:p>
          <a:p>
            <a:pPr lvl="1"/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избегайте рафинированных продуктов</a:t>
            </a:r>
          </a:p>
          <a:p>
            <a:pPr lvl="1"/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срежьте потребление жира</a:t>
            </a:r>
          </a:p>
          <a:p>
            <a:pPr lvl="0"/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Наблюдайте за размером порции</a:t>
            </a:r>
          </a:p>
          <a:p>
            <a:pPr lvl="0"/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Потребляйте адекватное количество воды</a:t>
            </a:r>
          </a:p>
          <a:p>
            <a:pPr lvl="0"/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Поддерживайте уровень физической нагрузки</a:t>
            </a:r>
          </a:p>
          <a:p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</a:t>
            </a:r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Б. Программа «Ходите легко!» поможет каждому из вас в осуществлении </a:t>
            </a:r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трех основных задач,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актуальных при снижении лишнего веса: оздоровить организм физически, эффективно использовать ментальные средства управления и научиться методам социальной адаптации.</a:t>
            </a:r>
          </a:p>
          <a:p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1. Физическое оздоровление включает:</a:t>
            </a:r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а) активную реализацию программы физических упражнений;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б) освобождение от пищевой зависимости, подавляющей волю человека и способность мыслить здраво;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в) переход на рациональное здоровое питание.</a:t>
            </a:r>
          </a:p>
          <a:p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2. Использование ментальных средств управления включает:</a:t>
            </a:r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а) изменение образа мыслей и моделей поведения;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б) поиск замены нездоровой калорийной пищи на более рациональное и здоровое питание;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в) мысленную готовность и уверенность в успехе.</a:t>
            </a:r>
          </a:p>
          <a:p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3. Социальная адаптация включает:</a:t>
            </a:r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а) обучение стратегии общения с друзьями на вечеринках, торжествах;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б) знание методов противостояния рекламе пищевых продуктов;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в) укрепление взаимоотношений с отдельными людьми и группами людей, ведущими здоровый образ жизни;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г) поиск социальной группы поддержки, члены которой способны оказать действенную помощь.</a:t>
            </a:r>
          </a:p>
          <a:p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В. Для успешного осуществления поставленной цели необходимо посетить все десять занятий курса:</a:t>
            </a:r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1. Каждое занятие построено на базе предыдущего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и последовательно готовит участника программы к очередному этапу снижения веса.</a:t>
            </a:r>
          </a:p>
          <a:p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2. Важно пройти весь курс в полном объеме.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Чем более регулярно вы посещаете программу, тем больше шансов вы имеете для достижения успеха.</a:t>
            </a:r>
          </a:p>
          <a:p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3. Всем присутствующим выдается Дневник участника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программы (необходимо иметь его на каждом занятии).</a:t>
            </a:r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2C4BAF-9D2E-4927-856B-615E26F0F857}" type="slidenum">
              <a:rPr lang="ru-RU" smtClean="0"/>
              <a:pPr/>
              <a:t>25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0"/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Цели программы.  Зачем мы здесь?</a:t>
            </a:r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А. Дать человеку полную и достоверную информацию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об опасности  ожирения и преимущества нормальной массы тела, </a:t>
            </a:r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научить каждого желающего похудеть оценивать свой вес,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используя, ИМТ и соотношение ОТ/ОБ. </a:t>
            </a:r>
          </a:p>
          <a:p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Б. Помочь снизить лишний вес, удержать его,  и при этом иметь радость от нового образа жизни. 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Если вы начнете применять на практике простые и доступные методы, которые мы предлагаем вам на наших занятиях, вы сможете окончательно сбросить лишние  килограммы, и научитесь удерживать их на уровне, необходимом  для вашего здоровья.</a:t>
            </a:r>
          </a:p>
          <a:p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В.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Эта программа также направлена на то, чтобы </a:t>
            </a:r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помочь вам изменить свой образ жизни, включая такие компоненты как, питание и физическая активность. 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Знания и навыки, которые вы приобретете здесь, значительно облегчат вам процесс похудения. Мы, также, постараемся дать возможность каждому присутствующему поделиться своими взглядами и опытом, что, безусловно, обогатит всех участников программы.</a:t>
            </a:r>
          </a:p>
          <a:p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Г.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После проведения программы</a:t>
            </a:r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планируется создание группы поддержки «Стоит похудеть!» для удержания сброшенного веса.</a:t>
            </a:r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2C4BAF-9D2E-4927-856B-615E26F0F857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pPr lvl="0"/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dirty="0" smtClean="0"/>
              <a:t> </a:t>
            </a:r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Физические преимущества нормального веса</a:t>
            </a:r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1. Нормализуется сердечный  ритм и снижается кровяное давление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2. Снижается риск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сердечно-сосудистых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заболеваний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3. Нормализуется уровень сахара в крови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4.</a:t>
            </a:r>
            <a:r>
              <a:rPr lang="ru-RU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С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нижается риск заболевания диабетом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5. Улучшается функционирование дыхательной системы, уменьшается одышка, ощущается легкость дыхания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6. Появляется бодрость и улучшается сон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6. Снижается риск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онкозаболеваний</a:t>
            </a:r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7. Уменьшается восприимчивости к простудным заболеваниям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8. Улучшается самочувствие, уменьшается ощущение усталости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9. Повышается общая выносливость организма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10. Активизируется деятельность иммунной системы 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11. Улучшается работа пищеварительной системы. Так, например, вследствие нормализации режима питания, употребление достаточного количества воды – нормализуется стул.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12. Уменьшаются боли, отечность в голеностопных суставах и улучшается подвижность в коленных и тазобедренных суставах.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13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  <a:r>
              <a:rPr lang="ru-RU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Возможно, наиболее ценным преимуществом для вас станет эмоциональный подъем, повышенная самооценка и вновь приобретенное чувство уверенности в себе от сознания того, что вы можете управлять своей жизнью.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14. Есть и болезни, которые люди не всегда связывают с ожирением.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2C4BAF-9D2E-4927-856B-615E26F0F857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 Например, довольно часто у очень полных женщин мы видим гинекологические проблемы. Они  заключаются, прежде всего, в  нарушении цикла, меж менструальных  кровотечениях, бесплодии. Причины этих явлений, по мнению ученых, заключаются в том, что жировая ткань вмешивается в обмен половых гормонов. Именно поэтому многие женщины годами, пытаясь справиться с женскими болезнями, выпивают тонны гормональных препаратов вместо того, чтобы устранить саму причину этих нарушений. 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  У мужчин с ожирением другие проблемы - количество мужских гормонов уменьшается. Отсюда уменьшение полового влечения, потенции, а иногда и увеличение грудных желез. А как они выходят из положения? Вместо того, что бы попытаться похудеть, они или ставят крест на половой жизни или все чаще прибегают к помощи столь популярной «Виагры». 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 15.  Полные люди чаще имеют осложнения оперативного лечения и чаще умирают от наркоза и операций. 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16. Остеохондроз, разрушение и истончение межреберных хрящей с защемлением межреберных нервов - чрезвычайно распространенные заболевания. Но у полных людей вследствие ежедневной чрезмерной нагрузки на позвоночник, оно встречается гораздо чаще. Поэтому большинство из них всю жизнь мучаются болями в спине, активно втирая в себя всевозможные «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Фастумгели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».     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На стр.2 и 33 вашего Дневника вы можете найти перечень преимуществ, которые проявятся в результате снижения веса.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2C4BAF-9D2E-4927-856B-615E26F0F857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Давайте для начала определим, когда следует говорить об избыточном весе. </a:t>
            </a:r>
          </a:p>
          <a:p>
            <a:r>
              <a:rPr lang="ru-RU" dirty="0" smtClean="0"/>
              <a:t>Если вы зададите этот вопрос нашему Российскому врачу, он определив ваш рост, вес, пол и возраст, обратится к таблицам Егорова - Левитского и посмотрит больше или меньше ваш вес, чем тот, который вам соответствует.</a:t>
            </a:r>
          </a:p>
          <a:p>
            <a:r>
              <a:rPr lang="ru-RU" dirty="0" smtClean="0"/>
              <a:t>В этих таблицах представлен так называемый максимально допустимый вес, выше которого уже следует говорить об избыточном весе.</a:t>
            </a:r>
          </a:p>
          <a:p>
            <a:r>
              <a:rPr lang="ru-RU" dirty="0" smtClean="0"/>
              <a:t>В недавнем прошлом вес вычислялся просто: по формуле </a:t>
            </a:r>
            <a:r>
              <a:rPr lang="ru-RU" dirty="0" err="1" smtClean="0"/>
              <a:t>Брока</a:t>
            </a:r>
            <a:r>
              <a:rPr lang="ru-RU" dirty="0" smtClean="0"/>
              <a:t> считалось, что у вас нормальный  вес, если он  равен цифре, превышающей цифру 100 в вашем росте. Таким образом, мужчина ростом 1,70 м имея вес 70 кг, считался мужчиной  с нормальным весом. Для женщин норма была на несколько килограммов ниже (на 2-3 кг).  </a:t>
            </a:r>
          </a:p>
          <a:p>
            <a:r>
              <a:rPr lang="ru-RU" dirty="0" smtClean="0"/>
              <a:t>Наблюдения последних 60  лет показали, что так называемый нормальный вес не является самым благоприятным для нашего здоровья.  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2C4BAF-9D2E-4927-856B-615E26F0F857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49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ru-RU" smtClean="0"/>
              <a:t> Поэтому чаще всего используется показатель индекс массы тела.  Классификация по ИМТ, разработанна Национальным институтом здоровья (National Health Institute – NIH) США, и одобрена Всемирной организацией здравоохранения.  Он определяется по   формуле. Для того, чтобы определить наш индекс массы тела нам надо измерить наш вес и рост. Чем мы сейчас и займемся.</a:t>
            </a:r>
          </a:p>
          <a:p>
            <a:endParaRPr lang="ru-RU" smtClean="0"/>
          </a:p>
        </p:txBody>
      </p:sp>
      <p:sp>
        <p:nvSpPr>
          <p:cNvPr id="849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7A601BF-4A94-452E-9D7C-0C3CA8E5662A}" type="slidenum">
              <a:rPr lang="ru-RU" smtClean="0"/>
              <a:pPr/>
              <a:t>7</a:t>
            </a:fld>
            <a:endParaRPr lang="ru-RU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6019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ru-RU" smtClean="0"/>
              <a:t> Он определяется по следующей формуле: вес, выраженный в килограммах, делится на  рост в квадрате, выраженный в метрах.</a:t>
            </a:r>
          </a:p>
        </p:txBody>
      </p:sp>
      <p:sp>
        <p:nvSpPr>
          <p:cNvPr id="86020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3FB6205-FA64-4C63-BBAD-1D19EF96F556}" type="slidenum">
              <a:rPr lang="ru-RU" smtClean="0"/>
              <a:pPr/>
              <a:t>8</a:t>
            </a:fld>
            <a:endParaRPr lang="ru-RU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r>
              <a:rPr lang="ru-RU" b="1" dirty="0" smtClean="0"/>
              <a:t> </a:t>
            </a:r>
            <a:r>
              <a:rPr lang="ru-RU" dirty="0" smtClean="0"/>
              <a:t>Для одной группы  с индексом массы тела от 18,5 до 24,9 риск заболеваний отсутствует. Тогда мы с вами можем высчитать свой вес, который бы дал индекс массы входящий в эту группу.</a:t>
            </a:r>
          </a:p>
          <a:p>
            <a:pPr>
              <a:defRPr/>
            </a:pPr>
            <a:endParaRPr lang="ru-RU" dirty="0"/>
          </a:p>
        </p:txBody>
      </p:sp>
      <p:sp>
        <p:nvSpPr>
          <p:cNvPr id="87044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A30DF37-72D6-4DFA-B04F-50791B269469}" type="slidenum">
              <a:rPr lang="ru-RU" smtClean="0"/>
              <a:pPr/>
              <a:t>9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881540-C5A3-495E-B2BE-E39D80D4CC24}" type="datetimeFigureOut">
              <a:rPr lang="ru-RU" smtClean="0"/>
              <a:pPr/>
              <a:t>07.10.2007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6BFF8A-BA2C-4339-993D-4A9927A4C7B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881540-C5A3-495E-B2BE-E39D80D4CC24}" type="datetimeFigureOut">
              <a:rPr lang="ru-RU" smtClean="0"/>
              <a:pPr/>
              <a:t>07.10.2007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6BFF8A-BA2C-4339-993D-4A9927A4C7B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881540-C5A3-495E-B2BE-E39D80D4CC24}" type="datetimeFigureOut">
              <a:rPr lang="ru-RU" smtClean="0"/>
              <a:pPr/>
              <a:t>07.10.2007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6BFF8A-BA2C-4339-993D-4A9927A4C7B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881540-C5A3-495E-B2BE-E39D80D4CC24}" type="datetimeFigureOut">
              <a:rPr lang="ru-RU" smtClean="0"/>
              <a:pPr/>
              <a:t>07.10.2007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6BFF8A-BA2C-4339-993D-4A9927A4C7B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881540-C5A3-495E-B2BE-E39D80D4CC24}" type="datetimeFigureOut">
              <a:rPr lang="ru-RU" smtClean="0"/>
              <a:pPr/>
              <a:t>07.10.2007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6BFF8A-BA2C-4339-993D-4A9927A4C7B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881540-C5A3-495E-B2BE-E39D80D4CC24}" type="datetimeFigureOut">
              <a:rPr lang="ru-RU" smtClean="0"/>
              <a:pPr/>
              <a:t>07.10.2007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6BFF8A-BA2C-4339-993D-4A9927A4C7B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881540-C5A3-495E-B2BE-E39D80D4CC24}" type="datetimeFigureOut">
              <a:rPr lang="ru-RU" smtClean="0"/>
              <a:pPr/>
              <a:t>07.10.2007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6BFF8A-BA2C-4339-993D-4A9927A4C7B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881540-C5A3-495E-B2BE-E39D80D4CC24}" type="datetimeFigureOut">
              <a:rPr lang="ru-RU" smtClean="0"/>
              <a:pPr/>
              <a:t>07.10.2007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6BFF8A-BA2C-4339-993D-4A9927A4C7B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881540-C5A3-495E-B2BE-E39D80D4CC24}" type="datetimeFigureOut">
              <a:rPr lang="ru-RU" smtClean="0"/>
              <a:pPr/>
              <a:t>07.10.2007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6BFF8A-BA2C-4339-993D-4A9927A4C7B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881540-C5A3-495E-B2BE-E39D80D4CC24}" type="datetimeFigureOut">
              <a:rPr lang="ru-RU" smtClean="0"/>
              <a:pPr/>
              <a:t>07.10.2007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6BFF8A-BA2C-4339-993D-4A9927A4C7B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881540-C5A3-495E-B2BE-E39D80D4CC24}" type="datetimeFigureOut">
              <a:rPr lang="ru-RU" smtClean="0"/>
              <a:pPr/>
              <a:t>07.10.2007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6BFF8A-BA2C-4339-993D-4A9927A4C7B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B0F0"/>
            </a:gs>
            <a:gs pos="100000">
              <a:schemeClr val="bg2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881540-C5A3-495E-B2BE-E39D80D4CC24}" type="datetimeFigureOut">
              <a:rPr lang="ru-RU" smtClean="0"/>
              <a:pPr/>
              <a:t>07.10.2007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6BFF8A-BA2C-4339-993D-4A9927A4C7B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5" Type="http://schemas.openxmlformats.org/officeDocument/2006/relationships/oleObject" Target="../embeddings/oleObject1.bin"/><Relationship Id="rId4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5" Type="http://schemas.openxmlformats.org/officeDocument/2006/relationships/oleObject" Target="../embeddings/oleObject2.bin"/><Relationship Id="rId4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3" Type="http://schemas.openxmlformats.org/officeDocument/2006/relationships/image" Target="../media/image21.jpeg"/><Relationship Id="rId7" Type="http://schemas.openxmlformats.org/officeDocument/2006/relationships/image" Target="../media/image25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7" Type="http://schemas.openxmlformats.org/officeDocument/2006/relationships/image" Target="../media/image30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jpeg"/><Relationship Id="rId5" Type="http://schemas.openxmlformats.org/officeDocument/2006/relationships/image" Target="../media/image3.jpeg"/><Relationship Id="rId4" Type="http://schemas.openxmlformats.org/officeDocument/2006/relationships/image" Target="../media/image28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 descr="E:\MASTER FILES\C04-24-0097.jpg"/>
          <p:cNvPicPr>
            <a:picLocks noChangeAspect="1" noChangeArrowheads="1"/>
          </p:cNvPicPr>
          <p:nvPr/>
        </p:nvPicPr>
        <p:blipFill>
          <a:blip r:embed="rId3"/>
          <a:srcRect b="2517"/>
          <a:stretch>
            <a:fillRect/>
          </a:stretch>
        </p:blipFill>
        <p:spPr bwMode="auto">
          <a:xfrm>
            <a:off x="4386459" y="0"/>
            <a:ext cx="4757541" cy="6894172"/>
          </a:xfrm>
          <a:prstGeom prst="rect">
            <a:avLst/>
          </a:prstGeom>
          <a:noFill/>
        </p:spPr>
      </p:pic>
      <p:sp>
        <p:nvSpPr>
          <p:cNvPr id="16" name="TextBox 15"/>
          <p:cNvSpPr txBox="1"/>
          <p:nvPr/>
        </p:nvSpPr>
        <p:spPr>
          <a:xfrm>
            <a:off x="1714480" y="142873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pic>
        <p:nvPicPr>
          <p:cNvPr id="37889" name="Picture 1" descr="16_01_0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428604"/>
            <a:ext cx="4357685" cy="58997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0"/>
                                        <p:tgtEl>
                                          <p:spTgt spid="378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Text Box 1026"/>
          <p:cNvSpPr txBox="1">
            <a:spLocks noChangeArrowheads="1"/>
          </p:cNvSpPr>
          <p:nvPr/>
        </p:nvSpPr>
        <p:spPr bwMode="auto">
          <a:xfrm>
            <a:off x="642910" y="285728"/>
            <a:ext cx="8215338" cy="172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5300" dirty="0">
                <a:solidFill>
                  <a:srgbClr val="CCFF33"/>
                </a:solidFill>
              </a:rPr>
              <a:t>Формула вычисления</a:t>
            </a:r>
          </a:p>
          <a:p>
            <a:pPr>
              <a:defRPr/>
            </a:pPr>
            <a:r>
              <a:rPr lang="ru-RU" sz="5300" dirty="0">
                <a:solidFill>
                  <a:srgbClr val="CCFF33"/>
                </a:solidFill>
              </a:rPr>
              <a:t>идеальной массы тела </a:t>
            </a:r>
          </a:p>
        </p:txBody>
      </p:sp>
      <p:grpSp>
        <p:nvGrpSpPr>
          <p:cNvPr id="5" name="Группа 4"/>
          <p:cNvGrpSpPr/>
          <p:nvPr/>
        </p:nvGrpSpPr>
        <p:grpSpPr>
          <a:xfrm>
            <a:off x="0" y="2786058"/>
            <a:ext cx="8929687" cy="1846262"/>
            <a:chOff x="0" y="2786058"/>
            <a:chExt cx="8929687" cy="1846262"/>
          </a:xfrm>
        </p:grpSpPr>
        <p:sp>
          <p:nvSpPr>
            <p:cNvPr id="148485" name="Text Box 1029"/>
            <p:cNvSpPr txBox="1">
              <a:spLocks noChangeArrowheads="1"/>
            </p:cNvSpPr>
            <p:nvPr/>
          </p:nvSpPr>
          <p:spPr bwMode="auto">
            <a:xfrm>
              <a:off x="0" y="2786058"/>
              <a:ext cx="8929687" cy="18462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chemeClr val="tx1"/>
              </a:outerShdw>
            </a:effectLst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ru-RU" dirty="0"/>
                <a:t> </a:t>
              </a:r>
            </a:p>
            <a:p>
              <a:pPr algn="ctr">
                <a:defRPr/>
              </a:pPr>
              <a:r>
                <a:rPr lang="ru-RU" sz="3600" dirty="0">
                  <a:solidFill>
                    <a:srgbClr val="FFFF00"/>
                  </a:solidFill>
                  <a:cs typeface="Times New Roman" pitchFamily="18" charset="0"/>
                </a:rPr>
                <a:t> ВЕС = (18,5 </a:t>
              </a:r>
              <a:r>
                <a:rPr lang="ru-RU" sz="3600" dirty="0" smtClean="0">
                  <a:solidFill>
                    <a:srgbClr val="FFFF00"/>
                  </a:solidFill>
                  <a:cs typeface="Times New Roman" pitchFamily="18" charset="0"/>
                </a:rPr>
                <a:t>–</a:t>
              </a:r>
              <a:r>
                <a:rPr lang="ru-RU" sz="3600" baseline="30000" dirty="0" smtClean="0">
                  <a:solidFill>
                    <a:srgbClr val="FFFF00"/>
                  </a:solidFill>
                  <a:cs typeface="Times New Roman" pitchFamily="18" charset="0"/>
                </a:rPr>
                <a:t> </a:t>
              </a:r>
              <a:r>
                <a:rPr lang="ru-RU" sz="3600" dirty="0" smtClean="0">
                  <a:solidFill>
                    <a:srgbClr val="FFFF00"/>
                  </a:solidFill>
                  <a:cs typeface="Times New Roman" pitchFamily="18" charset="0"/>
                </a:rPr>
                <a:t>22,4</a:t>
              </a:r>
              <a:r>
                <a:rPr lang="ru-RU" sz="3600" dirty="0">
                  <a:solidFill>
                    <a:srgbClr val="FFFF00"/>
                  </a:solidFill>
                  <a:cs typeface="Times New Roman" pitchFamily="18" charset="0"/>
                </a:rPr>
                <a:t>) х (РОСТ в МЕТРАХ)</a:t>
              </a:r>
            </a:p>
            <a:p>
              <a:pPr algn="ctr">
                <a:defRPr/>
              </a:pPr>
              <a:r>
                <a:rPr lang="ru-RU" sz="6000" dirty="0">
                  <a:solidFill>
                    <a:srgbClr val="CCFF33"/>
                  </a:solidFill>
                </a:rPr>
                <a:t> </a:t>
              </a:r>
              <a:endParaRPr lang="ru-RU" sz="3600" dirty="0">
                <a:solidFill>
                  <a:srgbClr val="CCFF33"/>
                </a:solidFill>
              </a:endParaRPr>
            </a:p>
          </p:txBody>
        </p:sp>
        <p:sp>
          <p:nvSpPr>
            <p:cNvPr id="23556" name="Прямоугольник 6"/>
            <p:cNvSpPr>
              <a:spLocks noChangeArrowheads="1"/>
            </p:cNvSpPr>
            <p:nvPr/>
          </p:nvSpPr>
          <p:spPr bwMode="auto">
            <a:xfrm>
              <a:off x="8501090" y="2786058"/>
              <a:ext cx="385042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2800" b="1" dirty="0">
                  <a:solidFill>
                    <a:srgbClr val="FFFF00"/>
                  </a:solidFill>
                  <a:cs typeface="Times New Roman" pitchFamily="18" charset="0"/>
                </a:rPr>
                <a:t>2</a:t>
              </a:r>
              <a:endParaRPr lang="ru-RU" sz="2000" b="1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48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48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8482" grpId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Рисунок 4" descr="2-1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50" y="1071563"/>
            <a:ext cx="3195638" cy="3284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42875" y="4735513"/>
          <a:ext cx="9001125" cy="1685925"/>
        </p:xfrm>
        <a:graphic>
          <a:graphicData uri="http://schemas.openxmlformats.org/drawingml/2006/table">
            <a:tbl>
              <a:tblPr/>
              <a:tblGrid>
                <a:gridCol w="2438400"/>
                <a:gridCol w="3514725"/>
                <a:gridCol w="3048000"/>
              </a:tblGrid>
              <a:tr h="5619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 </a:t>
                      </a: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9525" marR="9525" marT="9525" marB="952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7FFD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Повышенный риск</a:t>
                      </a: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9525" marR="9525" marT="9525" marB="952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7FFD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Высокий риск</a:t>
                      </a: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9525" marR="9525" marT="9525" marB="952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7FFD1"/>
                    </a:solidFill>
                  </a:tcPr>
                </a:tc>
              </a:tr>
              <a:tr h="5619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Мужчины</a:t>
                      </a: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9525" marR="9525" marT="9525" marB="952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 более 94см</a:t>
                      </a: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9525" marR="9525" marT="9525" marB="952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 более 102 см</a:t>
                      </a: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9525" marR="9525" marT="9525" marB="952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</a:tr>
              <a:tr h="5619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Женщины</a:t>
                      </a: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9525" marR="9525" marT="9525" marB="952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 более 80 см</a:t>
                      </a: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9525" marR="9525" marT="9525" marB="952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 более 88 см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9525" marR="9525" marT="9525" marB="952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</a:tbl>
          </a:graphicData>
        </a:graphic>
      </p:graphicFrame>
      <p:sp>
        <p:nvSpPr>
          <p:cNvPr id="25621" name="TextBox 4"/>
          <p:cNvSpPr txBox="1">
            <a:spLocks noChangeArrowheads="1"/>
          </p:cNvSpPr>
          <p:nvPr/>
        </p:nvSpPr>
        <p:spPr bwMode="auto">
          <a:xfrm>
            <a:off x="1142976" y="0"/>
            <a:ext cx="6877050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dirty="0">
                <a:solidFill>
                  <a:srgbClr val="7E2E41"/>
                </a:solidFill>
              </a:rPr>
              <a:t>Окружность талии и риск развития</a:t>
            </a:r>
          </a:p>
          <a:p>
            <a:r>
              <a:rPr lang="ru-RU" sz="3200" dirty="0">
                <a:solidFill>
                  <a:srgbClr val="7E2E41"/>
                </a:solidFill>
              </a:rPr>
              <a:t>        метаболических осложнений </a:t>
            </a:r>
          </a:p>
        </p:txBody>
      </p:sp>
      <p:sp>
        <p:nvSpPr>
          <p:cNvPr id="25622" name="TextBox 7"/>
          <p:cNvSpPr txBox="1">
            <a:spLocks noChangeArrowheads="1"/>
          </p:cNvSpPr>
          <p:nvPr/>
        </p:nvSpPr>
        <p:spPr bwMode="auto">
          <a:xfrm>
            <a:off x="7072313" y="3429000"/>
            <a:ext cx="2071687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  <a:p>
            <a:r>
              <a:rPr lang="ru-RU" sz="2800"/>
              <a:t>ВОЗ, 1997г.</a:t>
            </a:r>
          </a:p>
          <a:p>
            <a:endParaRPr lang="ru-RU"/>
          </a:p>
        </p:txBody>
      </p:sp>
    </p:spTree>
  </p:cSld>
  <p:clrMapOvr>
    <a:masterClrMapping/>
  </p:clrMapOvr>
  <p:transition spd="med">
    <p:split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3b341621-98ca-490b-a460-ff3d081372c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72188" y="1857375"/>
            <a:ext cx="3071812" cy="237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</p:pic>
      <p:pic>
        <p:nvPicPr>
          <p:cNvPr id="26627" name="Рисунок 4" descr="2-1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88" y="1285875"/>
            <a:ext cx="3195637" cy="3284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8" name="TextBox 3"/>
          <p:cNvSpPr txBox="1">
            <a:spLocks noChangeArrowheads="1"/>
          </p:cNvSpPr>
          <p:nvPr/>
        </p:nvSpPr>
        <p:spPr bwMode="auto">
          <a:xfrm>
            <a:off x="357158" y="285728"/>
            <a:ext cx="849783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 dirty="0"/>
              <a:t>Соотношение окружность талии/окружность бедер</a:t>
            </a:r>
          </a:p>
        </p:txBody>
      </p:sp>
      <p:sp>
        <p:nvSpPr>
          <p:cNvPr id="26629" name="Прямоугольник 4"/>
          <p:cNvSpPr>
            <a:spLocks noChangeArrowheads="1"/>
          </p:cNvSpPr>
          <p:nvPr/>
        </p:nvSpPr>
        <p:spPr bwMode="auto">
          <a:xfrm>
            <a:off x="357188" y="5143500"/>
            <a:ext cx="8786812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dirty="0"/>
              <a:t> </a:t>
            </a:r>
            <a:r>
              <a:rPr lang="ru-RU" sz="2400" b="1" i="1" dirty="0"/>
              <a:t>Отношение окружности талии к окружности бедер в норме </a:t>
            </a:r>
            <a:r>
              <a:rPr lang="ru-RU" sz="2400" b="1" i="1" dirty="0" smtClean="0"/>
              <a:t>:</a:t>
            </a:r>
            <a:endParaRPr lang="ru-RU" sz="2400" b="1" i="1" dirty="0"/>
          </a:p>
          <a:p>
            <a:r>
              <a:rPr lang="ru-RU" sz="2400" b="1" i="1" dirty="0"/>
              <a:t>      </a:t>
            </a:r>
            <a:r>
              <a:rPr lang="ru-RU" sz="2400" b="1" i="1" dirty="0" smtClean="0"/>
              <a:t>                              </a:t>
            </a:r>
            <a:r>
              <a:rPr lang="ru-RU" sz="2400" b="1" i="1" dirty="0"/>
              <a:t>у женщин   &lt; 0,85</a:t>
            </a:r>
          </a:p>
          <a:p>
            <a:r>
              <a:rPr lang="ru-RU" sz="2400" b="1" i="1" dirty="0"/>
              <a:t>    </a:t>
            </a:r>
            <a:r>
              <a:rPr lang="ru-RU" sz="2400" b="1" i="1" dirty="0" smtClean="0"/>
              <a:t>                                </a:t>
            </a:r>
            <a:r>
              <a:rPr lang="ru-RU" sz="2400" b="1" i="1" dirty="0"/>
              <a:t>у мужчин    -  1,0. </a:t>
            </a:r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5000" y="304800"/>
            <a:ext cx="25939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7459" name="Rectangle 3"/>
          <p:cNvSpPr>
            <a:spLocks noGrp="1" noChangeArrowheads="1"/>
          </p:cNvSpPr>
          <p:nvPr>
            <p:ph type="title"/>
          </p:nvPr>
        </p:nvSpPr>
        <p:spPr>
          <a:xfrm>
            <a:off x="228600" y="0"/>
            <a:ext cx="4772028" cy="1143000"/>
          </a:xfrm>
          <a:effectLst>
            <a:outerShdw dist="71842" dir="2700000" algn="ctr" rotWithShape="0">
              <a:schemeClr val="tx1"/>
            </a:outerShdw>
          </a:effectLst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dirty="0" smtClean="0"/>
              <a:t>   </a:t>
            </a:r>
            <a:r>
              <a:rPr lang="ru-RU" dirty="0" smtClean="0">
                <a:solidFill>
                  <a:srgbClr val="CCFF33"/>
                </a:solidFill>
              </a:rPr>
              <a:t>Типы ожирения</a:t>
            </a:r>
            <a:endParaRPr lang="en-US" dirty="0" smtClean="0">
              <a:solidFill>
                <a:srgbClr val="CCFF33"/>
              </a:solidFill>
            </a:endParaRPr>
          </a:p>
        </p:txBody>
      </p:sp>
      <p:pic>
        <p:nvPicPr>
          <p:cNvPr id="24580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14400" y="1066800"/>
            <a:ext cx="2557463" cy="579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7462" name="Text Box 6"/>
          <p:cNvSpPr txBox="1">
            <a:spLocks noChangeArrowheads="1"/>
          </p:cNvSpPr>
          <p:nvPr/>
        </p:nvSpPr>
        <p:spPr bwMode="auto">
          <a:xfrm>
            <a:off x="533400" y="5867400"/>
            <a:ext cx="29686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53882" dir="2700000" algn="ctr" rotWithShape="0">
              <a:schemeClr val="tx1"/>
            </a:outerShdw>
          </a:effectLst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3200" b="0">
                <a:solidFill>
                  <a:srgbClr val="00FF00"/>
                </a:solidFill>
                <a:latin typeface="QuickType Condensed" pitchFamily="34" charset="0"/>
              </a:rPr>
              <a:t> </a:t>
            </a:r>
            <a:endParaRPr lang="en-US" sz="3200" b="0">
              <a:solidFill>
                <a:srgbClr val="00FF00"/>
              </a:solidFill>
              <a:latin typeface="QuickType Condensed" pitchFamily="34" charset="0"/>
            </a:endParaRPr>
          </a:p>
        </p:txBody>
      </p:sp>
      <p:sp>
        <p:nvSpPr>
          <p:cNvPr id="147463" name="Text Box 7"/>
          <p:cNvSpPr txBox="1">
            <a:spLocks noChangeArrowheads="1"/>
          </p:cNvSpPr>
          <p:nvPr/>
        </p:nvSpPr>
        <p:spPr bwMode="auto">
          <a:xfrm>
            <a:off x="3657600" y="5791200"/>
            <a:ext cx="29686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53882" dir="2700000" algn="ctr" rotWithShape="0">
              <a:schemeClr val="tx1"/>
            </a:outerShdw>
          </a:effectLst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3200" b="0">
                <a:solidFill>
                  <a:srgbClr val="00FF00"/>
                </a:solidFill>
                <a:latin typeface="QuickType Condensed" pitchFamily="34" charset="0"/>
              </a:rPr>
              <a:t> </a:t>
            </a:r>
            <a:endParaRPr lang="en-US" sz="3200" b="0">
              <a:solidFill>
                <a:srgbClr val="00FF00"/>
              </a:solidFill>
              <a:latin typeface="QuickType Condensed" pitchFamily="34" charset="0"/>
            </a:endParaRPr>
          </a:p>
        </p:txBody>
      </p:sp>
      <p:sp>
        <p:nvSpPr>
          <p:cNvPr id="147464" name="Text Box 8"/>
          <p:cNvSpPr txBox="1">
            <a:spLocks noChangeArrowheads="1"/>
          </p:cNvSpPr>
          <p:nvPr/>
        </p:nvSpPr>
        <p:spPr bwMode="auto">
          <a:xfrm>
            <a:off x="6400800" y="5410200"/>
            <a:ext cx="29686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53882" dir="2700000" algn="ctr" rotWithShape="0">
              <a:schemeClr val="tx1"/>
            </a:outerShdw>
          </a:effectLst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3200" b="0">
                <a:solidFill>
                  <a:srgbClr val="00FF00"/>
                </a:solidFill>
                <a:latin typeface="QuickType Condensed" pitchFamily="34" charset="0"/>
              </a:rPr>
              <a:t> </a:t>
            </a:r>
            <a:endParaRPr lang="en-US" sz="3200" b="0">
              <a:solidFill>
                <a:srgbClr val="00FF00"/>
              </a:solidFill>
              <a:latin typeface="QuickType Condensed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30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" dur="20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474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47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47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745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943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2050" name="Object 3"/>
          <p:cNvGraphicFramePr>
            <a:graphicFrameLocks noChangeAspect="1"/>
          </p:cNvGraphicFramePr>
          <p:nvPr/>
        </p:nvGraphicFramePr>
        <p:xfrm>
          <a:off x="6072188" y="571500"/>
          <a:ext cx="2732087" cy="5905500"/>
        </p:xfrm>
        <a:graphic>
          <a:graphicData uri="http://schemas.openxmlformats.org/presentationml/2006/ole">
            <p:oleObj spid="_x0000_s13314" name="Scanned Photo" r:id="rId5" imgW="4210638" imgH="10704762" progId="">
              <p:embed/>
            </p:oleObj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357158" y="428604"/>
            <a:ext cx="495840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- Жир на животе и вокруг его</a:t>
            </a:r>
          </a:p>
          <a:p>
            <a:r>
              <a:rPr lang="ru-RU" sz="2400" b="1" dirty="0" smtClean="0">
                <a:solidFill>
                  <a:srgbClr val="FF0000"/>
                </a:solidFill>
              </a:rPr>
              <a:t>- Чаще встречается у мужчин</a:t>
            </a:r>
          </a:p>
          <a:p>
            <a:r>
              <a:rPr lang="ru-RU" sz="2400" b="1" dirty="0" smtClean="0">
                <a:solidFill>
                  <a:srgbClr val="FF0000"/>
                </a:solidFill>
              </a:rPr>
              <a:t>- Высокая степень риска</a:t>
            </a:r>
            <a:endParaRPr lang="ru-RU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2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3074" name="Object 3"/>
          <p:cNvGraphicFramePr>
            <a:graphicFrameLocks noChangeAspect="1"/>
          </p:cNvGraphicFramePr>
          <p:nvPr/>
        </p:nvGraphicFramePr>
        <p:xfrm>
          <a:off x="1357290" y="285728"/>
          <a:ext cx="3000375" cy="6000750"/>
        </p:xfrm>
        <a:graphic>
          <a:graphicData uri="http://schemas.openxmlformats.org/presentationml/2006/ole">
            <p:oleObj spid="_x0000_s14338" name="Scanned Photo" r:id="rId5" imgW="4038095" imgH="10790476" progId="">
              <p:embed/>
            </p:oleObj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4788705" y="5214950"/>
            <a:ext cx="435529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- Жир на бедрах и ягодицах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- Чаще встречается у женщин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- Низкая степень риска 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3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E:\MASTER FILES\Files\Business\C04-22-0495.jpg"/>
          <p:cNvPicPr>
            <a:picLocks noChangeAspect="1" noChangeArrowheads="1"/>
          </p:cNvPicPr>
          <p:nvPr/>
        </p:nvPicPr>
        <p:blipFill>
          <a:blip r:embed="rId3"/>
          <a:srcRect b="2517"/>
          <a:stretch>
            <a:fillRect/>
          </a:stretch>
        </p:blipFill>
        <p:spPr bwMode="auto">
          <a:xfrm>
            <a:off x="1928794" y="0"/>
            <a:ext cx="5072098" cy="692451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3" name="Picture 3" descr="E:\MASTER FILES\C04-22-1203.jpg"/>
          <p:cNvPicPr>
            <a:picLocks noChangeAspect="1" noChangeArrowheads="1"/>
          </p:cNvPicPr>
          <p:nvPr/>
        </p:nvPicPr>
        <p:blipFill>
          <a:blip r:embed="rId3"/>
          <a:srcRect b="2517"/>
          <a:stretch>
            <a:fillRect/>
          </a:stretch>
        </p:blipFill>
        <p:spPr bwMode="auto">
          <a:xfrm>
            <a:off x="0" y="0"/>
            <a:ext cx="3505200" cy="5227481"/>
          </a:xfrm>
          <a:prstGeom prst="rect">
            <a:avLst/>
          </a:prstGeom>
          <a:noFill/>
        </p:spPr>
      </p:pic>
      <p:pic>
        <p:nvPicPr>
          <p:cNvPr id="15364" name="Picture 4" descr="E:\MASTER FILES\C04-22-1227.jpg"/>
          <p:cNvPicPr>
            <a:picLocks noChangeAspect="1" noChangeArrowheads="1"/>
          </p:cNvPicPr>
          <p:nvPr/>
        </p:nvPicPr>
        <p:blipFill>
          <a:blip r:embed="rId4"/>
          <a:srcRect b="3710"/>
          <a:stretch>
            <a:fillRect/>
          </a:stretch>
        </p:blipFill>
        <p:spPr bwMode="auto">
          <a:xfrm>
            <a:off x="2159000" y="2186644"/>
            <a:ext cx="6985000" cy="4671356"/>
          </a:xfrm>
          <a:prstGeom prst="rect">
            <a:avLst/>
          </a:prstGeom>
          <a:noFill/>
        </p:spPr>
      </p:pic>
      <p:pic>
        <p:nvPicPr>
          <p:cNvPr id="15369" name="Picture 9" descr="E:\MASTER FILES\C04-23-0511.jpg"/>
          <p:cNvPicPr>
            <a:picLocks noChangeAspect="1" noChangeArrowheads="1"/>
          </p:cNvPicPr>
          <p:nvPr/>
        </p:nvPicPr>
        <p:blipFill>
          <a:blip r:embed="rId5"/>
          <a:srcRect b="3088"/>
          <a:stretch>
            <a:fillRect/>
          </a:stretch>
        </p:blipFill>
        <p:spPr bwMode="auto">
          <a:xfrm>
            <a:off x="0" y="-37451"/>
            <a:ext cx="9155188" cy="68954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600" decel="1000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600" decel="1000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600" decel="1000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600" decel="1000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6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7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000"/>
                            </p:stCondLst>
                            <p:childTnLst>
                              <p:par>
                                <p:cTn id="20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3000" fill="hold"/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000" fill="hold"/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00166" y="285728"/>
            <a:ext cx="68098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Доводы в пользу физических упражнений</a:t>
            </a:r>
            <a:endParaRPr lang="ru-RU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2786050" y="928670"/>
            <a:ext cx="31422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b="1" dirty="0" smtClean="0"/>
              <a:t>Контролю массы тела</a:t>
            </a:r>
            <a:endParaRPr lang="ru-RU" sz="20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2928926" y="1285860"/>
            <a:ext cx="275267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b="1" dirty="0" smtClean="0"/>
              <a:t> Укреплению мышц</a:t>
            </a:r>
            <a:endParaRPr lang="ru-RU" sz="20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2500298" y="1643050"/>
            <a:ext cx="38507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b="1" dirty="0" smtClean="0"/>
              <a:t> Увеличению объема легких</a:t>
            </a:r>
            <a:endParaRPr lang="ru-RU" sz="20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3071802" y="2071678"/>
            <a:ext cx="231986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b="1" dirty="0" smtClean="0"/>
              <a:t>Улучшению сна.</a:t>
            </a:r>
            <a:endParaRPr lang="ru-RU" sz="20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2786050" y="2428868"/>
            <a:ext cx="270779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b="1" dirty="0" smtClean="0"/>
              <a:t>Снятию  усталости</a:t>
            </a:r>
            <a:endParaRPr lang="ru-RU" sz="20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928662" y="2928934"/>
            <a:ext cx="743985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b="1" dirty="0" smtClean="0"/>
              <a:t>Улучшению состояния сердечно-сосудистой системы</a:t>
            </a:r>
            <a:endParaRPr lang="ru-RU" sz="20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1285852" y="3357562"/>
            <a:ext cx="666240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/>
              <a:t>Уменьшению количества стрессов и  депрессий</a:t>
            </a:r>
            <a:endParaRPr lang="ru-RU" sz="20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1714480" y="3857628"/>
            <a:ext cx="56957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b="1" dirty="0" smtClean="0"/>
              <a:t>Улучшению обмена веществ в организме</a:t>
            </a:r>
            <a:endParaRPr lang="ru-RU" sz="20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1857356" y="4357694"/>
            <a:ext cx="538801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b="1" dirty="0" smtClean="0"/>
              <a:t>Повышению общего тонуса организма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1714480" y="4857760"/>
            <a:ext cx="57038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b="1" dirty="0" smtClean="0"/>
              <a:t>Укреплению чувства уверенности в себе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1785918" y="5286388"/>
            <a:ext cx="59089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/>
              <a:t>Появлению чувства покоя и умиротворения</a:t>
            </a:r>
            <a:endParaRPr lang="ru-RU" sz="2000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2928926" y="5786454"/>
            <a:ext cx="35004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/>
              <a:t>Уменьшению тяги к еде</a:t>
            </a:r>
          </a:p>
        </p:txBody>
      </p:sp>
    </p:spTree>
  </p:cSld>
  <p:clrMapOvr>
    <a:masterClrMapping/>
  </p:clrMapOvr>
  <p:transition spd="slow">
    <p:pull dir="lu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Picture 2" descr="E:\MASTER FILES\C04-22-1123.jpg"/>
          <p:cNvPicPr>
            <a:picLocks noChangeAspect="1" noChangeArrowheads="1"/>
          </p:cNvPicPr>
          <p:nvPr/>
        </p:nvPicPr>
        <p:blipFill>
          <a:blip r:embed="rId3"/>
          <a:srcRect b="2517"/>
          <a:stretch>
            <a:fillRect/>
          </a:stretch>
        </p:blipFill>
        <p:spPr bwMode="auto">
          <a:xfrm>
            <a:off x="0" y="-105764"/>
            <a:ext cx="5201361" cy="6963764"/>
          </a:xfrm>
          <a:prstGeom prst="rect">
            <a:avLst/>
          </a:prstGeom>
          <a:noFill/>
        </p:spPr>
      </p:pic>
      <p:pic>
        <p:nvPicPr>
          <p:cNvPr id="3" name="Picture 2" descr="E:\MASTER FILES\Files\Business\C04-22-0488.jpg"/>
          <p:cNvPicPr>
            <a:picLocks noChangeAspect="1" noChangeArrowheads="1"/>
          </p:cNvPicPr>
          <p:nvPr/>
        </p:nvPicPr>
        <p:blipFill>
          <a:blip r:embed="rId4"/>
          <a:srcRect b="2517"/>
          <a:stretch>
            <a:fillRect/>
          </a:stretch>
        </p:blipFill>
        <p:spPr bwMode="auto">
          <a:xfrm>
            <a:off x="4857752" y="-36125"/>
            <a:ext cx="4286248" cy="6894125"/>
          </a:xfrm>
          <a:prstGeom prst="rect">
            <a:avLst/>
          </a:prstGeom>
          <a:noFill/>
        </p:spPr>
      </p:pic>
      <p:pic>
        <p:nvPicPr>
          <p:cNvPr id="54275" name="Picture 3" descr="E:\ФОТО ПРИРОДЫ\НЕБО\0270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-214338"/>
            <a:ext cx="9144000" cy="7072338"/>
          </a:xfrm>
          <a:prstGeom prst="rect">
            <a:avLst/>
          </a:prstGeom>
          <a:noFill/>
        </p:spPr>
      </p:pic>
      <p:pic>
        <p:nvPicPr>
          <p:cNvPr id="54276" name="Picture 4" descr="E:\ФОТО ПРИРОДЫ\НЕБО\565.jpg"/>
          <p:cNvPicPr>
            <a:picLocks noChangeAspect="1" noChangeArrowheads="1"/>
          </p:cNvPicPr>
          <p:nvPr/>
        </p:nvPicPr>
        <p:blipFill>
          <a:blip r:embed="rId6"/>
          <a:srcRect b="2953"/>
          <a:stretch>
            <a:fillRect/>
          </a:stretch>
        </p:blipFill>
        <p:spPr bwMode="auto">
          <a:xfrm>
            <a:off x="0" y="-214338"/>
            <a:ext cx="9144000" cy="7072338"/>
          </a:xfrm>
          <a:prstGeom prst="rect">
            <a:avLst/>
          </a:prstGeom>
          <a:noFill/>
        </p:spPr>
      </p:pic>
      <p:pic>
        <p:nvPicPr>
          <p:cNvPr id="54277" name="Picture 5" descr="news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286084" y="-214338"/>
            <a:ext cx="5857916" cy="47372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</p:pic>
      <p:pic>
        <p:nvPicPr>
          <p:cNvPr id="4" name="Picture 7" descr="E:\MASTER FILES\C04-22-0539.jpg"/>
          <p:cNvPicPr>
            <a:picLocks noChangeAspect="1" noChangeArrowheads="1"/>
          </p:cNvPicPr>
          <p:nvPr/>
        </p:nvPicPr>
        <p:blipFill>
          <a:blip r:embed="rId8"/>
          <a:srcRect b="2517"/>
          <a:stretch>
            <a:fillRect/>
          </a:stretch>
        </p:blipFill>
        <p:spPr bwMode="auto">
          <a:xfrm>
            <a:off x="0" y="869127"/>
            <a:ext cx="4070301" cy="5988873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8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542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542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542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542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3000"/>
                                        <p:tgtEl>
                                          <p:spTgt spid="54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8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3000" fill="hold"/>
                                        <p:tgtEl>
                                          <p:spTgt spid="542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0" fill="hold"/>
                                        <p:tgtEl>
                                          <p:spTgt spid="542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000" fill="hold"/>
                                        <p:tgtEl>
                                          <p:spTgt spid="542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000" fill="hold"/>
                                        <p:tgtEl>
                                          <p:spTgt spid="542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3000"/>
                                        <p:tgtEl>
                                          <p:spTgt spid="54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155" decel="100000"/>
                                        <p:tgtEl>
                                          <p:spTgt spid="5427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1155" decel="100000"/>
                                        <p:tgtEl>
                                          <p:spTgt spid="5427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2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5427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3" dur="1155" fill="hold"/>
                                        <p:tgtEl>
                                          <p:spTgt spid="542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4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542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5" dur="1155" fill="hold"/>
                                        <p:tgtEl>
                                          <p:spTgt spid="542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6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542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3000" fill="hold"/>
                                        <p:tgtEl>
                                          <p:spTgt spid="542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000" fill="hold"/>
                                        <p:tgtEl>
                                          <p:spTgt spid="542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E:\MASTER FILES\C04-24-1440.jpg"/>
          <p:cNvPicPr>
            <a:picLocks noChangeAspect="1" noChangeArrowheads="1"/>
          </p:cNvPicPr>
          <p:nvPr/>
        </p:nvPicPr>
        <p:blipFill>
          <a:blip r:embed="rId3"/>
          <a:srcRect b="3643"/>
          <a:stretch>
            <a:fillRect/>
          </a:stretch>
        </p:blipFill>
        <p:spPr bwMode="auto">
          <a:xfrm>
            <a:off x="0" y="1000108"/>
            <a:ext cx="9144000" cy="5927614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4256122" y="0"/>
            <a:ext cx="488787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solidFill>
                  <a:schemeClr val="accent5">
                    <a:lumMod val="50000"/>
                  </a:schemeClr>
                </a:solidFill>
              </a:rPr>
              <a:t>Ходите</a:t>
            </a:r>
            <a:r>
              <a:rPr lang="ru-RU" sz="5400" b="1" dirty="0" smtClean="0">
                <a:ln w="11430"/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легко</a:t>
            </a:r>
            <a:endParaRPr lang="ru-RU" sz="5400" b="1" cap="none" spc="0" dirty="0">
              <a:ln w="11430"/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3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7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5" descr="E:\MASTER FILES\C04-22-1232.jpg"/>
          <p:cNvPicPr>
            <a:picLocks noChangeAspect="1" noChangeArrowheads="1"/>
          </p:cNvPicPr>
          <p:nvPr/>
        </p:nvPicPr>
        <p:blipFill>
          <a:blip r:embed="rId3"/>
          <a:srcRect b="3759"/>
          <a:stretch>
            <a:fillRect/>
          </a:stretch>
        </p:blipFill>
        <p:spPr bwMode="auto">
          <a:xfrm>
            <a:off x="2159000" y="2250050"/>
            <a:ext cx="6985000" cy="4607950"/>
          </a:xfrm>
          <a:prstGeom prst="rect">
            <a:avLst/>
          </a:prstGeom>
          <a:noFill/>
        </p:spPr>
      </p:pic>
      <p:pic>
        <p:nvPicPr>
          <p:cNvPr id="7" name="Picture 2" descr="E:\MASTER FILES\C04-22-1151.jpg"/>
          <p:cNvPicPr>
            <a:picLocks noChangeAspect="1" noChangeArrowheads="1"/>
          </p:cNvPicPr>
          <p:nvPr/>
        </p:nvPicPr>
        <p:blipFill>
          <a:blip r:embed="rId4"/>
          <a:srcRect b="3691"/>
          <a:stretch>
            <a:fillRect/>
          </a:stretch>
        </p:blipFill>
        <p:spPr bwMode="auto">
          <a:xfrm>
            <a:off x="0" y="2161215"/>
            <a:ext cx="6985000" cy="4696785"/>
          </a:xfrm>
          <a:prstGeom prst="rect">
            <a:avLst/>
          </a:prstGeom>
          <a:noFill/>
        </p:spPr>
      </p:pic>
      <p:pic>
        <p:nvPicPr>
          <p:cNvPr id="6" name="Picture 2" descr="E:\MASTER FILES\C04-24-1440.jpg"/>
          <p:cNvPicPr>
            <a:picLocks noChangeAspect="1" noChangeArrowheads="1"/>
          </p:cNvPicPr>
          <p:nvPr/>
        </p:nvPicPr>
        <p:blipFill>
          <a:blip r:embed="rId5"/>
          <a:srcRect b="3643"/>
          <a:stretch>
            <a:fillRect/>
          </a:stretch>
        </p:blipFill>
        <p:spPr bwMode="auto">
          <a:xfrm>
            <a:off x="0" y="930386"/>
            <a:ext cx="9144000" cy="5927614"/>
          </a:xfrm>
          <a:prstGeom prst="rect">
            <a:avLst/>
          </a:prstGeom>
          <a:noFill/>
        </p:spPr>
      </p:pic>
      <p:pic>
        <p:nvPicPr>
          <p:cNvPr id="56323" name="Picture 3" descr="E:\MASTER FILES\C04-22-1214.jpg"/>
          <p:cNvPicPr>
            <a:picLocks noChangeAspect="1" noChangeArrowheads="1"/>
          </p:cNvPicPr>
          <p:nvPr/>
        </p:nvPicPr>
        <p:blipFill>
          <a:blip r:embed="rId6"/>
          <a:srcRect b="3701"/>
          <a:stretch>
            <a:fillRect/>
          </a:stretch>
        </p:blipFill>
        <p:spPr bwMode="auto">
          <a:xfrm>
            <a:off x="0" y="0"/>
            <a:ext cx="9144000" cy="6817214"/>
          </a:xfrm>
          <a:prstGeom prst="rect">
            <a:avLst/>
          </a:prstGeom>
          <a:noFill/>
        </p:spPr>
      </p:pic>
      <p:pic>
        <p:nvPicPr>
          <p:cNvPr id="5" name="Picture 5" descr="852184-002"/>
          <p:cNvPicPr>
            <a:picLocks noChangeAspect="1" noChangeArrowheads="1"/>
          </p:cNvPicPr>
          <p:nvPr/>
        </p:nvPicPr>
        <p:blipFill>
          <a:blip r:embed="rId7"/>
          <a:srcRect b="1418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214282" y="571480"/>
          <a:ext cx="4786314" cy="4772540"/>
        </p:xfrm>
        <a:graphic>
          <a:graphicData uri="http://schemas.openxmlformats.org/drawingml/2006/table">
            <a:tbl>
              <a:tblPr/>
              <a:tblGrid>
                <a:gridCol w="2571768"/>
                <a:gridCol w="785786"/>
                <a:gridCol w="714380"/>
                <a:gridCol w="714380"/>
              </a:tblGrid>
              <a:tr h="29663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Вид деятельности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60кг</a:t>
                      </a:r>
                      <a:endParaRPr lang="ru-RU" sz="1600" b="1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80кг</a:t>
                      </a:r>
                      <a:endParaRPr lang="ru-RU" sz="1600" b="1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100кг</a:t>
                      </a:r>
                      <a:endParaRPr lang="ru-RU" sz="1600" b="1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966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Ходьба 3 км/час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189865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150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215900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180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218440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230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966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5 км/час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189865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200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215900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240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218440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300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966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6,5 км/час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189865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300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215900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360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218440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450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966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Работа по дому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189865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150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215900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180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218440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230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966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Работа в огороде/саду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189865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250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215900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300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218440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380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966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Танцы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189865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200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215900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240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218440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300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966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Езда на велосипеде со скоростью 15 км/час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189865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300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215900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360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218440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450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966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Бег 8 км/час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189865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300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215900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360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218440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450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966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10 км/час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189865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450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215900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550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218440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700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966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12 км/час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189865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600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215900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750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218440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950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966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Теннис и другие игры с мячом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189865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300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215900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360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218440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450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966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Плавание (медленное)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189865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300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215900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360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218440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450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966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Поход в горы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189865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300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215900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360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218440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450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966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Лыжи</a:t>
                      </a:r>
                      <a:endParaRPr lang="ru-RU" sz="1600" b="1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189865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450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215900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550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218440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700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56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8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2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29" name="Picture 1" descr="спорт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7448025" cy="468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</p:pic>
      <p:pic>
        <p:nvPicPr>
          <p:cNvPr id="73730" name="Picture 2" descr="www_bibka_ru_2006032747408"/>
          <p:cNvPicPr>
            <a:picLocks noChangeAspect="1" noChangeArrowheads="1"/>
          </p:cNvPicPr>
          <p:nvPr/>
        </p:nvPicPr>
        <p:blipFill>
          <a:blip r:embed="rId4"/>
          <a:srcRect b="2907"/>
          <a:stretch>
            <a:fillRect/>
          </a:stretch>
        </p:blipFill>
        <p:spPr bwMode="auto">
          <a:xfrm>
            <a:off x="5570038" y="1794742"/>
            <a:ext cx="3573962" cy="50632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2000"/>
                                        <p:tgtEl>
                                          <p:spTgt spid="737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0" fill="hold"/>
                                        <p:tgtEl>
                                          <p:spTgt spid="737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737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970" name="Picture 2" descr="www_bibka_ru_2005071115761"/>
          <p:cNvPicPr>
            <a:picLocks noChangeAspect="1" noChangeArrowheads="1"/>
          </p:cNvPicPr>
          <p:nvPr/>
        </p:nvPicPr>
        <p:blipFill>
          <a:blip r:embed="rId3"/>
          <a:srcRect r="11765"/>
          <a:stretch>
            <a:fillRect/>
          </a:stretch>
        </p:blipFill>
        <p:spPr bwMode="auto">
          <a:xfrm>
            <a:off x="4055009" y="428604"/>
            <a:ext cx="5088991" cy="6000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</p:pic>
      <p:grpSp>
        <p:nvGrpSpPr>
          <p:cNvPr id="5" name="Группа 4"/>
          <p:cNvGrpSpPr/>
          <p:nvPr/>
        </p:nvGrpSpPr>
        <p:grpSpPr>
          <a:xfrm>
            <a:off x="357158" y="0"/>
            <a:ext cx="2563813" cy="6858000"/>
            <a:chOff x="357158" y="0"/>
            <a:chExt cx="2563813" cy="6858000"/>
          </a:xfrm>
        </p:grpSpPr>
        <p:pic>
          <p:nvPicPr>
            <p:cNvPr id="83971" name="Picture 3" descr="37b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357158" y="0"/>
              <a:ext cx="2563813" cy="33147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3972" name="Picture 4" descr="469b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428596" y="3657600"/>
              <a:ext cx="2482850" cy="32004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839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8" descr="exercise"/>
          <p:cNvPicPr>
            <a:picLocks noChangeAspect="1" noChangeArrowheads="1"/>
          </p:cNvPicPr>
          <p:nvPr/>
        </p:nvPicPr>
        <p:blipFill>
          <a:blip r:embed="rId3"/>
          <a:srcRect b="1923"/>
          <a:stretch>
            <a:fillRect/>
          </a:stretch>
        </p:blipFill>
        <p:spPr bwMode="auto">
          <a:xfrm>
            <a:off x="-74837" y="571480"/>
            <a:ext cx="9218837" cy="5597151"/>
          </a:xfrm>
          <a:prstGeom prst="rect">
            <a:avLst/>
          </a:prstGeom>
          <a:noFill/>
          <a:ln w="76200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071546"/>
            <a:ext cx="9155070" cy="424731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ru-RU" sz="54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  Я </a:t>
            </a:r>
          </a:p>
          <a:p>
            <a:r>
              <a:rPr lang="ru-RU" sz="54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    выбираю </a:t>
            </a:r>
          </a:p>
          <a:p>
            <a:r>
              <a:rPr lang="ru-RU" sz="54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               жизнь </a:t>
            </a:r>
          </a:p>
          <a:p>
            <a:r>
              <a:rPr lang="ru-RU" sz="54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                        без </a:t>
            </a:r>
          </a:p>
          <a:p>
            <a:r>
              <a:rPr lang="ru-RU" sz="54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                           калорий!</a:t>
            </a:r>
            <a:endParaRPr lang="ru-RU" sz="54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1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E:\MASTER FILES\C04-24-144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000108"/>
            <a:ext cx="9144000" cy="6151781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4256122" y="0"/>
            <a:ext cx="488787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solidFill>
                  <a:schemeClr val="accent5">
                    <a:lumMod val="50000"/>
                  </a:schemeClr>
                </a:solidFill>
              </a:rPr>
              <a:t>Ходите</a:t>
            </a:r>
            <a:r>
              <a:rPr lang="ru-RU" sz="5400" b="1" dirty="0" smtClean="0">
                <a:ln w="11430"/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легко</a:t>
            </a:r>
            <a:endParaRPr lang="ru-RU" sz="5400" b="1" cap="none" spc="0" dirty="0">
              <a:ln w="11430"/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3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7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E:\MASTER FILES\C04-25-0596.jpg"/>
          <p:cNvPicPr>
            <a:picLocks noChangeAspect="1" noChangeArrowheads="1"/>
          </p:cNvPicPr>
          <p:nvPr/>
        </p:nvPicPr>
        <p:blipFill>
          <a:blip r:embed="rId3"/>
          <a:srcRect b="2517"/>
          <a:stretch>
            <a:fillRect/>
          </a:stretch>
        </p:blipFill>
        <p:spPr bwMode="auto">
          <a:xfrm>
            <a:off x="4643438" y="928670"/>
            <a:ext cx="4500562" cy="5980593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428596" y="571480"/>
            <a:ext cx="334258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dirty="0" smtClean="0"/>
              <a:t>Цели программы</a:t>
            </a:r>
            <a:endParaRPr lang="ru-RU" sz="2800" b="1" i="1" dirty="0"/>
          </a:p>
        </p:txBody>
      </p:sp>
      <p:sp>
        <p:nvSpPr>
          <p:cNvPr id="4" name="TextBox 3"/>
          <p:cNvSpPr txBox="1"/>
          <p:nvPr/>
        </p:nvSpPr>
        <p:spPr>
          <a:xfrm>
            <a:off x="0" y="1357298"/>
            <a:ext cx="46458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Полную и достоверную информацию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0" y="1928802"/>
            <a:ext cx="26180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Снизить лишний вес 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0" y="2500306"/>
            <a:ext cx="19720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 </a:t>
            </a:r>
            <a:r>
              <a:rPr lang="ru-RU" b="1" dirty="0" smtClean="0"/>
              <a:t>Удержать вес 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0" y="3071810"/>
            <a:ext cx="35157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 Изменить свой образ жизни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0" y="3643314"/>
            <a:ext cx="4062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Радость от нового образа жизни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7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994" name="Picture 2" descr="На главную страницу"/>
          <p:cNvPicPr>
            <a:picLocks noChangeAspect="1" noChangeArrowheads="1"/>
          </p:cNvPicPr>
          <p:nvPr/>
        </p:nvPicPr>
        <p:blipFill>
          <a:blip r:embed="rId3" cstate="print">
            <a:lum bright="-6000" contrast="6000"/>
          </a:blip>
          <a:srcRect/>
          <a:stretch>
            <a:fillRect/>
          </a:stretch>
        </p:blipFill>
        <p:spPr bwMode="auto">
          <a:xfrm>
            <a:off x="571472" y="1214422"/>
            <a:ext cx="3256500" cy="40227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</p:pic>
      <p:pic>
        <p:nvPicPr>
          <p:cNvPr id="84995" name="Picture 3" descr="ОКОНЧАТЕЛЬНЫЙ ИСПРАВЛЕННЫЙ 1"/>
          <p:cNvPicPr>
            <a:picLocks noChangeAspect="1" noChangeArrowheads="1"/>
          </p:cNvPicPr>
          <p:nvPr/>
        </p:nvPicPr>
        <p:blipFill>
          <a:blip r:embed="rId4">
            <a:lum contrast="6000"/>
          </a:blip>
          <a:srcRect/>
          <a:stretch>
            <a:fillRect/>
          </a:stretch>
        </p:blipFill>
        <p:spPr bwMode="auto">
          <a:xfrm>
            <a:off x="5072066" y="1214422"/>
            <a:ext cx="3557610" cy="39494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849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49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849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849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849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849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9" name="Picture 3" descr="www_bibka_ru_200507112493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17815"/>
            <a:ext cx="9144000" cy="66150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WordArt 2"/>
          <p:cNvSpPr>
            <a:spLocks noChangeArrowheads="1" noChangeShapeType="1" noTextEdit="1"/>
          </p:cNvSpPr>
          <p:nvPr/>
        </p:nvSpPr>
        <p:spPr bwMode="auto">
          <a:xfrm>
            <a:off x="285720" y="642918"/>
            <a:ext cx="8543925" cy="1676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PerspectiveBottom"/>
              <a:lightRig rig="legacyNormal3" dir="b"/>
            </a:scene3d>
            <a:sp3d extrusionH="2259000" prstMaterial="legacyMetal">
              <a:extrusionClr>
                <a:srgbClr val="FFFFFF"/>
              </a:extrusionClr>
            </a:sp3d>
          </a:bodyPr>
          <a:lstStyle/>
          <a:p>
            <a:pPr algn="ctr"/>
            <a:r>
              <a:rPr lang="ru-RU" sz="5400" kern="10" dirty="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3399"/>
                    </a:gs>
                    <a:gs pos="25000">
                      <a:srgbClr val="FF6633"/>
                    </a:gs>
                    <a:gs pos="50000">
                      <a:srgbClr val="FFFF00"/>
                    </a:gs>
                    <a:gs pos="75000">
                      <a:srgbClr val="01A78F"/>
                    </a:gs>
                    <a:gs pos="100000">
                      <a:srgbClr val="3366FF"/>
                    </a:gs>
                  </a:gsLst>
                  <a:lin ang="5400000" scaled="1"/>
                </a:gradFill>
                <a:latin typeface="Times New Roman"/>
                <a:cs typeface="Times New Roman"/>
              </a:rPr>
              <a:t>Избыточный вес</a:t>
            </a:r>
          </a:p>
        </p:txBody>
      </p:sp>
      <p:pic>
        <p:nvPicPr>
          <p:cNvPr id="29697" name="Picture 1" descr="D:\Мои документы\Мои рисунки\2-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00099" y="3286124"/>
            <a:ext cx="2663135" cy="307183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3000"/>
                                        <p:tgtEl>
                                          <p:spTgt spid="296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4" name="Text Box 1028"/>
          <p:cNvSpPr txBox="1">
            <a:spLocks noChangeArrowheads="1"/>
          </p:cNvSpPr>
          <p:nvPr/>
        </p:nvSpPr>
        <p:spPr bwMode="auto">
          <a:xfrm>
            <a:off x="2428875" y="1500188"/>
            <a:ext cx="3857625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6000" dirty="0">
                <a:solidFill>
                  <a:srgbClr val="CCFF33"/>
                </a:solidFill>
              </a:rPr>
              <a:t>Вес</a:t>
            </a:r>
          </a:p>
        </p:txBody>
      </p:sp>
      <p:sp>
        <p:nvSpPr>
          <p:cNvPr id="148487" name="Text Box 1031"/>
          <p:cNvSpPr txBox="1">
            <a:spLocks noChangeArrowheads="1"/>
          </p:cNvSpPr>
          <p:nvPr/>
        </p:nvSpPr>
        <p:spPr bwMode="auto">
          <a:xfrm>
            <a:off x="2214563" y="3857625"/>
            <a:ext cx="4429125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6000" dirty="0">
                <a:solidFill>
                  <a:srgbClr val="CCFF33"/>
                </a:solidFill>
              </a:rPr>
              <a:t>  Рост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148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1000"/>
                                        <p:tgtEl>
                                          <p:spTgt spid="148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8484" grpId="0" autoUpdateAnimBg="0"/>
      <p:bldP spid="14848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Text Box 1026"/>
          <p:cNvSpPr txBox="1">
            <a:spLocks noChangeArrowheads="1"/>
          </p:cNvSpPr>
          <p:nvPr/>
        </p:nvSpPr>
        <p:spPr bwMode="auto">
          <a:xfrm>
            <a:off x="928662" y="285728"/>
            <a:ext cx="7643866" cy="170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5300" dirty="0">
                <a:solidFill>
                  <a:srgbClr val="CCFF33"/>
                </a:solidFill>
              </a:rPr>
              <a:t>Формула вычисления</a:t>
            </a:r>
          </a:p>
          <a:p>
            <a:pPr>
              <a:defRPr/>
            </a:pPr>
            <a:r>
              <a:rPr lang="ru-RU" sz="5300" dirty="0">
                <a:solidFill>
                  <a:srgbClr val="CCFF33"/>
                </a:solidFill>
              </a:rPr>
              <a:t> индекса массы тела</a:t>
            </a:r>
          </a:p>
        </p:txBody>
      </p:sp>
      <p:sp>
        <p:nvSpPr>
          <p:cNvPr id="148489" name="Text Box 1033"/>
          <p:cNvSpPr txBox="1">
            <a:spLocks noChangeArrowheads="1"/>
          </p:cNvSpPr>
          <p:nvPr/>
        </p:nvSpPr>
        <p:spPr bwMode="auto">
          <a:xfrm>
            <a:off x="2643188" y="4572000"/>
            <a:ext cx="406233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3600" dirty="0">
                <a:solidFill>
                  <a:srgbClr val="FFFF00"/>
                </a:solidFill>
                <a:cs typeface="Times New Roman" pitchFamily="18" charset="0"/>
              </a:rPr>
              <a:t>ИМТ=18.5 до </a:t>
            </a:r>
            <a:r>
              <a:rPr lang="ru-RU" sz="3600" dirty="0" smtClean="0">
                <a:solidFill>
                  <a:srgbClr val="FFFF00"/>
                </a:solidFill>
                <a:cs typeface="Times New Roman" pitchFamily="18" charset="0"/>
              </a:rPr>
              <a:t>24.9</a:t>
            </a:r>
            <a:endParaRPr lang="ru-RU" sz="3600" dirty="0">
              <a:solidFill>
                <a:srgbClr val="FFFF00"/>
              </a:solidFill>
              <a:cs typeface="Times New Roman" pitchFamily="18" charset="0"/>
            </a:endParaRPr>
          </a:p>
        </p:txBody>
      </p:sp>
      <p:grpSp>
        <p:nvGrpSpPr>
          <p:cNvPr id="6" name="Группа 5"/>
          <p:cNvGrpSpPr/>
          <p:nvPr/>
        </p:nvGrpSpPr>
        <p:grpSpPr>
          <a:xfrm>
            <a:off x="785813" y="2714620"/>
            <a:ext cx="7500937" cy="1917705"/>
            <a:chOff x="785813" y="2714620"/>
            <a:chExt cx="7500937" cy="1917705"/>
          </a:xfrm>
        </p:grpSpPr>
        <p:sp>
          <p:nvSpPr>
            <p:cNvPr id="148485" name="Text Box 1029"/>
            <p:cNvSpPr txBox="1">
              <a:spLocks noChangeArrowheads="1"/>
            </p:cNvSpPr>
            <p:nvPr/>
          </p:nvSpPr>
          <p:spPr bwMode="auto">
            <a:xfrm>
              <a:off x="785813" y="2786063"/>
              <a:ext cx="7500937" cy="18462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chemeClr val="tx1"/>
              </a:outerShdw>
            </a:effectLst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ru-RU" dirty="0"/>
                <a:t> </a:t>
              </a:r>
            </a:p>
            <a:p>
              <a:pPr>
                <a:defRPr/>
              </a:pPr>
              <a:r>
                <a:rPr lang="ru-RU" sz="3600" dirty="0">
                  <a:solidFill>
                    <a:srgbClr val="FFFF00"/>
                  </a:solidFill>
                  <a:cs typeface="Times New Roman" pitchFamily="18" charset="0"/>
                </a:rPr>
                <a:t>ИМТ = ВЕС : (РОСТ в МЕТРАХ)</a:t>
              </a:r>
            </a:p>
            <a:p>
              <a:pPr>
                <a:defRPr/>
              </a:pPr>
              <a:r>
                <a:rPr lang="ru-RU" sz="6000" dirty="0">
                  <a:solidFill>
                    <a:srgbClr val="CCFF33"/>
                  </a:solidFill>
                </a:rPr>
                <a:t> </a:t>
              </a:r>
            </a:p>
          </p:txBody>
        </p:sp>
        <p:sp>
          <p:nvSpPr>
            <p:cNvPr id="21509" name="Прямоугольник 6"/>
            <p:cNvSpPr>
              <a:spLocks noChangeArrowheads="1"/>
            </p:cNvSpPr>
            <p:nvPr/>
          </p:nvSpPr>
          <p:spPr bwMode="auto">
            <a:xfrm>
              <a:off x="7286644" y="2714620"/>
              <a:ext cx="357188" cy="523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2800" b="1" dirty="0">
                  <a:solidFill>
                    <a:srgbClr val="FFFF00"/>
                  </a:solidFill>
                  <a:cs typeface="Times New Roman" pitchFamily="18" charset="0"/>
                </a:rPr>
                <a:t>2</a:t>
              </a:r>
              <a:endParaRPr lang="ru-RU" sz="2000" b="1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48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48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4000"/>
                            </p:stCondLst>
                            <p:childTnLst>
                              <p:par>
                                <p:cTn id="1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1484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1484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8482" grpId="0" autoUpdateAnimBg="0"/>
      <p:bldP spid="148489" grpId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428750"/>
          </a:xfrm>
        </p:spPr>
        <p:txBody>
          <a:bodyPr/>
          <a:lstStyle/>
          <a:p>
            <a:pPr>
              <a:defRPr/>
            </a:pPr>
            <a:r>
              <a:rPr lang="ru-RU" sz="3600" i="1" dirty="0" smtClean="0">
                <a:solidFill>
                  <a:srgbClr val="FFFF00"/>
                </a:solidFill>
              </a:rPr>
              <a:t>Соотношение значений ИМТ и риска возникновения заболеваний </a:t>
            </a:r>
            <a:endParaRPr lang="ru-RU" sz="3600" dirty="0">
              <a:solidFill>
                <a:srgbClr val="FFFF00"/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0" y="1500174"/>
          <a:ext cx="9144000" cy="5143534"/>
        </p:xfrm>
        <a:graphic>
          <a:graphicData uri="http://schemas.openxmlformats.org/drawingml/2006/table">
            <a:tbl>
              <a:tblPr/>
              <a:tblGrid>
                <a:gridCol w="3048000"/>
                <a:gridCol w="3048000"/>
                <a:gridCol w="3048000"/>
              </a:tblGrid>
              <a:tr h="98647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952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97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ИМТ (кг/м2) </a:t>
                      </a:r>
                    </a:p>
                  </a:txBody>
                  <a:tcPr marL="9525" marR="9525" marT="9525" marB="952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97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Риск возникновения заболеваний</a:t>
                      </a:r>
                    </a:p>
                  </a:txBody>
                  <a:tcPr marL="9525" marR="9525" marT="9525" marB="952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973"/>
                    </a:solidFill>
                  </a:tcPr>
                </a:tc>
              </a:tr>
              <a:tr h="5812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Дефицит массы тела 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952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7FFD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&lt;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18.5 </a:t>
                      </a:r>
                    </a:p>
                  </a:txBody>
                  <a:tcPr marL="9525" marR="9525" marT="9525" marB="952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7FFD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Увеличен</a:t>
                      </a:r>
                    </a:p>
                  </a:txBody>
                  <a:tcPr marL="9525" marR="9525" marT="9525" marB="952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7FFD1"/>
                    </a:solidFill>
                  </a:tcPr>
                </a:tc>
              </a:tr>
              <a:tr h="5812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Нормальная масса тела 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952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18.5–24.9 </a:t>
                      </a:r>
                    </a:p>
                  </a:txBody>
                  <a:tcPr marL="9525" marR="9525" marT="9525" marB="952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Отсутствует </a:t>
                      </a:r>
                    </a:p>
                  </a:txBody>
                  <a:tcPr marL="9525" marR="9525" marT="9525" marB="952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</a:tr>
              <a:tr h="5812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Избыточная масса тела 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952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7FFD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25.0–29.9 </a:t>
                      </a:r>
                    </a:p>
                  </a:txBody>
                  <a:tcPr marL="9525" marR="9525" marT="9525" marB="952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7FFD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Увеличен </a:t>
                      </a:r>
                    </a:p>
                  </a:txBody>
                  <a:tcPr marL="9525" marR="9525" marT="9525" marB="952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7FFD1"/>
                    </a:solidFill>
                  </a:tcPr>
                </a:tc>
              </a:tr>
              <a:tr h="5812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Ожирение I степени 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952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4C5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30.0–34.9 </a:t>
                      </a:r>
                    </a:p>
                  </a:txBody>
                  <a:tcPr marL="9525" marR="9525" marT="9525" marB="952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4C5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Высокий </a:t>
                      </a:r>
                    </a:p>
                  </a:txBody>
                  <a:tcPr marL="9525" marR="9525" marT="9525" marB="952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4C58"/>
                    </a:solidFill>
                  </a:tcPr>
                </a:tc>
              </a:tr>
              <a:tr h="5812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Ожирение II степени 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952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664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35.0–39.9 </a:t>
                      </a:r>
                    </a:p>
                  </a:txBody>
                  <a:tcPr marL="9525" marR="9525" marT="9525" marB="952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664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Очень высокий </a:t>
                      </a:r>
                    </a:p>
                  </a:txBody>
                  <a:tcPr marL="9525" marR="9525" marT="9525" marB="952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6649"/>
                    </a:solidFill>
                  </a:tcPr>
                </a:tc>
              </a:tr>
              <a:tr h="125061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Ожирение III степени (тяжелая форма ожирения) 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952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2C0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&gt;40.0 </a:t>
                      </a:r>
                    </a:p>
                  </a:txBody>
                  <a:tcPr marL="9525" marR="9525" marT="9525" marB="952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2C0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Чрезмерно высокий </a:t>
                      </a:r>
                    </a:p>
                  </a:txBody>
                  <a:tcPr marL="9525" marR="9525" marT="9525" marB="952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2C07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>
    <p:pull dir="r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Ярк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446</TotalTime>
  <Words>4575</Words>
  <Application>Microsoft Office PowerPoint</Application>
  <PresentationFormat>Экран (4:3)</PresentationFormat>
  <Paragraphs>409</Paragraphs>
  <Slides>25</Slides>
  <Notes>25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7" baseType="lpstr">
      <vt:lpstr>Тема Office</vt:lpstr>
      <vt:lpstr>Scanned Photo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Соотношение значений ИМТ и риска возникновения заболеваний </vt:lpstr>
      <vt:lpstr>Слайд 10</vt:lpstr>
      <vt:lpstr>Слайд 11</vt:lpstr>
      <vt:lpstr>Слайд 12</vt:lpstr>
      <vt:lpstr>   Типы ожирения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</vt:vector>
  </TitlesOfParts>
  <Company>Kontora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56</cp:revision>
  <dcterms:created xsi:type="dcterms:W3CDTF">2007-10-01T14:18:19Z</dcterms:created>
  <dcterms:modified xsi:type="dcterms:W3CDTF">2007-10-07T16:47:49Z</dcterms:modified>
</cp:coreProperties>
</file>