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7" r:id="rId2"/>
    <p:sldId id="260" r:id="rId3"/>
    <p:sldId id="261" r:id="rId4"/>
    <p:sldId id="264" r:id="rId5"/>
    <p:sldId id="265" r:id="rId6"/>
    <p:sldId id="263" r:id="rId7"/>
    <p:sldId id="266" r:id="rId8"/>
    <p:sldId id="267" r:id="rId9"/>
    <p:sldId id="259" r:id="rId10"/>
    <p:sldId id="258"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99"/>
    <a:srgbClr val="660033"/>
    <a:srgbClr val="FFFF00"/>
    <a:srgbClr val="000066"/>
    <a:srgbClr val="006666"/>
    <a:srgbClr val="009900"/>
    <a:srgbClr val="3333CC"/>
    <a:srgbClr val="FF3300"/>
    <a:srgbClr val="CC66FF"/>
    <a:srgbClr val="FF505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777" autoAdjust="0"/>
    <p:restoredTop sz="64950" autoAdjust="0"/>
  </p:normalViewPr>
  <p:slideViewPr>
    <p:cSldViewPr>
      <p:cViewPr varScale="1">
        <p:scale>
          <a:sx n="50" d="100"/>
          <a:sy n="50" d="100"/>
        </p:scale>
        <p:origin x="-173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6A9C501-AE97-47F4-BDF8-6AE38EEADAB2}" type="datetimeFigureOut">
              <a:rPr lang="ru-RU" smtClean="0"/>
              <a:t>03.10.2007</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0EDFE4A-DA8E-4A00-AEC1-3DEC6EC13357}" type="slidenum">
              <a:rPr lang="ru-RU" smtClean="0"/>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fontScale="55000" lnSpcReduction="20000"/>
          </a:bodyPr>
          <a:lstStyle/>
          <a:p>
            <a:pPr lvl="0"/>
            <a:r>
              <a:rPr lang="en-US" sz="1200" b="1" kern="1200" dirty="0" smtClean="0">
                <a:solidFill>
                  <a:schemeClr val="tx1"/>
                </a:solidFill>
                <a:latin typeface="+mn-lt"/>
                <a:ea typeface="+mn-ea"/>
                <a:cs typeface="+mn-cs"/>
              </a:rPr>
              <a:t> </a:t>
            </a:r>
            <a:r>
              <a:rPr lang="ru-RU" sz="1200" b="1" kern="1200" dirty="0" smtClean="0">
                <a:solidFill>
                  <a:schemeClr val="tx1"/>
                </a:solidFill>
                <a:latin typeface="+mn-lt"/>
                <a:ea typeface="+mn-ea"/>
                <a:cs typeface="+mn-cs"/>
              </a:rPr>
              <a:t>Приветствие </a:t>
            </a:r>
            <a:endParaRPr lang="ru-RU" sz="1200" kern="1200" dirty="0" smtClean="0">
              <a:solidFill>
                <a:schemeClr val="tx1"/>
              </a:solidFill>
              <a:latin typeface="+mn-lt"/>
              <a:ea typeface="+mn-ea"/>
              <a:cs typeface="+mn-cs"/>
            </a:endParaRPr>
          </a:p>
          <a:p>
            <a:r>
              <a:rPr lang="ru-RU" sz="1200" kern="1200" dirty="0" smtClean="0">
                <a:solidFill>
                  <a:schemeClr val="tx1"/>
                </a:solidFill>
                <a:latin typeface="+mn-lt"/>
                <a:ea typeface="+mn-ea"/>
                <a:cs typeface="+mn-cs"/>
              </a:rPr>
              <a:t>А</a:t>
            </a:r>
            <a:r>
              <a:rPr lang="ru-RU" sz="1200" b="1" kern="1200" dirty="0" smtClean="0">
                <a:solidFill>
                  <a:schemeClr val="tx1"/>
                </a:solidFill>
                <a:latin typeface="+mn-lt"/>
                <a:ea typeface="+mn-ea"/>
                <a:cs typeface="+mn-cs"/>
              </a:rPr>
              <a:t>. </a:t>
            </a:r>
            <a:r>
              <a:rPr lang="ru-RU" sz="1200" kern="1200" dirty="0" smtClean="0">
                <a:solidFill>
                  <a:schemeClr val="tx1"/>
                </a:solidFill>
                <a:latin typeface="+mn-lt"/>
                <a:ea typeface="+mn-ea"/>
                <a:cs typeface="+mn-cs"/>
              </a:rPr>
              <a:t>Поздравляю! Я полагаю, большинство из вас совершили решительный шаг и полностью отказались от прежнего образа жизни. Теперь вы готовы двигаться дальше, чтобы окончательно освобо­диться от лишних килограммов и получать радость от нового образа жизни.</a:t>
            </a:r>
          </a:p>
          <a:p>
            <a:r>
              <a:rPr lang="ru-RU" sz="1200" kern="1200" dirty="0" smtClean="0">
                <a:solidFill>
                  <a:schemeClr val="tx1"/>
                </a:solidFill>
                <a:latin typeface="+mn-lt"/>
                <a:ea typeface="+mn-ea"/>
                <a:cs typeface="+mn-cs"/>
              </a:rPr>
              <a:t>Б. Сегодняшнее занятие — особое. Отказ от стиля образа жизни, ведущего к ожирению –  это значительное событие и поэтому сегодня у нас торжественный день!</a:t>
            </a:r>
          </a:p>
          <a:p>
            <a:pPr lvl="0"/>
            <a:endParaRPr lang="ru-RU" dirty="0"/>
          </a:p>
        </p:txBody>
      </p:sp>
      <p:sp>
        <p:nvSpPr>
          <p:cNvPr id="4" name="Номер слайда 3"/>
          <p:cNvSpPr>
            <a:spLocks noGrp="1"/>
          </p:cNvSpPr>
          <p:nvPr>
            <p:ph type="sldNum" sz="quarter" idx="10"/>
          </p:nvPr>
        </p:nvSpPr>
        <p:spPr/>
        <p:txBody>
          <a:bodyPr/>
          <a:lstStyle/>
          <a:p>
            <a:fld id="{A92C4BAF-9D2E-4927-856B-615E26F0F857}" type="slidenum">
              <a:rPr lang="ru-RU" smtClean="0"/>
              <a:pPr/>
              <a:t>1</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5021EB8-1C6D-4246-BDF4-FCE4A50D36F1}" type="slidenum">
              <a:rPr lang="ru-RU"/>
              <a:pPr/>
              <a:t>2</a:t>
            </a:fld>
            <a:endParaRPr lang="ru-RU"/>
          </a:p>
        </p:txBody>
      </p:sp>
      <p:sp>
        <p:nvSpPr>
          <p:cNvPr id="158722" name="Rectangle 2"/>
          <p:cNvSpPr>
            <a:spLocks noChangeArrowheads="1" noTextEdit="1"/>
          </p:cNvSpPr>
          <p:nvPr>
            <p:ph type="sldImg"/>
          </p:nvPr>
        </p:nvSpPr>
        <p:spPr>
          <a:xfrm>
            <a:off x="-1470025" y="655638"/>
            <a:ext cx="13823950" cy="10367962"/>
          </a:xfrm>
          <a:solidFill>
            <a:srgbClr val="FFFFFF"/>
          </a:solidFill>
          <a:ln/>
        </p:spPr>
      </p:sp>
      <p:sp>
        <p:nvSpPr>
          <p:cNvPr id="158723" name="Text Box 3"/>
          <p:cNvSpPr txBox="1">
            <a:spLocks noChangeArrowheads="1"/>
          </p:cNvSpPr>
          <p:nvPr>
            <p:ph type="body" idx="1"/>
          </p:nvPr>
        </p:nvSpPr>
        <p:spPr>
          <a:xfrm>
            <a:off x="1046163" y="4352925"/>
            <a:ext cx="4770437" cy="3479800"/>
          </a:xfrm>
          <a:noFill/>
          <a:ln/>
        </p:spPr>
        <p:txBody>
          <a:bodyPr wrap="none" anchor="ctr"/>
          <a:lstStyle/>
          <a:p>
            <a:pPr lvl="0"/>
            <a:r>
              <a:rPr lang="ru-RU" sz="1200" b="1" kern="1200" dirty="0" smtClean="0">
                <a:solidFill>
                  <a:schemeClr val="tx1"/>
                </a:solidFill>
                <a:latin typeface="+mn-lt"/>
                <a:ea typeface="+mn-ea"/>
                <a:cs typeface="+mn-cs"/>
              </a:rPr>
              <a:t>Ожирение и продолжительность жизни</a:t>
            </a:r>
            <a:endParaRPr lang="ru-RU"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latin typeface="+mn-lt"/>
                <a:ea typeface="+mn-ea"/>
                <a:cs typeface="+mn-cs"/>
              </a:rPr>
              <a:t>А.   Медики пришли к выводу, что на всей планете </a:t>
            </a:r>
            <a:r>
              <a:rPr lang="ru-RU" sz="1200" b="1" kern="1200" dirty="0" smtClean="0">
                <a:solidFill>
                  <a:schemeClr val="tx1"/>
                </a:solidFill>
                <a:latin typeface="+mn-lt"/>
                <a:ea typeface="+mn-ea"/>
                <a:cs typeface="+mn-cs"/>
              </a:rPr>
              <a:t>одной из основных проблем в области здравоохранения является тучность и ожирение.</a:t>
            </a:r>
            <a:r>
              <a:rPr lang="ru-RU" sz="1200" kern="1200" dirty="0" smtClean="0">
                <a:solidFill>
                  <a:schemeClr val="tx1"/>
                </a:solidFill>
                <a:latin typeface="+mn-lt"/>
                <a:ea typeface="+mn-ea"/>
                <a:cs typeface="+mn-cs"/>
              </a:rPr>
              <a:t> Статистика показывает, что люди, имеющие избыточный вес раньше стареют и меньше живут. По данным Национального центра статистики здравоохранения США, 4 кг лишнего веса отнимают у нас примерно год жизни. Неправильное питание сокращает среднюю продолжительность жизни примерно на 6-10 лет. Подсчитано, что при ожирении второй степени продолжительность жизни в среднем на 5 лет, а при ожирении третьей степени - на 10-15 лет короче, чем у лиц с нормальным весом. Вы хотите прожить долгую активную жизнь!? Или хотите в 40 лет чувствовать себя беспомощным инвалидом, страдающим отдышкой?</a:t>
            </a:r>
          </a:p>
          <a:p>
            <a:r>
              <a:rPr lang="ru-RU" sz="1200" kern="1200" dirty="0" smtClean="0">
                <a:solidFill>
                  <a:schemeClr val="tx1"/>
                </a:solidFill>
                <a:latin typeface="+mn-lt"/>
                <a:ea typeface="+mn-ea"/>
                <a:cs typeface="+mn-cs"/>
              </a:rPr>
              <a:t> Правильно построенная система упражнений замедляет физическое старение и может прибавить 6-9 лет жизни</a:t>
            </a:r>
          </a:p>
          <a:p>
            <a:r>
              <a:rPr lang="ru-RU" sz="1200" kern="1200" dirty="0" smtClean="0">
                <a:solidFill>
                  <a:schemeClr val="tx1"/>
                </a:solidFill>
                <a:latin typeface="+mn-lt"/>
                <a:ea typeface="+mn-ea"/>
                <a:cs typeface="+mn-cs"/>
              </a:rPr>
              <a:t>Б. </a:t>
            </a:r>
            <a:r>
              <a:rPr lang="ru-RU" sz="1200" b="1" kern="1200" dirty="0" smtClean="0">
                <a:solidFill>
                  <a:schemeClr val="tx1"/>
                </a:solidFill>
                <a:latin typeface="+mn-lt"/>
                <a:ea typeface="+mn-ea"/>
                <a:cs typeface="+mn-cs"/>
              </a:rPr>
              <a:t>Объективные медицинские показатели физического и психического здоровья 30-40 летних людей  страдающих ожирением, и те же показатели, но свойственны 70-летним худым людям, равны.</a:t>
            </a:r>
            <a:r>
              <a:rPr lang="ru-RU" sz="1200" kern="1200" dirty="0" smtClean="0">
                <a:solidFill>
                  <a:schemeClr val="tx1"/>
                </a:solidFill>
                <a:latin typeface="+mn-lt"/>
                <a:ea typeface="+mn-ea"/>
                <a:cs typeface="+mn-cs"/>
              </a:rPr>
              <a:t> В Соединенных Штатах более 66% всего населения по весу перешагнули любые нормальные показатели и страдают тучностью и ожирением, вызывает опасение. Проблема состоит только в одном: продукты постоянно находятся под рукой, а физические нагрузки сейчас не требуются в таких объемах, как было раньше. </a:t>
            </a:r>
            <a:r>
              <a:rPr lang="ru-RU" sz="1200" b="1" kern="1200" dirty="0" smtClean="0">
                <a:solidFill>
                  <a:schemeClr val="tx1"/>
                </a:solidFill>
                <a:latin typeface="+mn-lt"/>
                <a:ea typeface="+mn-ea"/>
                <a:cs typeface="+mn-cs"/>
              </a:rPr>
              <a:t>Избыточный вес увеличивает скорость старения вдвое!</a:t>
            </a:r>
            <a:endParaRPr lang="ru-RU" sz="1200" kern="1200" dirty="0" smtClean="0">
              <a:solidFill>
                <a:schemeClr val="tx1"/>
              </a:solidFill>
              <a:latin typeface="+mn-lt"/>
              <a:ea typeface="+mn-ea"/>
              <a:cs typeface="+mn-cs"/>
            </a:endParaRPr>
          </a:p>
          <a:p>
            <a:r>
              <a:rPr lang="ru-RU" sz="1200" kern="1200" dirty="0" smtClean="0">
                <a:solidFill>
                  <a:schemeClr val="tx1"/>
                </a:solidFill>
                <a:latin typeface="+mn-lt"/>
                <a:ea typeface="+mn-ea"/>
                <a:cs typeface="+mn-cs"/>
              </a:rPr>
              <a:t>В. </a:t>
            </a:r>
            <a:r>
              <a:rPr lang="ru-RU" sz="1200" b="1" kern="1200" dirty="0" smtClean="0">
                <a:solidFill>
                  <a:schemeClr val="tx1"/>
                </a:solidFill>
                <a:latin typeface="+mn-lt"/>
                <a:ea typeface="+mn-ea"/>
                <a:cs typeface="+mn-cs"/>
              </a:rPr>
              <a:t>Окружающий мир стимулирует каждого из нас к повышенному потреблению продуктов, </a:t>
            </a:r>
            <a:r>
              <a:rPr lang="ru-RU" sz="1200" kern="1200" dirty="0" smtClean="0">
                <a:solidFill>
                  <a:schemeClr val="tx1"/>
                </a:solidFill>
                <a:latin typeface="+mn-lt"/>
                <a:ea typeface="+mn-ea"/>
                <a:cs typeface="+mn-cs"/>
              </a:rPr>
              <a:t>насыщенных жирами, которые несут с собою огромное количество калорий. Мы должны знать, что биологические системы ускорения метаболизма намного слабее, чем те, которые снижают метаболизм в нашем организме, когда наступает негативный энергетический баланс. Положение ухудшается еще тем, что человека не существует естественной защиты против ожирения, если оно уже появилось в его организме.</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latin typeface="+mn-lt"/>
                <a:ea typeface="+mn-ea"/>
                <a:cs typeface="+mn-cs"/>
              </a:rPr>
              <a:t> </a:t>
            </a:r>
            <a:r>
              <a:rPr lang="en-US" sz="1200" kern="1200" dirty="0" smtClean="0">
                <a:solidFill>
                  <a:schemeClr val="tx1"/>
                </a:solidFill>
                <a:latin typeface="+mn-lt"/>
                <a:ea typeface="+mn-ea"/>
                <a:cs typeface="+mn-cs"/>
              </a:rPr>
              <a:t> </a:t>
            </a:r>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lvl="0"/>
            <a:r>
              <a:rPr lang="ru-RU" sz="1200" b="1" kern="1200" dirty="0" smtClean="0">
                <a:solidFill>
                  <a:schemeClr val="tx1"/>
                </a:solidFill>
                <a:latin typeface="+mn-lt"/>
                <a:ea typeface="+mn-ea"/>
                <a:cs typeface="+mn-cs"/>
              </a:rPr>
              <a:t>О молитвах </a:t>
            </a:r>
            <a:endParaRPr lang="ru-RU" sz="1200" kern="1200" dirty="0" smtClean="0">
              <a:solidFill>
                <a:schemeClr val="tx1"/>
              </a:solidFill>
              <a:latin typeface="+mn-lt"/>
              <a:ea typeface="+mn-ea"/>
              <a:cs typeface="+mn-cs"/>
            </a:endParaRPr>
          </a:p>
          <a:p>
            <a:r>
              <a:rPr lang="ru-RU" sz="1200" b="1" kern="1200" dirty="0" smtClean="0">
                <a:solidFill>
                  <a:schemeClr val="tx1"/>
                </a:solidFill>
                <a:latin typeface="+mn-lt"/>
                <a:ea typeface="+mn-ea"/>
                <a:cs typeface="+mn-cs"/>
              </a:rPr>
              <a:t>Молитва о душевном покое:</a:t>
            </a:r>
            <a:endParaRPr lang="ru-RU" sz="1200" kern="1200" dirty="0" smtClean="0">
              <a:solidFill>
                <a:schemeClr val="tx1"/>
              </a:solidFill>
              <a:latin typeface="+mn-lt"/>
              <a:ea typeface="+mn-ea"/>
              <a:cs typeface="+mn-cs"/>
            </a:endParaRPr>
          </a:p>
          <a:p>
            <a:r>
              <a:rPr lang="ru-RU" sz="1200" b="1" kern="1200" dirty="0" smtClean="0">
                <a:solidFill>
                  <a:schemeClr val="tx1"/>
                </a:solidFill>
                <a:latin typeface="+mn-lt"/>
                <a:ea typeface="+mn-ea"/>
                <a:cs typeface="+mn-cs"/>
              </a:rPr>
              <a:t>«</a:t>
            </a:r>
            <a:r>
              <a:rPr lang="ru-RU" sz="1200" b="1" i="1" kern="1200" dirty="0" smtClean="0">
                <a:solidFill>
                  <a:schemeClr val="tx1"/>
                </a:solidFill>
                <a:latin typeface="+mn-lt"/>
                <a:ea typeface="+mn-ea"/>
                <a:cs typeface="+mn-cs"/>
              </a:rPr>
              <a:t>Боже, дай мне разум и душевный покой – принять то, что я не в силах изменить; мужество – изменить то, что могу и мудрость отличить одно от другого»</a:t>
            </a:r>
            <a:endParaRPr lang="ru-RU" sz="1200" kern="1200" dirty="0" smtClean="0">
              <a:solidFill>
                <a:schemeClr val="tx1"/>
              </a:solidFill>
              <a:latin typeface="+mn-lt"/>
              <a:ea typeface="+mn-ea"/>
              <a:cs typeface="+mn-cs"/>
            </a:endParaRPr>
          </a:p>
          <a:p>
            <a:r>
              <a:rPr lang="ru-RU" sz="1200" b="1" kern="1200" dirty="0" smtClean="0">
                <a:solidFill>
                  <a:schemeClr val="tx1"/>
                </a:solidFill>
                <a:latin typeface="+mn-lt"/>
                <a:ea typeface="+mn-ea"/>
                <a:cs typeface="+mn-cs"/>
              </a:rPr>
              <a:t>Молитва по окончании группы поддержки: </a:t>
            </a:r>
            <a:endParaRPr lang="ru-RU" sz="1200" kern="1200" dirty="0" smtClean="0">
              <a:solidFill>
                <a:schemeClr val="tx1"/>
              </a:solidFill>
              <a:latin typeface="+mn-lt"/>
              <a:ea typeface="+mn-ea"/>
              <a:cs typeface="+mn-cs"/>
            </a:endParaRPr>
          </a:p>
          <a:p>
            <a:r>
              <a:rPr lang="ru-RU" sz="1200" b="1" i="1" kern="1200" dirty="0" smtClean="0">
                <a:solidFill>
                  <a:schemeClr val="tx1"/>
                </a:solidFill>
                <a:latin typeface="+mn-lt"/>
                <a:ea typeface="+mn-ea"/>
                <a:cs typeface="+mn-cs"/>
              </a:rPr>
              <a:t>«Мы беремся за руки – и вместе можем сделать то, что в одиночку нам не под силу. Прошло чувство отчаяния. Теперь никто из нас не зависит от своей шаткой воли. Теперь мы вместе стоим, протягивая руки к Силе, превышающую нашу собственную. Держась за руки, мы находим любовь и понимание, которых не было и в самых прекрасных наших мечтах!»</a:t>
            </a:r>
            <a:endParaRPr lang="ru-RU" sz="1200" kern="1200" dirty="0" smtClean="0">
              <a:solidFill>
                <a:schemeClr val="tx1"/>
              </a:solidFill>
              <a:latin typeface="+mn-lt"/>
              <a:ea typeface="+mn-ea"/>
              <a:cs typeface="+mn-cs"/>
            </a:endParaRPr>
          </a:p>
          <a:p>
            <a:endParaRPr lang="ru-RU" dirty="0"/>
          </a:p>
        </p:txBody>
      </p:sp>
      <p:sp>
        <p:nvSpPr>
          <p:cNvPr id="4" name="Номер слайда 3"/>
          <p:cNvSpPr>
            <a:spLocks noGrp="1"/>
          </p:cNvSpPr>
          <p:nvPr>
            <p:ph type="sldNum" sz="quarter" idx="10"/>
          </p:nvPr>
        </p:nvSpPr>
        <p:spPr/>
        <p:txBody>
          <a:bodyPr/>
          <a:lstStyle/>
          <a:p>
            <a:fld id="{20EDFE4A-DA8E-4A00-AEC1-3DEC6EC13357}" type="slidenum">
              <a:rPr lang="ru-RU" smtClean="0"/>
              <a:t>4</a:t>
            </a:fld>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9153" name="Rectangle 1"/>
          <p:cNvSpPr>
            <a:spLocks noChangeArrowheads="1" noTextEdit="1"/>
          </p:cNvSpPr>
          <p:nvPr>
            <p:ph type="sldImg"/>
          </p:nvPr>
        </p:nvSpPr>
        <p:spPr bwMode="auto">
          <a:xfrm>
            <a:off x="-5494338" y="-1878013"/>
            <a:ext cx="13822363" cy="10367963"/>
          </a:xfrm>
          <a:prstGeom prst="rect">
            <a:avLst/>
          </a:prstGeom>
          <a:solidFill>
            <a:srgbClr val="FFFFFF"/>
          </a:solidFill>
          <a:ln>
            <a:solidFill>
              <a:srgbClr val="000000"/>
            </a:solidFill>
            <a:miter lim="800000"/>
            <a:headEnd/>
            <a:tailEnd/>
          </a:ln>
        </p:spPr>
      </p:sp>
      <p:sp>
        <p:nvSpPr>
          <p:cNvPr id="49154" name="Text Box 2"/>
          <p:cNvSpPr txBox="1">
            <a:spLocks noChangeArrowheads="1"/>
          </p:cNvSpPr>
          <p:nvPr>
            <p:ph type="body" idx="1"/>
          </p:nvPr>
        </p:nvSpPr>
        <p:spPr bwMode="auto">
          <a:xfrm>
            <a:off x="1046350" y="4352637"/>
            <a:ext cx="4770904" cy="3479512"/>
          </a:xfrm>
          <a:prstGeom prst="rect">
            <a:avLst/>
          </a:prstGeom>
          <a:noFill/>
          <a:ln>
            <a:miter lim="800000"/>
            <a:headEnd/>
            <a:tailEnd/>
          </a:ln>
        </p:spPr>
        <p:txBody>
          <a:bodyPr wrap="none" anchor="ctr"/>
          <a:lstStyle/>
          <a:p>
            <a:pPr lvl="0"/>
            <a:r>
              <a:rPr lang="en-US" dirty="0" smtClean="0"/>
              <a:t> </a:t>
            </a:r>
            <a:r>
              <a:rPr lang="ru-RU" sz="1200" b="1" kern="1200" dirty="0" smtClean="0">
                <a:solidFill>
                  <a:schemeClr val="tx1"/>
                </a:solidFill>
                <a:latin typeface="+mn-lt"/>
                <a:ea typeface="+mn-ea"/>
                <a:cs typeface="+mn-cs"/>
              </a:rPr>
              <a:t>Похороны  «любимого друга» </a:t>
            </a:r>
            <a:endParaRPr lang="ru-RU" sz="1200" kern="1200" dirty="0" smtClean="0">
              <a:solidFill>
                <a:schemeClr val="tx1"/>
              </a:solidFill>
              <a:latin typeface="+mn-lt"/>
              <a:ea typeface="+mn-ea"/>
              <a:cs typeface="+mn-cs"/>
            </a:endParaRPr>
          </a:p>
          <a:p>
            <a:r>
              <a:rPr lang="ru-RU" sz="1200" b="1" kern="1200" dirty="0" smtClean="0">
                <a:solidFill>
                  <a:schemeClr val="tx1"/>
                </a:solidFill>
                <a:latin typeface="+mn-lt"/>
                <a:ea typeface="+mn-ea"/>
                <a:cs typeface="+mn-cs"/>
              </a:rPr>
              <a:t>А.</a:t>
            </a:r>
            <a:r>
              <a:rPr lang="ru-RU" sz="1200" kern="1200" dirty="0" smtClean="0">
                <a:solidFill>
                  <a:schemeClr val="tx1"/>
                </a:solidFill>
                <a:latin typeface="+mn-lt"/>
                <a:ea typeface="+mn-ea"/>
                <a:cs typeface="+mn-cs"/>
              </a:rPr>
              <a:t> Смерть близкого и любимого человека — всегда печальное событие. Но это не относится к нашему сегодняшнему случаю. «Предмет вашей любви», с которым мы расстаемся навсегда, является нашим злейшим ВРАГОМ, поэтому похороны «любимого друга» это радостное и торжествен­ное событие.</a:t>
            </a:r>
          </a:p>
          <a:p>
            <a:r>
              <a:rPr lang="ru-RU" sz="1200" b="1" kern="1200" dirty="0" smtClean="0">
                <a:solidFill>
                  <a:schemeClr val="tx1"/>
                </a:solidFill>
                <a:latin typeface="+mn-lt"/>
                <a:ea typeface="+mn-ea"/>
                <a:cs typeface="+mn-cs"/>
              </a:rPr>
              <a:t>Б.</a:t>
            </a:r>
            <a:r>
              <a:rPr lang="ru-RU" sz="1200" kern="1200" dirty="0" smtClean="0">
                <a:solidFill>
                  <a:schemeClr val="tx1"/>
                </a:solidFill>
                <a:latin typeface="+mn-lt"/>
                <a:ea typeface="+mn-ea"/>
                <a:cs typeface="+mn-cs"/>
              </a:rPr>
              <a:t> Сейчас я приглашаю выйти вперед тех, кто уже сделал выбор в пользу здорового стиля жизни  и оконча­тельно отказался от нездоровых продуктов. Возьмите собранные вами продукты и бросьте все это в наш импровизированный «гроб».</a:t>
            </a:r>
          </a:p>
          <a:p>
            <a:r>
              <a:rPr lang="ru-RU" sz="1200" b="1" kern="1200" dirty="0" smtClean="0">
                <a:solidFill>
                  <a:schemeClr val="tx1"/>
                </a:solidFill>
                <a:latin typeface="+mn-lt"/>
                <a:ea typeface="+mn-ea"/>
                <a:cs typeface="+mn-cs"/>
              </a:rPr>
              <a:t>В</a:t>
            </a:r>
            <a:r>
              <a:rPr lang="ru-RU" sz="1200" kern="1200" dirty="0" smtClean="0">
                <a:solidFill>
                  <a:schemeClr val="tx1"/>
                </a:solidFill>
                <a:latin typeface="+mn-lt"/>
                <a:ea typeface="+mn-ea"/>
                <a:cs typeface="+mn-cs"/>
              </a:rPr>
              <a:t>. Теперь попробуем осмыслить значение того, что мы только что сделали. Вы  действительно стали свободным людьми. Свободными от пагубного, разрушающего влияния жирной и калорийной пищи. Давайте произнесем вслух нашу словесную фразу-формулу: «Я выбираю жизнь без калорий!»</a:t>
            </a:r>
          </a:p>
          <a:p>
            <a:r>
              <a:rPr lang="ru-RU" sz="1200" b="1" kern="1200" dirty="0" smtClean="0">
                <a:solidFill>
                  <a:schemeClr val="tx1"/>
                </a:solidFill>
                <a:latin typeface="+mn-lt"/>
                <a:ea typeface="+mn-ea"/>
                <a:cs typeface="+mn-cs"/>
              </a:rPr>
              <a:t>Г.</a:t>
            </a:r>
            <a:r>
              <a:rPr lang="ru-RU" sz="1200" kern="1200" dirty="0" smtClean="0">
                <a:solidFill>
                  <a:schemeClr val="tx1"/>
                </a:solidFill>
                <a:latin typeface="+mn-lt"/>
                <a:ea typeface="+mn-ea"/>
                <a:cs typeface="+mn-cs"/>
              </a:rPr>
              <a:t> Некоторые из вас, возможно, еще не отказались от любимой пищи полностью, но уже имеют внутрен­нюю готовность сделать это в ближайшем будущем. Может быть, это произойдет уже сегодня вечером или завтра. Я также приглашаю и вас бросить свои сокровенные сбережения в наш импровизирован­ный «гроб», даже если вы намерены продолжать свой обычный режим  еще некоторое время. Этот поступок также необходим вам для того, чтобы утвердится в своем решении покончить с избыточным весом.</a:t>
            </a:r>
          </a:p>
          <a:p>
            <a:r>
              <a:rPr lang="ru-RU" sz="1200" b="1" kern="1200" dirty="0" smtClean="0">
                <a:solidFill>
                  <a:schemeClr val="tx1"/>
                </a:solidFill>
                <a:latin typeface="+mn-lt"/>
                <a:ea typeface="+mn-ea"/>
                <a:cs typeface="+mn-cs"/>
              </a:rPr>
              <a:t>Д.</a:t>
            </a:r>
            <a:r>
              <a:rPr lang="ru-RU" sz="1200" kern="1200" dirty="0" smtClean="0">
                <a:solidFill>
                  <a:schemeClr val="tx1"/>
                </a:solidFill>
                <a:latin typeface="+mn-lt"/>
                <a:ea typeface="+mn-ea"/>
                <a:cs typeface="+mn-cs"/>
              </a:rPr>
              <a:t> Что вы чувствуете теперь, когда вы похоронили вашего врага № 1? Отказавшись от калорий, вы, безусловно, приняли очень мудрое и единственно правильное решение. Лучше если в гроб лягут эти продукты, чем ваши тела.</a:t>
            </a:r>
          </a:p>
          <a:p>
            <a:endParaRPr lang="ru-RU" dirty="0" smtClean="0"/>
          </a:p>
          <a:p>
            <a:pPr marL="205146" indent="-205146"/>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lnSpcReduction="10000"/>
          </a:bodyPr>
          <a:lstStyle/>
          <a:p>
            <a:r>
              <a:rPr lang="en-US" sz="1200" b="1" kern="1200" dirty="0" smtClean="0">
                <a:solidFill>
                  <a:schemeClr val="tx1"/>
                </a:solidFill>
                <a:latin typeface="+mn-lt"/>
                <a:ea typeface="+mn-ea"/>
                <a:cs typeface="+mn-cs"/>
              </a:rPr>
              <a:t> </a:t>
            </a:r>
            <a:r>
              <a:rPr lang="ru-RU" sz="1200" kern="1200" dirty="0" smtClean="0">
                <a:solidFill>
                  <a:schemeClr val="tx1"/>
                </a:solidFill>
                <a:latin typeface="+mn-lt"/>
                <a:ea typeface="+mn-ea"/>
                <a:cs typeface="+mn-cs"/>
              </a:rPr>
              <a:t> Я считаю, что теория похудания, основанная на малокалорийной диете, является, бесспорно, самым большим научным заблуждением двадцатого века. Эта, упрощенная и опасная гипотеза, не имеет под собой реальной научной основы. Однако, она более полувека влияет на наше отношение к питанию. </a:t>
            </a:r>
          </a:p>
          <a:p>
            <a:r>
              <a:rPr lang="ru-RU" sz="1200" kern="1200" dirty="0" smtClean="0">
                <a:solidFill>
                  <a:schemeClr val="tx1"/>
                </a:solidFill>
                <a:latin typeface="+mn-lt"/>
                <a:ea typeface="+mn-ea"/>
                <a:cs typeface="+mn-cs"/>
              </a:rPr>
              <a:t>     Что же такое калории, о которых все столько говорят? </a:t>
            </a:r>
          </a:p>
          <a:p>
            <a:r>
              <a:rPr lang="ru-RU" sz="1200" kern="1200" dirty="0" smtClean="0">
                <a:solidFill>
                  <a:schemeClr val="tx1"/>
                </a:solidFill>
                <a:latin typeface="+mn-lt"/>
                <a:ea typeface="+mn-ea"/>
                <a:cs typeface="+mn-cs"/>
              </a:rPr>
              <a:t>Любой продукт, который человек употребляет в пищу, содержит энергию. Энергия, которая поставляется нам с пищей и «сжигается» в процессе жизнедеятельности организма, обычно измеряется в калориях или килокалориях (ккал). </a:t>
            </a:r>
          </a:p>
          <a:p>
            <a:r>
              <a:rPr lang="ru-RU" sz="1200" kern="1200" dirty="0" smtClean="0">
                <a:solidFill>
                  <a:schemeClr val="tx1"/>
                </a:solidFill>
                <a:latin typeface="+mn-lt"/>
                <a:ea typeface="+mn-ea"/>
                <a:cs typeface="+mn-cs"/>
              </a:rPr>
              <a:t>     Так вот. Согласно этой теории, если энергетические потребности человека составляют 2500 калорий в день, а он потребляет вместе с пищей только 2000, то, чтобы покрыть дефицит в 500 калорий, человеческий организм позаимствует это количество у отложившегося про запас жира. Вследствие этого произойдет потеря веса. И другая ситуация. Если человек каждый день потребляет 3500 калорий, вместо необходимых ему 2500, то в этом случае излишек в 1000 калорий автоматически отложится в виде резервного жира. Как видите, арифметика тут простая.</a:t>
            </a:r>
          </a:p>
          <a:p>
            <a:r>
              <a:rPr lang="ru-RU" sz="1200" kern="1200" dirty="0" smtClean="0">
                <a:solidFill>
                  <a:schemeClr val="tx1"/>
                </a:solidFill>
                <a:latin typeface="+mn-lt"/>
                <a:ea typeface="+mn-ea"/>
                <a:cs typeface="+mn-cs"/>
              </a:rPr>
              <a:t>     Но в таком случае можно задать вопрос, а как же удавалось выживать заключенным в концентрационных лагерях, получавшим от 700 до 800 калорий в день, при ежедневном изнурительном труде? Если эта теория верна то, согласно ей, они должны были бы умереть через некоторое время, потратив все свои резервы отложенного жира. Да, они сильно худели, но продолжали жить. А жители блокадного Ленинграда? Сколько дней они держались на мизерном пайке? </a:t>
            </a:r>
          </a:p>
          <a:p>
            <a:r>
              <a:rPr lang="ru-RU" sz="1200" kern="1200" dirty="0" smtClean="0">
                <a:solidFill>
                  <a:schemeClr val="tx1"/>
                </a:solidFill>
                <a:latin typeface="+mn-lt"/>
                <a:ea typeface="+mn-ea"/>
                <a:cs typeface="+mn-cs"/>
              </a:rPr>
              <a:t>     Точно так же можно спросить себя, почему некоторые любители поесть, поглощающие ежедневно от 4000 до 5000 калорий, не страдают ожирением. Более того, среди них много сухощавых людей. В народе про них даже говорят: «Не в коня корм». Согласно данной теории, эти «</a:t>
            </a:r>
            <a:r>
              <a:rPr lang="ru-RU" sz="1200" kern="1200" dirty="0" err="1" smtClean="0">
                <a:solidFill>
                  <a:schemeClr val="tx1"/>
                </a:solidFill>
                <a:latin typeface="+mn-lt"/>
                <a:ea typeface="+mn-ea"/>
                <a:cs typeface="+mn-cs"/>
              </a:rPr>
              <a:t>обжоры</a:t>
            </a:r>
            <a:r>
              <a:rPr lang="ru-RU" sz="1200" kern="1200" dirty="0" smtClean="0">
                <a:solidFill>
                  <a:schemeClr val="tx1"/>
                </a:solidFill>
                <a:latin typeface="+mn-lt"/>
                <a:ea typeface="+mn-ea"/>
                <a:cs typeface="+mn-cs"/>
              </a:rPr>
              <a:t>» через несколько лет должны были бы набрать вес в четыреста - пятьсот килограммов. А как объяснить, что некоторые люди, снизив количество потребляемой пищи, а вместе с ней и калорий, продолжают набирать вес? </a:t>
            </a:r>
          </a:p>
          <a:p>
            <a:r>
              <a:rPr lang="ru-RU" sz="1200" kern="1200" dirty="0" smtClean="0">
                <a:solidFill>
                  <a:schemeClr val="tx1"/>
                </a:solidFill>
                <a:latin typeface="+mn-lt"/>
                <a:ea typeface="+mn-ea"/>
                <a:cs typeface="+mn-cs"/>
              </a:rPr>
              <a:t>     В моей практике встречались и такие люди, которые набирали вес, буквально умирая от голода. Как это объяснить?</a:t>
            </a:r>
          </a:p>
          <a:p>
            <a:r>
              <a:rPr lang="ru-RU" sz="1200" kern="1200" dirty="0" smtClean="0">
                <a:solidFill>
                  <a:schemeClr val="tx1"/>
                </a:solidFill>
                <a:latin typeface="+mn-lt"/>
                <a:ea typeface="+mn-ea"/>
                <a:cs typeface="+mn-cs"/>
              </a:rPr>
              <a:t>Попробуем в этом разобраться.</a:t>
            </a:r>
          </a:p>
          <a:p>
            <a:r>
              <a:rPr lang="ru-RU" sz="1200" kern="1200" dirty="0" smtClean="0">
                <a:solidFill>
                  <a:schemeClr val="tx1"/>
                </a:solidFill>
                <a:latin typeface="+mn-lt"/>
                <a:ea typeface="+mn-ea"/>
                <a:cs typeface="+mn-cs"/>
              </a:rPr>
              <a:t>     Допустим, что при каждодневной норме в 2500 калорий, человек долго потребляет именно такое количество еды. Но если внезапно это число калорий уменьшается до 2000, то организм начинает компенсировать недостающее количество за счет резервного жира. Происходит потеря веса. Это понятно. Но после этого, организм под действием инстинкта выживания быстро, в течение нескольких дней, приспособится именно к такому уровню калорий. И будет спокойно жить на 2000 калорий. При этом потеря веса, естественно, останавливается. Но это еще не все.</a:t>
            </a:r>
          </a:p>
          <a:p>
            <a:r>
              <a:rPr lang="ru-RU" sz="1200" kern="1200" dirty="0" smtClean="0">
                <a:solidFill>
                  <a:schemeClr val="tx1"/>
                </a:solidFill>
                <a:latin typeface="+mn-lt"/>
                <a:ea typeface="+mn-ea"/>
                <a:cs typeface="+mn-cs"/>
              </a:rPr>
              <a:t>     Дело в том, что наш организм, в результате эволюции, приобрел опыт выживания, который направлен на создание резервов. Если ему продолжают давать только 2000 калорий, он просто снизит свои энергетические потребности, скажем, до 1700 калорий, а разницу в 300 калорий все равно будет откладывать про запас. И здесь происходит парадоксальная вещь, хотя человек меньше ест (и его организм, соответственно, получает меньше калорий), он начинает потихоньку поправляться. За некоторым снижением следует восстановление и даже превышение первоначального веса. Причем, у всех этот процесс будет происходить по-разному. Именно поэтому нельзя предлагать малокалорийную диету, не интересуясь её составом и не зная особенностей реакций на неё организма конкретного человека.</a:t>
            </a:r>
          </a:p>
          <a:p>
            <a:r>
              <a:rPr lang="ru-RU" sz="1200" kern="1200" dirty="0" smtClean="0">
                <a:solidFill>
                  <a:schemeClr val="tx1"/>
                </a:solidFill>
                <a:latin typeface="+mn-lt"/>
                <a:ea typeface="+mn-ea"/>
                <a:cs typeface="+mn-cs"/>
              </a:rPr>
              <a:t>     До сих пор я постоянно сталкиваюсь с тем, что многие считают тучных людей </a:t>
            </a:r>
            <a:r>
              <a:rPr lang="ru-RU" sz="1200" kern="1200" dirty="0" err="1" smtClean="0">
                <a:solidFill>
                  <a:schemeClr val="tx1"/>
                </a:solidFill>
                <a:latin typeface="+mn-lt"/>
                <a:ea typeface="+mn-ea"/>
                <a:cs typeface="+mn-cs"/>
              </a:rPr>
              <a:t>обжорами</a:t>
            </a:r>
            <a:r>
              <a:rPr lang="ru-RU" sz="1200" kern="1200" dirty="0" smtClean="0">
                <a:solidFill>
                  <a:schemeClr val="tx1"/>
                </a:solidFill>
                <a:latin typeface="+mn-lt"/>
                <a:ea typeface="+mn-ea"/>
                <a:cs typeface="+mn-cs"/>
              </a:rPr>
              <a:t> или, по научному, - </a:t>
            </a:r>
            <a:r>
              <a:rPr lang="ru-RU" sz="1200" kern="1200" dirty="0" err="1" smtClean="0">
                <a:solidFill>
                  <a:schemeClr val="tx1"/>
                </a:solidFill>
                <a:latin typeface="+mn-lt"/>
                <a:ea typeface="+mn-ea"/>
                <a:cs typeface="+mn-cs"/>
              </a:rPr>
              <a:t>гиперфагиками</a:t>
            </a:r>
            <a:r>
              <a:rPr lang="ru-RU" sz="1200" kern="1200" dirty="0" smtClean="0">
                <a:solidFill>
                  <a:schemeClr val="tx1"/>
                </a:solidFill>
                <a:latin typeface="+mn-lt"/>
                <a:ea typeface="+mn-ea"/>
                <a:cs typeface="+mn-cs"/>
              </a:rPr>
              <a:t>. Если же они порою и пытаются убедить всех в том, что едят очень мало, то им обычно не верят. Хотя есть несколько  научных  работ, говорящих, что полные люди едят не больше худых. Значит, причина избыточного веса кроется в чем-то другом. </a:t>
            </a:r>
          </a:p>
          <a:p>
            <a:r>
              <a:rPr lang="ru-RU" sz="1200" kern="1200" dirty="0" smtClean="0">
                <a:solidFill>
                  <a:schemeClr val="tx1"/>
                </a:solidFill>
                <a:latin typeface="+mn-lt"/>
                <a:ea typeface="+mn-ea"/>
                <a:cs typeface="+mn-cs"/>
              </a:rPr>
              <a:t>     И еще. Если бы </a:t>
            </a:r>
            <a:r>
              <a:rPr lang="ru-RU" sz="1200" kern="1200" dirty="0" err="1" smtClean="0">
                <a:solidFill>
                  <a:schemeClr val="tx1"/>
                </a:solidFill>
                <a:latin typeface="+mn-lt"/>
                <a:ea typeface="+mn-ea"/>
                <a:cs typeface="+mn-cs"/>
              </a:rPr>
              <a:t>гиперфагия</a:t>
            </a:r>
            <a:r>
              <a:rPr lang="ru-RU" sz="1200" kern="1200" dirty="0" smtClean="0">
                <a:solidFill>
                  <a:schemeClr val="tx1"/>
                </a:solidFill>
                <a:latin typeface="+mn-lt"/>
                <a:ea typeface="+mn-ea"/>
                <a:cs typeface="+mn-cs"/>
              </a:rPr>
              <a:t>, то есть чрезмерное потребление калорий, действительно являлась бы универсальной причиной избыточного веса, то самый простой и естественный путь лечения этого заболевания заключался бы в простом уменьшении количества потребляемой пищи. Достаточно было бы подсчитать количество калорий, которые обычно съедает данный человек и предложить ему рацион, в котором этих калорий содержится процентов на десять меньше. И он должен худеть!? </a:t>
            </a:r>
          </a:p>
          <a:p>
            <a:r>
              <a:rPr lang="ru-RU" sz="1200" kern="1200" dirty="0" smtClean="0">
                <a:solidFill>
                  <a:schemeClr val="tx1"/>
                </a:solidFill>
                <a:latin typeface="+mn-lt"/>
                <a:ea typeface="+mn-ea"/>
                <a:cs typeface="+mn-cs"/>
              </a:rPr>
              <a:t>     Но не все так просто. Простым уменьшением калорий не удается победить ожирение. Это не удается даже тогда, когда дефицит калорий очень значительный. Хотя многие мои коллеги и до сих пор пытаются считать калории, несмотря на то, что это довольно утомительно даже для специалиста - диетолога, а результаты таких подсчетов очень приблизительны. Ведь продукты даже с одним и тем же названием могут иметь разную калорийность. </a:t>
            </a:r>
          </a:p>
          <a:p>
            <a:r>
              <a:rPr lang="ru-RU" sz="1200" kern="1200" dirty="0" smtClean="0">
                <a:solidFill>
                  <a:schemeClr val="tx1"/>
                </a:solidFill>
                <a:latin typeface="+mn-lt"/>
                <a:ea typeface="+mn-ea"/>
                <a:cs typeface="+mn-cs"/>
              </a:rPr>
              <a:t>     Похудание при простой </a:t>
            </a:r>
            <a:r>
              <a:rPr lang="ru-RU" sz="1200" kern="1200" dirty="0" err="1" smtClean="0">
                <a:solidFill>
                  <a:schemeClr val="tx1"/>
                </a:solidFill>
                <a:latin typeface="+mn-lt"/>
                <a:ea typeface="+mn-ea"/>
                <a:cs typeface="+mn-cs"/>
              </a:rPr>
              <a:t>гипокалорийной</a:t>
            </a:r>
            <a:r>
              <a:rPr lang="ru-RU" sz="1200" kern="1200" dirty="0" smtClean="0">
                <a:solidFill>
                  <a:schemeClr val="tx1"/>
                </a:solidFill>
                <a:latin typeface="+mn-lt"/>
                <a:ea typeface="+mn-ea"/>
                <a:cs typeface="+mn-cs"/>
              </a:rPr>
              <a:t> диете наблюдается только в самом начале ее применения. Через какое то время, задолго до достижения желаемого веса, процесс похудания останавливается, даже несмотря на дальнейшее, очень строгое, соблюдение диеты. Такая ситуация знакома многим из тех кто хоть однажды пробовал похудеть. Иногда при продолжающемся соблюдении такой диеты вес человека даже начинает повышаться. Но, если избыток калорий приводит к ожирению, то уменьшение этих калорий должно бы от этого ожирения излечивать. Если же этого не происходит, то значит, причина нарастания веса заключается не в переедании или, во всяком случае, не только и не столько в переедании.</a:t>
            </a:r>
          </a:p>
          <a:p>
            <a:r>
              <a:rPr lang="ru-RU" sz="1200" kern="1200" dirty="0" smtClean="0">
                <a:solidFill>
                  <a:schemeClr val="tx1"/>
                </a:solidFill>
                <a:latin typeface="+mn-lt"/>
                <a:ea typeface="+mn-ea"/>
                <a:cs typeface="+mn-cs"/>
              </a:rPr>
              <a:t>     Почему же  эта методика на протяжении десятилетий сохраняет свою притягательность для большинства людей?</a:t>
            </a:r>
          </a:p>
          <a:p>
            <a:r>
              <a:rPr lang="ru-RU" sz="1200" kern="1200" dirty="0" smtClean="0">
                <a:solidFill>
                  <a:schemeClr val="tx1"/>
                </a:solidFill>
                <a:latin typeface="+mn-lt"/>
                <a:ea typeface="+mn-ea"/>
                <a:cs typeface="+mn-cs"/>
              </a:rPr>
              <a:t>На этот вопрос есть два ответа.</a:t>
            </a:r>
          </a:p>
          <a:p>
            <a:r>
              <a:rPr lang="ru-RU" sz="1200" kern="1200" dirty="0" smtClean="0">
                <a:solidFill>
                  <a:schemeClr val="tx1"/>
                </a:solidFill>
                <a:latin typeface="+mn-lt"/>
                <a:ea typeface="+mn-ea"/>
                <a:cs typeface="+mn-cs"/>
              </a:rPr>
              <a:t>     Во-первых, она дает определенные результаты. Ограничение в еде, на которой эта теория основана, ведет к временному начальному похуданию, хотя результат, как мы уже видели, эфемерный. Все возвращается на круги своя.</a:t>
            </a:r>
          </a:p>
          <a:p>
            <a:r>
              <a:rPr lang="ru-RU" sz="1200" kern="1200" dirty="0" smtClean="0">
                <a:solidFill>
                  <a:schemeClr val="tx1"/>
                </a:solidFill>
                <a:latin typeface="+mn-lt"/>
                <a:ea typeface="+mn-ea"/>
                <a:cs typeface="+mn-cs"/>
              </a:rPr>
              <a:t>Во-вторых, как я уже говорил ранее, рациональное питание - это та область науки, которой  мало внимания уделяет традиционная  наука и медицина.</a:t>
            </a:r>
          </a:p>
          <a:p>
            <a:r>
              <a:rPr lang="ru-RU" sz="1200" kern="1200" dirty="0" smtClean="0">
                <a:solidFill>
                  <a:schemeClr val="tx1"/>
                </a:solidFill>
                <a:latin typeface="+mn-lt"/>
                <a:ea typeface="+mn-ea"/>
                <a:cs typeface="+mn-cs"/>
              </a:rPr>
              <a:t> </a:t>
            </a:r>
            <a:endParaRPr lang="ru-RU" dirty="0"/>
          </a:p>
        </p:txBody>
      </p:sp>
      <p:sp>
        <p:nvSpPr>
          <p:cNvPr id="4" name="Номер слайда 3"/>
          <p:cNvSpPr>
            <a:spLocks noGrp="1"/>
          </p:cNvSpPr>
          <p:nvPr>
            <p:ph type="sldNum" sz="quarter" idx="10"/>
          </p:nvPr>
        </p:nvSpPr>
        <p:spPr/>
        <p:txBody>
          <a:bodyPr/>
          <a:lstStyle/>
          <a:p>
            <a:fld id="{20EDFE4A-DA8E-4A00-AEC1-3DEC6EC13357}" type="slidenum">
              <a:rPr lang="ru-RU" smtClean="0"/>
              <a:t>6</a:t>
            </a:fld>
            <a:endParaRPr lang="ru-R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fontScale="40000" lnSpcReduction="20000"/>
          </a:bodyPr>
          <a:lstStyle/>
          <a:p>
            <a:r>
              <a:rPr lang="ru-RU" sz="1200" kern="1200" dirty="0" smtClean="0">
                <a:solidFill>
                  <a:schemeClr val="tx1"/>
                </a:solidFill>
                <a:latin typeface="+mn-lt"/>
                <a:ea typeface="+mn-ea"/>
                <a:cs typeface="+mn-cs"/>
              </a:rPr>
              <a:t>Пути к ожирению</a:t>
            </a:r>
          </a:p>
          <a:p>
            <a:r>
              <a:rPr lang="ru-RU" sz="1200" kern="1200" dirty="0" smtClean="0">
                <a:solidFill>
                  <a:schemeClr val="tx1"/>
                </a:solidFill>
                <a:latin typeface="+mn-lt"/>
                <a:ea typeface="+mn-ea"/>
                <a:cs typeface="+mn-cs"/>
              </a:rPr>
              <a:t> </a:t>
            </a:r>
          </a:p>
          <a:p>
            <a:r>
              <a:rPr lang="ru-RU" sz="1200" kern="1200" dirty="0" smtClean="0">
                <a:solidFill>
                  <a:schemeClr val="tx1"/>
                </a:solidFill>
                <a:latin typeface="+mn-lt"/>
                <a:ea typeface="+mn-ea"/>
                <a:cs typeface="+mn-cs"/>
              </a:rPr>
              <a:t>Регулирование массы тела зависит от взаимодействия генетических факторов, окружающей среды и психо­социальных факторов. Тенденция роста уровня тучности и ожирения в мировом масштабе вызывает серьезные опасения. Все исследования показывают, что виновником такого состояния отнюдь не являются генетические изменения, а просто произошло изменение образа жизни, и люди стали вести себя  иначе.</a:t>
            </a:r>
          </a:p>
          <a:p>
            <a:r>
              <a:rPr lang="ru-RU" sz="1200" kern="1200" dirty="0" smtClean="0">
                <a:solidFill>
                  <a:schemeClr val="tx1"/>
                </a:solidFill>
                <a:latin typeface="+mn-lt"/>
                <a:ea typeface="+mn-ea"/>
                <a:cs typeface="+mn-cs"/>
              </a:rPr>
              <a:t>Отложение жировой ткани (т.е. лишней энергии) представляет собой разницу между поступившей энергией и той, которую мы потратили на поддержание своих жизненных физиологических процессов. Ожирение характеризуется увеличением количества (гиперплазии) или размеров (гипертрофия) </a:t>
            </a:r>
            <a:r>
              <a:rPr lang="ru-RU" sz="1200" kern="1200" dirty="0" err="1" smtClean="0">
                <a:solidFill>
                  <a:schemeClr val="tx1"/>
                </a:solidFill>
                <a:latin typeface="+mn-lt"/>
                <a:ea typeface="+mn-ea"/>
                <a:cs typeface="+mn-cs"/>
              </a:rPr>
              <a:t>адипоцитов</a:t>
            </a:r>
            <a:r>
              <a:rPr lang="ru-RU" sz="1200" kern="1200" dirty="0" smtClean="0">
                <a:solidFill>
                  <a:schemeClr val="tx1"/>
                </a:solidFill>
                <a:latin typeface="+mn-lt"/>
                <a:ea typeface="+mn-ea"/>
                <a:cs typeface="+mn-cs"/>
              </a:rPr>
              <a:t> — жировых клеток. </a:t>
            </a:r>
          </a:p>
          <a:p>
            <a:r>
              <a:rPr lang="ru-RU" sz="1200" kern="1200" dirty="0" smtClean="0">
                <a:solidFill>
                  <a:schemeClr val="tx1"/>
                </a:solidFill>
                <a:latin typeface="+mn-lt"/>
                <a:ea typeface="+mn-ea"/>
                <a:cs typeface="+mn-cs"/>
              </a:rPr>
              <a:t>Поступление  ежедневной энергии достаточно нестабильно  (плюс/минус 23%),  ВТО время, как расходование энергии мало колеблется (плюс/минус 2%), кроме тех случаев, когда люди долгое время находятся в парилках и саунах. Эти показатели свидетельствуют, что ответственность за нарушение энергетического баланса несет именно поступление энергии, а не ее расходование.</a:t>
            </a:r>
          </a:p>
          <a:p>
            <a:r>
              <a:rPr lang="ru-RU" sz="1200" b="1" kern="1200" dirty="0" smtClean="0">
                <a:solidFill>
                  <a:schemeClr val="tx1"/>
                </a:solidFill>
                <a:latin typeface="+mn-lt"/>
                <a:ea typeface="+mn-ea"/>
                <a:cs typeface="+mn-cs"/>
              </a:rPr>
              <a:t>1.Пища, поступая в организм, вызывает ряд химических реакций, которые  дают обратный  тепловой эффект, и организм  нуждается  в дополнительной энергии  для абсорбции, метаболизма и складирования питательных веществ.  </a:t>
            </a:r>
            <a:endParaRPr lang="ru-RU" sz="1200" kern="1200" dirty="0" smtClean="0">
              <a:solidFill>
                <a:schemeClr val="tx1"/>
              </a:solidFill>
              <a:latin typeface="+mn-lt"/>
              <a:ea typeface="+mn-ea"/>
              <a:cs typeface="+mn-cs"/>
            </a:endParaRPr>
          </a:p>
          <a:p>
            <a:r>
              <a:rPr lang="ru-RU" sz="1200" kern="1200" dirty="0" smtClean="0">
                <a:solidFill>
                  <a:schemeClr val="tx1"/>
                </a:solidFill>
                <a:latin typeface="+mn-lt"/>
                <a:ea typeface="+mn-ea"/>
                <a:cs typeface="+mn-cs"/>
              </a:rPr>
              <a:t>           Термический эффект представляет собой энергию, которая была потрачена во время пищеварения и усвоения пищи. Она составляет для белков 25-30%, для углеводов 6-8% и для жиров 2-3%. Термический эффект или специфическая динамическая деятельность</a:t>
            </a:r>
          </a:p>
          <a:p>
            <a:r>
              <a:rPr lang="ru-RU" sz="1200" kern="1200" dirty="0" smtClean="0">
                <a:solidFill>
                  <a:schemeClr val="tx1"/>
                </a:solidFill>
                <a:latin typeface="+mn-lt"/>
                <a:ea typeface="+mn-ea"/>
                <a:cs typeface="+mn-cs"/>
              </a:rPr>
              <a:t>представляет энергетическую потерю организма. Таким образом, в результате термического эффекта происходит снижение энергетической ценности продуктов из теоретических 100%. Как результат, белки утилизируются на 70-75%, углеводы - на 92-94%, а жиры - на 97-98%. Эти цифры показывают нам, что жиры утилизируются с самой большой эффективностью.</a:t>
            </a:r>
          </a:p>
          <a:p>
            <a:r>
              <a:rPr lang="ru-RU" sz="1200" b="1" kern="1200" dirty="0" smtClean="0">
                <a:solidFill>
                  <a:schemeClr val="tx1"/>
                </a:solidFill>
                <a:latin typeface="+mn-lt"/>
                <a:ea typeface="+mn-ea"/>
                <a:cs typeface="+mn-cs"/>
              </a:rPr>
              <a:t>             2.Селективное усвоение питательных веществ после прие­ма пищи</a:t>
            </a:r>
            <a:r>
              <a:rPr lang="ru-RU" sz="1200" kern="1200" dirty="0" smtClean="0">
                <a:solidFill>
                  <a:schemeClr val="tx1"/>
                </a:solidFill>
                <a:latin typeface="+mn-lt"/>
                <a:ea typeface="+mn-ea"/>
                <a:cs typeface="+mn-cs"/>
              </a:rPr>
              <a:t> </a:t>
            </a:r>
            <a:r>
              <a:rPr lang="ru-RU" sz="1200" b="1" kern="1200" dirty="0" smtClean="0">
                <a:solidFill>
                  <a:schemeClr val="tx1"/>
                </a:solidFill>
                <a:latin typeface="+mn-lt"/>
                <a:ea typeface="+mn-ea"/>
                <a:cs typeface="+mn-cs"/>
              </a:rPr>
              <a:t>зависит от плазматической концентрации глюкозы и жирных кислот, а также от выработки инсулина.</a:t>
            </a:r>
            <a:endParaRPr lang="ru-RU" sz="1200" kern="1200" dirty="0" smtClean="0">
              <a:solidFill>
                <a:schemeClr val="tx1"/>
              </a:solidFill>
              <a:latin typeface="+mn-lt"/>
              <a:ea typeface="+mn-ea"/>
              <a:cs typeface="+mn-cs"/>
            </a:endParaRPr>
          </a:p>
          <a:p>
            <a:r>
              <a:rPr lang="ru-RU" sz="1200" kern="1200" dirty="0" smtClean="0">
                <a:solidFill>
                  <a:schemeClr val="tx1"/>
                </a:solidFill>
                <a:latin typeface="+mn-lt"/>
                <a:ea typeface="+mn-ea"/>
                <a:cs typeface="+mn-cs"/>
              </a:rPr>
              <a:t>	Инсулин способствует фиксированию и    усвоению глюкозы в тканях, чувствительных к инсулину. Инсулин также угнетает деятельность липазы, задерживая </a:t>
            </a:r>
            <a:r>
              <a:rPr lang="ru-RU" sz="1200" kern="1200" dirty="0" err="1" smtClean="0">
                <a:solidFill>
                  <a:schemeClr val="tx1"/>
                </a:solidFill>
                <a:latin typeface="+mn-lt"/>
                <a:ea typeface="+mn-ea"/>
                <a:cs typeface="+mn-cs"/>
              </a:rPr>
              <a:t>липолиз</a:t>
            </a:r>
            <a:r>
              <a:rPr lang="ru-RU" sz="1200" kern="1200" dirty="0" smtClean="0">
                <a:solidFill>
                  <a:schemeClr val="tx1"/>
                </a:solidFill>
                <a:latin typeface="+mn-lt"/>
                <a:ea typeface="+mn-ea"/>
                <a:cs typeface="+mn-cs"/>
              </a:rPr>
              <a:t> и окисление липидов. Таким образом, еда богатая углеводами, которые стимулируют выработку инсулина, способствует окислению глюкозы, в то время когда окисление жиров приостанавливается. </a:t>
            </a:r>
          </a:p>
          <a:p>
            <a:r>
              <a:rPr lang="ru-RU" sz="1200" kern="1200" dirty="0" smtClean="0">
                <a:solidFill>
                  <a:schemeClr val="tx1"/>
                </a:solidFill>
                <a:latin typeface="+mn-lt"/>
                <a:ea typeface="+mn-ea"/>
                <a:cs typeface="+mn-cs"/>
              </a:rPr>
              <a:t>Основными механизмами, которые влияют на выбор горючего для нашего организма между углеводами и жирами. являются: наличие глюкозы и выделение инсулина после приема пищи. Пищевые жиры складируются в жировую ткань, и окисление жиров не стимулируется после еды, даже если еда была богата жирами.</a:t>
            </a:r>
          </a:p>
          <a:p>
            <a:r>
              <a:rPr lang="ru-RU" sz="1200" kern="1200" dirty="0" smtClean="0">
                <a:solidFill>
                  <a:schemeClr val="tx1"/>
                </a:solidFill>
                <a:latin typeface="+mn-lt"/>
                <a:ea typeface="+mn-ea"/>
                <a:cs typeface="+mn-cs"/>
              </a:rPr>
              <a:t>Метаболическое предпочтение для углеводов, а не для жиров вызвано тем, что на протяжении всех 24 часов баланс углеводов в организме находится под постоянным</a:t>
            </a:r>
          </a:p>
          <a:p>
            <a:r>
              <a:rPr lang="ru-RU" sz="1200" kern="1200" dirty="0" smtClean="0">
                <a:solidFill>
                  <a:schemeClr val="tx1"/>
                </a:solidFill>
                <a:latin typeface="+mn-lt"/>
                <a:ea typeface="+mn-ea"/>
                <a:cs typeface="+mn-cs"/>
              </a:rPr>
              <a:t>контролем. Это означает, что почти все количество углеводов, которое было употреблено в течение дня, окисля­тся за 24 часа. Этот феномен связан с ограниченной спо­собностью складирования гликогена</a:t>
            </a:r>
          </a:p>
          <a:p>
            <a:r>
              <a:rPr lang="ru-RU" sz="1200" kern="1200" dirty="0" smtClean="0">
                <a:solidFill>
                  <a:schemeClr val="tx1"/>
                </a:solidFill>
                <a:latin typeface="+mn-lt"/>
                <a:ea typeface="+mn-ea"/>
                <a:cs typeface="+mn-cs"/>
              </a:rPr>
              <a:t>Зачастую жировой баланс не устанавливается на про­тяжении 24 часов, и начинает появляться разница между поступлением и расходованием энергии. Когда в течение 24 часов энергетический баланс становится отрицатель­ным, эндогенные жиры окисляются, чтобы восполнить энергетический дефицит. И наоборот, когда энергетиче­ский баланс становится положительным, часть пищевого жира не окисляется, а откладывается в жировую ткань на неопределенное время. </a:t>
            </a:r>
          </a:p>
          <a:p>
            <a:r>
              <a:rPr lang="ru-RU" sz="1200" kern="1200" dirty="0" smtClean="0">
                <a:solidFill>
                  <a:schemeClr val="tx1"/>
                </a:solidFill>
                <a:latin typeface="+mn-lt"/>
                <a:ea typeface="+mn-ea"/>
                <a:cs typeface="+mn-cs"/>
              </a:rPr>
              <a:t>Итак, как эффективность утилизации жиров, так и по­слеобеденный отбор вида горючего свидетельствуют, что жиры обладают огромным метаболическим потенциа­лом, и именно они (а не углеводы) способствуют приоб­ретению лишних килограммов.</a:t>
            </a:r>
          </a:p>
          <a:p>
            <a:r>
              <a:rPr lang="ru-RU" sz="1200" kern="1200" dirty="0" smtClean="0">
                <a:solidFill>
                  <a:schemeClr val="tx1"/>
                </a:solidFill>
                <a:latin typeface="+mn-lt"/>
                <a:ea typeface="+mn-ea"/>
                <a:cs typeface="+mn-cs"/>
              </a:rPr>
              <a:t>Все же углеводы могут сыграть немаловажную роль в окислении жиров и таким образом оказывают косвенное влияние, способствуя отложению жиров в жировую ткань.</a:t>
            </a:r>
          </a:p>
          <a:p>
            <a:r>
              <a:rPr lang="ru-RU" sz="1200" kern="1200" dirty="0" smtClean="0">
                <a:solidFill>
                  <a:schemeClr val="tx1"/>
                </a:solidFill>
                <a:latin typeface="+mn-lt"/>
                <a:ea typeface="+mn-ea"/>
                <a:cs typeface="+mn-cs"/>
              </a:rPr>
              <a:t>Однако пища, богатая углеводами, способствует бы­строму насыщению и невозможно употребить слиш­ком большое количество энергии в виде углеводов. </a:t>
            </a:r>
            <a:r>
              <a:rPr lang="ru-RU" sz="1200" b="1" kern="1200" dirty="0" smtClean="0">
                <a:solidFill>
                  <a:schemeClr val="tx1"/>
                </a:solidFill>
                <a:latin typeface="+mn-lt"/>
                <a:ea typeface="+mn-ea"/>
                <a:cs typeface="+mn-cs"/>
              </a:rPr>
              <a:t>Пищевые жиры — вот основной продукт, способству­ющий увеличению веса,</a:t>
            </a:r>
            <a:r>
              <a:rPr lang="ru-RU" sz="1200" kern="1200" dirty="0" smtClean="0">
                <a:solidFill>
                  <a:schemeClr val="tx1"/>
                </a:solidFill>
                <a:latin typeface="+mn-lt"/>
                <a:ea typeface="+mn-ea"/>
                <a:cs typeface="+mn-cs"/>
              </a:rPr>
              <a:t> потому что после употребле­ния для них существует единственный путь — отложе­ние в жировую ткань организма, при этом запасается огромное количество энергии, которую организм не в силах израсходовать. </a:t>
            </a:r>
          </a:p>
          <a:p>
            <a:r>
              <a:rPr lang="ru-RU" sz="1200" kern="1200" dirty="0" smtClean="0">
                <a:solidFill>
                  <a:schemeClr val="tx1"/>
                </a:solidFill>
                <a:latin typeface="+mn-lt"/>
                <a:ea typeface="+mn-ea"/>
                <a:cs typeface="+mn-cs"/>
              </a:rPr>
              <a:t>Белковый баланс  хорошо налажен: при увеличении потребления белка (когда мы употребляем больше, чем нужно или чем просит наш организм) происходит только изменение азотного баланса, потому что окисление белков стимулируется для равномерного потребления.</a:t>
            </a:r>
          </a:p>
          <a:p>
            <a:r>
              <a:rPr lang="ru-RU" sz="1200" kern="1200" dirty="0" smtClean="0">
                <a:solidFill>
                  <a:schemeClr val="tx1"/>
                </a:solidFill>
                <a:latin typeface="+mn-lt"/>
                <a:ea typeface="+mn-ea"/>
                <a:cs typeface="+mn-cs"/>
              </a:rPr>
              <a:t>Поэтому излишнее потребление белков не влияет ощутимо на набирание дополнительных кило­граммов, способствующих ожирению. Но неопровер­жим тот факт, что белкам животного происхождения сопутствует большое количество жиров (70% калорий в жарком — это жиры).</a:t>
            </a:r>
          </a:p>
          <a:p>
            <a:r>
              <a:rPr lang="ru-RU" sz="1200" kern="1200" dirty="0" smtClean="0">
                <a:solidFill>
                  <a:schemeClr val="tx1"/>
                </a:solidFill>
                <a:latin typeface="+mn-lt"/>
                <a:ea typeface="+mn-ea"/>
                <a:cs typeface="+mn-cs"/>
              </a:rPr>
              <a:t>У многих людей алкоголь является поставщиком 5— 10% калорий из общего числа калорий. Этанол не накап­ливается в организме, но вступает в конкуренцию с оки­слением жиров,  тормозит. их сжигание, способст­вуя отложению жировых клеток в жировую ткань.</a:t>
            </a:r>
          </a:p>
          <a:p>
            <a:r>
              <a:rPr lang="ru-RU" sz="1200" b="1" kern="1200" dirty="0" smtClean="0">
                <a:solidFill>
                  <a:schemeClr val="tx1"/>
                </a:solidFill>
                <a:latin typeface="+mn-lt"/>
                <a:ea typeface="+mn-ea"/>
                <a:cs typeface="+mn-cs"/>
              </a:rPr>
              <a:t>Из наблюдений за пищевыми процессами выделили три ста­дии потребления продуктов питания:</a:t>
            </a:r>
            <a:endParaRPr lang="ru-RU" sz="1200" kern="1200" dirty="0" smtClean="0">
              <a:solidFill>
                <a:schemeClr val="tx1"/>
              </a:solidFill>
              <a:latin typeface="+mn-lt"/>
              <a:ea typeface="+mn-ea"/>
              <a:cs typeface="+mn-cs"/>
            </a:endParaRPr>
          </a:p>
          <a:p>
            <a:pPr lvl="0"/>
            <a:r>
              <a:rPr lang="ru-RU" sz="1200" kern="1200" dirty="0" smtClean="0">
                <a:solidFill>
                  <a:schemeClr val="tx1"/>
                </a:solidFill>
                <a:latin typeface="+mn-lt"/>
                <a:ea typeface="+mn-ea"/>
                <a:cs typeface="+mn-cs"/>
              </a:rPr>
              <a:t>Фаза устранения чувства голода по окончании приема пищи — т.е. </a:t>
            </a:r>
            <a:r>
              <a:rPr lang="ru-RU" sz="1200" i="1" kern="1200" dirty="0" smtClean="0">
                <a:solidFill>
                  <a:schemeClr val="tx1"/>
                </a:solidFill>
                <a:latin typeface="+mn-lt"/>
                <a:ea typeface="+mn-ea"/>
                <a:cs typeface="+mn-cs"/>
              </a:rPr>
              <a:t>насыщение.</a:t>
            </a:r>
            <a:endParaRPr lang="ru-RU" sz="1200" kern="1200" dirty="0" smtClean="0">
              <a:solidFill>
                <a:schemeClr val="tx1"/>
              </a:solidFill>
              <a:latin typeface="+mn-lt"/>
              <a:ea typeface="+mn-ea"/>
              <a:cs typeface="+mn-cs"/>
            </a:endParaRPr>
          </a:p>
          <a:p>
            <a:pPr lvl="0"/>
            <a:r>
              <a:rPr lang="ru-RU" sz="1200" kern="1200" dirty="0" smtClean="0">
                <a:solidFill>
                  <a:schemeClr val="tx1"/>
                </a:solidFill>
                <a:latin typeface="+mn-lt"/>
                <a:ea typeface="+mn-ea"/>
                <a:cs typeface="+mn-cs"/>
              </a:rPr>
              <a:t>Период отсутствия чувства голода между приема­ми пищи — это </a:t>
            </a:r>
            <a:r>
              <a:rPr lang="ru-RU" sz="1200" i="1" kern="1200" dirty="0" smtClean="0">
                <a:solidFill>
                  <a:schemeClr val="tx1"/>
                </a:solidFill>
                <a:latin typeface="+mn-lt"/>
                <a:ea typeface="+mn-ea"/>
                <a:cs typeface="+mn-cs"/>
              </a:rPr>
              <a:t>сытость.</a:t>
            </a:r>
            <a:endParaRPr lang="ru-RU" sz="1200" kern="1200" dirty="0" smtClean="0">
              <a:solidFill>
                <a:schemeClr val="tx1"/>
              </a:solidFill>
              <a:latin typeface="+mn-lt"/>
              <a:ea typeface="+mn-ea"/>
              <a:cs typeface="+mn-cs"/>
            </a:endParaRPr>
          </a:p>
          <a:p>
            <a:pPr lvl="0"/>
            <a:r>
              <a:rPr lang="ru-RU" sz="1200" kern="1200" dirty="0" smtClean="0">
                <a:solidFill>
                  <a:schemeClr val="tx1"/>
                </a:solidFill>
                <a:latin typeface="+mn-lt"/>
                <a:ea typeface="+mn-ea"/>
                <a:cs typeface="+mn-cs"/>
              </a:rPr>
              <a:t>Период контроля (длительное время) процесса пищеварения, который совершается   благодаря   гор­мональному сигналу, связанному с количеством жи­ровой ткани в организме.</a:t>
            </a:r>
          </a:p>
          <a:p>
            <a:r>
              <a:rPr lang="ru-RU" sz="1200" kern="1200" dirty="0" smtClean="0">
                <a:solidFill>
                  <a:schemeClr val="tx1"/>
                </a:solidFill>
                <a:latin typeface="+mn-lt"/>
                <a:ea typeface="+mn-ea"/>
                <a:cs typeface="+mn-cs"/>
              </a:rPr>
              <a:t>Открытие </a:t>
            </a:r>
            <a:r>
              <a:rPr lang="ru-RU" sz="1200" kern="1200" dirty="0" err="1" smtClean="0">
                <a:solidFill>
                  <a:schemeClr val="tx1"/>
                </a:solidFill>
                <a:latin typeface="+mn-lt"/>
                <a:ea typeface="+mn-ea"/>
                <a:cs typeface="+mn-cs"/>
              </a:rPr>
              <a:t>лептинов</a:t>
            </a:r>
            <a:r>
              <a:rPr lang="ru-RU" sz="1200" kern="1200" dirty="0" smtClean="0">
                <a:solidFill>
                  <a:schemeClr val="tx1"/>
                </a:solidFill>
                <a:latin typeface="+mn-lt"/>
                <a:ea typeface="+mn-ea"/>
                <a:cs typeface="+mn-cs"/>
              </a:rPr>
              <a:t>, гормонов, секретирующихся жировыми клетками (</a:t>
            </a:r>
            <a:r>
              <a:rPr lang="ru-RU" sz="1200" kern="1200" dirty="0" err="1" smtClean="0">
                <a:solidFill>
                  <a:schemeClr val="tx1"/>
                </a:solidFill>
                <a:latin typeface="+mn-lt"/>
                <a:ea typeface="+mn-ea"/>
                <a:cs typeface="+mn-cs"/>
              </a:rPr>
              <a:t>адипоцитами</a:t>
            </a:r>
            <a:r>
              <a:rPr lang="ru-RU" sz="1200" kern="1200" dirty="0" smtClean="0">
                <a:solidFill>
                  <a:schemeClr val="tx1"/>
                </a:solidFill>
                <a:latin typeface="+mn-lt"/>
                <a:ea typeface="+mn-ea"/>
                <a:cs typeface="+mn-cs"/>
              </a:rPr>
              <a:t>). которые действу­ют через посредство рецепторов гипоталамуса, пред­ставляет собой огромный прорыв в сфере регулирова­ния массы тела.</a:t>
            </a:r>
          </a:p>
          <a:p>
            <a:r>
              <a:rPr lang="ru-RU" sz="1200" kern="1200" dirty="0" smtClean="0">
                <a:solidFill>
                  <a:schemeClr val="tx1"/>
                </a:solidFill>
                <a:latin typeface="+mn-lt"/>
                <a:ea typeface="+mn-ea"/>
                <a:cs typeface="+mn-cs"/>
              </a:rPr>
              <a:t>Последние исследования показывают, что </a:t>
            </a:r>
            <a:r>
              <a:rPr lang="ru-RU" sz="1200" b="1" kern="1200" dirty="0" smtClean="0">
                <a:solidFill>
                  <a:schemeClr val="tx1"/>
                </a:solidFill>
                <a:latin typeface="+mn-lt"/>
                <a:ea typeface="+mn-ea"/>
                <a:cs typeface="+mn-cs"/>
              </a:rPr>
              <a:t>объем по­требляемых продуктов </a:t>
            </a:r>
            <a:r>
              <a:rPr lang="ru-RU" sz="1200" kern="1200" dirty="0" smtClean="0">
                <a:solidFill>
                  <a:schemeClr val="tx1"/>
                </a:solidFill>
                <a:latin typeface="+mn-lt"/>
                <a:ea typeface="+mn-ea"/>
                <a:cs typeface="+mn-cs"/>
              </a:rPr>
              <a:t>играет важную роль в приведении в действие механизма сытости и насыщения. </a:t>
            </a:r>
          </a:p>
          <a:p>
            <a:r>
              <a:rPr lang="ru-RU" sz="1200" kern="1200" dirty="0" smtClean="0">
                <a:solidFill>
                  <a:schemeClr val="tx1"/>
                </a:solidFill>
                <a:latin typeface="+mn-lt"/>
                <a:ea typeface="+mn-ea"/>
                <a:cs typeface="+mn-cs"/>
              </a:rPr>
              <a:t>У людей, страдающих ожирением, плазматическая концентрация </a:t>
            </a:r>
            <a:r>
              <a:rPr lang="ru-RU" sz="1200" kern="1200" dirty="0" err="1" smtClean="0">
                <a:solidFill>
                  <a:schemeClr val="tx1"/>
                </a:solidFill>
                <a:latin typeface="+mn-lt"/>
                <a:ea typeface="+mn-ea"/>
                <a:cs typeface="+mn-cs"/>
              </a:rPr>
              <a:t>лептина</a:t>
            </a:r>
            <a:r>
              <a:rPr lang="ru-RU" sz="1200" kern="1200" dirty="0" smtClean="0">
                <a:solidFill>
                  <a:schemeClr val="tx1"/>
                </a:solidFill>
                <a:latin typeface="+mn-lt"/>
                <a:ea typeface="+mn-ea"/>
                <a:cs typeface="+mn-cs"/>
              </a:rPr>
              <a:t> зависит от объема отложений жи­ровой ткани, но сигнал, посылаемый при наличии боль­шого количества </a:t>
            </a:r>
            <a:r>
              <a:rPr lang="ru-RU" sz="1200" kern="1200" dirty="0" err="1" smtClean="0">
                <a:solidFill>
                  <a:schemeClr val="tx1"/>
                </a:solidFill>
                <a:latin typeface="+mn-lt"/>
                <a:ea typeface="+mn-ea"/>
                <a:cs typeface="+mn-cs"/>
              </a:rPr>
              <a:t>лептина</a:t>
            </a:r>
            <a:r>
              <a:rPr lang="ru-RU" sz="1200" kern="1200" dirty="0" smtClean="0">
                <a:solidFill>
                  <a:schemeClr val="tx1"/>
                </a:solidFill>
                <a:latin typeface="+mn-lt"/>
                <a:ea typeface="+mn-ea"/>
                <a:cs typeface="+mn-cs"/>
              </a:rPr>
              <a:t>, не приводит к ожидаемому эффекту, т.е. количество потребляемых продуктов пита­ния не снижается и не происходит увеличения расходо­вания энергии. Этот факт доказывает, что люди, страдающие ожире­нием, устойчивы к эндогенным эффектам </a:t>
            </a:r>
            <a:r>
              <a:rPr lang="ru-RU" sz="1200" kern="1200" dirty="0" err="1" smtClean="0">
                <a:solidFill>
                  <a:schemeClr val="tx1"/>
                </a:solidFill>
                <a:latin typeface="+mn-lt"/>
                <a:ea typeface="+mn-ea"/>
                <a:cs typeface="+mn-cs"/>
              </a:rPr>
              <a:t>лептина</a:t>
            </a:r>
            <a:r>
              <a:rPr lang="ru-RU" sz="1200" kern="1200" dirty="0" smtClean="0">
                <a:solidFill>
                  <a:schemeClr val="tx1"/>
                </a:solidFill>
                <a:latin typeface="+mn-lt"/>
                <a:ea typeface="+mn-ea"/>
                <a:cs typeface="+mn-cs"/>
              </a:rPr>
              <a:t>. Таким обра­зом, можно утверждать, что </a:t>
            </a:r>
            <a:r>
              <a:rPr lang="ru-RU" sz="1200" kern="1200" dirty="0" err="1" smtClean="0">
                <a:solidFill>
                  <a:schemeClr val="tx1"/>
                </a:solidFill>
                <a:latin typeface="+mn-lt"/>
                <a:ea typeface="+mn-ea"/>
                <a:cs typeface="+mn-cs"/>
              </a:rPr>
              <a:t>лептин</a:t>
            </a:r>
            <a:r>
              <a:rPr lang="ru-RU" sz="1200" kern="1200" dirty="0" smtClean="0">
                <a:solidFill>
                  <a:schemeClr val="tx1"/>
                </a:solidFill>
                <a:latin typeface="+mn-lt"/>
                <a:ea typeface="+mn-ea"/>
                <a:cs typeface="+mn-cs"/>
              </a:rPr>
              <a:t> не предотвращает по­явление ожирения при потреблении лишних продуктов питания. </a:t>
            </a:r>
          </a:p>
          <a:p>
            <a:r>
              <a:rPr lang="ru-RU" sz="1200" kern="1200" dirty="0" smtClean="0">
                <a:solidFill>
                  <a:schemeClr val="tx1"/>
                </a:solidFill>
                <a:latin typeface="+mn-lt"/>
                <a:ea typeface="+mn-ea"/>
                <a:cs typeface="+mn-cs"/>
              </a:rPr>
              <a:t> </a:t>
            </a:r>
            <a:r>
              <a:rPr lang="ru-RU" sz="1200" b="1" kern="1200" dirty="0" smtClean="0">
                <a:solidFill>
                  <a:schemeClr val="tx1"/>
                </a:solidFill>
                <a:latin typeface="+mn-lt"/>
                <a:ea typeface="+mn-ea"/>
                <a:cs typeface="+mn-cs"/>
              </a:rPr>
              <a:t>Подводя итог всему вышесказанному, можно подчеркнуть, что пища, богатая жирами,, способствует набиранию лишних килограммов по следующим причинам:</a:t>
            </a:r>
            <a:endParaRPr lang="ru-RU" sz="1200" kern="1200" dirty="0" smtClean="0">
              <a:solidFill>
                <a:schemeClr val="tx1"/>
              </a:solidFill>
              <a:latin typeface="+mn-lt"/>
              <a:ea typeface="+mn-ea"/>
              <a:cs typeface="+mn-cs"/>
            </a:endParaRPr>
          </a:p>
          <a:p>
            <a:pPr lvl="0"/>
            <a:r>
              <a:rPr lang="ru-RU" sz="1200" kern="1200" dirty="0" smtClean="0">
                <a:solidFill>
                  <a:schemeClr val="tx1"/>
                </a:solidFill>
                <a:latin typeface="+mn-lt"/>
                <a:ea typeface="+mn-ea"/>
                <a:cs typeface="+mn-cs"/>
              </a:rPr>
              <a:t>жиры утилизируются организмом с самой высо­кой эффективностью;      </a:t>
            </a:r>
          </a:p>
          <a:p>
            <a:pPr lvl="0"/>
            <a:r>
              <a:rPr lang="ru-RU" sz="1200" kern="1200" dirty="0" smtClean="0">
                <a:solidFill>
                  <a:schemeClr val="tx1"/>
                </a:solidFill>
                <a:latin typeface="+mn-lt"/>
                <a:ea typeface="+mn-ea"/>
                <a:cs typeface="+mn-cs"/>
              </a:rPr>
              <a:t>во время метаболизма жиры наиболее быстро от­кладываются в жировую ткань</a:t>
            </a:r>
          </a:p>
          <a:p>
            <a:pPr lvl="0"/>
            <a:r>
              <a:rPr lang="ru-RU" sz="1200" kern="1200" dirty="0" smtClean="0">
                <a:solidFill>
                  <a:schemeClr val="tx1"/>
                </a:solidFill>
                <a:latin typeface="+mn-lt"/>
                <a:ea typeface="+mn-ea"/>
                <a:cs typeface="+mn-cs"/>
              </a:rPr>
              <a:t>по причине приятного вкуса продукты, кото­рые содержат большое количество жира и несут из­быточное количество энергии, потребляются в из­ лишних количествах.</a:t>
            </a:r>
          </a:p>
          <a:p>
            <a:r>
              <a:rPr lang="ru-RU" sz="1200" kern="1200" dirty="0" smtClean="0">
                <a:solidFill>
                  <a:schemeClr val="tx1"/>
                </a:solidFill>
                <a:latin typeface="+mn-lt"/>
                <a:ea typeface="+mn-ea"/>
                <a:cs typeface="+mn-cs"/>
              </a:rPr>
              <a:t>Исследования показали, что снижение содержания жира в продуктах питания на 1 % приводит к снижению веса на 1,6 г в день. Если же потребление жиров снизить на 20%, то в день мы начинаем терять 32 г, что за месяц составляет 960 г.</a:t>
            </a:r>
          </a:p>
          <a:p>
            <a:endParaRPr lang="ru-RU" dirty="0"/>
          </a:p>
        </p:txBody>
      </p:sp>
      <p:sp>
        <p:nvSpPr>
          <p:cNvPr id="4" name="Номер слайда 3"/>
          <p:cNvSpPr>
            <a:spLocks noGrp="1"/>
          </p:cNvSpPr>
          <p:nvPr>
            <p:ph type="sldNum" sz="quarter" idx="10"/>
          </p:nvPr>
        </p:nvSpPr>
        <p:spPr/>
        <p:txBody>
          <a:bodyPr/>
          <a:lstStyle/>
          <a:p>
            <a:fld id="{20EDFE4A-DA8E-4A00-AEC1-3DEC6EC13357}" type="slidenum">
              <a:rPr lang="ru-RU" smtClean="0"/>
              <a:t>7</a:t>
            </a:fld>
            <a:endParaRPr lang="ru-R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fontScale="32500" lnSpcReduction="20000"/>
          </a:bodyPr>
          <a:lstStyle/>
          <a:p>
            <a:pPr lvl="0"/>
            <a:r>
              <a:rPr lang="ru-RU" sz="1200" b="1" kern="1200" dirty="0" smtClean="0">
                <a:solidFill>
                  <a:schemeClr val="tx1"/>
                </a:solidFill>
                <a:latin typeface="+mn-lt"/>
                <a:ea typeface="+mn-ea"/>
                <a:cs typeface="+mn-cs"/>
              </a:rPr>
              <a:t>Жиры</a:t>
            </a:r>
            <a:endParaRPr lang="ru-RU" sz="1200" kern="1200" dirty="0" smtClean="0">
              <a:solidFill>
                <a:schemeClr val="tx1"/>
              </a:solidFill>
              <a:latin typeface="+mn-lt"/>
              <a:ea typeface="+mn-ea"/>
              <a:cs typeface="+mn-cs"/>
            </a:endParaRPr>
          </a:p>
          <a:p>
            <a:r>
              <a:rPr lang="ru-RU" sz="1200" b="1" kern="1200" dirty="0" smtClean="0">
                <a:solidFill>
                  <a:schemeClr val="tx1"/>
                </a:solidFill>
                <a:latin typeface="+mn-lt"/>
                <a:ea typeface="+mn-ea"/>
                <a:cs typeface="+mn-cs"/>
              </a:rPr>
              <a:t> </a:t>
            </a:r>
            <a:endParaRPr lang="ru-RU" sz="1200" kern="1200" dirty="0" smtClean="0">
              <a:solidFill>
                <a:schemeClr val="tx1"/>
              </a:solidFill>
              <a:latin typeface="+mn-lt"/>
              <a:ea typeface="+mn-ea"/>
              <a:cs typeface="+mn-cs"/>
            </a:endParaRPr>
          </a:p>
          <a:p>
            <a:r>
              <a:rPr lang="ru-RU" sz="1200" b="1" kern="1200" dirty="0" smtClean="0">
                <a:solidFill>
                  <a:schemeClr val="tx1"/>
                </a:solidFill>
                <a:latin typeface="+mn-lt"/>
                <a:ea typeface="+mn-ea"/>
                <a:cs typeface="+mn-cs"/>
              </a:rPr>
              <a:t>Жиры</a:t>
            </a:r>
            <a:r>
              <a:rPr lang="ru-RU" sz="1200" kern="1200" dirty="0" smtClean="0">
                <a:solidFill>
                  <a:schemeClr val="tx1"/>
                </a:solidFill>
                <a:latin typeface="+mn-lt"/>
                <a:ea typeface="+mn-ea"/>
                <a:cs typeface="+mn-cs"/>
              </a:rPr>
              <a:t> включают в себя </a:t>
            </a:r>
            <a:r>
              <a:rPr lang="ru-RU" sz="1200" kern="1200" dirty="0" err="1" smtClean="0">
                <a:solidFill>
                  <a:schemeClr val="tx1"/>
                </a:solidFill>
                <a:latin typeface="+mn-lt"/>
                <a:ea typeface="+mn-ea"/>
                <a:cs typeface="+mn-cs"/>
              </a:rPr>
              <a:t>триглицериды</a:t>
            </a:r>
            <a:r>
              <a:rPr lang="ru-RU" sz="1200" kern="1200" dirty="0" smtClean="0">
                <a:solidFill>
                  <a:schemeClr val="tx1"/>
                </a:solidFill>
                <a:latin typeface="+mn-lt"/>
                <a:ea typeface="+mn-ea"/>
                <a:cs typeface="+mn-cs"/>
              </a:rPr>
              <a:t> (жиры и масла), </a:t>
            </a:r>
            <a:r>
              <a:rPr lang="ru-RU" sz="1200" kern="1200" dirty="0" err="1" smtClean="0">
                <a:solidFill>
                  <a:schemeClr val="tx1"/>
                </a:solidFill>
                <a:latin typeface="+mn-lt"/>
                <a:ea typeface="+mn-ea"/>
                <a:cs typeface="+mn-cs"/>
              </a:rPr>
              <a:t>фосфолипиды</a:t>
            </a:r>
            <a:r>
              <a:rPr lang="ru-RU" sz="1200" kern="1200" dirty="0" smtClean="0">
                <a:solidFill>
                  <a:schemeClr val="tx1"/>
                </a:solidFill>
                <a:latin typeface="+mn-lt"/>
                <a:ea typeface="+mn-ea"/>
                <a:cs typeface="+mn-cs"/>
              </a:rPr>
              <a:t>, и стерины. </a:t>
            </a:r>
            <a:r>
              <a:rPr lang="ru-RU" sz="1200" kern="1200" dirty="0" err="1" smtClean="0">
                <a:solidFill>
                  <a:schemeClr val="tx1"/>
                </a:solidFill>
                <a:latin typeface="+mn-lt"/>
                <a:ea typeface="+mn-ea"/>
                <a:cs typeface="+mn-cs"/>
              </a:rPr>
              <a:t>Триглицериды</a:t>
            </a:r>
            <a:r>
              <a:rPr lang="ru-RU" sz="1200" kern="1200" dirty="0" smtClean="0">
                <a:solidFill>
                  <a:schemeClr val="tx1"/>
                </a:solidFill>
                <a:latin typeface="+mn-lt"/>
                <a:ea typeface="+mn-ea"/>
                <a:cs typeface="+mn-cs"/>
              </a:rPr>
              <a:t> состоят из трех жирных кислот , присоединенных к молекуле глицерина.</a:t>
            </a:r>
          </a:p>
          <a:p>
            <a:r>
              <a:rPr lang="ru-RU" sz="1200" kern="1200" dirty="0" smtClean="0">
                <a:solidFill>
                  <a:schemeClr val="tx1"/>
                </a:solidFill>
                <a:latin typeface="+mn-lt"/>
                <a:ea typeface="+mn-ea"/>
                <a:cs typeface="+mn-cs"/>
              </a:rPr>
              <a:t> </a:t>
            </a:r>
          </a:p>
          <a:p>
            <a:r>
              <a:rPr lang="ru-RU" sz="1200" b="1" kern="1200" dirty="0" smtClean="0">
                <a:solidFill>
                  <a:schemeClr val="tx1"/>
                </a:solidFill>
                <a:latin typeface="+mn-lt"/>
                <a:ea typeface="+mn-ea"/>
                <a:cs typeface="+mn-cs"/>
              </a:rPr>
              <a:t>НАСЫЩЕННЫЙ ЖИР </a:t>
            </a:r>
            <a:r>
              <a:rPr lang="ru-RU" sz="1200" kern="1200" dirty="0" smtClean="0">
                <a:solidFill>
                  <a:schemeClr val="tx1"/>
                </a:solidFill>
                <a:latin typeface="+mn-lt"/>
                <a:ea typeface="+mn-ea"/>
                <a:cs typeface="+mn-cs"/>
              </a:rPr>
              <a:t>– в нем преобладают насыщенные жирные кислоты.</a:t>
            </a:r>
          </a:p>
          <a:p>
            <a:pPr lvl="0"/>
            <a:r>
              <a:rPr lang="ru-RU" sz="1200" kern="1200" dirty="0" smtClean="0">
                <a:solidFill>
                  <a:schemeClr val="tx1"/>
                </a:solidFill>
                <a:latin typeface="+mn-lt"/>
                <a:ea typeface="+mn-ea"/>
                <a:cs typeface="+mn-cs"/>
              </a:rPr>
              <a:t>Насыщен водородом</a:t>
            </a:r>
          </a:p>
          <a:p>
            <a:pPr lvl="0"/>
            <a:r>
              <a:rPr lang="ru-RU" sz="1200" kern="1200" dirty="0" smtClean="0">
                <a:solidFill>
                  <a:schemeClr val="tx1"/>
                </a:solidFill>
                <a:latin typeface="+mn-lt"/>
                <a:ea typeface="+mn-ea"/>
                <a:cs typeface="+mn-cs"/>
              </a:rPr>
              <a:t>Твердый при комнатной </a:t>
            </a:r>
            <a:r>
              <a:rPr lang="ru-RU" sz="1200" kern="1200" dirty="0" err="1" smtClean="0">
                <a:solidFill>
                  <a:schemeClr val="tx1"/>
                </a:solidFill>
                <a:latin typeface="+mn-lt"/>
                <a:ea typeface="+mn-ea"/>
                <a:cs typeface="+mn-cs"/>
              </a:rPr>
              <a:t>t°</a:t>
            </a:r>
            <a:endParaRPr lang="ru-RU" sz="1200" kern="1200" dirty="0" smtClean="0">
              <a:solidFill>
                <a:schemeClr val="tx1"/>
              </a:solidFill>
              <a:latin typeface="+mn-lt"/>
              <a:ea typeface="+mn-ea"/>
              <a:cs typeface="+mn-cs"/>
            </a:endParaRPr>
          </a:p>
          <a:p>
            <a:pPr lvl="0"/>
            <a:r>
              <a:rPr lang="ru-RU" sz="1200" kern="1200" dirty="0" smtClean="0">
                <a:solidFill>
                  <a:schemeClr val="tx1"/>
                </a:solidFill>
                <a:latin typeface="+mn-lt"/>
                <a:ea typeface="+mn-ea"/>
                <a:cs typeface="+mn-cs"/>
              </a:rPr>
              <a:t>Делает стенки клеток негибкими</a:t>
            </a:r>
          </a:p>
          <a:p>
            <a:pPr lvl="0"/>
            <a:r>
              <a:rPr lang="ru-RU" sz="1200" kern="1200" dirty="0" smtClean="0">
                <a:solidFill>
                  <a:schemeClr val="tx1"/>
                </a:solidFill>
                <a:latin typeface="+mn-lt"/>
                <a:ea typeface="+mn-ea"/>
                <a:cs typeface="+mn-cs"/>
              </a:rPr>
              <a:t>Повышает холестерин</a:t>
            </a:r>
          </a:p>
          <a:p>
            <a:pPr lvl="0"/>
            <a:r>
              <a:rPr lang="ru-RU" sz="1200" kern="1200" dirty="0" smtClean="0">
                <a:solidFill>
                  <a:schemeClr val="tx1"/>
                </a:solidFill>
                <a:latin typeface="+mn-lt"/>
                <a:ea typeface="+mn-ea"/>
                <a:cs typeface="+mn-cs"/>
              </a:rPr>
              <a:t>Способствует образованию тромбов</a:t>
            </a:r>
          </a:p>
          <a:p>
            <a:pPr lvl="0"/>
            <a:r>
              <a:rPr lang="ru-RU" sz="1200" kern="1200" dirty="0" smtClean="0">
                <a:solidFill>
                  <a:schemeClr val="tx1"/>
                </a:solidFill>
                <a:latin typeface="+mn-lt"/>
                <a:ea typeface="+mn-ea"/>
                <a:cs typeface="+mn-cs"/>
              </a:rPr>
              <a:t>Сокращает коронарные сосуды сердца</a:t>
            </a:r>
          </a:p>
          <a:p>
            <a:r>
              <a:rPr lang="ru-RU" sz="1200" b="1" kern="1200" dirty="0" smtClean="0">
                <a:solidFill>
                  <a:schemeClr val="tx1"/>
                </a:solidFill>
                <a:latin typeface="+mn-lt"/>
                <a:ea typeface="+mn-ea"/>
                <a:cs typeface="+mn-cs"/>
              </a:rPr>
              <a:t>Примеры насыщенных жиров: </a:t>
            </a:r>
            <a:endParaRPr lang="ru-RU" sz="1200" kern="1200" dirty="0" smtClean="0">
              <a:solidFill>
                <a:schemeClr val="tx1"/>
              </a:solidFill>
              <a:latin typeface="+mn-lt"/>
              <a:ea typeface="+mn-ea"/>
              <a:cs typeface="+mn-cs"/>
            </a:endParaRPr>
          </a:p>
          <a:p>
            <a:r>
              <a:rPr lang="ru-RU" sz="1200" kern="1200" dirty="0" smtClean="0">
                <a:solidFill>
                  <a:schemeClr val="tx1"/>
                </a:solidFill>
                <a:latin typeface="+mn-lt"/>
                <a:ea typeface="+mn-ea"/>
                <a:cs typeface="+mn-cs"/>
              </a:rPr>
              <a:t>Все животные жиры, за исключением рыбьего жира, - сливочное масло, свиной жир и т.д. Кокосовое и пальмовое масло – исключения в растительном мире.</a:t>
            </a:r>
          </a:p>
          <a:p>
            <a:r>
              <a:rPr lang="ru-RU" sz="1200" kern="1200" dirty="0" smtClean="0">
                <a:solidFill>
                  <a:schemeClr val="tx1"/>
                </a:solidFill>
                <a:latin typeface="+mn-lt"/>
                <a:ea typeface="+mn-ea"/>
                <a:cs typeface="+mn-cs"/>
              </a:rPr>
              <a:t> </a:t>
            </a:r>
          </a:p>
          <a:p>
            <a:r>
              <a:rPr lang="ru-RU" sz="1200" b="1" kern="1200" dirty="0" smtClean="0">
                <a:solidFill>
                  <a:schemeClr val="tx1"/>
                </a:solidFill>
                <a:latin typeface="+mn-lt"/>
                <a:ea typeface="+mn-ea"/>
                <a:cs typeface="+mn-cs"/>
              </a:rPr>
              <a:t>НЕНАСЫЩЕННЫЙ ЖИР</a:t>
            </a:r>
            <a:endParaRPr lang="ru-RU" sz="1200" kern="1200" dirty="0" smtClean="0">
              <a:solidFill>
                <a:schemeClr val="tx1"/>
              </a:solidFill>
              <a:latin typeface="+mn-lt"/>
              <a:ea typeface="+mn-ea"/>
              <a:cs typeface="+mn-cs"/>
            </a:endParaRPr>
          </a:p>
          <a:p>
            <a:pPr lvl="0"/>
            <a:r>
              <a:rPr lang="ru-RU" sz="1200" kern="1200" dirty="0" smtClean="0">
                <a:solidFill>
                  <a:schemeClr val="tx1"/>
                </a:solidFill>
                <a:latin typeface="+mn-lt"/>
                <a:ea typeface="+mn-ea"/>
                <a:cs typeface="+mn-cs"/>
              </a:rPr>
              <a:t>Не насыщен водородом</a:t>
            </a:r>
          </a:p>
          <a:p>
            <a:pPr lvl="0"/>
            <a:r>
              <a:rPr lang="ru-RU" sz="1200" kern="1200" dirty="0" smtClean="0">
                <a:solidFill>
                  <a:schemeClr val="tx1"/>
                </a:solidFill>
                <a:latin typeface="+mn-lt"/>
                <a:ea typeface="+mn-ea"/>
                <a:cs typeface="+mn-cs"/>
              </a:rPr>
              <a:t>Имеет как меньше одну двойную связь</a:t>
            </a:r>
          </a:p>
          <a:p>
            <a:pPr lvl="0"/>
            <a:r>
              <a:rPr lang="ru-RU" sz="1200" kern="1200" dirty="0" smtClean="0">
                <a:solidFill>
                  <a:schemeClr val="tx1"/>
                </a:solidFill>
                <a:latin typeface="+mn-lt"/>
                <a:ea typeface="+mn-ea"/>
                <a:cs typeface="+mn-cs"/>
              </a:rPr>
              <a:t>Жидкий при комнатной </a:t>
            </a:r>
            <a:r>
              <a:rPr lang="ru-RU" sz="1200" kern="1200" dirty="0" err="1" smtClean="0">
                <a:solidFill>
                  <a:schemeClr val="tx1"/>
                </a:solidFill>
                <a:latin typeface="+mn-lt"/>
                <a:ea typeface="+mn-ea"/>
                <a:cs typeface="+mn-cs"/>
              </a:rPr>
              <a:t>t°</a:t>
            </a:r>
            <a:endParaRPr lang="ru-RU" sz="1200" kern="1200" dirty="0" smtClean="0">
              <a:solidFill>
                <a:schemeClr val="tx1"/>
              </a:solidFill>
              <a:latin typeface="+mn-lt"/>
              <a:ea typeface="+mn-ea"/>
              <a:cs typeface="+mn-cs"/>
            </a:endParaRPr>
          </a:p>
          <a:p>
            <a:pPr lvl="0"/>
            <a:r>
              <a:rPr lang="ru-RU" sz="1200" kern="1200" dirty="0" smtClean="0">
                <a:solidFill>
                  <a:schemeClr val="tx1"/>
                </a:solidFill>
                <a:latin typeface="+mn-lt"/>
                <a:ea typeface="+mn-ea"/>
                <a:cs typeface="+mn-cs"/>
              </a:rPr>
              <a:t>Делает стенки клеток гибкими</a:t>
            </a:r>
          </a:p>
          <a:p>
            <a:pPr lvl="0"/>
            <a:r>
              <a:rPr lang="ru-RU" sz="1200" kern="1200" dirty="0" smtClean="0">
                <a:solidFill>
                  <a:schemeClr val="tx1"/>
                </a:solidFill>
                <a:latin typeface="+mn-lt"/>
                <a:ea typeface="+mn-ea"/>
                <a:cs typeface="+mn-cs"/>
              </a:rPr>
              <a:t>Не повышает холестерин</a:t>
            </a:r>
          </a:p>
          <a:p>
            <a:pPr lvl="0"/>
            <a:r>
              <a:rPr lang="ru-RU" sz="1200" kern="1200" dirty="0" smtClean="0">
                <a:solidFill>
                  <a:schemeClr val="tx1"/>
                </a:solidFill>
                <a:latin typeface="+mn-lt"/>
                <a:ea typeface="+mn-ea"/>
                <a:cs typeface="+mn-cs"/>
              </a:rPr>
              <a:t>Избыточное употребление ведет к раку</a:t>
            </a:r>
          </a:p>
          <a:p>
            <a:pPr lvl="0"/>
            <a:r>
              <a:rPr lang="ru-RU" sz="1200" kern="1200" dirty="0" smtClean="0">
                <a:solidFill>
                  <a:schemeClr val="tx1"/>
                </a:solidFill>
                <a:latin typeface="+mn-lt"/>
                <a:ea typeface="+mn-ea"/>
                <a:cs typeface="+mn-cs"/>
              </a:rPr>
              <a:t>В избытке причиняет слипание эритроцитов.</a:t>
            </a:r>
          </a:p>
          <a:p>
            <a:r>
              <a:rPr lang="ru-RU" sz="1200" kern="1200" dirty="0" smtClean="0">
                <a:solidFill>
                  <a:schemeClr val="tx1"/>
                </a:solidFill>
                <a:latin typeface="+mn-lt"/>
                <a:ea typeface="+mn-ea"/>
                <a:cs typeface="+mn-cs"/>
              </a:rPr>
              <a:t> </a:t>
            </a:r>
          </a:p>
          <a:p>
            <a:r>
              <a:rPr lang="ru-RU" sz="1200" b="1" kern="1200" dirty="0" smtClean="0">
                <a:solidFill>
                  <a:schemeClr val="tx1"/>
                </a:solidFill>
                <a:latin typeface="+mn-lt"/>
                <a:ea typeface="+mn-ea"/>
                <a:cs typeface="+mn-cs"/>
              </a:rPr>
              <a:t>Виды ненасыщенных жиров:</a:t>
            </a:r>
            <a:endParaRPr lang="ru-RU" sz="1200" kern="1200" dirty="0" smtClean="0">
              <a:solidFill>
                <a:schemeClr val="tx1"/>
              </a:solidFill>
              <a:latin typeface="+mn-lt"/>
              <a:ea typeface="+mn-ea"/>
              <a:cs typeface="+mn-cs"/>
            </a:endParaRPr>
          </a:p>
          <a:p>
            <a:r>
              <a:rPr lang="ru-RU" sz="1200" b="1" kern="1200" dirty="0" smtClean="0">
                <a:solidFill>
                  <a:schemeClr val="tx1"/>
                </a:solidFill>
                <a:latin typeface="+mn-lt"/>
                <a:ea typeface="+mn-ea"/>
                <a:cs typeface="+mn-cs"/>
              </a:rPr>
              <a:t> </a:t>
            </a:r>
            <a:endParaRPr lang="ru-RU" sz="1200" kern="1200" dirty="0" smtClean="0">
              <a:solidFill>
                <a:schemeClr val="tx1"/>
              </a:solidFill>
              <a:latin typeface="+mn-lt"/>
              <a:ea typeface="+mn-ea"/>
              <a:cs typeface="+mn-cs"/>
            </a:endParaRPr>
          </a:p>
          <a:p>
            <a:r>
              <a:rPr lang="ru-RU" sz="1200" b="1" kern="1200" dirty="0" smtClean="0">
                <a:solidFill>
                  <a:schemeClr val="tx1"/>
                </a:solidFill>
                <a:latin typeface="+mn-lt"/>
                <a:ea typeface="+mn-ea"/>
                <a:cs typeface="+mn-cs"/>
              </a:rPr>
              <a:t>МОНОНЕНАСЫЩЕННЫЙ ЖИР </a:t>
            </a:r>
            <a:endParaRPr lang="ru-RU" sz="1200" kern="1200" dirty="0" smtClean="0">
              <a:solidFill>
                <a:schemeClr val="tx1"/>
              </a:solidFill>
              <a:latin typeface="+mn-lt"/>
              <a:ea typeface="+mn-ea"/>
              <a:cs typeface="+mn-cs"/>
            </a:endParaRPr>
          </a:p>
          <a:p>
            <a:pPr lvl="0"/>
            <a:r>
              <a:rPr lang="ru-RU" sz="1200" kern="1200" dirty="0" smtClean="0">
                <a:solidFill>
                  <a:schemeClr val="tx1"/>
                </a:solidFill>
                <a:latin typeface="+mn-lt"/>
                <a:ea typeface="+mn-ea"/>
                <a:cs typeface="+mn-cs"/>
              </a:rPr>
              <a:t>имеет одну двойную связь</a:t>
            </a:r>
          </a:p>
          <a:p>
            <a:pPr lvl="0"/>
            <a:r>
              <a:rPr lang="ru-RU" sz="1200" kern="1200" dirty="0" smtClean="0">
                <a:solidFill>
                  <a:schemeClr val="tx1"/>
                </a:solidFill>
                <a:latin typeface="+mn-lt"/>
                <a:ea typeface="+mn-ea"/>
                <a:cs typeface="+mn-cs"/>
              </a:rPr>
              <a:t>понижает «плохой» холестерин (ЛНП)</a:t>
            </a:r>
          </a:p>
          <a:p>
            <a:pPr lvl="0"/>
            <a:r>
              <a:rPr lang="ru-RU" sz="1200" kern="1200" dirty="0" smtClean="0">
                <a:solidFill>
                  <a:schemeClr val="tx1"/>
                </a:solidFill>
                <a:latin typeface="+mn-lt"/>
                <a:ea typeface="+mn-ea"/>
                <a:cs typeface="+mn-cs"/>
              </a:rPr>
              <a:t>не снижает «хороший» холестерин(ЛВП)</a:t>
            </a:r>
          </a:p>
          <a:p>
            <a:pPr lvl="0"/>
            <a:r>
              <a:rPr lang="ru-RU" sz="1200" kern="1200" dirty="0" smtClean="0">
                <a:solidFill>
                  <a:schemeClr val="tx1"/>
                </a:solidFill>
                <a:latin typeface="+mn-lt"/>
                <a:ea typeface="+mn-ea"/>
                <a:cs typeface="+mn-cs"/>
              </a:rPr>
              <a:t>менее склонен к окислению</a:t>
            </a:r>
          </a:p>
          <a:p>
            <a:r>
              <a:rPr lang="ru-RU" sz="1200" b="1" kern="1200" dirty="0" smtClean="0">
                <a:solidFill>
                  <a:schemeClr val="tx1"/>
                </a:solidFill>
                <a:latin typeface="+mn-lt"/>
                <a:ea typeface="+mn-ea"/>
                <a:cs typeface="+mn-cs"/>
              </a:rPr>
              <a:t>Источники: оливковое масло, рапсовое масло, миндаль.</a:t>
            </a:r>
            <a:endParaRPr lang="ru-RU" sz="1200" kern="1200" dirty="0" smtClean="0">
              <a:solidFill>
                <a:schemeClr val="tx1"/>
              </a:solidFill>
              <a:latin typeface="+mn-lt"/>
              <a:ea typeface="+mn-ea"/>
              <a:cs typeface="+mn-cs"/>
            </a:endParaRPr>
          </a:p>
          <a:p>
            <a:r>
              <a:rPr lang="ru-RU" sz="1200" b="1" kern="1200" dirty="0" smtClean="0">
                <a:solidFill>
                  <a:schemeClr val="tx1"/>
                </a:solidFill>
                <a:latin typeface="+mn-lt"/>
                <a:ea typeface="+mn-ea"/>
                <a:cs typeface="+mn-cs"/>
              </a:rPr>
              <a:t> </a:t>
            </a:r>
            <a:endParaRPr lang="ru-RU" sz="1200" kern="1200" dirty="0" smtClean="0">
              <a:solidFill>
                <a:schemeClr val="tx1"/>
              </a:solidFill>
              <a:latin typeface="+mn-lt"/>
              <a:ea typeface="+mn-ea"/>
              <a:cs typeface="+mn-cs"/>
            </a:endParaRPr>
          </a:p>
          <a:p>
            <a:r>
              <a:rPr lang="ru-RU" sz="1200" b="1" kern="1200" dirty="0" smtClean="0">
                <a:solidFill>
                  <a:schemeClr val="tx1"/>
                </a:solidFill>
                <a:latin typeface="+mn-lt"/>
                <a:ea typeface="+mn-ea"/>
                <a:cs typeface="+mn-cs"/>
              </a:rPr>
              <a:t>ПОЛИНЕНАСЫЩЕННЫЙ ЖИР</a:t>
            </a:r>
            <a:endParaRPr lang="ru-RU" sz="1200" kern="1200" dirty="0" smtClean="0">
              <a:solidFill>
                <a:schemeClr val="tx1"/>
              </a:solidFill>
              <a:latin typeface="+mn-lt"/>
              <a:ea typeface="+mn-ea"/>
              <a:cs typeface="+mn-cs"/>
            </a:endParaRPr>
          </a:p>
          <a:p>
            <a:pPr lvl="0"/>
            <a:r>
              <a:rPr lang="ru-RU" sz="1200" kern="1200" dirty="0" smtClean="0">
                <a:solidFill>
                  <a:schemeClr val="tx1"/>
                </a:solidFill>
                <a:latin typeface="+mn-lt"/>
                <a:ea typeface="+mn-ea"/>
                <a:cs typeface="+mn-cs"/>
              </a:rPr>
              <a:t>более одной двойной связи</a:t>
            </a:r>
          </a:p>
          <a:p>
            <a:pPr lvl="0"/>
            <a:r>
              <a:rPr lang="ru-RU" sz="1200" kern="1200" dirty="0" smtClean="0">
                <a:solidFill>
                  <a:schemeClr val="tx1"/>
                </a:solidFill>
                <a:latin typeface="+mn-lt"/>
                <a:ea typeface="+mn-ea"/>
                <a:cs typeface="+mn-cs"/>
              </a:rPr>
              <a:t>понижает ЛНП и ЛВП</a:t>
            </a:r>
          </a:p>
          <a:p>
            <a:pPr lvl="0"/>
            <a:r>
              <a:rPr lang="ru-RU" sz="1200" kern="1200" dirty="0" smtClean="0">
                <a:solidFill>
                  <a:schemeClr val="tx1"/>
                </a:solidFill>
                <a:latin typeface="+mn-lt"/>
                <a:ea typeface="+mn-ea"/>
                <a:cs typeface="+mn-cs"/>
              </a:rPr>
              <a:t>понижает образование тромбов</a:t>
            </a:r>
          </a:p>
          <a:p>
            <a:pPr lvl="0"/>
            <a:r>
              <a:rPr lang="ru-RU" sz="1200" kern="1200" dirty="0" smtClean="0">
                <a:solidFill>
                  <a:schemeClr val="tx1"/>
                </a:solidFill>
                <a:latin typeface="+mn-lt"/>
                <a:ea typeface="+mn-ea"/>
                <a:cs typeface="+mn-cs"/>
              </a:rPr>
              <a:t>склонен к окислению.</a:t>
            </a:r>
          </a:p>
          <a:p>
            <a:r>
              <a:rPr lang="ru-RU" sz="1200" b="1" kern="1200" dirty="0" smtClean="0">
                <a:solidFill>
                  <a:schemeClr val="tx1"/>
                </a:solidFill>
                <a:latin typeface="+mn-lt"/>
                <a:ea typeface="+mn-ea"/>
                <a:cs typeface="+mn-cs"/>
              </a:rPr>
              <a:t>Источники: соевое масло, кукурузное и подсолнечное масло, грецкие орехи и др.</a:t>
            </a:r>
            <a:endParaRPr lang="ru-RU" sz="1200" kern="1200" dirty="0" smtClean="0">
              <a:solidFill>
                <a:schemeClr val="tx1"/>
              </a:solidFill>
              <a:latin typeface="+mn-lt"/>
              <a:ea typeface="+mn-ea"/>
              <a:cs typeface="+mn-cs"/>
            </a:endParaRPr>
          </a:p>
          <a:p>
            <a:r>
              <a:rPr lang="ru-RU" sz="1200" b="1" kern="1200" dirty="0" smtClean="0">
                <a:solidFill>
                  <a:schemeClr val="tx1"/>
                </a:solidFill>
                <a:latin typeface="+mn-lt"/>
                <a:ea typeface="+mn-ea"/>
                <a:cs typeface="+mn-cs"/>
              </a:rPr>
              <a:t>Гидрогенизация полиненасыщенных жиров</a:t>
            </a:r>
            <a:r>
              <a:rPr lang="ru-RU" sz="1200" kern="1200" dirty="0" smtClean="0">
                <a:solidFill>
                  <a:schemeClr val="tx1"/>
                </a:solidFill>
                <a:latin typeface="+mn-lt"/>
                <a:ea typeface="+mn-ea"/>
                <a:cs typeface="+mn-cs"/>
              </a:rPr>
              <a:t> производится путем добавления водорода к неустойчивым двойным связям. Благодаря этому эти жиры становятся менее подверженными окислению. Однако </a:t>
            </a:r>
            <a:r>
              <a:rPr lang="ru-RU" sz="1200" kern="1200" dirty="0" err="1" smtClean="0">
                <a:solidFill>
                  <a:schemeClr val="tx1"/>
                </a:solidFill>
                <a:latin typeface="+mn-lt"/>
                <a:ea typeface="+mn-ea"/>
                <a:cs typeface="+mn-cs"/>
              </a:rPr>
              <a:t>гидрогенизированные</a:t>
            </a:r>
            <a:r>
              <a:rPr lang="ru-RU" sz="1200" kern="1200" dirty="0" smtClean="0">
                <a:solidFill>
                  <a:schemeClr val="tx1"/>
                </a:solidFill>
                <a:latin typeface="+mn-lt"/>
                <a:ea typeface="+mn-ea"/>
                <a:cs typeface="+mn-cs"/>
              </a:rPr>
              <a:t> жиры теряют свойства полиненасыщенных жиров, становясь более густыми. Они повышают риск ССЗ и подозреваются в причастности к заболеванию раком.</a:t>
            </a:r>
          </a:p>
          <a:p>
            <a:r>
              <a:rPr lang="ru-RU" sz="1200" kern="1200" dirty="0" smtClean="0">
                <a:solidFill>
                  <a:schemeClr val="tx1"/>
                </a:solidFill>
                <a:latin typeface="+mn-lt"/>
                <a:ea typeface="+mn-ea"/>
                <a:cs typeface="+mn-cs"/>
              </a:rPr>
              <a:t> </a:t>
            </a:r>
          </a:p>
          <a:p>
            <a:r>
              <a:rPr lang="ru-RU" sz="1200" b="1" kern="1200" dirty="0" smtClean="0">
                <a:solidFill>
                  <a:schemeClr val="tx1"/>
                </a:solidFill>
                <a:latin typeface="+mn-lt"/>
                <a:ea typeface="+mn-ea"/>
                <a:cs typeface="+mn-cs"/>
              </a:rPr>
              <a:t>Жиры необходимы для:</a:t>
            </a:r>
            <a:endParaRPr lang="ru-RU" sz="1200" kern="1200" dirty="0" smtClean="0">
              <a:solidFill>
                <a:schemeClr val="tx1"/>
              </a:solidFill>
              <a:latin typeface="+mn-lt"/>
              <a:ea typeface="+mn-ea"/>
              <a:cs typeface="+mn-cs"/>
            </a:endParaRPr>
          </a:p>
          <a:p>
            <a:pPr lvl="0"/>
            <a:r>
              <a:rPr lang="ru-RU" sz="1200" kern="1200" dirty="0" smtClean="0">
                <a:solidFill>
                  <a:schemeClr val="tx1"/>
                </a:solidFill>
                <a:latin typeface="+mn-lt"/>
                <a:ea typeface="+mn-ea"/>
                <a:cs typeface="+mn-cs"/>
              </a:rPr>
              <a:t>структуры стенок клеток</a:t>
            </a:r>
          </a:p>
          <a:p>
            <a:pPr lvl="0"/>
            <a:r>
              <a:rPr lang="ru-RU" sz="1200" kern="1200" dirty="0" smtClean="0">
                <a:solidFill>
                  <a:schemeClr val="tx1"/>
                </a:solidFill>
                <a:latin typeface="+mn-lt"/>
                <a:ea typeface="+mn-ea"/>
                <a:cs typeface="+mn-cs"/>
              </a:rPr>
              <a:t>получения энергии</a:t>
            </a:r>
          </a:p>
          <a:p>
            <a:pPr lvl="0"/>
            <a:r>
              <a:rPr lang="ru-RU" sz="1200" kern="1200" dirty="0" smtClean="0">
                <a:solidFill>
                  <a:schemeClr val="tx1"/>
                </a:solidFill>
                <a:latin typeface="+mn-lt"/>
                <a:ea typeface="+mn-ea"/>
                <a:cs typeface="+mn-cs"/>
              </a:rPr>
              <a:t>усвоения жирорастворимых витаминов</a:t>
            </a:r>
          </a:p>
          <a:p>
            <a:pPr lvl="0"/>
            <a:r>
              <a:rPr lang="ru-RU" sz="1200" kern="1200" dirty="0" smtClean="0">
                <a:solidFill>
                  <a:schemeClr val="tx1"/>
                </a:solidFill>
                <a:latin typeface="+mn-lt"/>
                <a:ea typeface="+mn-ea"/>
                <a:cs typeface="+mn-cs"/>
              </a:rPr>
              <a:t>изоляции и защиты</a:t>
            </a:r>
          </a:p>
          <a:p>
            <a:r>
              <a:rPr lang="uk-UA" sz="1200" kern="1200" dirty="0" smtClean="0">
                <a:solidFill>
                  <a:schemeClr val="tx1"/>
                </a:solidFill>
                <a:latin typeface="+mn-lt"/>
                <a:ea typeface="+mn-ea"/>
                <a:cs typeface="+mn-cs"/>
              </a:rPr>
              <a:t> </a:t>
            </a:r>
            <a:endParaRPr lang="ru-RU" sz="1200" kern="1200" dirty="0" smtClean="0">
              <a:solidFill>
                <a:schemeClr val="tx1"/>
              </a:solidFill>
              <a:latin typeface="+mn-lt"/>
              <a:ea typeface="+mn-ea"/>
              <a:cs typeface="+mn-cs"/>
            </a:endParaRPr>
          </a:p>
          <a:p>
            <a:pPr lvl="0"/>
            <a:r>
              <a:rPr lang="ru-RU" sz="1200" kern="1200" dirty="0" smtClean="0">
                <a:solidFill>
                  <a:schemeClr val="tx1"/>
                </a:solidFill>
                <a:latin typeface="+mn-lt"/>
                <a:ea typeface="+mn-ea"/>
                <a:cs typeface="+mn-cs"/>
              </a:rPr>
              <a:t>достижения чувства насыщения</a:t>
            </a:r>
          </a:p>
          <a:p>
            <a:pPr lvl="0"/>
            <a:r>
              <a:rPr lang="ru-RU" sz="1200" kern="1200" dirty="0" smtClean="0">
                <a:solidFill>
                  <a:schemeClr val="tx1"/>
                </a:solidFill>
                <a:latin typeface="+mn-lt"/>
                <a:ea typeface="+mn-ea"/>
                <a:cs typeface="+mn-cs"/>
              </a:rPr>
              <a:t>улучшения вкуса пищи</a:t>
            </a:r>
          </a:p>
          <a:p>
            <a:pPr lvl="0"/>
            <a:r>
              <a:rPr lang="ru-RU" sz="1200" kern="1200" dirty="0" smtClean="0">
                <a:solidFill>
                  <a:schemeClr val="tx1"/>
                </a:solidFill>
                <a:latin typeface="+mn-lt"/>
                <a:ea typeface="+mn-ea"/>
                <a:cs typeface="+mn-cs"/>
              </a:rPr>
              <a:t>поставки незаменимых жирных кислот.</a:t>
            </a:r>
          </a:p>
          <a:p>
            <a:r>
              <a:rPr lang="uk-UA" sz="1200" kern="1200" dirty="0" smtClean="0">
                <a:solidFill>
                  <a:schemeClr val="tx1"/>
                </a:solidFill>
                <a:latin typeface="+mn-lt"/>
                <a:ea typeface="+mn-ea"/>
                <a:cs typeface="+mn-cs"/>
              </a:rPr>
              <a:t> </a:t>
            </a:r>
            <a:endParaRPr lang="ru-RU" sz="1200" kern="1200" dirty="0" smtClean="0">
              <a:solidFill>
                <a:schemeClr val="tx1"/>
              </a:solidFill>
              <a:latin typeface="+mn-lt"/>
              <a:ea typeface="+mn-ea"/>
              <a:cs typeface="+mn-cs"/>
            </a:endParaRPr>
          </a:p>
          <a:p>
            <a:r>
              <a:rPr lang="uk-UA" sz="1200" b="1" kern="1200" dirty="0" smtClean="0">
                <a:solidFill>
                  <a:schemeClr val="tx1"/>
                </a:solidFill>
                <a:latin typeface="+mn-lt"/>
                <a:ea typeface="+mn-ea"/>
                <a:cs typeface="+mn-cs"/>
              </a:rPr>
              <a:t> </a:t>
            </a:r>
            <a:endParaRPr lang="ru-RU" sz="1200" kern="1200" dirty="0" smtClean="0">
              <a:solidFill>
                <a:schemeClr val="tx1"/>
              </a:solidFill>
              <a:latin typeface="+mn-lt"/>
              <a:ea typeface="+mn-ea"/>
              <a:cs typeface="+mn-cs"/>
            </a:endParaRPr>
          </a:p>
          <a:p>
            <a:r>
              <a:rPr lang="ru-RU" sz="1200" b="1" kern="1200" dirty="0" smtClean="0">
                <a:solidFill>
                  <a:schemeClr val="tx1"/>
                </a:solidFill>
                <a:latin typeface="+mn-lt"/>
                <a:ea typeface="+mn-ea"/>
                <a:cs typeface="+mn-cs"/>
              </a:rPr>
              <a:t>Незаменимые жирные кислоты</a:t>
            </a:r>
            <a:r>
              <a:rPr lang="ru-RU" sz="1200" kern="1200" dirty="0" smtClean="0">
                <a:solidFill>
                  <a:schemeClr val="tx1"/>
                </a:solidFill>
                <a:latin typeface="+mn-lt"/>
                <a:ea typeface="+mn-ea"/>
                <a:cs typeface="+mn-cs"/>
              </a:rPr>
              <a:t> используются организмом для образования веществ, необходимых для иммунных и воспалительных реакций, регулированию кровяного давления и свертывания крови, поддержания гормонального баланса, регулирования холестерина.</a:t>
            </a:r>
          </a:p>
          <a:p>
            <a:r>
              <a:rPr lang="ru-RU" sz="1200" kern="1200" dirty="0" smtClean="0">
                <a:solidFill>
                  <a:schemeClr val="tx1"/>
                </a:solidFill>
                <a:latin typeface="+mn-lt"/>
                <a:ea typeface="+mn-ea"/>
                <a:cs typeface="+mn-cs"/>
              </a:rPr>
              <a:t>Лучше всего употреблять жиры в их природном состоянии, т.е. в орехах, семечках и плодах. 50-60 грамм орехов, семечек или 3-4 ст. л. растительного масла, плюс жиры изначально находящиеся в продуктах, дают рекомендуемые 20-25 % калорий из жиров.</a:t>
            </a:r>
          </a:p>
          <a:p>
            <a:r>
              <a:rPr lang="ru-RU" sz="1200" kern="1200" dirty="0" smtClean="0">
                <a:solidFill>
                  <a:schemeClr val="tx1"/>
                </a:solidFill>
                <a:latin typeface="+mn-lt"/>
                <a:ea typeface="+mn-ea"/>
                <a:cs typeface="+mn-cs"/>
              </a:rPr>
              <a:t> </a:t>
            </a:r>
          </a:p>
          <a:p>
            <a:r>
              <a:rPr lang="ru-RU" sz="1200" b="1" kern="1200" dirty="0" smtClean="0">
                <a:solidFill>
                  <a:schemeClr val="tx1"/>
                </a:solidFill>
                <a:latin typeface="+mn-lt"/>
                <a:ea typeface="+mn-ea"/>
                <a:cs typeface="+mn-cs"/>
              </a:rPr>
              <a:t>Чрезмерное употребление жиров</a:t>
            </a:r>
            <a:r>
              <a:rPr lang="ru-RU" sz="1200" kern="1200" dirty="0" smtClean="0">
                <a:solidFill>
                  <a:schemeClr val="tx1"/>
                </a:solidFill>
                <a:latin typeface="+mn-lt"/>
                <a:ea typeface="+mn-ea"/>
                <a:cs typeface="+mn-cs"/>
              </a:rPr>
              <a:t> ведет к:</a:t>
            </a:r>
          </a:p>
          <a:p>
            <a:pPr lvl="0"/>
            <a:r>
              <a:rPr lang="ru-RU" sz="1200" kern="1200" dirty="0" err="1" smtClean="0">
                <a:solidFill>
                  <a:schemeClr val="tx1"/>
                </a:solidFill>
                <a:latin typeface="+mn-lt"/>
                <a:ea typeface="+mn-ea"/>
                <a:cs typeface="+mn-cs"/>
              </a:rPr>
              <a:t>сердечно-сосудистым</a:t>
            </a:r>
            <a:r>
              <a:rPr lang="ru-RU" sz="1200" kern="1200" dirty="0" smtClean="0">
                <a:solidFill>
                  <a:schemeClr val="tx1"/>
                </a:solidFill>
                <a:latin typeface="+mn-lt"/>
                <a:ea typeface="+mn-ea"/>
                <a:cs typeface="+mn-cs"/>
              </a:rPr>
              <a:t> заболеваниям</a:t>
            </a:r>
          </a:p>
          <a:p>
            <a:pPr lvl="0"/>
            <a:r>
              <a:rPr lang="ru-RU" sz="1200" kern="1200" dirty="0" smtClean="0">
                <a:solidFill>
                  <a:schemeClr val="tx1"/>
                </a:solidFill>
                <a:latin typeface="+mn-lt"/>
                <a:ea typeface="+mn-ea"/>
                <a:cs typeface="+mn-cs"/>
              </a:rPr>
              <a:t>раку</a:t>
            </a:r>
          </a:p>
          <a:p>
            <a:pPr lvl="0"/>
            <a:r>
              <a:rPr lang="ru-RU" sz="1200" kern="1200" dirty="0" smtClean="0">
                <a:solidFill>
                  <a:schemeClr val="tx1"/>
                </a:solidFill>
                <a:latin typeface="+mn-lt"/>
                <a:ea typeface="+mn-ea"/>
                <a:cs typeface="+mn-cs"/>
              </a:rPr>
              <a:t>угнетению иммунной системы</a:t>
            </a:r>
          </a:p>
          <a:p>
            <a:pPr lvl="0"/>
            <a:r>
              <a:rPr lang="ru-RU" sz="1200" kern="1200" dirty="0" smtClean="0">
                <a:solidFill>
                  <a:schemeClr val="tx1"/>
                </a:solidFill>
                <a:latin typeface="+mn-lt"/>
                <a:ea typeface="+mn-ea"/>
                <a:cs typeface="+mn-cs"/>
              </a:rPr>
              <a:t>ожирению.</a:t>
            </a:r>
          </a:p>
          <a:p>
            <a:r>
              <a:rPr lang="ru-RU" sz="1200" kern="1200" dirty="0" smtClean="0">
                <a:solidFill>
                  <a:schemeClr val="tx1"/>
                </a:solidFill>
                <a:latin typeface="+mn-lt"/>
                <a:ea typeface="+mn-ea"/>
                <a:cs typeface="+mn-cs"/>
              </a:rPr>
              <a:t> </a:t>
            </a:r>
          </a:p>
          <a:p>
            <a:r>
              <a:rPr lang="ru-RU" sz="1200" b="1" kern="1200" dirty="0" smtClean="0">
                <a:solidFill>
                  <a:schemeClr val="tx1"/>
                </a:solidFill>
                <a:latin typeface="+mn-lt"/>
                <a:ea typeface="+mn-ea"/>
                <a:cs typeface="+mn-cs"/>
              </a:rPr>
              <a:t>ЧТО ДЕЛАЕТ НАС ПОЛНЫМИ?</a:t>
            </a:r>
            <a:endParaRPr lang="ru-RU" sz="1200" kern="1200" dirty="0" smtClean="0">
              <a:solidFill>
                <a:schemeClr val="tx1"/>
              </a:solidFill>
              <a:latin typeface="+mn-lt"/>
              <a:ea typeface="+mn-ea"/>
              <a:cs typeface="+mn-cs"/>
            </a:endParaRPr>
          </a:p>
          <a:p>
            <a:r>
              <a:rPr lang="ru-RU" sz="1200" b="1" kern="1200" dirty="0" smtClean="0">
                <a:solidFill>
                  <a:schemeClr val="tx1"/>
                </a:solidFill>
                <a:latin typeface="+mn-lt"/>
                <a:ea typeface="+mn-ea"/>
                <a:cs typeface="+mn-cs"/>
              </a:rPr>
              <a:t> </a:t>
            </a:r>
            <a:endParaRPr lang="ru-RU" sz="1200" kern="1200" dirty="0" smtClean="0">
              <a:solidFill>
                <a:schemeClr val="tx1"/>
              </a:solidFill>
              <a:latin typeface="+mn-lt"/>
              <a:ea typeface="+mn-ea"/>
              <a:cs typeface="+mn-cs"/>
            </a:endParaRPr>
          </a:p>
          <a:p>
            <a:r>
              <a:rPr lang="ru-RU" sz="1200" kern="1200" dirty="0" smtClean="0">
                <a:solidFill>
                  <a:schemeClr val="tx1"/>
                </a:solidFill>
                <a:latin typeface="+mn-lt"/>
                <a:ea typeface="+mn-ea"/>
                <a:cs typeface="+mn-cs"/>
              </a:rPr>
              <a:t>Вид калорий</a:t>
            </a:r>
          </a:p>
          <a:p>
            <a:r>
              <a:rPr lang="ru-RU" sz="1200" kern="1200" dirty="0" smtClean="0">
                <a:solidFill>
                  <a:schemeClr val="tx1"/>
                </a:solidFill>
                <a:latin typeface="+mn-lt"/>
                <a:ea typeface="+mn-ea"/>
                <a:cs typeface="+mn-cs"/>
              </a:rPr>
              <a:t>Кол-во калорий в 1 г</a:t>
            </a:r>
          </a:p>
          <a:p>
            <a:r>
              <a:rPr lang="ru-RU" sz="1200" kern="1200" dirty="0" smtClean="0">
                <a:solidFill>
                  <a:schemeClr val="tx1"/>
                </a:solidFill>
                <a:latin typeface="+mn-lt"/>
                <a:ea typeface="+mn-ea"/>
                <a:cs typeface="+mn-cs"/>
              </a:rPr>
              <a:t>% энергии, необходимой для отложения в жировую ткань</a:t>
            </a:r>
          </a:p>
          <a:p>
            <a:r>
              <a:rPr lang="ru-RU" sz="1200" kern="1200" dirty="0" smtClean="0">
                <a:solidFill>
                  <a:schemeClr val="tx1"/>
                </a:solidFill>
                <a:latin typeface="+mn-lt"/>
                <a:ea typeface="+mn-ea"/>
                <a:cs typeface="+mn-cs"/>
              </a:rPr>
              <a:t>Жиры</a:t>
            </a:r>
          </a:p>
          <a:p>
            <a:r>
              <a:rPr lang="ru-RU" sz="1200" kern="1200" dirty="0" smtClean="0">
                <a:solidFill>
                  <a:schemeClr val="tx1"/>
                </a:solidFill>
                <a:latin typeface="+mn-lt"/>
                <a:ea typeface="+mn-ea"/>
                <a:cs typeface="+mn-cs"/>
              </a:rPr>
              <a:t>9 ккал</a:t>
            </a:r>
          </a:p>
          <a:p>
            <a:r>
              <a:rPr lang="ru-RU" sz="1200" kern="1200" dirty="0" smtClean="0">
                <a:solidFill>
                  <a:schemeClr val="tx1"/>
                </a:solidFill>
                <a:latin typeface="+mn-lt"/>
                <a:ea typeface="+mn-ea"/>
                <a:cs typeface="+mn-cs"/>
              </a:rPr>
              <a:t>3%</a:t>
            </a:r>
          </a:p>
          <a:p>
            <a:r>
              <a:rPr lang="ru-RU" sz="1200" kern="1200" dirty="0" smtClean="0">
                <a:solidFill>
                  <a:schemeClr val="tx1"/>
                </a:solidFill>
                <a:latin typeface="+mn-lt"/>
                <a:ea typeface="+mn-ea"/>
                <a:cs typeface="+mn-cs"/>
              </a:rPr>
              <a:t>Углеводы</a:t>
            </a:r>
          </a:p>
          <a:p>
            <a:r>
              <a:rPr lang="ru-RU" sz="1200" kern="1200" dirty="0" smtClean="0">
                <a:solidFill>
                  <a:schemeClr val="tx1"/>
                </a:solidFill>
                <a:latin typeface="+mn-lt"/>
                <a:ea typeface="+mn-ea"/>
                <a:cs typeface="+mn-cs"/>
              </a:rPr>
              <a:t>4ккал</a:t>
            </a:r>
          </a:p>
          <a:p>
            <a:r>
              <a:rPr lang="ru-RU" sz="1200" kern="1200" smtClean="0">
                <a:solidFill>
                  <a:schemeClr val="tx1"/>
                </a:solidFill>
                <a:latin typeface="+mn-lt"/>
                <a:ea typeface="+mn-ea"/>
                <a:cs typeface="+mn-cs"/>
              </a:rPr>
              <a:t>23%</a:t>
            </a:r>
          </a:p>
          <a:p>
            <a:endParaRPr lang="ru-RU"/>
          </a:p>
        </p:txBody>
      </p:sp>
      <p:sp>
        <p:nvSpPr>
          <p:cNvPr id="4" name="Номер слайда 3"/>
          <p:cNvSpPr>
            <a:spLocks noGrp="1"/>
          </p:cNvSpPr>
          <p:nvPr>
            <p:ph type="sldNum" sz="quarter" idx="10"/>
          </p:nvPr>
        </p:nvSpPr>
        <p:spPr/>
        <p:txBody>
          <a:bodyPr/>
          <a:lstStyle/>
          <a:p>
            <a:fld id="{20EDFE4A-DA8E-4A00-AEC1-3DEC6EC13357}" type="slidenum">
              <a:rPr lang="ru-RU" smtClean="0"/>
              <a:t>8</a:t>
            </a:fld>
            <a:endParaRPr lang="ru-RU"/>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AE62E04-F09C-445A-A725-9BBC7178A66A}" type="slidenum">
              <a:rPr lang="ru-RU"/>
              <a:pPr/>
              <a:t>9</a:t>
            </a:fld>
            <a:endParaRPr lang="ru-RU"/>
          </a:p>
        </p:txBody>
      </p:sp>
      <p:sp>
        <p:nvSpPr>
          <p:cNvPr id="197634" name="Rectangle 2"/>
          <p:cNvSpPr>
            <a:spLocks noChangeArrowheads="1" noTextEdit="1"/>
          </p:cNvSpPr>
          <p:nvPr>
            <p:ph type="sldImg"/>
          </p:nvPr>
        </p:nvSpPr>
        <p:spPr>
          <a:xfrm>
            <a:off x="-1470025" y="655638"/>
            <a:ext cx="13823950" cy="10367962"/>
          </a:xfrm>
          <a:solidFill>
            <a:srgbClr val="FFFFFF"/>
          </a:solidFill>
          <a:ln/>
        </p:spPr>
      </p:sp>
      <p:sp>
        <p:nvSpPr>
          <p:cNvPr id="197635" name="Text Box 3"/>
          <p:cNvSpPr txBox="1">
            <a:spLocks noChangeArrowheads="1"/>
          </p:cNvSpPr>
          <p:nvPr>
            <p:ph type="body" idx="1"/>
          </p:nvPr>
        </p:nvSpPr>
        <p:spPr>
          <a:xfrm>
            <a:off x="1046163" y="4352925"/>
            <a:ext cx="4770437" cy="3479800"/>
          </a:xfrm>
          <a:noFill/>
          <a:ln/>
        </p:spPr>
        <p:txBody>
          <a:bodyPr wrap="none" anchor="ctr"/>
          <a:lstStyle/>
          <a:p>
            <a:pPr marL="228600" indent="-228600" defTabSz="449263"/>
            <a:r>
              <a:rPr lang="en-US" dirty="0" smtClean="0"/>
              <a:t> </a:t>
            </a:r>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C007AAF-16F8-41BE-A8EB-C403B831F216}" type="slidenum">
              <a:rPr lang="ru-RU"/>
              <a:pPr/>
              <a:t>10</a:t>
            </a:fld>
            <a:endParaRPr lang="ru-RU"/>
          </a:p>
        </p:txBody>
      </p:sp>
      <p:sp>
        <p:nvSpPr>
          <p:cNvPr id="195586" name="Rectangle 2"/>
          <p:cNvSpPr>
            <a:spLocks noChangeArrowheads="1" noTextEdit="1"/>
          </p:cNvSpPr>
          <p:nvPr>
            <p:ph type="sldImg"/>
          </p:nvPr>
        </p:nvSpPr>
        <p:spPr>
          <a:xfrm>
            <a:off x="-1470025" y="655638"/>
            <a:ext cx="13823950" cy="10367962"/>
          </a:xfrm>
          <a:solidFill>
            <a:srgbClr val="FFFFFF"/>
          </a:solidFill>
          <a:ln/>
        </p:spPr>
      </p:sp>
      <p:sp>
        <p:nvSpPr>
          <p:cNvPr id="195587" name="Text Box 3"/>
          <p:cNvSpPr txBox="1">
            <a:spLocks noChangeArrowheads="1"/>
          </p:cNvSpPr>
          <p:nvPr>
            <p:ph type="body" idx="1"/>
          </p:nvPr>
        </p:nvSpPr>
        <p:spPr>
          <a:xfrm>
            <a:off x="1046163" y="4352925"/>
            <a:ext cx="4770437" cy="3479800"/>
          </a:xfrm>
          <a:noFill/>
          <a:ln/>
        </p:spPr>
        <p:txBody>
          <a:bodyPr wrap="none" anchor="ctr"/>
          <a:lstStyle/>
          <a:p>
            <a:pPr marL="228600" indent="-228600" defTabSz="449263"/>
            <a:r>
              <a:rPr lang="en-US" dirty="0" smtClean="0"/>
              <a:t> </a:t>
            </a:r>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DC9356E4-1227-44EB-9DD8-B9A05D1BF546}" type="datetimeFigureOut">
              <a:rPr lang="ru-RU" smtClean="0"/>
              <a:t>03.10.2007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2E7A8A7-8039-4319-83A7-39B666559412}"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C9356E4-1227-44EB-9DD8-B9A05D1BF546}" type="datetimeFigureOut">
              <a:rPr lang="ru-RU" smtClean="0"/>
              <a:t>03.10.2007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2E7A8A7-8039-4319-83A7-39B666559412}"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C9356E4-1227-44EB-9DD8-B9A05D1BF546}" type="datetimeFigureOut">
              <a:rPr lang="ru-RU" smtClean="0"/>
              <a:t>03.10.2007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2E7A8A7-8039-4319-83A7-39B666559412}" type="slidenum">
              <a:rPr lang="ru-RU" smtClean="0"/>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cSld name="1_Титульный слайд">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C9356E4-1227-44EB-9DD8-B9A05D1BF546}" type="datetimeFigureOut">
              <a:rPr lang="ru-RU" smtClean="0"/>
              <a:t>03.10.2007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2E7A8A7-8039-4319-83A7-39B666559412}"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DC9356E4-1227-44EB-9DD8-B9A05D1BF546}" type="datetimeFigureOut">
              <a:rPr lang="ru-RU" smtClean="0"/>
              <a:t>03.10.2007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2E7A8A7-8039-4319-83A7-39B666559412}"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DC9356E4-1227-44EB-9DD8-B9A05D1BF546}" type="datetimeFigureOut">
              <a:rPr lang="ru-RU" smtClean="0"/>
              <a:t>03.10.2007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2E7A8A7-8039-4319-83A7-39B666559412}"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DC9356E4-1227-44EB-9DD8-B9A05D1BF546}" type="datetimeFigureOut">
              <a:rPr lang="ru-RU" smtClean="0"/>
              <a:t>03.10.2007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C2E7A8A7-8039-4319-83A7-39B666559412}"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DC9356E4-1227-44EB-9DD8-B9A05D1BF546}" type="datetimeFigureOut">
              <a:rPr lang="ru-RU" smtClean="0"/>
              <a:t>03.10.2007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C2E7A8A7-8039-4319-83A7-39B666559412}"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C9356E4-1227-44EB-9DD8-B9A05D1BF546}" type="datetimeFigureOut">
              <a:rPr lang="ru-RU" smtClean="0"/>
              <a:t>03.10.2007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C2E7A8A7-8039-4319-83A7-39B666559412}"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C9356E4-1227-44EB-9DD8-B9A05D1BF546}" type="datetimeFigureOut">
              <a:rPr lang="ru-RU" smtClean="0"/>
              <a:t>03.10.2007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2E7A8A7-8039-4319-83A7-39B666559412}"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C9356E4-1227-44EB-9DD8-B9A05D1BF546}" type="datetimeFigureOut">
              <a:rPr lang="ru-RU" smtClean="0"/>
              <a:t>03.10.2007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2E7A8A7-8039-4319-83A7-39B666559412}"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6000">
              <a:srgbClr val="40739E">
                <a:alpha val="3000"/>
              </a:srgbClr>
            </a:gs>
            <a:gs pos="100000">
              <a:schemeClr val="tx1">
                <a:lumMod val="50000"/>
                <a:lumOff val="50000"/>
                <a:alpha val="78000"/>
              </a:schemeClr>
            </a:gs>
            <a:gs pos="50000">
              <a:schemeClr val="accent1">
                <a:tint val="44500"/>
                <a:satMod val="160000"/>
              </a:schemeClr>
            </a:gs>
            <a:gs pos="100000">
              <a:schemeClr val="accent1">
                <a:tint val="23500"/>
                <a:satMod val="160000"/>
              </a:scheme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C9356E4-1227-44EB-9DD8-B9A05D1BF546}" type="datetimeFigureOut">
              <a:rPr lang="ru-RU" smtClean="0"/>
              <a:t>03.10.2007</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2E7A8A7-8039-4319-83A7-39B666559412}"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17.jpe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5.jpeg"/><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13.jpe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E:\MASTER FILES\C04-24-1440.jpg"/>
          <p:cNvPicPr>
            <a:picLocks noChangeAspect="1" noChangeArrowheads="1"/>
          </p:cNvPicPr>
          <p:nvPr/>
        </p:nvPicPr>
        <p:blipFill>
          <a:blip r:embed="rId3"/>
          <a:srcRect/>
          <a:stretch>
            <a:fillRect/>
          </a:stretch>
        </p:blipFill>
        <p:spPr bwMode="auto">
          <a:xfrm>
            <a:off x="0" y="1000108"/>
            <a:ext cx="9144000" cy="6151781"/>
          </a:xfrm>
          <a:prstGeom prst="rect">
            <a:avLst/>
          </a:prstGeom>
          <a:noFill/>
        </p:spPr>
      </p:pic>
      <p:sp>
        <p:nvSpPr>
          <p:cNvPr id="3" name="Прямоугольник 2"/>
          <p:cNvSpPr/>
          <p:nvPr/>
        </p:nvSpPr>
        <p:spPr>
          <a:xfrm>
            <a:off x="4256122" y="0"/>
            <a:ext cx="4887878" cy="923330"/>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ru-RU" sz="5400" b="1" dirty="0" smtClean="0">
                <a:ln w="11430"/>
                <a:solidFill>
                  <a:schemeClr val="accent5">
                    <a:lumMod val="50000"/>
                  </a:schemeClr>
                </a:solidFill>
              </a:rPr>
              <a:t>Ходите</a:t>
            </a:r>
            <a:r>
              <a:rPr lang="ru-RU" sz="5400" b="1" dirty="0" smtClean="0">
                <a:ln w="11430"/>
                <a:solidFill>
                  <a:schemeClr val="accent5">
                    <a:lumMod val="50000"/>
                  </a:schemeClr>
                </a:solidFill>
                <a:effectLst>
                  <a:outerShdw blurRad="38100" dist="38100" dir="2700000" algn="tl">
                    <a:srgbClr val="000000">
                      <a:alpha val="43137"/>
                    </a:srgbClr>
                  </a:outerShdw>
                </a:effectLst>
              </a:rPr>
              <a:t> легко</a:t>
            </a:r>
            <a:endParaRPr lang="ru-RU" sz="5400" b="1" cap="none" spc="0" dirty="0">
              <a:ln w="11430"/>
              <a:solidFill>
                <a:schemeClr val="accent5">
                  <a:lumMod val="50000"/>
                </a:schemeClr>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94562" name="Picture 2"/>
          <p:cNvPicPr>
            <a:picLocks noChangeAspect="1" noChangeArrowheads="1"/>
          </p:cNvPicPr>
          <p:nvPr/>
        </p:nvPicPr>
        <p:blipFill>
          <a:blip r:embed="rId3"/>
          <a:srcRect/>
          <a:stretch>
            <a:fillRect/>
          </a:stretch>
        </p:blipFill>
        <p:spPr bwMode="auto">
          <a:xfrm>
            <a:off x="0" y="0"/>
            <a:ext cx="9144000" cy="6858000"/>
          </a:xfrm>
          <a:prstGeom prst="rect">
            <a:avLst/>
          </a:prstGeom>
          <a:noFill/>
        </p:spPr>
      </p:pic>
      <p:sp>
        <p:nvSpPr>
          <p:cNvPr id="194563" name="Text Box 3"/>
          <p:cNvSpPr txBox="1">
            <a:spLocks noChangeArrowheads="1"/>
          </p:cNvSpPr>
          <p:nvPr/>
        </p:nvSpPr>
        <p:spPr bwMode="auto">
          <a:xfrm>
            <a:off x="1028700" y="4708525"/>
            <a:ext cx="2420938" cy="1616075"/>
          </a:xfrm>
          <a:prstGeom prst="rect">
            <a:avLst/>
          </a:prstGeom>
          <a:noFill/>
          <a:ln w="36000">
            <a:noFill/>
            <a:miter lim="800000"/>
            <a:headEnd/>
            <a:tailEnd/>
          </a:ln>
          <a:effectLst>
            <a:outerShdw dist="35921" dir="2700000" algn="ctr" rotWithShape="0">
              <a:schemeClr val="tx1"/>
            </a:outerShdw>
          </a:effectLst>
        </p:spPr>
        <p:txBody>
          <a:bodyPr lIns="90000" tIns="46800" rIns="90000" bIns="46800">
            <a:spAutoFit/>
          </a:bodyPr>
          <a:lstStyle/>
          <a:p>
            <a:pPr algn="ctr">
              <a:buClr>
                <a:srgbClr val="FFFFFF"/>
              </a:buClr>
              <a:buSzPct val="100000"/>
              <a:buFont typeface="Humanst521 XBdCn BT" pitchFamily="34" charset="-128"/>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0000">
                <a:solidFill>
                  <a:srgbClr val="FFFFFF"/>
                </a:solidFill>
                <a:effectLst>
                  <a:outerShdw blurRad="38100" dist="38100" dir="2700000" algn="tl">
                    <a:srgbClr val="808080"/>
                  </a:outerShdw>
                </a:effectLst>
                <a:latin typeface="Humanst521 XBdCn BT" pitchFamily="34" charset="-128"/>
                <a:ea typeface="Humanst521 XBdCn BT" pitchFamily="34" charset="-128"/>
              </a:rPr>
              <a:t>50</a:t>
            </a:r>
          </a:p>
        </p:txBody>
      </p:sp>
      <p:grpSp>
        <p:nvGrpSpPr>
          <p:cNvPr id="2" name="Group 4"/>
          <p:cNvGrpSpPr>
            <a:grpSpLocks/>
          </p:cNvGrpSpPr>
          <p:nvPr/>
        </p:nvGrpSpPr>
        <p:grpSpPr bwMode="auto">
          <a:xfrm>
            <a:off x="3567113" y="755650"/>
            <a:ext cx="5576887" cy="6102350"/>
            <a:chOff x="2247" y="475"/>
            <a:chExt cx="3513" cy="3844"/>
          </a:xfrm>
        </p:grpSpPr>
        <p:pic>
          <p:nvPicPr>
            <p:cNvPr id="194565" name="Picture 5"/>
            <p:cNvPicPr>
              <a:picLocks noChangeAspect="1" noChangeArrowheads="1"/>
            </p:cNvPicPr>
            <p:nvPr/>
          </p:nvPicPr>
          <p:blipFill>
            <a:blip r:embed="rId4"/>
            <a:srcRect/>
            <a:stretch>
              <a:fillRect/>
            </a:stretch>
          </p:blipFill>
          <p:spPr bwMode="auto">
            <a:xfrm>
              <a:off x="2247" y="475"/>
              <a:ext cx="3514" cy="3845"/>
            </a:xfrm>
            <a:prstGeom prst="rect">
              <a:avLst/>
            </a:prstGeom>
            <a:noFill/>
          </p:spPr>
        </p:pic>
        <p:sp>
          <p:nvSpPr>
            <p:cNvPr id="194566" name="Text Box 6"/>
            <p:cNvSpPr txBox="1">
              <a:spLocks noChangeArrowheads="1"/>
            </p:cNvSpPr>
            <p:nvPr/>
          </p:nvSpPr>
          <p:spPr bwMode="auto">
            <a:xfrm>
              <a:off x="3834" y="2973"/>
              <a:ext cx="1525" cy="1018"/>
            </a:xfrm>
            <a:prstGeom prst="rect">
              <a:avLst/>
            </a:prstGeom>
            <a:noFill/>
            <a:ln w="36000">
              <a:noFill/>
              <a:miter lim="800000"/>
              <a:headEnd/>
              <a:tailEnd/>
            </a:ln>
            <a:effectLst>
              <a:outerShdw dist="35921" dir="2700000" algn="ctr" rotWithShape="0">
                <a:schemeClr val="tx1"/>
              </a:outerShdw>
            </a:effectLst>
          </p:spPr>
          <p:txBody>
            <a:bodyPr lIns="90000" tIns="46800" rIns="90000" bIns="46800">
              <a:spAutoFit/>
            </a:bodyPr>
            <a:lstStyle/>
            <a:p>
              <a:pPr algn="ctr">
                <a:buClr>
                  <a:srgbClr val="FFFFFF"/>
                </a:buClr>
                <a:buSzPct val="100000"/>
                <a:buFont typeface="Humanst521 XBdCn BT" pitchFamily="34" charset="-128"/>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0000">
                  <a:solidFill>
                    <a:srgbClr val="FFFFFF"/>
                  </a:solidFill>
                  <a:effectLst>
                    <a:outerShdw blurRad="38100" dist="38100" dir="2700000" algn="tl">
                      <a:srgbClr val="808080"/>
                    </a:outerShdw>
                  </a:effectLst>
                  <a:latin typeface="Humanst521 XBdCn BT" pitchFamily="34" charset="-128"/>
                  <a:ea typeface="Humanst521 XBdCn BT" pitchFamily="34" charset="-128"/>
                </a:rPr>
                <a:t>35</a:t>
              </a:r>
            </a:p>
          </p:txBody>
        </p:sp>
      </p:gr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7698" name="Picture 2"/>
          <p:cNvPicPr>
            <a:picLocks noChangeAspect="1" noChangeArrowheads="1"/>
          </p:cNvPicPr>
          <p:nvPr/>
        </p:nvPicPr>
        <p:blipFill>
          <a:blip r:embed="rId3"/>
          <a:srcRect/>
          <a:stretch>
            <a:fillRect/>
          </a:stretch>
        </p:blipFill>
        <p:spPr bwMode="auto">
          <a:xfrm>
            <a:off x="0" y="0"/>
            <a:ext cx="9144000" cy="6856413"/>
          </a:xfrm>
          <a:prstGeom prst="rect">
            <a:avLst/>
          </a:prstGeom>
          <a:noFill/>
        </p:spPr>
      </p:pic>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E:\MASTER FILES\C04-22-0031.jpg"/>
          <p:cNvPicPr>
            <a:picLocks noChangeAspect="1" noChangeArrowheads="1"/>
          </p:cNvPicPr>
          <p:nvPr/>
        </p:nvPicPr>
        <p:blipFill>
          <a:blip r:embed="rId3"/>
          <a:srcRect/>
          <a:stretch>
            <a:fillRect/>
          </a:stretch>
        </p:blipFill>
        <p:spPr bwMode="auto">
          <a:xfrm>
            <a:off x="428596" y="642918"/>
            <a:ext cx="3952875" cy="5362575"/>
          </a:xfrm>
          <a:prstGeom prst="rect">
            <a:avLst/>
          </a:prstGeom>
          <a:noFill/>
        </p:spPr>
      </p:pic>
      <p:pic>
        <p:nvPicPr>
          <p:cNvPr id="2051" name="Picture 3" descr="E:\MASTER FILES\C04-22-0122.jpg"/>
          <p:cNvPicPr>
            <a:picLocks noChangeAspect="1" noChangeArrowheads="1"/>
          </p:cNvPicPr>
          <p:nvPr/>
        </p:nvPicPr>
        <p:blipFill>
          <a:blip r:embed="rId4"/>
          <a:srcRect/>
          <a:stretch>
            <a:fillRect/>
          </a:stretch>
        </p:blipFill>
        <p:spPr bwMode="auto">
          <a:xfrm>
            <a:off x="4786314" y="642918"/>
            <a:ext cx="3895725" cy="5362575"/>
          </a:xfrm>
          <a:prstGeom prst="rect">
            <a:avLst/>
          </a:prstGeom>
          <a:noFill/>
        </p:spPr>
      </p:pic>
      <p:pic>
        <p:nvPicPr>
          <p:cNvPr id="2055" name="Picture 7" descr="E:\БИБЛЕЙСКИЕ КАРТИНКИ\БИБЛ. КАРТИНКИ\DOCTRI~1\IMAGES\E_GOSP\E054.JPG"/>
          <p:cNvPicPr>
            <a:picLocks noChangeAspect="1" noChangeArrowheads="1"/>
          </p:cNvPicPr>
          <p:nvPr/>
        </p:nvPicPr>
        <p:blipFill>
          <a:blip r:embed="rId5"/>
          <a:srcRect/>
          <a:stretch>
            <a:fillRect/>
          </a:stretch>
        </p:blipFill>
        <p:spPr bwMode="auto">
          <a:xfrm>
            <a:off x="0" y="0"/>
            <a:ext cx="7048517" cy="5286388"/>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3" name="Picture 1"/>
          <p:cNvPicPr>
            <a:picLocks noChangeAspect="1" noChangeArrowheads="1"/>
          </p:cNvPicPr>
          <p:nvPr/>
        </p:nvPicPr>
        <p:blipFill>
          <a:blip r:embed="rId3"/>
          <a:srcRect/>
          <a:stretch>
            <a:fillRect/>
          </a:stretch>
        </p:blipFill>
        <p:spPr bwMode="auto">
          <a:xfrm>
            <a:off x="0" y="0"/>
            <a:ext cx="9144000" cy="6858000"/>
          </a:xfrm>
          <a:prstGeom prst="rect">
            <a:avLst/>
          </a:prstGeom>
          <a:noFill/>
        </p:spPr>
      </p:pic>
    </p:spTree>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main"/>
          <p:cNvPicPr>
            <a:picLocks noChangeAspect="1" noChangeArrowheads="1"/>
          </p:cNvPicPr>
          <p:nvPr/>
        </p:nvPicPr>
        <p:blipFill>
          <a:blip r:embed="rId3"/>
          <a:srcRect/>
          <a:stretch>
            <a:fillRect/>
          </a:stretch>
        </p:blipFill>
        <p:spPr bwMode="auto">
          <a:xfrm>
            <a:off x="0" y="1857364"/>
            <a:ext cx="9144000" cy="1524000"/>
          </a:xfrm>
          <a:prstGeom prst="rect">
            <a:avLst/>
          </a:prstGeom>
          <a:noFill/>
          <a:ln w="9525">
            <a:noFill/>
            <a:miter lim="800000"/>
            <a:headEnd/>
            <a:tailEnd/>
          </a:ln>
          <a:effectLst>
            <a:outerShdw dist="35921" dir="2700000" algn="ctr" rotWithShape="0">
              <a:srgbClr val="808080"/>
            </a:outerShdw>
          </a:effectLst>
        </p:spPr>
      </p:pic>
      <p:pic>
        <p:nvPicPr>
          <p:cNvPr id="3075" name="Picture 3" descr="main2"/>
          <p:cNvPicPr>
            <a:picLocks noChangeAspect="1" noChangeArrowheads="1"/>
          </p:cNvPicPr>
          <p:nvPr/>
        </p:nvPicPr>
        <p:blipFill>
          <a:blip r:embed="rId4"/>
          <a:srcRect/>
          <a:stretch>
            <a:fillRect/>
          </a:stretch>
        </p:blipFill>
        <p:spPr bwMode="auto">
          <a:xfrm>
            <a:off x="-1" y="4286256"/>
            <a:ext cx="9144001" cy="1509059"/>
          </a:xfrm>
          <a:prstGeom prst="rect">
            <a:avLst/>
          </a:prstGeom>
          <a:noFill/>
          <a:ln w="9525">
            <a:noFill/>
            <a:miter lim="800000"/>
            <a:headEnd/>
            <a:tailEnd/>
          </a:ln>
          <a:effectLst>
            <a:outerShdw dist="35921" dir="2700000" algn="ctr" rotWithShape="0">
              <a:srgbClr val="808080"/>
            </a:outerShdw>
          </a:effectLst>
        </p:spPr>
      </p:pic>
      <p:sp>
        <p:nvSpPr>
          <p:cNvPr id="4" name="TextBox 3"/>
          <p:cNvSpPr txBox="1"/>
          <p:nvPr/>
        </p:nvSpPr>
        <p:spPr>
          <a:xfrm>
            <a:off x="1214414" y="357166"/>
            <a:ext cx="7073731" cy="646331"/>
          </a:xfrm>
          <a:prstGeom prst="rect">
            <a:avLst/>
          </a:prstGeom>
          <a:noFill/>
        </p:spPr>
        <p:txBody>
          <a:bodyPr wrap="none" rtlCol="0">
            <a:spAutoFit/>
          </a:bodyPr>
          <a:lstStyle/>
          <a:p>
            <a:r>
              <a:rPr lang="ru-RU" sz="3600" b="1" dirty="0">
                <a:solidFill>
                  <a:srgbClr val="FF0000"/>
                </a:solidFill>
              </a:rPr>
              <a:t>С</a:t>
            </a:r>
            <a:r>
              <a:rPr lang="ru-RU" sz="3600" b="1" dirty="0">
                <a:solidFill>
                  <a:schemeClr val="accent3">
                    <a:lumMod val="75000"/>
                  </a:schemeClr>
                </a:solidFill>
              </a:rPr>
              <a:t>о</a:t>
            </a:r>
            <a:r>
              <a:rPr lang="ru-RU" sz="3600" b="1" dirty="0">
                <a:solidFill>
                  <a:schemeClr val="accent6">
                    <a:lumMod val="75000"/>
                  </a:schemeClr>
                </a:solidFill>
              </a:rPr>
              <a:t>с</a:t>
            </a:r>
            <a:r>
              <a:rPr lang="ru-RU" sz="3600" b="1" dirty="0">
                <a:solidFill>
                  <a:schemeClr val="tx2">
                    <a:lumMod val="60000"/>
                    <a:lumOff val="40000"/>
                  </a:schemeClr>
                </a:solidFill>
              </a:rPr>
              <a:t>т</a:t>
            </a:r>
            <a:r>
              <a:rPr lang="ru-RU" sz="3600" b="1" dirty="0">
                <a:solidFill>
                  <a:schemeClr val="accent3">
                    <a:lumMod val="50000"/>
                  </a:schemeClr>
                </a:solidFill>
              </a:rPr>
              <a:t>а</a:t>
            </a:r>
            <a:r>
              <a:rPr lang="ru-RU" sz="3600" b="1" dirty="0">
                <a:solidFill>
                  <a:schemeClr val="accent2">
                    <a:lumMod val="75000"/>
                  </a:schemeClr>
                </a:solidFill>
              </a:rPr>
              <a:t>в</a:t>
            </a:r>
            <a:r>
              <a:rPr lang="ru-RU" sz="3600" b="1" dirty="0"/>
              <a:t> </a:t>
            </a:r>
            <a:r>
              <a:rPr lang="ru-RU" sz="3600" b="1" dirty="0">
                <a:solidFill>
                  <a:srgbClr val="FFC000"/>
                </a:solidFill>
              </a:rPr>
              <a:t>и</a:t>
            </a:r>
            <a:r>
              <a:rPr lang="ru-RU" sz="3600" b="1" dirty="0"/>
              <a:t> </a:t>
            </a:r>
            <a:r>
              <a:rPr lang="ru-RU" sz="3600" b="1" dirty="0">
                <a:solidFill>
                  <a:schemeClr val="accent2">
                    <a:lumMod val="60000"/>
                    <a:lumOff val="40000"/>
                  </a:schemeClr>
                </a:solidFill>
              </a:rPr>
              <a:t>к</a:t>
            </a:r>
            <a:r>
              <a:rPr lang="ru-RU" sz="3600" b="1" dirty="0">
                <a:solidFill>
                  <a:srgbClr val="00B0F0"/>
                </a:solidFill>
              </a:rPr>
              <a:t>а</a:t>
            </a:r>
            <a:r>
              <a:rPr lang="ru-RU" sz="3600" b="1" dirty="0">
                <a:solidFill>
                  <a:srgbClr val="66FF66"/>
                </a:solidFill>
              </a:rPr>
              <a:t>л</a:t>
            </a:r>
            <a:r>
              <a:rPr lang="ru-RU" sz="3600" b="1" dirty="0">
                <a:solidFill>
                  <a:srgbClr val="FF00FF"/>
                </a:solidFill>
              </a:rPr>
              <a:t>о</a:t>
            </a:r>
            <a:r>
              <a:rPr lang="ru-RU" sz="3600" b="1" dirty="0">
                <a:solidFill>
                  <a:srgbClr val="FF9900"/>
                </a:solidFill>
              </a:rPr>
              <a:t>р</a:t>
            </a:r>
            <a:r>
              <a:rPr lang="ru-RU" sz="3600" b="1" dirty="0">
                <a:solidFill>
                  <a:srgbClr val="009900"/>
                </a:solidFill>
              </a:rPr>
              <a:t>и</a:t>
            </a:r>
            <a:r>
              <a:rPr lang="ru-RU" sz="3600" b="1" dirty="0">
                <a:solidFill>
                  <a:srgbClr val="800080"/>
                </a:solidFill>
              </a:rPr>
              <a:t>й</a:t>
            </a:r>
            <a:r>
              <a:rPr lang="ru-RU" sz="3600" b="1" dirty="0">
                <a:solidFill>
                  <a:srgbClr val="FF9900"/>
                </a:solidFill>
              </a:rPr>
              <a:t>н</a:t>
            </a:r>
            <a:r>
              <a:rPr lang="ru-RU" sz="3600" b="1" dirty="0">
                <a:solidFill>
                  <a:srgbClr val="00FF99"/>
                </a:solidFill>
              </a:rPr>
              <a:t>о</a:t>
            </a:r>
            <a:r>
              <a:rPr lang="ru-RU" sz="3600" b="1" dirty="0">
                <a:solidFill>
                  <a:srgbClr val="3366FF"/>
                </a:solidFill>
              </a:rPr>
              <a:t>с</a:t>
            </a:r>
            <a:r>
              <a:rPr lang="ru-RU" sz="3600" b="1" dirty="0">
                <a:solidFill>
                  <a:srgbClr val="FF5050"/>
                </a:solidFill>
              </a:rPr>
              <a:t>т</a:t>
            </a:r>
            <a:r>
              <a:rPr lang="ru-RU" sz="3600" b="1" dirty="0">
                <a:solidFill>
                  <a:srgbClr val="CC66FF"/>
                </a:solidFill>
              </a:rPr>
              <a:t>ь</a:t>
            </a:r>
            <a:r>
              <a:rPr lang="ru-RU" sz="3600" b="1" dirty="0"/>
              <a:t> </a:t>
            </a:r>
            <a:r>
              <a:rPr lang="ru-RU" sz="3600" b="1" dirty="0">
                <a:solidFill>
                  <a:srgbClr val="FF3300"/>
                </a:solidFill>
              </a:rPr>
              <a:t>п</a:t>
            </a:r>
            <a:r>
              <a:rPr lang="ru-RU" sz="3600" b="1" dirty="0">
                <a:solidFill>
                  <a:srgbClr val="3333CC"/>
                </a:solidFill>
              </a:rPr>
              <a:t>р</a:t>
            </a:r>
            <a:r>
              <a:rPr lang="ru-RU" sz="3600" b="1" dirty="0">
                <a:solidFill>
                  <a:srgbClr val="009900"/>
                </a:solidFill>
              </a:rPr>
              <a:t>о</a:t>
            </a:r>
            <a:r>
              <a:rPr lang="ru-RU" sz="3600" b="1" dirty="0">
                <a:solidFill>
                  <a:schemeClr val="accent5">
                    <a:lumMod val="75000"/>
                  </a:schemeClr>
                </a:solidFill>
              </a:rPr>
              <a:t>д</a:t>
            </a:r>
            <a:r>
              <a:rPr lang="ru-RU" sz="3600" b="1" dirty="0">
                <a:solidFill>
                  <a:schemeClr val="bg1">
                    <a:lumMod val="50000"/>
                  </a:schemeClr>
                </a:solidFill>
              </a:rPr>
              <a:t>у</a:t>
            </a:r>
            <a:r>
              <a:rPr lang="ru-RU" sz="3600" b="1" dirty="0">
                <a:solidFill>
                  <a:srgbClr val="000066"/>
                </a:solidFill>
              </a:rPr>
              <a:t>к</a:t>
            </a:r>
            <a:r>
              <a:rPr lang="ru-RU" sz="3600" b="1" dirty="0">
                <a:solidFill>
                  <a:srgbClr val="FFFF00"/>
                </a:solidFill>
              </a:rPr>
              <a:t>т</a:t>
            </a:r>
            <a:r>
              <a:rPr lang="ru-RU" sz="3600" b="1" dirty="0">
                <a:solidFill>
                  <a:srgbClr val="660033"/>
                </a:solidFill>
              </a:rPr>
              <a:t>о</a:t>
            </a:r>
            <a:r>
              <a:rPr lang="ru-RU" sz="3600" b="1" dirty="0">
                <a:solidFill>
                  <a:srgbClr val="FF9999"/>
                </a:solidFill>
              </a:rPr>
              <a:t>в</a:t>
            </a:r>
            <a:r>
              <a:rPr lang="ru-RU" sz="3600" b="1" dirty="0"/>
              <a:t> </a:t>
            </a:r>
            <a:endParaRPr lang="ru-RU" sz="36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D:\Мои документы\Мои рисунки\2-3.jpg"/>
          <p:cNvPicPr>
            <a:picLocks noChangeAspect="1" noChangeArrowheads="1"/>
          </p:cNvPicPr>
          <p:nvPr/>
        </p:nvPicPr>
        <p:blipFill>
          <a:blip r:embed="rId3"/>
          <a:srcRect/>
          <a:stretch>
            <a:fillRect/>
          </a:stretch>
        </p:blipFill>
        <p:spPr bwMode="auto">
          <a:xfrm>
            <a:off x="3214678" y="3163053"/>
            <a:ext cx="2352678" cy="3028199"/>
          </a:xfrm>
          <a:prstGeom prst="rect">
            <a:avLst/>
          </a:prstGeom>
          <a:noFill/>
        </p:spPr>
      </p:pic>
      <p:pic>
        <p:nvPicPr>
          <p:cNvPr id="4100" name="Picture 4" descr="D:\Мои документы\Мои рисунки\5459.jpg"/>
          <p:cNvPicPr>
            <a:picLocks noChangeAspect="1" noChangeArrowheads="1"/>
          </p:cNvPicPr>
          <p:nvPr/>
        </p:nvPicPr>
        <p:blipFill>
          <a:blip r:embed="rId4"/>
          <a:srcRect/>
          <a:stretch>
            <a:fillRect/>
          </a:stretch>
        </p:blipFill>
        <p:spPr bwMode="auto">
          <a:xfrm>
            <a:off x="5929322" y="3643314"/>
            <a:ext cx="2071690" cy="2071690"/>
          </a:xfrm>
          <a:prstGeom prst="rect">
            <a:avLst/>
          </a:prstGeom>
          <a:noFill/>
        </p:spPr>
      </p:pic>
      <p:pic>
        <p:nvPicPr>
          <p:cNvPr id="4101" name="Picture 5" descr="D:\Мои документы\Мои рисунки\111big.jpg"/>
          <p:cNvPicPr>
            <a:picLocks noChangeAspect="1" noChangeArrowheads="1"/>
          </p:cNvPicPr>
          <p:nvPr/>
        </p:nvPicPr>
        <p:blipFill>
          <a:blip r:embed="rId5"/>
          <a:srcRect/>
          <a:stretch>
            <a:fillRect/>
          </a:stretch>
        </p:blipFill>
        <p:spPr bwMode="auto">
          <a:xfrm>
            <a:off x="5643570" y="428604"/>
            <a:ext cx="2586040" cy="2586040"/>
          </a:xfrm>
          <a:prstGeom prst="rect">
            <a:avLst/>
          </a:prstGeom>
          <a:noFill/>
        </p:spPr>
      </p:pic>
      <p:pic>
        <p:nvPicPr>
          <p:cNvPr id="4102" name="Picture 6" descr="D:\Мои документы\Мои рисунки\878673_20060818095025.jpg"/>
          <p:cNvPicPr>
            <a:picLocks noChangeAspect="1" noChangeArrowheads="1"/>
          </p:cNvPicPr>
          <p:nvPr/>
        </p:nvPicPr>
        <p:blipFill>
          <a:blip r:embed="rId6"/>
          <a:srcRect/>
          <a:stretch>
            <a:fillRect/>
          </a:stretch>
        </p:blipFill>
        <p:spPr bwMode="auto">
          <a:xfrm>
            <a:off x="280785" y="3643314"/>
            <a:ext cx="2295703" cy="1714512"/>
          </a:xfrm>
          <a:prstGeom prst="rect">
            <a:avLst/>
          </a:prstGeom>
          <a:noFill/>
        </p:spPr>
      </p:pic>
      <p:pic>
        <p:nvPicPr>
          <p:cNvPr id="4103" name="Picture 7" descr="D:\Мои документы\Мои рисунки\buter.jpg"/>
          <p:cNvPicPr>
            <a:picLocks noChangeAspect="1" noChangeArrowheads="1"/>
          </p:cNvPicPr>
          <p:nvPr/>
        </p:nvPicPr>
        <p:blipFill>
          <a:blip r:embed="rId7"/>
          <a:srcRect/>
          <a:stretch>
            <a:fillRect/>
          </a:stretch>
        </p:blipFill>
        <p:spPr bwMode="auto">
          <a:xfrm>
            <a:off x="571472" y="500042"/>
            <a:ext cx="2285516" cy="178595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96610" name="Picture 2"/>
          <p:cNvPicPr>
            <a:picLocks noChangeAspect="1" noChangeArrowheads="1"/>
          </p:cNvPicPr>
          <p:nvPr/>
        </p:nvPicPr>
        <p:blipFill>
          <a:blip r:embed="rId3"/>
          <a:srcRect/>
          <a:stretch>
            <a:fillRect/>
          </a:stretch>
        </p:blipFill>
        <p:spPr bwMode="auto">
          <a:xfrm>
            <a:off x="0" y="0"/>
            <a:ext cx="9144000" cy="6858000"/>
          </a:xfrm>
          <a:prstGeom prst="rect">
            <a:avLst/>
          </a:prstGeom>
          <a:noFill/>
        </p:spPr>
      </p:pic>
      <p:grpSp>
        <p:nvGrpSpPr>
          <p:cNvPr id="2" name="Group 3"/>
          <p:cNvGrpSpPr>
            <a:grpSpLocks/>
          </p:cNvGrpSpPr>
          <p:nvPr/>
        </p:nvGrpSpPr>
        <p:grpSpPr bwMode="auto">
          <a:xfrm>
            <a:off x="4675188" y="835025"/>
            <a:ext cx="4467225" cy="6021388"/>
            <a:chOff x="2945" y="526"/>
            <a:chExt cx="2814" cy="3793"/>
          </a:xfrm>
        </p:grpSpPr>
        <p:pic>
          <p:nvPicPr>
            <p:cNvPr id="196612" name="Picture 4"/>
            <p:cNvPicPr>
              <a:picLocks noChangeAspect="1" noChangeArrowheads="1"/>
            </p:cNvPicPr>
            <p:nvPr/>
          </p:nvPicPr>
          <p:blipFill>
            <a:blip r:embed="rId4"/>
            <a:srcRect/>
            <a:stretch>
              <a:fillRect/>
            </a:stretch>
          </p:blipFill>
          <p:spPr bwMode="auto">
            <a:xfrm>
              <a:off x="2945" y="526"/>
              <a:ext cx="2815" cy="3794"/>
            </a:xfrm>
            <a:prstGeom prst="rect">
              <a:avLst/>
            </a:prstGeom>
            <a:noFill/>
          </p:spPr>
        </p:pic>
        <p:sp>
          <p:nvSpPr>
            <p:cNvPr id="196613" name="Text Box 5"/>
            <p:cNvSpPr txBox="1">
              <a:spLocks noChangeArrowheads="1"/>
            </p:cNvSpPr>
            <p:nvPr/>
          </p:nvSpPr>
          <p:spPr bwMode="auto">
            <a:xfrm>
              <a:off x="3897" y="2924"/>
              <a:ext cx="1525" cy="1018"/>
            </a:xfrm>
            <a:prstGeom prst="rect">
              <a:avLst/>
            </a:prstGeom>
            <a:noFill/>
            <a:ln w="36000">
              <a:noFill/>
              <a:miter lim="800000"/>
              <a:headEnd/>
              <a:tailEnd/>
            </a:ln>
          </p:spPr>
          <p:txBody>
            <a:bodyPr lIns="90000" tIns="46800" rIns="90000" bIns="46800">
              <a:spAutoFit/>
            </a:bodyPr>
            <a:lstStyle/>
            <a:p>
              <a:pPr algn="ctr">
                <a:buClr>
                  <a:srgbClr val="FFFFFF"/>
                </a:buClr>
                <a:buSzPct val="100000"/>
                <a:buFont typeface="Humanst521 XBdCn BT" pitchFamily="34" charset="-128"/>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0000">
                  <a:solidFill>
                    <a:srgbClr val="FFFFFF"/>
                  </a:solidFill>
                  <a:effectLst>
                    <a:outerShdw blurRad="38100" dist="38100" dir="2700000" algn="tl">
                      <a:srgbClr val="808080"/>
                    </a:outerShdw>
                  </a:effectLst>
                  <a:latin typeface="Humanst521 XBdCn BT" pitchFamily="34" charset="-128"/>
                  <a:ea typeface="Humanst521 XBdCn BT" pitchFamily="34" charset="-128"/>
                </a:rPr>
                <a:t>72</a:t>
              </a:r>
            </a:p>
          </p:txBody>
        </p:sp>
      </p:grpSp>
      <p:sp>
        <p:nvSpPr>
          <p:cNvPr id="196614" name="Text Box 6"/>
          <p:cNvSpPr txBox="1">
            <a:spLocks noChangeArrowheads="1"/>
          </p:cNvSpPr>
          <p:nvPr/>
        </p:nvSpPr>
        <p:spPr bwMode="auto">
          <a:xfrm>
            <a:off x="0" y="2924175"/>
            <a:ext cx="2420938" cy="1616075"/>
          </a:xfrm>
          <a:prstGeom prst="rect">
            <a:avLst/>
          </a:prstGeom>
          <a:noFill/>
          <a:ln w="36000">
            <a:noFill/>
            <a:miter lim="800000"/>
            <a:headEnd/>
            <a:tailEnd/>
          </a:ln>
        </p:spPr>
        <p:txBody>
          <a:bodyPr lIns="90000" tIns="46800" rIns="90000" bIns="46800">
            <a:spAutoFit/>
          </a:bodyPr>
          <a:lstStyle/>
          <a:p>
            <a:pPr algn="ctr">
              <a:buClr>
                <a:srgbClr val="FFFFFF"/>
              </a:buClr>
              <a:buSzPct val="100000"/>
              <a:buFont typeface="Humanst521 XBdCn BT" pitchFamily="34" charset="-128"/>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0000">
                <a:solidFill>
                  <a:srgbClr val="FFFFFF"/>
                </a:solidFill>
                <a:effectLst>
                  <a:outerShdw blurRad="38100" dist="38100" dir="2700000" algn="tl">
                    <a:srgbClr val="808080"/>
                  </a:outerShdw>
                </a:effectLst>
                <a:latin typeface="Humanst521 XBdCn BT" pitchFamily="34" charset="-128"/>
                <a:ea typeface="Humanst521 XBdCn BT" pitchFamily="34" charset="-128"/>
              </a:rPr>
              <a:t>50</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64</TotalTime>
  <Words>1804</Words>
  <Application>Microsoft Office PowerPoint</Application>
  <PresentationFormat>Экран (4:3)</PresentationFormat>
  <Paragraphs>159</Paragraphs>
  <Slides>10</Slides>
  <Notes>9</Notes>
  <HiddenSlides>2</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vector>
  </TitlesOfParts>
  <Company>Kontora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Admin</dc:creator>
  <cp:lastModifiedBy>Admin</cp:lastModifiedBy>
  <cp:revision>8</cp:revision>
  <dcterms:created xsi:type="dcterms:W3CDTF">2007-10-03T14:27:01Z</dcterms:created>
  <dcterms:modified xsi:type="dcterms:W3CDTF">2007-10-03T15:31:27Z</dcterms:modified>
</cp:coreProperties>
</file>