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7" r:id="rId2"/>
    <p:sldId id="258" r:id="rId3"/>
    <p:sldId id="257" r:id="rId4"/>
    <p:sldId id="266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53821" autoAdjust="0"/>
  </p:normalViewPr>
  <p:slideViewPr>
    <p:cSldViewPr>
      <p:cViewPr varScale="1">
        <p:scale>
          <a:sx n="41" d="100"/>
          <a:sy n="41" d="100"/>
        </p:scale>
        <p:origin x="-20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3894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373FD6-F743-45AB-83F2-5A3C050F5964}" type="datetimeFigureOut">
              <a:rPr lang="ru-RU" smtClean="0"/>
              <a:pPr/>
              <a:t>22.01.2008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9B0B8B-8747-4B3A-AEFC-07D41A95C1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Мотивы отказа от лишнего веса. 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А. Большинство из вас уже достаточно знают о том, как сбросить лишний вес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но, вероятно вам требуется дополнить и систематизировать свои знания, чтобы окончательно справиться со своей проблемой.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Б. Некоторые из пришедших на программу уже имеют внутреннюю готовность и волевой настрой для осуществления поставленной цели.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Вы ясно представляете себе негативные последствия избыточного веса и твердо решили, что хотите избавиться от лишних килограммов.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В. По-видимому, среди вас есть те, кто пришел в результате «легкого» давления со стороны друзей или членов семьи, заботящихся о вашем благополучии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Вы еще не достаточно обдумали все возможные альтернативы и не остановили свой выбор на одной из методик похудеть. Вероятно, кто-то еще не уверен до конца, нужно ли ему быть сегодня здесь.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Г. Некоторые, возможно, настроены достаточно пессимистично, будучи уверены, что у них не хватит сил, чтобы сбросить лишний вес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Вы уже предпринимали попытки сделать это и раньше, и, может быть, даже сбрасывая лишний вес, вы держались несколько недель или месяцев, но потом постепенно вновь начинали набирать сброшенные килограммы. Если это случалось с вами, не отчаивайтесь! Есть лишь одно существенное отличие между неудачником и тем, кто преуспел в данном деле. Оно состоит в том, что рано или поздно отказывается от своих попыток сбросить вес, а другой продолжает пытаться до тех пор, пока не добьется успеха.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Д. Так или иначе, почти все присутствующие здесь испытывают противоречивые чувства.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 одной стороны, вы одушевлены перспективой, освободиться от лишних килограммов, иметь стройную фигуру и легко ходить, но вмести с тем, какая-то часть вашего естества продолжает цепляться за старую привычку режима питания и любимого рациона. Мы не будем предлагать вам изменить ваши привычки прямо сегодня. Мы уважаем, ваше право на свободный выбор и считаем, что окончательное решение методики снижения веса является сугубо личным делом каждого из вас.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Е. Тот факт, что вы находитесь сегодня здесь, говорит о вашем желании управлять своей жизнью и здоровьем.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Первый шаг всегда является самым трудным. Придя к нам, вы уже сделали это самый трудный шаг. Я поздравляю вас.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Чтобы изменить свой внешний вид, похудеть, человек должен сделать шаг навстречу себе, осознать себя сегодняшнего и свою сегодняшнюю жизнь, взглянуть в будущее и увидеть интересные перспективы. Ему должно быть понятно, для чего снижать вес, ради какой цели. Сохранить здоровье, хорошо выглядеть, выйти замуж, найти хорошую работу, - мотивы могут быть самыми разными. Но должен быть стимул. Это очень важно!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Надо хорошо понимать, что с потерей веса жизнь может кардинально измениться, поэтому вы должны настроится на новую жизнь в новом облике.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Допустим, что Вы уже приняли решение. Вы хотите избавиться от лишнего веса.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Самая большая ошибка большинства людей состоит  в том, что они начинают терять вес без окончательного принятия решения.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Да, Вы знаете, что хотите сбросить лишний вес, но Вы когда-нибудь думали - почему?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Это может казаться банальным, но серьезное, обоснованное решение является очень важным. Одно дело просто поставить весы в угол комнаты, и совсем другое - вводить какие - либо ограничения, меняя устоявшийся стиль жизни. Такие вещи, как потеря веса, не происходят моментально, на них требуется время, даже если Вы это делаете под руководством опытного врача.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Давайте смотреть на вещи реально. Вы не знаете, что это значит быть стройной, сильной и здоровой. Может быть, когда-то и знали, но забыли. Разумеется, Вы можете представить себе это, прочитать статьи об этом. Но как это на самом деле?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Попробуйте только представить себя иной. Возьмите в пример любую вашу знакомую, актрису кино или просто случайную девушку, увиденную на пляже. В этот момент Ваш внутренний голос прокричит: «Никогда! Никогда тебе не быть даже близко похожей на нее». Не верьте!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Поставьте цель! Поставьте ее реально! Так, чтоб она была четкой и ясной. Не просто: «Я хочу потерять вес». А вот так: «Я хочу потерять 20 кг» - звучит лучше.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«Я хочу потерять 20 кг к сентябрю этого года» - еще лучший вариант.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можно даже и так: «Через пять месяцев у меня будет фигура как у … , и я буду покупать себе любые новые наряды и выглядеть в них сногсшибательно»!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Вы знаете, в чем заключается разница между целью и мечтой?  Она заключается в сроке ее выполнения? Вам нужно поставить срок. Хотите, чтобы срок был реальным? Все зависит, прежде всего, от вашего настроя и начального веса.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2C4BAF-9D2E-4927-856B-615E26F0F85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Обзор программы «Ходите легко!»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А. Программа «Ходите легко!» - это программа, помогающая человеку изменить и оздоровить свой образ жизни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Она основана на результатах научных исследований многих ученых и специалистов, тщательно разработана и проста в проведении.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Главной задачей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данного курса является: 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1)  оказание эффективной помощи, желающему избавиться от лишнего веса; 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2)  обрести уверенность в себе. 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Благодаря полученным данным участники программы смогут значительно расширить и обогатить свои представления в области профилактической медицины, вопросах питания, общей гигиены, психологии, а также пересмотреть важность таких нравственных категорий, как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ответственность за свою жизнь и выбор своего будущего.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После знакомства с программой многие смогут с удовлетворением сказать: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«Теперь я чувствую себя совсем по-иному! Я начал управлять своей жизнью! Аппетит больше не владеет надо мною!»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Основные базовые принципы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Контроль веса на протяжении всей жизни требует изменений в образе жизни: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Ставьте разумные цели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Поддерживайте регулярность в приеме пищи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Ешьте все самое лучшее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питайтесь по пирамиде</a:t>
            </a:r>
          </a:p>
          <a:p>
            <a:pPr lvl="1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избегайте рафинированных продуктов</a:t>
            </a:r>
          </a:p>
          <a:p>
            <a:pPr lvl="1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срежьте потребление жира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Наблюдайте за размером порции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Потребляйте адекватное количество воды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Поддерживайте уровень физической нагрузки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Б. Программа «Ходите легко!» поможет каждому из вас в осуществлении 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трех основных задач,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актуальных при снижении лишнего веса: оздоровить организм физически, эффективно использовать ментальные средства управления и научиться методам социальной адаптации.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 Физическое оздоровление включает: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а) активную реализацию программы физических упражнений;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б) освобождение от пищевой зависимости, подавляющей волю человека и способность мыслить здраво;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в) переход на рациональное здоровое питание.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Использование ментальных средств управления включает: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а) изменение образа мыслей и моделей поведения;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б) поиск замены нездоровой калорийной пищи на более рациональное и здоровое питание;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в) мысленную готовность и уверенность в успехе.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 Социальная адаптация включает: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а) обучение стратегии общения с друзьями на вечеринках, торжествах;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б) знание методов противостояния рекламе пищевых продуктов;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в) укрепление взаимоотношений с отдельными людьми и группами людей, ведущими здоровый образ жизни;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г) поиск социальной группы поддержки, члены которой способны оказать действенную помощь.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В. Для успешного осуществления поставленной цели необходимо посетить все десять занятий курса: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 Каждое занятие построено на базе предыдущего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последовательно готовит участника программы к очередному этапу снижения веса.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Важно пройти весь курс в полном объеме.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Чем более регулярно вы посещаете программу, тем больше шансов вы имеете для достижения успеха.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 Всем присутствующим выдается Дневник участника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программы (необходимо иметь его на каждом занятии).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2C4BAF-9D2E-4927-856B-615E26F0F857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Ведь совсем недавно я сам весил почти 150 килограммов. Но я не отчаивался. Методом проб и ошибок мне удалось создать удивительно простую и эффективную методику похудания, с помощью которой можно не только быстро избавиться от лишних килограммов, но и качественно поменять весь свой обмен веществ.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Благодаря этой методике, которая со временем только совершенствовалась, я сам всего за полгода легко похудел на 50 килограммов. Я думаю, что и Вам хотелось бы похудеть и чувствовать себя, так как, скажем, 10 лет назад.  Что ж, на моем примере Вы можете видеть, что это вполне возможно. Это произошло так быстро, что меня перестали узнавать знакомые и соседи. И что? Похоже, что это пошло мне во вред? Как Вы думаете, я, как врач, стал бы ставить опасные эксперименты на себе, не продумав все до мельчайших деталей? А сколько людей уже после этого сбросили с себя лишний жир благодаря моим рекомендациям? И все они живы и здоровы. Живут совсем другой жизнью и часто делят время на до похудания и после него.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Но, недостаточно просто решить потерять вес. Вам нужна ещё какая-то весомая причина. Возможно, Вы хотите похудеть ради здоровья? Или ради Ваших детей?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Ставьте себе цели! Вы должны четко представлять себе причины, ради которых Вы хотите добиться этих целей, и объяснить себе, как именно Вы планируете их достичь.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После этого примите окончательное решение. И вперед - к новой жизни!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2C4BAF-9D2E-4927-856B-615E26F0F857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547D61-B288-4B36-BA67-D8FCC6E4DDE4}" type="slidenum">
              <a:rPr lang="en-US"/>
              <a:pPr/>
              <a:t>4</a:t>
            </a:fld>
            <a:endParaRPr lang="en-US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dirty="0" smtClean="0"/>
              <a:t>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Физические преимущества нормального веса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 Нормализуется сердечный  ритм и снижается кровяное давление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Снижается риск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сердечно-сосудистых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заболеваний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 Нормализуется уровень сахара в крови и снижается риск заболевания диабетом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 Улучшается функционирование дыхательной системы, уменьшается одышка, ощущается легкость дыхания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5. Появляется бодрость и улучшается сон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6. Снижается риск онкозаболеваний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7. Уменьшается восприимчивости к простудным заболеваниям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8. Улучшается самочувствие, уменьшается ощущение усталости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9. Повышается общая выносливость организма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10. Активизируется деятельность иммунной системы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11. Улучшается работа пищеварительной системы. Так, например, вследствие нормализации режима питания, употребление достаточного количества воды – нормализуется стул.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12. Уменьшаются боли, отечность в голеностопных суставах и улучшается подвижность в коленных и тазобедренных суставах.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13. Возможно, наиболее ценным преимуществом для вас станет эмоциональный подъем, повышенная самооценка и вновь приобретенное чувство уверенности в себе от сознания того, что вы можете управлять своей жизнью.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14. Есть и болезни, которые люди не всегда связывают с ожирением.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Например, довольно часто у очень полных женщин мы видим гинекологические проблемы. Они  заключаются, прежде всего, в  нарушении цикла, меж менструальных  кровотечениях, бесплодии. Причины этих явлений, по мнению ученых, заключаются в том, что жировая ткань вмешивается в обмен половых гормонов. Именно поэтому многие женщины годами, пытаясь справиться с женскими болезнями, выпивают тонны гормональных препаратов вместо того, чтобы устранить саму причину этих нарушений.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У мужчин с ожирением другие проблемы - количество мужских гормонов уменьшается. Отсюда уменьшение полового влечения, потенции, а иногда и увеличение грудных желез. А как они выходят из положения? Вместо того, что бы попытаться похудеть, они или ставят крест на половой жизни или все чаще прибегают к помощи столь популярной «Виагры».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15.  Полные люди чаще имеют осложнения оперативного лечения и чаще умирают от наркоза и операций.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16. Остеохондроз, разрушение и истончение межреберных хрящей с защемлением межреберных нервов - чрезвычайно распространенные заболевания. Но у полных людей вследствие ежедневной чрезмерной нагрузки на позвоночник, оно встречается гораздо чаще. Поэтому большинство из них всю жизнь мучаются болями в спине, активно втирая в себя всевозможные «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Фастумгели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».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17. Статистика показывает, что люди, имеющие избыточный вес раньше стареют и меньше живут. Подсчитано, что при ожирении второй степени продолжительность жизни в среднем на 5 лет, а при ожирении третьей степени - на 10-15 лет короче, чем у лиц с нормальным весом. Вы хотите прожить долгую активную жизнь!? Или хотите в 40 лет чувствовать себя беспомощным инвалидом, страдающим отдышкой?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стр.2 и 33 вашего Дневника вы можете найти перечень преимуществ, которые проявятся в результате снижения веса.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Физические преимущества нормального веса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 Нормализуется сердечный  ритм и снижается кровяное давление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Снижается риск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сердечно-сосудистых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заболеваний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 Нормализуется уровень сахара в крови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нижается риск заболевания диабетом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5. Улучшается функционирование дыхательной системы, уменьшается одышка, ощущается легкость дыхания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6. Появляется бодрость и улучшается сон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6. Снижается риск онкозаболеваний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7. Уменьшается восприимчивости к простудным заболеваниям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8. Улучшается самочувствие, уменьшается ощущение усталости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9. Повышается общая выносливость организма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10. Активизируется деятельность иммунной системы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11. Улучшается работа пищеварительной системы. Так, например, вследствие нормализации режима питания, употребление достаточного количества воды – нормализуется стул.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12. Уменьшаются боли, отечность в голеностопных суставах и улучшается подвижность в коленных и тазобедренных суставах.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13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Возможно, наиболее ценным преимуществом для вас станет эмоциональный подъем, повышенная самооценка и вновь приобретенное чувство уверенности в себе от сознания того, что вы можете управлять своей жизнью.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14. . Есть и болезни, которые люди не всегда связывают с ожирением.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Например, довольно часто у очень полных женщин мы видим гинекологические проблемы. Они  заключаются, прежде всего, в  нарушении цикла, меж менструальных  кровотечениях, бесплодии. Причины этих явлений, по мнению ученых, заключаются в том, что жировая ткань вмешивается в обмен половых гормонов. Именно поэтому многие женщины годами, пытаясь справиться с женскими болезнями, выпивают тонны гормональных препаратов вместо того, чтобы устранить саму причину этих нарушений.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У мужчин с ожирением другие проблемы - количество мужских гормонов уменьшается. Отсюда уменьшение полового влечения, потенции, а иногда и увеличение грудных желез. А как они выходят из положения? Вместо того, что бы попытаться похудеть, они или ставят крест на половой жизни или все чаще прибегают к помощи столь популярной «Виагры».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15.  Полные люди чаще имеют осложнения оперативного лечения и чаще умирают от наркоза и операций.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16. Остеохондроз, разрушение и истончение межреберных хрящей с защемлением межреберных нервов - чрезвычайно распространенные заболевания. Но у полных людей вследствие ежедневной чрезмерной нагрузки на позвоночник, оно встречается гораздо чаще. Поэтому большинство из них всю жизнь мучаются болями в спине, активно втирая в себя всевозможные «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Фастумгели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».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17. Статистика показывает, что люди, имеющие избыточный вес раньше стареют и меньше живут. Подсчитано, что при ожирении второй степени продолжительность жизни в среднем на 5 лет, а при ожирении третьей степени - на 10-15 лет короче, чем у лиц с нормальным весом. Вы хотите прожить долгую активную жизнь!? Или хотите в 40 лет чувствовать себя беспомощным инвалидом, страдающим отдышкой?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стр.2 и 33 вашего Дневника вы можете найти перечень преимуществ, которые проявятся в результате снижения веса.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2C4BAF-9D2E-4927-856B-615E26F0F85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547D61-B288-4B36-BA67-D8FCC6E4DDE4}" type="slidenum">
              <a:rPr lang="en-US"/>
              <a:pPr/>
              <a:t>7</a:t>
            </a:fld>
            <a:endParaRPr lang="en-US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 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864EA-F732-4317-BFEA-5D8C47C8AC88}" type="datetimeFigureOut">
              <a:rPr lang="ru-RU" smtClean="0"/>
              <a:pPr/>
              <a:t>22.01.2008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0B2E9-41BA-4750-9433-3694EB6F9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864EA-F732-4317-BFEA-5D8C47C8AC88}" type="datetimeFigureOut">
              <a:rPr lang="ru-RU" smtClean="0"/>
              <a:pPr/>
              <a:t>22.01.2008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0B2E9-41BA-4750-9433-3694EB6F9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864EA-F732-4317-BFEA-5D8C47C8AC88}" type="datetimeFigureOut">
              <a:rPr lang="ru-RU" smtClean="0"/>
              <a:pPr/>
              <a:t>22.01.2008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0B2E9-41BA-4750-9433-3694EB6F9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864EA-F732-4317-BFEA-5D8C47C8AC88}" type="datetimeFigureOut">
              <a:rPr lang="ru-RU" smtClean="0"/>
              <a:pPr/>
              <a:t>22.01.2008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0B2E9-41BA-4750-9433-3694EB6F9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864EA-F732-4317-BFEA-5D8C47C8AC88}" type="datetimeFigureOut">
              <a:rPr lang="ru-RU" smtClean="0"/>
              <a:pPr/>
              <a:t>22.01.2008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0B2E9-41BA-4750-9433-3694EB6F9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864EA-F732-4317-BFEA-5D8C47C8AC88}" type="datetimeFigureOut">
              <a:rPr lang="ru-RU" smtClean="0"/>
              <a:pPr/>
              <a:t>22.01.2008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0B2E9-41BA-4750-9433-3694EB6F9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864EA-F732-4317-BFEA-5D8C47C8AC88}" type="datetimeFigureOut">
              <a:rPr lang="ru-RU" smtClean="0"/>
              <a:pPr/>
              <a:t>22.01.2008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0B2E9-41BA-4750-9433-3694EB6F9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864EA-F732-4317-BFEA-5D8C47C8AC88}" type="datetimeFigureOut">
              <a:rPr lang="ru-RU" smtClean="0"/>
              <a:pPr/>
              <a:t>22.01.2008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0B2E9-41BA-4750-9433-3694EB6F9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864EA-F732-4317-BFEA-5D8C47C8AC88}" type="datetimeFigureOut">
              <a:rPr lang="ru-RU" smtClean="0"/>
              <a:pPr/>
              <a:t>22.01.2008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0B2E9-41BA-4750-9433-3694EB6F9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864EA-F732-4317-BFEA-5D8C47C8AC88}" type="datetimeFigureOut">
              <a:rPr lang="ru-RU" smtClean="0"/>
              <a:pPr/>
              <a:t>22.01.2008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0B2E9-41BA-4750-9433-3694EB6F9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864EA-F732-4317-BFEA-5D8C47C8AC88}" type="datetimeFigureOut">
              <a:rPr lang="ru-RU" smtClean="0"/>
              <a:pPr/>
              <a:t>22.01.2008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0B2E9-41BA-4750-9433-3694EB6F9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A864EA-F732-4317-BFEA-5D8C47C8AC88}" type="datetimeFigureOut">
              <a:rPr lang="ru-RU" smtClean="0"/>
              <a:pPr/>
              <a:t>22.01.2008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0B2E9-41BA-4750-9433-3694EB6F9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E:\MASTER FILES\C04-24-009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86459" y="0"/>
            <a:ext cx="4757541" cy="6957132"/>
          </a:xfrm>
          <a:prstGeom prst="rect">
            <a:avLst/>
          </a:prstGeom>
          <a:noFill/>
        </p:spPr>
      </p:pic>
      <p:sp>
        <p:nvSpPr>
          <p:cNvPr id="4" name="Блок-схема: извлечение 3"/>
          <p:cNvSpPr/>
          <p:nvPr/>
        </p:nvSpPr>
        <p:spPr>
          <a:xfrm>
            <a:off x="1857356" y="3786190"/>
            <a:ext cx="900114" cy="1714512"/>
          </a:xfrm>
          <a:prstGeom prst="flowChartExtract">
            <a:avLst/>
          </a:prstGeom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Диагональная полоса 4"/>
          <p:cNvSpPr/>
          <p:nvPr/>
        </p:nvSpPr>
        <p:spPr>
          <a:xfrm rot="13460984">
            <a:off x="2975387" y="2975395"/>
            <a:ext cx="914400" cy="914400"/>
          </a:xfrm>
          <a:prstGeom prst="diagStripe">
            <a:avLst/>
          </a:prstGeom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Диагональная полоса 8"/>
          <p:cNvSpPr/>
          <p:nvPr/>
        </p:nvSpPr>
        <p:spPr>
          <a:xfrm rot="13460984">
            <a:off x="617932" y="2975395"/>
            <a:ext cx="914400" cy="914400"/>
          </a:xfrm>
          <a:prstGeom prst="diagStripe">
            <a:avLst/>
          </a:prstGeom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14480" y="14287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785786" y="3786190"/>
            <a:ext cx="3000396" cy="152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28596" y="1857364"/>
            <a:ext cx="1423788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b="1" dirty="0" smtClean="0"/>
              <a:t> </a:t>
            </a:r>
            <a:r>
              <a:rPr lang="ru-RU" sz="1400" b="1" dirty="0" smtClean="0"/>
              <a:t>легко ходить</a:t>
            </a:r>
            <a:endParaRPr lang="ru-RU" sz="1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2819662"/>
            <a:ext cx="2186817" cy="52322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 освободиться от</a:t>
            </a:r>
          </a:p>
          <a:p>
            <a:r>
              <a:rPr lang="ru-RU" sz="1400" b="1" dirty="0" smtClean="0"/>
              <a:t> лишних килограммов</a:t>
            </a:r>
            <a:endParaRPr lang="ru-RU" sz="1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14282" y="2269777"/>
            <a:ext cx="1941557" cy="52322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Иметь</a:t>
            </a:r>
            <a:endParaRPr lang="en-US" sz="1400" b="1" dirty="0" smtClean="0"/>
          </a:p>
          <a:p>
            <a:r>
              <a:rPr lang="ru-RU" sz="1400" b="1" dirty="0" smtClean="0"/>
              <a:t> стройную фигуру </a:t>
            </a:r>
            <a:endParaRPr lang="ru-RU" sz="1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500298" y="2269777"/>
            <a:ext cx="1747594" cy="5232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малоподвижный </a:t>
            </a:r>
          </a:p>
          <a:p>
            <a:r>
              <a:rPr lang="ru-RU" sz="1400" b="1" dirty="0" smtClean="0"/>
              <a:t>образ жизни</a:t>
            </a:r>
            <a:endParaRPr lang="ru-RU" sz="1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357422" y="2819662"/>
            <a:ext cx="2000264" cy="5232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старая </a:t>
            </a:r>
            <a:endParaRPr lang="en-US" sz="1400" b="1" dirty="0" smtClean="0"/>
          </a:p>
          <a:p>
            <a:r>
              <a:rPr lang="ru-RU" sz="1400" b="1" dirty="0" smtClean="0"/>
              <a:t>Привычка</a:t>
            </a:r>
            <a:r>
              <a:rPr lang="en-US" sz="1400" b="1" dirty="0" smtClean="0"/>
              <a:t> </a:t>
            </a:r>
            <a:r>
              <a:rPr lang="ru-RU" sz="1400" b="1" dirty="0" smtClean="0"/>
              <a:t>питания </a:t>
            </a:r>
            <a:endParaRPr lang="ru-RU" sz="1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928926" y="1926100"/>
            <a:ext cx="925253" cy="3077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болезни</a:t>
            </a:r>
            <a:endParaRPr lang="ru-RU" sz="1400" b="1" dirty="0"/>
          </a:p>
        </p:txBody>
      </p:sp>
      <p:pic>
        <p:nvPicPr>
          <p:cNvPr id="37889" name="Picture 1" descr="16_01_0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80539" y="428604"/>
            <a:ext cx="4563461" cy="5899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E:\MASTER FILES\C04-22-00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50" y="747713"/>
            <a:ext cx="4000500" cy="53625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:\MASTER FILES\C04-22-04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81288" y="747713"/>
            <a:ext cx="3781425" cy="53625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MASTER FILES\Files\people\C04-25-095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0"/>
            <a:ext cx="4071934" cy="695863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2844" y="2786058"/>
            <a:ext cx="48878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chemeClr val="accent5">
                    <a:lumMod val="50000"/>
                  </a:schemeClr>
                </a:solidFill>
              </a:rPr>
              <a:t>Ходите</a:t>
            </a:r>
            <a:r>
              <a:rPr lang="ru-RU" sz="5400" b="1" dirty="0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легко</a:t>
            </a:r>
            <a:endParaRPr lang="ru-RU" sz="5400" b="1" cap="none" spc="0" dirty="0">
              <a:ln w="11430"/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На главную страницу"/>
          <p:cNvPicPr>
            <a:picLocks noChangeAspect="1" noChangeArrowheads="1"/>
          </p:cNvPicPr>
          <p:nvPr/>
        </p:nvPicPr>
        <p:blipFill>
          <a:blip r:embed="rId3" cstate="print">
            <a:lum bright="-6000" contrast="6000"/>
          </a:blip>
          <a:srcRect/>
          <a:stretch>
            <a:fillRect/>
          </a:stretch>
        </p:blipFill>
        <p:spPr bwMode="auto">
          <a:xfrm>
            <a:off x="571472" y="1214422"/>
            <a:ext cx="3256500" cy="4022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</p:pic>
      <p:pic>
        <p:nvPicPr>
          <p:cNvPr id="84995" name="Picture 3" descr="ОКОНЧАТЕЛЬНЫЙ ИСПРАВЛЕННЫЙ 1"/>
          <p:cNvPicPr>
            <a:picLocks noChangeAspect="1" noChangeArrowheads="1"/>
          </p:cNvPicPr>
          <p:nvPr/>
        </p:nvPicPr>
        <p:blipFill>
          <a:blip r:embed="rId4">
            <a:lum contrast="6000"/>
          </a:blip>
          <a:srcRect/>
          <a:stretch>
            <a:fillRect/>
          </a:stretch>
        </p:blipFill>
        <p:spPr bwMode="auto">
          <a:xfrm>
            <a:off x="5072066" y="1214422"/>
            <a:ext cx="3557610" cy="3949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WC-03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Рисунок 6" descr="Рисунок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4000496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E:\ФОТОАЛЬБОМЫ\ДЛЯ БРАКОСОЧЕТАНИЯ\Img_008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500562" cy="686277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714612" y="357166"/>
            <a:ext cx="64293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/>
              <a:t> </a:t>
            </a:r>
            <a:r>
              <a:rPr lang="ru-RU" sz="2000" b="1" dirty="0" smtClean="0">
                <a:solidFill>
                  <a:srgbClr val="36116D"/>
                </a:solidFill>
              </a:rPr>
              <a:t>Физические преимущества нормального веса</a:t>
            </a:r>
            <a:endParaRPr lang="ru-RU" sz="2000" dirty="0" smtClean="0">
              <a:solidFill>
                <a:srgbClr val="36116D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14678" y="1071546"/>
            <a:ext cx="5929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  Нормализуется сердечный  ритм и </a:t>
            </a:r>
          </a:p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                                снижается кровяное давление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28992" y="2000240"/>
            <a:ext cx="5173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 Нормализуется уровень сахара в крови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36000" y="2571744"/>
            <a:ext cx="5808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Улучшается функционирование </a:t>
            </a:r>
          </a:p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                                              дыхательной системы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28992" y="3429000"/>
            <a:ext cx="5085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Появляется бодрость и улучшается сон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868" y="4000504"/>
            <a:ext cx="4461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Снижается риск онкозаболеваний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85079" y="4572008"/>
            <a:ext cx="56589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Уменьшается восприимчивости </a:t>
            </a:r>
          </a:p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                                к простудным заболеваниям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72255" y="5500702"/>
            <a:ext cx="56717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Улучшается работа пищеварительной </a:t>
            </a:r>
          </a:p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                                                                     системы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38978" y="51530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929058" y="6143644"/>
            <a:ext cx="34932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Повышается самооценка 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MASTER FILES\Files\Games, toys\C04-22-02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81288" y="747713"/>
            <a:ext cx="3781425" cy="53625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WC-03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4" name="Picture 2" descr="E:\MASTER FILES\C04-24-041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4543577" cy="6858000"/>
          </a:xfrm>
          <a:prstGeom prst="rect">
            <a:avLst/>
          </a:prstGeom>
          <a:noFill/>
        </p:spPr>
      </p:pic>
      <p:pic>
        <p:nvPicPr>
          <p:cNvPr id="8195" name="Picture 3" descr="E:\MASTER FILES\C04-24-052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14744" y="0"/>
            <a:ext cx="4543578" cy="6858000"/>
          </a:xfrm>
          <a:prstGeom prst="rect">
            <a:avLst/>
          </a:prstGeom>
          <a:noFill/>
        </p:spPr>
      </p:pic>
      <p:pic>
        <p:nvPicPr>
          <p:cNvPr id="8197" name="Picture 5" descr="E:\ФОТОАЛЬБОМЫ\ДЛЯ БРАКОСОЧЕТАНИЯ\224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9058" y="-136526"/>
            <a:ext cx="4681537" cy="6994526"/>
          </a:xfrm>
          <a:prstGeom prst="rect">
            <a:avLst/>
          </a:prstGeom>
          <a:noFill/>
        </p:spPr>
      </p:pic>
      <p:pic>
        <p:nvPicPr>
          <p:cNvPr id="8198" name="Picture 6" descr="E:\ФОТОАЛЬБОМЫ\ДЛЯ БРАКОСОЧЕТАНИЯ\Img_0082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00496" y="0"/>
            <a:ext cx="4643438" cy="6862772"/>
          </a:xfrm>
          <a:prstGeom prst="rect">
            <a:avLst/>
          </a:prstGeom>
          <a:noFill/>
        </p:spPr>
      </p:pic>
      <p:pic>
        <p:nvPicPr>
          <p:cNvPr id="8199" name="Picture 7" descr="E:\MASTER FILES\C04-22-0539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5720" y="357166"/>
            <a:ext cx="4070301" cy="6143644"/>
          </a:xfrm>
          <a:prstGeom prst="rect">
            <a:avLst/>
          </a:prstGeom>
          <a:noFill/>
        </p:spPr>
      </p:pic>
      <p:pic>
        <p:nvPicPr>
          <p:cNvPr id="8200" name="Picture 8" descr="E:\MASTER FILES\C04-22-0544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214810" y="857232"/>
            <a:ext cx="3524250" cy="53625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MASTER FILES\Files\Money, stocks, investment\C04-22-05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714356"/>
            <a:ext cx="3724275" cy="5362575"/>
          </a:xfrm>
          <a:prstGeom prst="rect">
            <a:avLst/>
          </a:prstGeom>
          <a:noFill/>
        </p:spPr>
      </p:pic>
      <p:pic>
        <p:nvPicPr>
          <p:cNvPr id="3075" name="Picture 3" descr="E:\MASTER FILES\Files\Money, stocks, investment\C04-22-045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714356"/>
            <a:ext cx="3533775" cy="53625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E:\MASTER FILES\C04-25-01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714356"/>
            <a:ext cx="3514725" cy="5362575"/>
          </a:xfrm>
          <a:prstGeom prst="rect">
            <a:avLst/>
          </a:prstGeom>
          <a:noFill/>
        </p:spPr>
      </p:pic>
      <p:pic>
        <p:nvPicPr>
          <p:cNvPr id="12291" name="Picture 3" descr="E:\MASTER FILES\C04-25-019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714356"/>
            <a:ext cx="3533775" cy="5362575"/>
          </a:xfrm>
          <a:prstGeom prst="rect">
            <a:avLst/>
          </a:prstGeom>
          <a:noFill/>
        </p:spPr>
      </p:pic>
      <p:pic>
        <p:nvPicPr>
          <p:cNvPr id="12292" name="Picture 4" descr="E:\MASTER FILES\C04-24-142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0" y="977900"/>
            <a:ext cx="6985000" cy="4902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1867</Words>
  <Application>Microsoft Office PowerPoint</Application>
  <PresentationFormat>Экран (4:3)</PresentationFormat>
  <Paragraphs>137</Paragraphs>
  <Slides>11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Kontora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6</cp:revision>
  <dcterms:created xsi:type="dcterms:W3CDTF">2007-10-02T13:45:57Z</dcterms:created>
  <dcterms:modified xsi:type="dcterms:W3CDTF">2008-01-22T02:43:42Z</dcterms:modified>
</cp:coreProperties>
</file>