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83" r:id="rId3"/>
    <p:sldId id="284" r:id="rId4"/>
    <p:sldId id="285" r:id="rId5"/>
    <p:sldId id="286" r:id="rId6"/>
    <p:sldId id="287" r:id="rId7"/>
    <p:sldId id="288" r:id="rId8"/>
    <p:sldId id="266" r:id="rId9"/>
    <p:sldId id="289" r:id="rId10"/>
    <p:sldId id="291" r:id="rId11"/>
    <p:sldId id="292" r:id="rId12"/>
    <p:sldId id="293" r:id="rId13"/>
    <p:sldId id="294" r:id="rId14"/>
    <p:sldId id="295" r:id="rId15"/>
    <p:sldId id="274" r:id="rId16"/>
    <p:sldId id="275" r:id="rId17"/>
    <p:sldId id="296" r:id="rId18"/>
    <p:sldId id="297" r:id="rId19"/>
    <p:sldId id="298" r:id="rId20"/>
    <p:sldId id="299" r:id="rId21"/>
    <p:sldId id="300" r:id="rId22"/>
    <p:sldId id="301" r:id="rId23"/>
    <p:sldId id="30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EC9BF-4A72-4CE1-9C12-CB53F46EF4E0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5CD1C-FCA1-427B-B9BA-F1F48B31CF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7584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9339-6B6E-4FDE-B9BD-5E5500017288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C3A6-0109-4D47-9DBA-5B0065BA21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759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9339-6B6E-4FDE-B9BD-5E5500017288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C3A6-0109-4D47-9DBA-5B0065BA21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985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9339-6B6E-4FDE-B9BD-5E5500017288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C3A6-0109-4D47-9DBA-5B0065BA21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904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9339-6B6E-4FDE-B9BD-5E5500017288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C3A6-0109-4D47-9DBA-5B0065BA21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7209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9339-6B6E-4FDE-B9BD-5E5500017288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C3A6-0109-4D47-9DBA-5B0065BA21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625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9339-6B6E-4FDE-B9BD-5E5500017288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C3A6-0109-4D47-9DBA-5B0065BA21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9882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9339-6B6E-4FDE-B9BD-5E5500017288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C3A6-0109-4D47-9DBA-5B0065BA21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90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9339-6B6E-4FDE-B9BD-5E5500017288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C3A6-0109-4D47-9DBA-5B0065BA21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235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9339-6B6E-4FDE-B9BD-5E5500017288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C3A6-0109-4D47-9DBA-5B0065BA21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88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9339-6B6E-4FDE-B9BD-5E5500017288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C3A6-0109-4D47-9DBA-5B0065BA21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588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9339-6B6E-4FDE-B9BD-5E5500017288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C3A6-0109-4D47-9DBA-5B0065BA21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834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09339-6B6E-4FDE-B9BD-5E5500017288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AC3A6-0109-4D47-9DBA-5B0065BA21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3895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075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-123825"/>
            <a:ext cx="9144000" cy="7058024"/>
          </a:xfrm>
        </p:spPr>
      </p:pic>
      <p:sp>
        <p:nvSpPr>
          <p:cNvPr id="2" name="Rectangle 1"/>
          <p:cNvSpPr/>
          <p:nvPr/>
        </p:nvSpPr>
        <p:spPr>
          <a:xfrm>
            <a:off x="1295400" y="2209800"/>
            <a:ext cx="65621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НАШИ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СВИДЕТЕЛЬСТВА: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 </a:t>
            </a:r>
            <a:b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РАДОСТЬ БОГУ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43000" y="4953000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endParaRPr lang="en-US" sz="1600" dirty="0"/>
          </a:p>
        </p:txBody>
      </p:sp>
      <p:sp>
        <p:nvSpPr>
          <p:cNvPr id="3" name="Rectangle 2"/>
          <p:cNvSpPr/>
          <p:nvPr/>
        </p:nvSpPr>
        <p:spPr>
          <a:xfrm>
            <a:off x="2438400" y="3749695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 smtClean="0">
                <a:latin typeface="Trajan Pro" pitchFamily="18" charset="0"/>
                <a:cs typeface="Times New Roman" pitchFamily="18" charset="0"/>
              </a:rPr>
              <a:t>День Женского служения</a:t>
            </a:r>
            <a:endParaRPr lang="en-US" b="1" dirty="0">
              <a:latin typeface="Trajan Pro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1" dirty="0" smtClean="0">
                <a:latin typeface="Trajan Pro" pitchFamily="18" charset="0"/>
                <a:cs typeface="Times New Roman" pitchFamily="18" charset="0"/>
              </a:rPr>
              <a:t>Июнь 2012 г.</a:t>
            </a:r>
            <a:endParaRPr lang="en-US" b="1" dirty="0" smtClean="0">
              <a:latin typeface="Trajan Pro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400" b="1" dirty="0" smtClean="0">
                <a:latin typeface="Trajan Pro" pitchFamily="18" charset="0"/>
                <a:cs typeface="Times New Roman" pitchFamily="18" charset="0"/>
              </a:rPr>
              <a:t>автор</a:t>
            </a:r>
            <a:endParaRPr lang="en-US" sz="1400" b="1" dirty="0" smtClean="0">
              <a:latin typeface="Trajan Pro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1600" dirty="0" err="1" smtClean="0"/>
              <a:t>Хелен</a:t>
            </a:r>
            <a:r>
              <a:rPr lang="ru-RU" sz="1600" dirty="0" smtClean="0"/>
              <a:t> Б. </a:t>
            </a:r>
            <a:r>
              <a:rPr lang="ru-RU" sz="1600" dirty="0" err="1" smtClean="0"/>
              <a:t>Галфэн</a:t>
            </a:r>
            <a:endParaRPr lang="en-US" sz="1600" b="1" dirty="0">
              <a:latin typeface="Trajan Pro" pitchFamily="18" charset="0"/>
              <a:cs typeface="Times New Roman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514600" y="6248400"/>
            <a:ext cx="4495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  <a:cs typeface="Times New Roman" pitchFamily="18" charset="0"/>
              </a:rPr>
              <a:t>Генеральная Конференция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  <a:cs typeface="Times New Roman" pitchFamily="18" charset="0"/>
              </a:rPr>
              <a:t>Отдел Женского Служения</a:t>
            </a:r>
            <a:endParaRPr 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8" name="Picture 6" descr="WMLOGO-small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267450"/>
            <a:ext cx="74744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4399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76199" y="0"/>
            <a:ext cx="9220200" cy="685962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986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Когда Иисус проходил мимо, она бросилась вперед и успела коснуться только края Его одежды. И в тот же миг почувствовала</a:t>
            </a:r>
            <a:r>
              <a:rPr lang="en-US" sz="3600" b="1" dirty="0" smtClean="0">
                <a:solidFill>
                  <a:schemeClr val="tx2"/>
                </a:solidFill>
              </a:rPr>
              <a:t>, </a:t>
            </a:r>
            <a:r>
              <a:rPr lang="ru-RU" sz="3600" b="1" dirty="0" smtClean="0">
                <a:solidFill>
                  <a:schemeClr val="tx2"/>
                </a:solidFill>
              </a:rPr>
              <a:t>что исцелилась</a:t>
            </a:r>
            <a:r>
              <a:rPr lang="en-US" sz="3600" b="1" dirty="0" smtClean="0">
                <a:solidFill>
                  <a:schemeClr val="tx2"/>
                </a:solidFill>
              </a:rPr>
              <a:t>. (</a:t>
            </a:r>
            <a:r>
              <a:rPr lang="ru-RU" sz="3600" b="1" dirty="0" smtClean="0">
                <a:solidFill>
                  <a:schemeClr val="tx2"/>
                </a:solidFill>
              </a:rPr>
              <a:t>ЖВ</a:t>
            </a:r>
            <a:r>
              <a:rPr lang="en-US" sz="3600" b="1" dirty="0" smtClean="0">
                <a:solidFill>
                  <a:schemeClr val="tx2"/>
                </a:solidFill>
              </a:rPr>
              <a:t>, </a:t>
            </a:r>
            <a:r>
              <a:rPr lang="ru-RU" sz="3600" b="1" dirty="0" err="1" smtClean="0">
                <a:solidFill>
                  <a:schemeClr val="tx2"/>
                </a:solidFill>
              </a:rPr>
              <a:t>стр</a:t>
            </a:r>
            <a:r>
              <a:rPr lang="en-US" sz="3600" b="1" dirty="0" smtClean="0">
                <a:solidFill>
                  <a:schemeClr val="tx2"/>
                </a:solidFill>
              </a:rPr>
              <a:t>. 343)</a:t>
            </a:r>
            <a:endParaRPr lang="ru-RU" sz="36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890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152400" y="-76200"/>
            <a:ext cx="9296401" cy="69358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1600200"/>
            <a:ext cx="9372600" cy="1143000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 </a:t>
            </a:r>
            <a:r>
              <a:rPr lang="ru-RU" sz="5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Заявление</a:t>
            </a:r>
            <a:r>
              <a:rPr lang="en-US" sz="5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(</a:t>
            </a:r>
            <a:r>
              <a:rPr lang="ru-RU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Ее свидетельство и </a:t>
            </a:r>
            <a:r>
              <a:rPr lang="ru-RU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Божий </a:t>
            </a:r>
            <a:r>
              <a:rPr lang="ru-RU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ответ</a:t>
            </a:r>
            <a:r>
              <a:rPr lang="en-US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)</a:t>
            </a:r>
            <a:endParaRPr lang="en-US" b="1" i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3246437"/>
            <a:ext cx="8915400" cy="20875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В то же время Иисус, почувствовав Сам в Себе, что вышла из Него сила, обратился в народе и сказал: «кто прикоснулся к Моей одежде?» (Марка 5:30) </a:t>
            </a:r>
            <a:endParaRPr lang="ru-RU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04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76199" y="-76200"/>
            <a:ext cx="9220200" cy="693582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7696200" cy="28194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«На Него посмотрели с удивлением. Люди теснили и даже грубо толкали Его со всех сторон, и этот вопрос казался странным»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 (ЖВ, стр. 344).</a:t>
            </a:r>
            <a:endParaRPr lang="ru-RU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251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152399" y="-152400"/>
            <a:ext cx="9296400" cy="70120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1143000"/>
            <a:ext cx="92964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действительно </a:t>
            </a: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затронуло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Меня?</a:t>
            </a:r>
            <a:endParaRPr lang="en-US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362200"/>
            <a:ext cx="6477000" cy="289560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Его затронуло…</a:t>
            </a:r>
            <a:endParaRPr lang="en-US" sz="4000" b="1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800" b="1" dirty="0" smtClean="0">
              <a:solidFill>
                <a:srgbClr val="002060"/>
              </a:solidFill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</a:rPr>
              <a:t>Наша бедность</a:t>
            </a: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</a:rPr>
              <a:t>Немощь и болезнь</a:t>
            </a: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</a:rPr>
              <a:t>Печаль</a:t>
            </a: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</a:rPr>
              <a:t>Грехи</a:t>
            </a:r>
            <a:endParaRPr lang="en-US" sz="4000" b="1" dirty="0" smtClean="0">
              <a:solidFill>
                <a:srgbClr val="002060"/>
              </a:solidFill>
            </a:endParaRPr>
          </a:p>
          <a:p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538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76199" y="-76200"/>
            <a:ext cx="9220200" cy="693582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590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chemeClr val="tx2"/>
                </a:solidFill>
              </a:rPr>
              <a:t>«Глядя в сторону женщины, Иисус настойчиво пытался узнать, кто прикоснулся к Нему»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tx2"/>
                </a:solidFill>
              </a:rPr>
              <a:t> (ЖВ, стр. 344). 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697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152399" y="-152400"/>
            <a:ext cx="9296400" cy="701202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4800" y="2620962"/>
            <a:ext cx="8458200" cy="1189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7200" b="1" dirty="0" smtClean="0">
                <a:solidFill>
                  <a:srgbClr val="0952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Ее свидетельство</a:t>
            </a:r>
            <a:endParaRPr lang="en-US" sz="7200" b="1" dirty="0">
              <a:solidFill>
                <a:srgbClr val="0952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442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152399" y="-76200"/>
            <a:ext cx="9296400" cy="693582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8600" y="1879600"/>
            <a:ext cx="77724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6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«Иисус прикоснулся ко мне… ко мне…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3810000"/>
            <a:ext cx="8915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И Он сделал меня целостной личностью!</a:t>
            </a:r>
            <a:endParaRPr lang="en-US" sz="6000" i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59689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76199" y="-76200"/>
            <a:ext cx="9220200" cy="69358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«Он прикоснулся ко мне»</a:t>
            </a:r>
            <a:endParaRPr lang="en-US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534400" cy="4267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Я был обременен тяжелой ношей,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Шел под тяжестью вины и позора.	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Но Иисус прикоснулся ко мне,	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И я уже больше не тот.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734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76199" y="-152400"/>
            <a:ext cx="9220200" cy="70120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Припев:</a:t>
            </a:r>
            <a:endParaRPr lang="en-US" sz="48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915400" cy="2438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Он прикоснулся ко мне, да, 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Он прикоснулся ко мне,	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О, какая радость наполнила мою душу!	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Я знаю, свершилось чудо	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Он прикоснулся ко мне, 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и я стал целостной личностью. 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922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76199" y="-76200"/>
            <a:ext cx="9220200" cy="693582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8991600" cy="3200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С тех </a:t>
            </a:r>
            <a:r>
              <a:rPr lang="ru-RU" sz="3600" b="1" dirty="0" smtClean="0">
                <a:solidFill>
                  <a:schemeClr val="tx2"/>
                </a:solidFill>
              </a:rPr>
              <a:t>пор, </a:t>
            </a:r>
            <a:r>
              <a:rPr lang="ru-RU" sz="3600" b="1" dirty="0" smtClean="0">
                <a:solidFill>
                  <a:schemeClr val="tx2"/>
                </a:solidFill>
              </a:rPr>
              <a:t>как я встретил этого благословенного Спасителя,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С тех </a:t>
            </a:r>
            <a:r>
              <a:rPr lang="ru-RU" sz="3600" b="1" dirty="0" smtClean="0">
                <a:solidFill>
                  <a:schemeClr val="tx2"/>
                </a:solidFill>
              </a:rPr>
              <a:t>пор, </a:t>
            </a:r>
            <a:r>
              <a:rPr lang="ru-RU" sz="3600" b="1" dirty="0" smtClean="0">
                <a:solidFill>
                  <a:schemeClr val="tx2"/>
                </a:solidFill>
              </a:rPr>
              <a:t>как Он очистил меня и сделал меня целостной личностью,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Я не устану славить Его,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Я буду восклицать об этом всю вечность.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761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76199" y="0"/>
            <a:ext cx="9220200" cy="685962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200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i="1" dirty="0" smtClean="0"/>
              <a:t>«Женщина, видя, что она не утаилась, с трепетом подошла и, пав пред Ним, объявила Ему перед всем народом, по какой причине прикоснулась к Нему и как тотчас исцелилась».</a:t>
            </a:r>
            <a:endParaRPr lang="ru-RU" sz="3600" b="1" dirty="0" smtClean="0"/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Луки</a:t>
            </a:r>
            <a:r>
              <a:rPr lang="en-US" b="1" dirty="0" smtClean="0">
                <a:solidFill>
                  <a:srgbClr val="002060"/>
                </a:solidFill>
              </a:rPr>
              <a:t> 8:47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336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152399" y="-76200"/>
            <a:ext cx="9296400" cy="6935821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762000" y="2286000"/>
            <a:ext cx="7543800" cy="243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Он прикоснулся ко мне, да, 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Он прикоснулся ко мне,	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О, какая радость наполнила мою душу!	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Я знаю, свершилось чудо	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Он прикоснулся ко мне, 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и я стал целостной личностью. </a:t>
            </a:r>
            <a:endParaRPr lang="en-US" sz="3600" b="1" dirty="0">
              <a:solidFill>
                <a:schemeClr val="tx2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Припев:</a:t>
            </a:r>
            <a:endParaRPr lang="en-US" sz="48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583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76199" y="-152400"/>
            <a:ext cx="9220200" cy="701202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«Всякий дар от Бога — для нашего собственного блага. </a:t>
            </a:r>
            <a:r>
              <a:rPr lang="ru-RU" sz="3600" i="1" u="sng" dirty="0" smtClean="0">
                <a:solidFill>
                  <a:srgbClr val="FF3300"/>
                </a:solidFill>
              </a:rPr>
              <a:t>Это укрепляет веру, </a:t>
            </a:r>
            <a:r>
              <a:rPr lang="ru-RU" sz="3600" i="1" u="sng" dirty="0" smtClean="0">
                <a:solidFill>
                  <a:srgbClr val="FF3300"/>
                </a:solidFill>
              </a:rPr>
              <a:t>так, </a:t>
            </a:r>
            <a:r>
              <a:rPr lang="ru-RU" sz="3600" i="1" u="sng" dirty="0" smtClean="0">
                <a:solidFill>
                  <a:srgbClr val="FF3300"/>
                </a:solidFill>
              </a:rPr>
              <a:t>что мы можем просить и получать еще и еще… </a:t>
            </a:r>
            <a:r>
              <a:rPr lang="ru-RU" sz="3600" b="1" dirty="0" smtClean="0">
                <a:solidFill>
                  <a:schemeClr val="tx2"/>
                </a:solidFill>
              </a:rPr>
              <a:t>Человек, откликающийся на благодать Бога</a:t>
            </a:r>
            <a:r>
              <a:rPr lang="ru-RU" sz="3600" i="1" dirty="0" smtClean="0">
                <a:solidFill>
                  <a:srgbClr val="FF3300"/>
                </a:solidFill>
              </a:rPr>
              <a:t>, </a:t>
            </a:r>
            <a:r>
              <a:rPr lang="ru-RU" sz="3600" i="1" u="sng" dirty="0" smtClean="0">
                <a:solidFill>
                  <a:srgbClr val="FF3300"/>
                </a:solidFill>
              </a:rPr>
              <a:t>подобен орошаемому саду. </a:t>
            </a:r>
            <a:endParaRPr lang="ru-RU" sz="3600" b="1" i="1" u="sng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ru-RU" sz="3600" b="1" i="1" dirty="0" smtClean="0">
              <a:solidFill>
                <a:srgbClr val="002060"/>
              </a:solidFill>
            </a:endParaRPr>
          </a:p>
          <a:p>
            <a:pPr algn="ctr"/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873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76199" y="-76200"/>
            <a:ext cx="9220200" cy="693582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i="1" u="sng" dirty="0" smtClean="0">
                <a:solidFill>
                  <a:srgbClr val="FF3300"/>
                </a:solidFill>
                <a:latin typeface="Palatino Linotype" pitchFamily="18" charset="0"/>
              </a:rPr>
              <a:t>«Он будет источать целительную силу. Свет его рассеет тьму, и слава Господня явится на нем. 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Palatino Linotype" pitchFamily="18" charset="0"/>
              </a:rPr>
              <a:t>Будем же всегда помнить милосердие Господа и множество Его благодеяний» </a:t>
            </a:r>
          </a:p>
          <a:p>
            <a:pPr marL="0" indent="0" algn="ctr">
              <a:buNone/>
            </a:pPr>
            <a:r>
              <a:rPr lang="ru-RU" sz="3600" b="1" i="1" dirty="0" smtClean="0">
                <a:solidFill>
                  <a:schemeClr val="tx2"/>
                </a:solidFill>
                <a:latin typeface="Palatino Linotype" pitchFamily="18" charset="0"/>
              </a:rPr>
              <a:t>(ЖВ, стр. 348).</a:t>
            </a:r>
            <a:endParaRPr lang="ru-RU" sz="3600" b="1" i="1" u="sng" dirty="0" smtClean="0">
              <a:solidFill>
                <a:srgbClr val="FF3300"/>
              </a:solidFill>
              <a:latin typeface="Palatino Linotype" pitchFamily="18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01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76199" y="-76200"/>
            <a:ext cx="9220200" cy="693582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Все дышащее ДА СЛАВИТ </a:t>
            </a:r>
            <a:r>
              <a:rPr lang="ru-RU" sz="4800" b="1" dirty="0" smtClean="0">
                <a:solidFill>
                  <a:srgbClr val="002060"/>
                </a:solidFill>
              </a:rPr>
              <a:t>БОГА</a:t>
            </a:r>
            <a:r>
              <a:rPr lang="ru-RU" sz="4800" b="1" dirty="0" smtClean="0">
                <a:solidFill>
                  <a:srgbClr val="002060"/>
                </a:solidFill>
              </a:rPr>
              <a:t>!</a:t>
            </a:r>
            <a:endParaRPr lang="en-US" sz="48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Пс. </a:t>
            </a:r>
            <a:r>
              <a:rPr lang="en-US" sz="3600" b="1" dirty="0" smtClean="0">
                <a:solidFill>
                  <a:srgbClr val="002060"/>
                </a:solidFill>
              </a:rPr>
              <a:t>150:6</a:t>
            </a:r>
          </a:p>
          <a:p>
            <a:pPr algn="ctr"/>
            <a:endParaRPr lang="en-US" sz="4800" b="1" dirty="0"/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Слава Господу</a:t>
            </a:r>
            <a:r>
              <a:rPr lang="en-US" sz="6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!</a:t>
            </a:r>
            <a:endParaRPr lang="en-US" sz="6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45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76199" y="0"/>
            <a:ext cx="9220200" cy="685962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История о ней записана в Мф. </a:t>
            </a:r>
            <a:r>
              <a:rPr lang="en-US" sz="3600" b="1" dirty="0" smtClean="0">
                <a:solidFill>
                  <a:srgbClr val="002060"/>
                </a:solidFill>
              </a:rPr>
              <a:t>9:20-22, </a:t>
            </a:r>
            <a:br>
              <a:rPr lang="en-US" sz="3600" b="1" dirty="0" smtClean="0">
                <a:solidFill>
                  <a:srgbClr val="002060"/>
                </a:solidFill>
              </a:rPr>
            </a:br>
            <a:r>
              <a:rPr lang="en-US" sz="3600" b="1" dirty="0" smtClean="0">
                <a:solidFill>
                  <a:srgbClr val="002060"/>
                </a:solidFill>
              </a:rPr>
              <a:t>Ma</a:t>
            </a:r>
            <a:r>
              <a:rPr lang="ru-RU" sz="3600" b="1" dirty="0" err="1" smtClean="0">
                <a:solidFill>
                  <a:srgbClr val="002060"/>
                </a:solidFill>
              </a:rPr>
              <a:t>р</a:t>
            </a:r>
            <a:r>
              <a:rPr lang="en-US" sz="3600" b="1" dirty="0" smtClean="0">
                <a:solidFill>
                  <a:srgbClr val="002060"/>
                </a:solidFill>
              </a:rPr>
              <a:t>k </a:t>
            </a:r>
            <a:r>
              <a:rPr lang="en-US" sz="3600" b="1" dirty="0" smtClean="0">
                <a:solidFill>
                  <a:srgbClr val="002060"/>
                </a:solidFill>
              </a:rPr>
              <a:t>5:25-34, </a:t>
            </a:r>
            <a:r>
              <a:rPr lang="ru-RU" sz="3600" b="1" dirty="0" smtClean="0">
                <a:solidFill>
                  <a:srgbClr val="002060"/>
                </a:solidFill>
              </a:rPr>
              <a:t>и Лк. </a:t>
            </a:r>
            <a:r>
              <a:rPr lang="en-US" sz="3600" b="1" dirty="0" smtClean="0">
                <a:solidFill>
                  <a:srgbClr val="002060"/>
                </a:solidFill>
              </a:rPr>
              <a:t>8:43-48. </a:t>
            </a:r>
            <a:br>
              <a:rPr lang="en-US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Целая глава книги «Желание веков» под названием «Прикосновение веры» посвящена описанию ее жизни.</a:t>
            </a:r>
            <a:r>
              <a:rPr lang="en-US" sz="3600" b="1" dirty="0" smtClean="0">
                <a:solidFill>
                  <a:srgbClr val="002060"/>
                </a:solidFill>
              </a:rPr>
              <a:t/>
            </a:r>
            <a:br>
              <a:rPr lang="en-US" sz="3600" b="1" dirty="0" smtClean="0">
                <a:solidFill>
                  <a:srgbClr val="002060"/>
                </a:solidFill>
              </a:rPr>
            </a:b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958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152399" y="-152400"/>
            <a:ext cx="9296400" cy="70120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</a:t>
            </a:r>
            <a:r>
              <a:rPr lang="ru-RU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Отчаянье </a:t>
            </a:r>
            <a:r>
              <a:rPr lang="en-US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(</a:t>
            </a:r>
            <a:r>
              <a:rPr lang="ru-RU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Ее нужда</a:t>
            </a:r>
            <a:r>
              <a:rPr lang="en-US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)</a:t>
            </a:r>
            <a:endParaRPr lang="en-US" i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514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История о ней происходит в </a:t>
            </a:r>
            <a:r>
              <a:rPr lang="ru-RU" sz="3600" b="1" dirty="0" smtClean="0">
                <a:solidFill>
                  <a:srgbClr val="002060"/>
                </a:solidFill>
              </a:rPr>
              <a:t>день, </a:t>
            </a:r>
            <a:r>
              <a:rPr lang="ru-RU" sz="3600" b="1" dirty="0" smtClean="0">
                <a:solidFill>
                  <a:srgbClr val="002060"/>
                </a:solidFill>
              </a:rPr>
              <a:t>когда Иаир пришел к Иисусу. Его дочь умирала и </a:t>
            </a:r>
            <a:r>
              <a:rPr lang="ru-RU" sz="3600" b="1" dirty="0" smtClean="0">
                <a:solidFill>
                  <a:schemeClr val="tx2"/>
                </a:solidFill>
              </a:rPr>
              <a:t>обеспокоенный, встревоженный, любящий отец ужасно торопился. </a:t>
            </a:r>
          </a:p>
          <a:p>
            <a:pPr marL="0" indent="0">
              <a:buNone/>
            </a:pPr>
            <a:endParaRPr lang="ru-RU" sz="3600" b="1" dirty="0" smtClean="0">
              <a:solidFill>
                <a:srgbClr val="002060"/>
              </a:solidFill>
            </a:endParaRPr>
          </a:p>
          <a:p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25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76199" y="0"/>
            <a:ext cx="9220200" cy="685962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3733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Затем, </a:t>
            </a:r>
            <a:r>
              <a:rPr lang="ru-RU" sz="3600" b="1" dirty="0" smtClean="0">
                <a:solidFill>
                  <a:srgbClr val="002060"/>
                </a:solidFill>
              </a:rPr>
              <a:t>на сцене появляется бедная женщина. У нее тоже была отчаянная нужда. Услышав об этом человеке по имени </a:t>
            </a:r>
            <a:r>
              <a:rPr lang="ru-RU" sz="3600" b="1" dirty="0" smtClean="0">
                <a:solidFill>
                  <a:srgbClr val="002060"/>
                </a:solidFill>
              </a:rPr>
              <a:t>Иисус, Который </a:t>
            </a:r>
            <a:r>
              <a:rPr lang="ru-RU" sz="3600" b="1" dirty="0" smtClean="0">
                <a:solidFill>
                  <a:srgbClr val="002060"/>
                </a:solidFill>
              </a:rPr>
              <a:t>принимает всех </a:t>
            </a:r>
            <a:r>
              <a:rPr lang="ru-RU" sz="3600" b="1" dirty="0" smtClean="0">
                <a:solidFill>
                  <a:srgbClr val="002060"/>
                </a:solidFill>
              </a:rPr>
              <a:t>людей, </a:t>
            </a:r>
            <a:r>
              <a:rPr lang="ru-RU" sz="3600" b="1" dirty="0" smtClean="0">
                <a:solidFill>
                  <a:srgbClr val="002060"/>
                </a:solidFill>
              </a:rPr>
              <a:t>несмотря на </a:t>
            </a:r>
            <a:r>
              <a:rPr lang="ru-RU" sz="3600" b="1" dirty="0" smtClean="0">
                <a:solidFill>
                  <a:srgbClr val="002060"/>
                </a:solidFill>
              </a:rPr>
              <a:t>то, </a:t>
            </a:r>
            <a:r>
              <a:rPr lang="ru-RU" sz="3600" b="1" dirty="0" smtClean="0">
                <a:solidFill>
                  <a:srgbClr val="002060"/>
                </a:solidFill>
              </a:rPr>
              <a:t>кем они являются, она последовала за Ним.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278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" y="0"/>
            <a:ext cx="9144000" cy="68596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</a:t>
            </a:r>
            <a:r>
              <a:rPr lang="ru-RU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Решимость </a:t>
            </a:r>
            <a:r>
              <a:rPr lang="en-US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(</a:t>
            </a:r>
            <a:r>
              <a:rPr lang="ru-RU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Ее вера</a:t>
            </a:r>
            <a:r>
              <a:rPr lang="en-US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)</a:t>
            </a:r>
            <a:endParaRPr lang="en-US" i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9237"/>
            <a:ext cx="8229600" cy="2620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«Надежда ожила, когда она услышала об исцелении, совершенном Христом. Женщина была уверена: если ей удастся только подойти к Нему, она исцелится» (ЖВ, стр. 343). </a:t>
            </a:r>
          </a:p>
          <a:p>
            <a:pPr algn="ctr"/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276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76199" y="0"/>
            <a:ext cx="9220200" cy="685962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667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i="1" dirty="0" smtClean="0">
                <a:solidFill>
                  <a:schemeClr val="tx2"/>
                </a:solidFill>
              </a:rPr>
              <a:t>«</a:t>
            </a:r>
            <a:r>
              <a:rPr lang="ru-RU" sz="4400" b="1" i="1" dirty="0" smtClean="0">
                <a:solidFill>
                  <a:schemeClr val="tx2"/>
                </a:solidFill>
              </a:rPr>
              <a:t>Если, </a:t>
            </a:r>
            <a:r>
              <a:rPr lang="ru-RU" sz="4400" b="1" i="1" dirty="0" smtClean="0">
                <a:solidFill>
                  <a:schemeClr val="tx2"/>
                </a:solidFill>
              </a:rPr>
              <a:t>хотя к одежде Его </a:t>
            </a:r>
            <a:r>
              <a:rPr lang="ru-RU" sz="4400" b="1" i="1" u="sng" dirty="0" smtClean="0">
                <a:solidFill>
                  <a:schemeClr val="tx2"/>
                </a:solidFill>
              </a:rPr>
              <a:t>прикоснусь</a:t>
            </a:r>
            <a:r>
              <a:rPr lang="en-US" sz="4400" b="1" i="1" dirty="0" smtClean="0">
                <a:solidFill>
                  <a:schemeClr val="tx2"/>
                </a:solidFill>
              </a:rPr>
              <a:t>, </a:t>
            </a:r>
            <a:r>
              <a:rPr lang="ru-RU" sz="4400" b="1" i="1" dirty="0" smtClean="0">
                <a:solidFill>
                  <a:schemeClr val="tx2"/>
                </a:solidFill>
              </a:rPr>
              <a:t>то выздоровею</a:t>
            </a:r>
            <a:r>
              <a:rPr lang="en-US" sz="4400" b="1" i="1" dirty="0" smtClean="0">
                <a:solidFill>
                  <a:schemeClr val="tx2"/>
                </a:solidFill>
              </a:rPr>
              <a:t>»</a:t>
            </a:r>
            <a:endParaRPr lang="ru-RU" sz="4400" b="1" i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en-US" sz="4400" b="1" i="1" dirty="0" smtClean="0">
                <a:solidFill>
                  <a:schemeClr val="tx2"/>
                </a:solidFill>
              </a:rPr>
              <a:t>(</a:t>
            </a:r>
            <a:r>
              <a:rPr lang="ru-RU" sz="4400" b="1" i="1" dirty="0" smtClean="0">
                <a:solidFill>
                  <a:schemeClr val="tx2"/>
                </a:solidFill>
              </a:rPr>
              <a:t>Марка</a:t>
            </a:r>
            <a:r>
              <a:rPr lang="en-US" sz="4400" b="1" i="1" dirty="0" smtClean="0">
                <a:solidFill>
                  <a:schemeClr val="tx2"/>
                </a:solidFill>
              </a:rPr>
              <a:t> 5:28).</a:t>
            </a:r>
            <a:endParaRPr lang="en-US" sz="44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004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http://truthworks.org/wp-content/uploads/2010/07/Touch-His-Robe1-450x372.jpg"/>
          <p:cNvPicPr>
            <a:picLocks noChangeAspect="1" noChangeArrowheads="1"/>
          </p:cNvPicPr>
          <p:nvPr/>
        </p:nvPicPr>
        <p:blipFill>
          <a:blip r:embed="rId3" cstate="print"/>
          <a:srcRect l="4587" t="2338" b="332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Subtitle 2"/>
          <p:cNvSpPr>
            <a:spLocks noGrp="1"/>
          </p:cNvSpPr>
          <p:nvPr>
            <p:ph type="ctrTitle"/>
          </p:nvPr>
        </p:nvSpPr>
        <p:spPr>
          <a:xfrm>
            <a:off x="685800" y="5486400"/>
            <a:ext cx="83058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Какая великая вера в Иисуса!</a:t>
            </a:r>
            <a:endParaRPr 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986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76199" y="0"/>
            <a:ext cx="9220200" cy="68596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</a:t>
            </a:r>
            <a:r>
              <a:rPr lang="ru-RU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Освобождение </a:t>
            </a:r>
            <a:r>
              <a:rPr lang="en-US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(</a:t>
            </a:r>
            <a:r>
              <a:rPr lang="ru-RU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Ее исцеление</a:t>
            </a:r>
            <a:r>
              <a:rPr lang="en-US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)</a:t>
            </a:r>
            <a:endParaRPr lang="en-US" i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1"/>
            <a:ext cx="8229600" cy="3200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«Вот она — благоприятная возможность! 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Великий Врач рядом, но среди всеобщего смятения нельзя было поговорить с Ним или подойти к Нему поближе. Боясь упустить единственную возможность исцелиться, она устремилась вперед… </a:t>
            </a:r>
          </a:p>
          <a:p>
            <a:pPr>
              <a:buNone/>
            </a:pPr>
            <a:endParaRPr lang="ru-RU" b="1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65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580</Words>
  <Application>Microsoft Office PowerPoint</Application>
  <PresentationFormat>Экран (4:3)</PresentationFormat>
  <Paragraphs>70</Paragraphs>
  <Slides>23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Office Theme</vt:lpstr>
      <vt:lpstr>Слайд 1</vt:lpstr>
      <vt:lpstr>Слайд 2</vt:lpstr>
      <vt:lpstr>Слайд 3</vt:lpstr>
      <vt:lpstr>I. Отчаянье (Ее нужда)</vt:lpstr>
      <vt:lpstr>Слайд 5</vt:lpstr>
      <vt:lpstr>II.  Решимость (Ее вера)</vt:lpstr>
      <vt:lpstr>Слайд 7</vt:lpstr>
      <vt:lpstr>Какая великая вера в Иисуса!</vt:lpstr>
      <vt:lpstr>III. Освобождение (Ее исцеление)</vt:lpstr>
      <vt:lpstr>Слайд 10</vt:lpstr>
      <vt:lpstr>IV.  Заявление (Ее свидетельство и Божий ответ)</vt:lpstr>
      <vt:lpstr>Слайд 12</vt:lpstr>
      <vt:lpstr>Что действительно затронуло Меня?</vt:lpstr>
      <vt:lpstr>Слайд 14</vt:lpstr>
      <vt:lpstr>Слайд 15</vt:lpstr>
      <vt:lpstr>Слайд 16</vt:lpstr>
      <vt:lpstr>«Он прикоснулся ко мне»</vt:lpstr>
      <vt:lpstr>Припев:</vt:lpstr>
      <vt:lpstr>Слайд 19</vt:lpstr>
      <vt:lpstr>Припев: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Raquel Arrais</dc:creator>
  <cp:lastModifiedBy>raostrovskaya</cp:lastModifiedBy>
  <cp:revision>19</cp:revision>
  <dcterms:created xsi:type="dcterms:W3CDTF">2012-01-30T16:00:11Z</dcterms:created>
  <dcterms:modified xsi:type="dcterms:W3CDTF">2012-05-07T14:49:58Z</dcterms:modified>
</cp:coreProperties>
</file>