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66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01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33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37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714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872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97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245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3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892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553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8AAC-4E41-4184-80D3-8115737FAC3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5190-1BD3-452A-8A11-A7EA62E8C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08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Backgrounds\BACKGROUND\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806575"/>
            <a:ext cx="7772400" cy="11652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ВОЗЛЮБЛЕННЫЕ </a:t>
            </a:r>
            <a:r>
              <a:rPr lang="ru-RU" sz="4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и</a:t>
            </a:r>
            <a:r>
              <a:rPr lang="en-US" sz="4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УКРЕПЛЕННЫЕ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Автор –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Мейбл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Данбар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088" y="6324600"/>
            <a:ext cx="4205712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</a:rPr>
              <a:t>Генеральная конференция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</a:rPr>
              <a:t>      </a:t>
            </a:r>
            <a:r>
              <a:rPr lang="ru-RU" sz="1200" b="1" dirty="0" smtClean="0">
                <a:solidFill>
                  <a:schemeClr val="bg1"/>
                </a:solidFill>
              </a:rPr>
              <a:t>Отдел женского служения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200" b="1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20000"/>
              </a:lnSpc>
            </a:pPr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59436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Palatino Linotype" pitchFamily="18" charset="0"/>
              </a:rPr>
              <a:t>День профилактики насилия</a:t>
            </a:r>
            <a:r>
              <a:rPr lang="en-US" sz="2800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Palatino Linotype" pitchFamily="18" charset="0"/>
              </a:rPr>
              <a:t>2011 </a:t>
            </a:r>
            <a:endParaRPr lang="en-US" sz="2800" i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110000"/>
              </a:lnSpc>
            </a:pPr>
            <a:endParaRPr lang="en-US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    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7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63902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00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0"/>
            <a:ext cx="6858000" cy="5867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Насилию подвергаются женщины всех возрастов, рас, национальностей и социально-экономического положения. </a:t>
            </a:r>
            <a:r>
              <a:rPr lang="ru-RU" dirty="0" smtClean="0"/>
              <a:t>Некоторые формы насилия совершаются по половому признаку и от них больше всего страдают именно женщины – физическое насилие, изнасилования,  сексуальные домогательства и работорговля.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58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Backgrounds\slid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534400" cy="490696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виды насилия совершаются во многих семьях, в том числе и христианских. Мы никогда не должны думать, что жестокое обращение не встречается в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адвентистских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семьях.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93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09600"/>
            <a:ext cx="6858000" cy="5181600"/>
          </a:xfrm>
        </p:spPr>
        <p:txBody>
          <a:bodyPr>
            <a:normAutofit/>
          </a:bodyPr>
          <a:lstStyle/>
          <a:p>
            <a:r>
              <a:rPr lang="ru-RU" dirty="0" smtClean="0"/>
              <a:t>Опрос, проведенный в </a:t>
            </a:r>
            <a:r>
              <a:rPr lang="ru-RU" dirty="0" err="1" smtClean="0"/>
              <a:t>Северо-Американской</a:t>
            </a:r>
            <a:r>
              <a:rPr lang="ru-RU" dirty="0" smtClean="0"/>
              <a:t> конференции среди 1431 человек – мужчин и женщин, показал поразительную статистику</a:t>
            </a:r>
            <a:r>
              <a:rPr lang="en-US" dirty="0" smtClean="0"/>
              <a:t>. </a:t>
            </a:r>
            <a:r>
              <a:rPr lang="ru-RU" b="1" i="1" dirty="0" smtClean="0">
                <a:solidFill>
                  <a:srgbClr val="C00000"/>
                </a:solidFill>
              </a:rPr>
              <a:t>Почти </a:t>
            </a:r>
            <a:r>
              <a:rPr lang="en-US" b="1" i="1" dirty="0" smtClean="0">
                <a:solidFill>
                  <a:srgbClr val="C00000"/>
                </a:solidFill>
              </a:rPr>
              <a:t>34 </a:t>
            </a:r>
            <a:r>
              <a:rPr lang="ru-RU" b="1" i="1" dirty="0" smtClean="0">
                <a:solidFill>
                  <a:srgbClr val="C00000"/>
                </a:solidFill>
              </a:rPr>
              <a:t>процента женщин и более 20 процентов мужчин сообщили об оскорблениях со стороны своего сексуального партнера.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453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0"/>
            <a:ext cx="6858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Злонамеренные действия – это действия греховные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dirty="0" smtClean="0"/>
              <a:t>Они являются оскорблением Божьего нравственного закона. Они разделяют преступника с Богом и с людьми».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 в семье – вопрос греха! 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Источник</a:t>
            </a:r>
            <a:r>
              <a:rPr lang="en-US" sz="1600" dirty="0" smtClean="0"/>
              <a:t>) James </a:t>
            </a:r>
            <a:r>
              <a:rPr lang="en-US" sz="1600" dirty="0"/>
              <a:t>and Phyllis </a:t>
            </a:r>
            <a:r>
              <a:rPr lang="en-US" sz="1600" dirty="0" err="1"/>
              <a:t>Alsdurf</a:t>
            </a:r>
            <a:r>
              <a:rPr lang="en-US" sz="1600" dirty="0"/>
              <a:t>, </a:t>
            </a:r>
            <a:r>
              <a:rPr lang="en-US" sz="1600" i="1" dirty="0"/>
              <a:t>Battered into Submission</a:t>
            </a:r>
            <a:r>
              <a:rPr lang="en-US" sz="1600" dirty="0"/>
              <a:t>. Westmont, IL:  </a:t>
            </a:r>
            <a:r>
              <a:rPr lang="en-US" sz="1600" dirty="0" err="1"/>
              <a:t>InterVarsity</a:t>
            </a:r>
            <a:r>
              <a:rPr lang="en-US" sz="1600" dirty="0"/>
              <a:t> Press, 1986, pp. 61-62.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635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553200" cy="4648201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Мы должны использовать свои дары для служения Богу, друг другу и окружающему миру</a:t>
            </a:r>
            <a:r>
              <a:rPr lang="en-US" sz="3600" dirty="0" smtClean="0"/>
              <a:t>.  </a:t>
            </a:r>
            <a:r>
              <a:rPr lang="ru-RU" sz="3600" b="1" i="1" dirty="0" smtClean="0">
                <a:solidFill>
                  <a:srgbClr val="C00000"/>
                </a:solidFill>
              </a:rPr>
              <a:t>Крайне важно, чтобы мы учили единству и взаимности во взаимоотношениях и были в этом образцом для подражания для будущих поколений. 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85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6294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dirty="0" smtClean="0"/>
              <a:t>Женщины и мужчины нужны друг другу. Ни те, ни другие не могут эффективно служить Господу, отделяясь друг от друга и испытывая чувства превосходства или неполноценности по отношению к другому</a:t>
            </a:r>
            <a:r>
              <a:rPr lang="en-US" sz="4000" dirty="0" smtClean="0"/>
              <a:t>. 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нужно работать в команде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29395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33400"/>
            <a:ext cx="7315200" cy="632460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тогда благословляется, когда роль как женщин, так и мужчин не только признается, но практикуется и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усиливается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Когда это происходит, взаимоотношения становятся более прочными. Брак укрепляется. </a:t>
            </a:r>
            <a:endParaRPr lang="en-US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41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43000"/>
            <a:ext cx="65532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Укрепляются наши церкви, конференции и общества. Мы будем учить такой системе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богопоклонения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служения, которая остановит порочный цикл домашнего и сексуального насилия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68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Иисус относился к женщинам, пострадавшим от насилия?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362200"/>
            <a:ext cx="7010400" cy="4221163"/>
          </a:xfrm>
        </p:spPr>
        <p:txBody>
          <a:bodyPr>
            <a:normAutofit/>
          </a:bodyPr>
          <a:lstStyle/>
          <a:p>
            <a:r>
              <a:rPr lang="ru-RU" i="1" dirty="0" smtClean="0"/>
              <a:t>Он </a:t>
            </a:r>
            <a:r>
              <a:rPr lang="ru-RU" b="1" i="1" dirty="0" smtClean="0">
                <a:solidFill>
                  <a:srgbClr val="C00000"/>
                </a:solidFill>
              </a:rPr>
              <a:t>прощал </a:t>
            </a:r>
            <a:r>
              <a:rPr lang="ru-RU" i="1" dirty="0" smtClean="0"/>
              <a:t>их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r>
              <a:rPr lang="ru-RU" i="1" dirty="0" smtClean="0"/>
              <a:t>Он не осуждал, но </a:t>
            </a:r>
            <a:r>
              <a:rPr lang="ru-RU" b="1" i="1" dirty="0" smtClean="0">
                <a:solidFill>
                  <a:srgbClr val="C00000"/>
                </a:solidFill>
              </a:rPr>
              <a:t>проявлял милосердие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i="1" dirty="0" smtClean="0"/>
              <a:t>Он проявлял к ним</a:t>
            </a:r>
            <a:r>
              <a:rPr lang="en-US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любовь</a:t>
            </a:r>
            <a:r>
              <a:rPr lang="en-US" i="1" dirty="0" smtClean="0"/>
              <a:t>, </a:t>
            </a:r>
            <a:r>
              <a:rPr lang="ru-RU" i="1" dirty="0" smtClean="0"/>
              <a:t>понимание и чуткость</a:t>
            </a:r>
            <a:r>
              <a:rPr lang="en-US" dirty="0" smtClean="0"/>
              <a:t>. </a:t>
            </a:r>
            <a:endParaRPr lang="en-US" dirty="0"/>
          </a:p>
          <a:p>
            <a:r>
              <a:rPr lang="ru-RU" i="1" dirty="0" smtClean="0"/>
              <a:t>Он </a:t>
            </a:r>
            <a:r>
              <a:rPr lang="ru-RU" b="1" i="1" dirty="0" smtClean="0">
                <a:solidFill>
                  <a:srgbClr val="C00000"/>
                </a:solidFill>
              </a:rPr>
              <a:t>исцелял</a:t>
            </a:r>
            <a:r>
              <a:rPr lang="en-US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smtClean="0">
                <a:solidFill>
                  <a:srgbClr val="C00000"/>
                </a:solidFill>
              </a:rPr>
              <a:t>очищал </a:t>
            </a:r>
            <a:r>
              <a:rPr lang="ru-RU" i="1" dirty="0" smtClean="0"/>
              <a:t>и укреплял их.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996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 ли Иисус 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укрепляет ли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81200"/>
            <a:ext cx="6934200" cy="3276600"/>
          </a:xfrm>
        </p:spPr>
        <p:txBody>
          <a:bodyPr>
            <a:noAutofit/>
          </a:bodyPr>
          <a:lstStyle/>
          <a:p>
            <a:r>
              <a:rPr lang="ru-RU" dirty="0" smtClean="0"/>
              <a:t>Иисус прощает нас</a:t>
            </a:r>
            <a:endParaRPr lang="en-US" dirty="0"/>
          </a:p>
          <a:p>
            <a:r>
              <a:rPr lang="ru-RU" dirty="0" smtClean="0"/>
              <a:t>Иисус проявляет к нам любовь и чуткость</a:t>
            </a:r>
            <a:endParaRPr lang="en-US" dirty="0"/>
          </a:p>
          <a:p>
            <a:r>
              <a:rPr lang="ru-RU" dirty="0" smtClean="0"/>
              <a:t>Иисус исцеляет, очищает и </a:t>
            </a:r>
            <a:r>
              <a:rPr lang="ru-RU" dirty="0" smtClean="0"/>
              <a:t>наделяет нас силой</a:t>
            </a:r>
            <a:endParaRPr lang="en-US" dirty="0"/>
          </a:p>
          <a:p>
            <a:r>
              <a:rPr lang="ru-RU" dirty="0" smtClean="0"/>
              <a:t>Иисус не осуждает, но проявляет к нам милосердие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59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6858000" cy="5105400"/>
          </a:xfrm>
        </p:spPr>
        <p:txBody>
          <a:bodyPr>
            <a:normAutofit/>
          </a:bodyPr>
          <a:lstStyle/>
          <a:p>
            <a:r>
              <a:rPr lang="ru-RU" dirty="0" smtClean="0"/>
              <a:t>Бытие </a:t>
            </a:r>
            <a:r>
              <a:rPr lang="en-US" dirty="0" smtClean="0"/>
              <a:t>1:16</a:t>
            </a:r>
            <a:r>
              <a:rPr lang="en-US" dirty="0"/>
              <a:t>, 17 </a:t>
            </a:r>
            <a:r>
              <a:rPr lang="ru-RU" dirty="0" smtClean="0"/>
              <a:t>и </a:t>
            </a:r>
            <a:r>
              <a:rPr lang="en-US" dirty="0" smtClean="0"/>
              <a:t>2:18-24</a:t>
            </a:r>
            <a:r>
              <a:rPr lang="ru-RU" dirty="0" smtClean="0"/>
              <a:t> повествует об особом священном сотворении человека. С начала времен женщина и мужчина были созданы для владычества над землей.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 сказал Бог: сотворим человека по образу Нашему по подобию Нашему»</a:t>
            </a:r>
          </a:p>
        </p:txBody>
      </p:sp>
    </p:spTree>
    <p:extLst>
      <p:ext uri="{BB962C8B-B14F-4D97-AF65-F5344CB8AC3E}">
        <p14:creationId xmlns="" xmlns:p14="http://schemas.microsoft.com/office/powerpoint/2010/main" val="10386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70104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Иисус восстанавливает наши души и делает нас целостными</a:t>
            </a:r>
            <a:endParaRPr lang="en-US" sz="1500" dirty="0"/>
          </a:p>
          <a:p>
            <a:pPr lvl="0"/>
            <a:r>
              <a:rPr lang="ru-RU" dirty="0" smtClean="0"/>
              <a:t>Иисус воскрешает нас от духовной смерти</a:t>
            </a:r>
            <a:endParaRPr lang="en-US" dirty="0" smtClean="0"/>
          </a:p>
          <a:p>
            <a:pPr lvl="0"/>
            <a:r>
              <a:rPr lang="ru-RU" dirty="0" smtClean="0"/>
              <a:t>Иисус дает нам возможность быть спасенными. Путь спасения одинаков как для мужчин, так и для женщин. И те, и другие могут быть прощены, получить вечную жизнь и стать сыновьями и дочерьми в Божьей семье </a:t>
            </a:r>
            <a:r>
              <a:rPr lang="en-US" sz="2200" dirty="0" smtClean="0"/>
              <a:t>(</a:t>
            </a:r>
            <a:r>
              <a:rPr lang="ru-RU" sz="2200" dirty="0" smtClean="0"/>
              <a:t>Римлянам </a:t>
            </a:r>
            <a:r>
              <a:rPr lang="en-US" sz="2200" dirty="0" smtClean="0"/>
              <a:t>8:16-17</a:t>
            </a:r>
            <a:r>
              <a:rPr lang="en-US" sz="2200" dirty="0"/>
              <a:t>).</a:t>
            </a:r>
            <a:r>
              <a:rPr lang="en-US" sz="2200" i="1" dirty="0"/>
              <a:t> 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42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0"/>
            <a:ext cx="6781800" cy="5334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 предоставляет нам безграничную силу и возможности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“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человек, сотворенный по образу Божьему, наделен свойствами, схожими со способностями Создателя, - индивидуальностью, способностью думать и действовать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2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89037"/>
            <a:ext cx="68580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Иисус будет с нами</a:t>
            </a:r>
            <a:r>
              <a:rPr lang="en-US" b="1" dirty="0" smtClean="0">
                <a:solidFill>
                  <a:srgbClr val="002060"/>
                </a:solidFill>
              </a:rPr>
              <a:t>:  “</a:t>
            </a:r>
            <a:r>
              <a:rPr lang="ru-RU" b="1" dirty="0" smtClean="0">
                <a:solidFill>
                  <a:srgbClr val="002060"/>
                </a:solidFill>
              </a:rPr>
              <a:t>не оставлю тебя и не покину тебя</a:t>
            </a:r>
            <a:r>
              <a:rPr lang="en-US" b="1" dirty="0" smtClean="0">
                <a:solidFill>
                  <a:srgbClr val="002060"/>
                </a:solidFill>
              </a:rPr>
              <a:t>”  </a:t>
            </a:r>
          </a:p>
          <a:p>
            <a:pPr marL="0" lvl="0" indent="0" algn="ctr"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(</a:t>
            </a:r>
            <a:r>
              <a:rPr lang="ru-RU" sz="2600" b="1" dirty="0" smtClean="0">
                <a:solidFill>
                  <a:srgbClr val="002060"/>
                </a:solidFill>
              </a:rPr>
              <a:t>Евреям </a:t>
            </a:r>
            <a:r>
              <a:rPr lang="en-US" sz="2600" b="1" dirty="0" smtClean="0">
                <a:solidFill>
                  <a:srgbClr val="002060"/>
                </a:solidFill>
              </a:rPr>
              <a:t>13:5</a:t>
            </a:r>
            <a:r>
              <a:rPr lang="en-US" sz="2600" b="1" dirty="0">
                <a:solidFill>
                  <a:srgbClr val="002060"/>
                </a:solidFill>
              </a:rPr>
              <a:t>)</a:t>
            </a:r>
          </a:p>
          <a:p>
            <a:pPr lvl="0" algn="ctr"/>
            <a:endParaRPr lang="en-US" sz="2600" dirty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Его любовь к нам – вечна; она влечет нас к себе даже тогда, когда мы отклоняемся в сторону</a:t>
            </a:r>
            <a:r>
              <a:rPr lang="en-US" dirty="0" smtClean="0">
                <a:solidFill>
                  <a:srgbClr val="002060"/>
                </a:solidFill>
              </a:rPr>
              <a:t>! </a:t>
            </a:r>
            <a:r>
              <a:rPr lang="ru-RU" b="1" dirty="0" smtClean="0">
                <a:solidFill>
                  <a:srgbClr val="002060"/>
                </a:solidFill>
              </a:rPr>
              <a:t>«Любовью вечною Я возлюбил тебя и потому простер к тебе благоволение. Я снова устрою тебя…»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Иеремия </a:t>
            </a:r>
            <a:r>
              <a:rPr lang="en-US" b="1" dirty="0" smtClean="0">
                <a:solidFill>
                  <a:srgbClr val="002060"/>
                </a:solidFill>
              </a:rPr>
              <a:t>31:3).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751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0"/>
            <a:ext cx="7391400" cy="45259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насилие во всех своих проявлениях является оскорблением Божьего характера и нравственных законов. </a:t>
            </a:r>
            <a:r>
              <a:rPr lang="ru-RU" dirty="0" smtClean="0"/>
              <a:t>Оно происходит за закрытыми дверями и приводит к очерствению душ, падшему духу и постоянным физическим, эмоциональным и сексуальным травмам, которые могу привести к смерти. Это не вопрос половой принадлежности, это вопрос греха</a:t>
            </a:r>
            <a:r>
              <a:rPr lang="en-US" dirty="0" smtClean="0"/>
              <a:t>.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попытка сатаны уничтожить в нас образ Божий.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6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slid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мы как Адвентисты Седьмого Дня должны делать все возможное как по отдельности, так и все вместе, чтобы 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прекратить домашнее насилие и жестокое обращение во всех формах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помочь жертвам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направить обидчиков в соответствующие службы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воспитывать детей и поддерживать здоровое функционирование семей в наших собраниях и обществе. 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48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6858000" cy="5105400"/>
          </a:xfrm>
        </p:spPr>
        <p:txBody>
          <a:bodyPr>
            <a:normAutofit/>
          </a:bodyPr>
          <a:lstStyle/>
          <a:p>
            <a:r>
              <a:rPr lang="ru-RU" dirty="0" smtClean="0"/>
              <a:t>Бог сотворил мужчину и женщину, чтобы те пребывали в совершенной гармонии друг с другом и с Ним.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Мужчина и женщина были созданы, чтобы быть представителями Бога на земле. Они должны были наравне разделять друг с другом:  послушание, благословение, управление и продолжение рода.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9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6934200" cy="59436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Сатана все еще работает над тем, чтобы уничтожить человека</a:t>
            </a:r>
            <a:r>
              <a:rPr lang="en-US" sz="3000" dirty="0" smtClean="0"/>
              <a:t>;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его методов – насилие и жестокое обращение в семье. </a:t>
            </a:r>
            <a:endParaRPr lang="en-U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dirty="0" smtClean="0"/>
              <a:t>Насилие в семье, иногда называемое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воинствующим жестоким обращением, – это модель поведения, которую использует один из членов семьи, чтобы контролировать и установить власть над другим, не принимая во внимание права другого человека. 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88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slid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Жестокое обращение применяется с целью запугать, терроризировать, манипулировать, причинить боль, унизить, обвинить, осрамить или ранить.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33400"/>
            <a:ext cx="6705600" cy="54864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 над женщинами совершается в семьях как развитых, так и развивающихся стран.</a:t>
            </a: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dirty="0" smtClean="0"/>
              <a:t>Оно часто рассматривается как дело сугубо семейное. Но статистика показывает ужасающую картину как социальных, так и физических его последствий. </a:t>
            </a:r>
            <a:endParaRPr lang="en-US" sz="3400" dirty="0"/>
          </a:p>
        </p:txBody>
      </p:sp>
    </p:spTree>
    <p:extLst>
      <p:ext uri="{BB962C8B-B14F-4D97-AF65-F5344CB8AC3E}">
        <p14:creationId xmlns="" xmlns:p14="http://schemas.microsoft.com/office/powerpoint/2010/main" val="113862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7086600" cy="502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Среди женщин от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15 </a:t>
            </a:r>
            <a:r>
              <a:rPr lang="ru-RU" sz="4000" b="1" dirty="0" smtClean="0">
                <a:solidFill>
                  <a:srgbClr val="C00000"/>
                </a:solidFill>
              </a:rPr>
              <a:t>до </a:t>
            </a:r>
            <a:r>
              <a:rPr lang="en-US" sz="4000" b="1" dirty="0" smtClean="0">
                <a:solidFill>
                  <a:srgbClr val="C00000"/>
                </a:solidFill>
              </a:rPr>
              <a:t>44</a:t>
            </a:r>
            <a:r>
              <a:rPr lang="ru-RU" sz="4000" b="1" dirty="0" smtClean="0">
                <a:solidFill>
                  <a:srgbClr val="C00000"/>
                </a:solidFill>
              </a:rPr>
              <a:t> лет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насилие – главная причина смерти или инвалидности.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/>
              <a:t>Во всем мире</a:t>
            </a:r>
            <a:r>
              <a:rPr lang="en-US" sz="4000" dirty="0" smtClean="0"/>
              <a:t> 40-70% </a:t>
            </a:r>
            <a:r>
              <a:rPr lang="ru-RU" sz="4000" dirty="0" smtClean="0"/>
              <a:t>женщин-жертв преступлений были убиты своим сексуальным партнером.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14914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57200"/>
            <a:ext cx="6629400" cy="59436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Нет точной статистики, но количество женщин, ежегодно переправляемых за границу для работорговли,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 в два раза выше, если включить женщин,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силой вовлеченных в работорговлю в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своей страны.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48791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Backgrounds\pr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6858000" cy="4525963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Масштаб трафика женщин и девочек достиг пугающих размахов особенно в Азиатских странах. </a:t>
            </a:r>
            <a:r>
              <a:rPr lang="ru-RU" sz="4000" b="1" dirty="0" smtClean="0">
                <a:solidFill>
                  <a:srgbClr val="C00000"/>
                </a:solidFill>
              </a:rPr>
              <a:t>В Южной Азии более 100 000 женщин ежегодно переправляются для работорговли. 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96159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880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ВОЗЛЮБЛЕННЫЕ и УКРЕПЛЕННЫЕ  Автор – Мейбл Данбар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Как Иисус относился к женщинам, пострадавшим от насилия? </vt:lpstr>
      <vt:lpstr> Любит ли Иисус и укрепляет ли нас сегодня? 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and Empowered</dc:title>
  <dc:creator>Raquel Arrais</dc:creator>
  <cp:lastModifiedBy>Maria Kuning</cp:lastModifiedBy>
  <cp:revision>48</cp:revision>
  <dcterms:created xsi:type="dcterms:W3CDTF">2011-03-17T22:31:57Z</dcterms:created>
  <dcterms:modified xsi:type="dcterms:W3CDTF">2011-06-28T18:55:06Z</dcterms:modified>
</cp:coreProperties>
</file>