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83" r:id="rId4"/>
    <p:sldId id="258" r:id="rId5"/>
    <p:sldId id="259" r:id="rId6"/>
    <p:sldId id="260" r:id="rId7"/>
    <p:sldId id="284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69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662738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99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37" autoAdjust="0"/>
  </p:normalViewPr>
  <p:slideViewPr>
    <p:cSldViewPr>
      <p:cViewPr varScale="1">
        <p:scale>
          <a:sx n="110" d="100"/>
          <a:sy n="110" d="100"/>
        </p:scale>
        <p:origin x="-16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5A484-3AE5-4A92-81C7-FAE47D6D6C4F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05350"/>
            <a:ext cx="533019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08981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FB8BC-F396-4736-A286-51AB4993F9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2718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FB8BC-F396-4736-A286-51AB4993F92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7552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079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896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379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149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8563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981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038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041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82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408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363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D0AB3-71B1-468B-8A0A-92EB8A3EAEFE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E35E0-A4E8-4559-A701-5E0C9B115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65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hg.kh.ua/bible?book=Psalter&amp;head=45&amp;verse=11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MOVED WITH COMPASSION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04800" y="1752600"/>
            <a:ext cx="5181600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400" b="1" dirty="0" smtClean="0">
                <a:solidFill>
                  <a:srgbClr val="990033"/>
                </a:solidFill>
                <a:latin typeface="Trajan Pro" pitchFamily="18" charset="0"/>
              </a:rPr>
              <a:t>День профилактики насилия</a:t>
            </a:r>
            <a:endParaRPr lang="en-US" sz="2400" b="1" dirty="0" smtClean="0">
              <a:solidFill>
                <a:srgbClr val="990033"/>
              </a:solidFill>
              <a:latin typeface="Trajan Pro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29400" y="5029200"/>
            <a:ext cx="28194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dirty="0" smtClean="0">
                <a:solidFill>
                  <a:srgbClr val="CC0066"/>
                </a:solidFill>
                <a:latin typeface="Adobe Garamond Pro" pitchFamily="18" charset="0"/>
              </a:rPr>
              <a:t>Автор</a:t>
            </a:r>
          </a:p>
          <a:p>
            <a:pPr algn="ctr">
              <a:lnSpc>
                <a:spcPct val="80000"/>
              </a:lnSpc>
            </a:pPr>
            <a:r>
              <a:rPr lang="ru-RU" dirty="0" smtClean="0">
                <a:solidFill>
                  <a:srgbClr val="CC0066"/>
                </a:solidFill>
                <a:latin typeface="Adobe Garamond Pro" pitchFamily="18" charset="0"/>
              </a:rPr>
              <a:t>Шерон </a:t>
            </a:r>
            <a:r>
              <a:rPr lang="ru-RU" dirty="0" err="1" smtClean="0">
                <a:solidFill>
                  <a:srgbClr val="CC0066"/>
                </a:solidFill>
                <a:latin typeface="Adobe Garamond Pro" pitchFamily="18" charset="0"/>
              </a:rPr>
              <a:t>Плетт</a:t>
            </a:r>
            <a:r>
              <a:rPr lang="ru-RU" dirty="0" smtClean="0">
                <a:solidFill>
                  <a:srgbClr val="CC0066"/>
                </a:solidFill>
                <a:latin typeface="Adobe Garamond Pro" pitchFamily="18" charset="0"/>
              </a:rPr>
              <a:t> - </a:t>
            </a:r>
            <a:r>
              <a:rPr lang="ru-RU" dirty="0" err="1" smtClean="0">
                <a:solidFill>
                  <a:srgbClr val="CC0066"/>
                </a:solidFill>
                <a:latin typeface="Adobe Garamond Pro" pitchFamily="18" charset="0"/>
              </a:rPr>
              <a:t>МакДональд</a:t>
            </a:r>
            <a:endParaRPr lang="en-US" dirty="0" smtClean="0">
              <a:solidFill>
                <a:srgbClr val="CC0066"/>
              </a:solidFill>
              <a:latin typeface="Adobe Garamond Pro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28600" y="762000"/>
            <a:ext cx="4571999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dirty="0" smtClean="0">
                <a:latin typeface="Trajan Pro" pitchFamily="18" charset="0"/>
              </a:rPr>
              <a:t>Отдел Женского Служения </a:t>
            </a: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latin typeface="Trajan Pro" pitchFamily="18" charset="0"/>
              </a:rPr>
              <a:t>Генеральной Конференции</a:t>
            </a:r>
            <a:endParaRPr lang="en-US" sz="2400" b="1" dirty="0" smtClean="0">
              <a:latin typeface="Trajan Pro" pitchFamily="18" charset="0"/>
            </a:endParaRPr>
          </a:p>
        </p:txBody>
      </p:sp>
      <p:pic>
        <p:nvPicPr>
          <p:cNvPr id="8" name="Picture 8" descr="WMLOGO-small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196713"/>
            <a:ext cx="78105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/>
          <p:nvPr/>
        </p:nvSpPr>
        <p:spPr>
          <a:xfrm>
            <a:off x="228600" y="5029200"/>
            <a:ext cx="701040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5400" b="1" i="1" dirty="0" smtClean="0">
                <a:solidFill>
                  <a:srgbClr val="FF0000"/>
                </a:solidFill>
                <a:latin typeface="Trajan Pro" pitchFamily="18" charset="0"/>
              </a:rPr>
              <a:t>Движимые состраданием</a:t>
            </a:r>
            <a:endParaRPr lang="en-US" sz="5400" b="1" i="1" dirty="0" smtClean="0">
              <a:solidFill>
                <a:srgbClr val="FF0000"/>
              </a:solidFill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093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n-US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значит сострадание</a:t>
            </a:r>
            <a:r>
              <a:rPr lang="en-US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br>
              <a:rPr lang="en-US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1"/>
            <a:ext cx="8229600" cy="3733800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Сострадательный разум чуток к нуждам других.</a:t>
            </a:r>
          </a:p>
          <a:p>
            <a:pPr lvl="0"/>
            <a:r>
              <a:rPr lang="ru-RU" b="1" dirty="0" smtClean="0"/>
              <a:t>Сострадательный разум стремится оберегать благополучие других.</a:t>
            </a:r>
          </a:p>
          <a:p>
            <a:pPr lvl="0"/>
            <a:r>
              <a:rPr lang="ru-RU" b="1" dirty="0" smtClean="0"/>
              <a:t>Сострадательный разум действует.</a:t>
            </a:r>
          </a:p>
          <a:p>
            <a:pPr lvl="0"/>
            <a:r>
              <a:rPr lang="ru-RU" b="1" dirty="0" smtClean="0"/>
              <a:t>Сострадательный разум - здоровый разум.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4861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Сострадательный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разум чуток к нуждам других</a:t>
            </a:r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33601"/>
            <a:ext cx="7467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	«Видя толпы народа, Он </a:t>
            </a:r>
            <a:r>
              <a:rPr lang="ru-RU" b="1" i="1" dirty="0" smtClean="0">
                <a:solidFill>
                  <a:srgbClr val="CC0066"/>
                </a:solidFill>
              </a:rPr>
              <a:t>сжалился</a:t>
            </a:r>
            <a:r>
              <a:rPr lang="ru-RU" i="1" dirty="0" smtClean="0"/>
              <a:t> над ними, что они были изнурены и рассеяны, как овцы, не имеющие пастыря» </a:t>
            </a:r>
          </a:p>
          <a:p>
            <a:pPr algn="r">
              <a:buNone/>
            </a:pPr>
            <a:r>
              <a:rPr lang="ru-RU" i="1" dirty="0" smtClean="0"/>
              <a:t>			</a:t>
            </a:r>
            <a:r>
              <a:rPr lang="ru-RU" sz="1800" i="1" dirty="0" smtClean="0"/>
              <a:t>(Евангелие от Матфея 9:36).</a:t>
            </a:r>
            <a:endParaRPr lang="ru-RU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0776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 smtClean="0"/>
              <a:t>«Да поставит Господь, Бог духов всякой плоти, над обществом сим человека,  который выходил бы пред ними и который входил бы пред ними, который выводил бы их и который приводил бы их, чтобы не осталось общество Господне, как овцы, у которых нет пастыря» </a:t>
            </a:r>
            <a:endParaRPr lang="ru-RU" b="1" i="1" dirty="0" smtClean="0"/>
          </a:p>
          <a:p>
            <a:pPr marL="0" indent="0" algn="r">
              <a:buNone/>
            </a:pPr>
            <a:r>
              <a:rPr lang="ru-RU" sz="2400" b="1" i="1" dirty="0" smtClean="0"/>
              <a:t>(</a:t>
            </a:r>
            <a:r>
              <a:rPr lang="ru-RU" sz="2400" b="1" i="1" dirty="0" smtClean="0"/>
              <a:t>Числа 27:16,17).</a:t>
            </a:r>
            <a:endParaRPr lang="ru-RU" sz="2400" b="1" dirty="0" smtClean="0"/>
          </a:p>
          <a:p>
            <a:pPr algn="ctr"/>
            <a:endParaRPr lang="en-US" b="1" dirty="0"/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28016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467600" cy="2971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i="1" dirty="0" smtClean="0"/>
              <a:t>«Тогда Михей сказал: я видел всех сынов Израиля, рассеянных по горам, как овец, у которых нет пастыря, — и сказал Господь: нет у них начальника, пусть 			возвратятся каждый в 		дом свой с миром»</a:t>
            </a:r>
          </a:p>
          <a:p>
            <a:pPr algn="r">
              <a:buNone/>
            </a:pPr>
            <a:r>
              <a:rPr lang="ru-RU" sz="2000" b="1" i="1" dirty="0" smtClean="0"/>
              <a:t> </a:t>
            </a:r>
            <a:r>
              <a:rPr lang="ru-RU" sz="2400" b="1" i="1" dirty="0" smtClean="0"/>
              <a:t>(</a:t>
            </a:r>
            <a:r>
              <a:rPr lang="ru-RU" sz="2400" b="1" i="1" dirty="0" smtClean="0"/>
              <a:t>2 Паралипоменон </a:t>
            </a:r>
            <a:r>
              <a:rPr lang="ru-RU" sz="2400" b="1" i="1" dirty="0" smtClean="0"/>
              <a:t>18:16).</a:t>
            </a:r>
            <a:endParaRPr lang="ru-RU" sz="1200" b="1" dirty="0" smtClean="0"/>
          </a:p>
          <a:p>
            <a:r>
              <a:rPr lang="en-US" sz="3600" dirty="0" smtClean="0"/>
              <a:t> 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219480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321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391400" cy="2667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i="1" dirty="0" smtClean="0"/>
              <a:t>«Все заботы ваши возложите на Него, ибо </a:t>
            </a:r>
            <a:r>
              <a:rPr lang="ru-RU" sz="4800" b="1" i="1" dirty="0" smtClean="0">
                <a:solidFill>
                  <a:srgbClr val="CC0066"/>
                </a:solidFill>
              </a:rPr>
              <a:t>Он печется </a:t>
            </a:r>
            <a:r>
              <a:rPr lang="ru-RU" sz="4800" i="1" dirty="0" smtClean="0"/>
              <a:t>о вас» </a:t>
            </a:r>
            <a:endParaRPr lang="ru-RU" sz="4800" i="1" dirty="0" smtClean="0"/>
          </a:p>
          <a:p>
            <a:pPr marL="0" indent="0" algn="r">
              <a:buNone/>
            </a:pPr>
            <a:r>
              <a:rPr lang="ru-RU" sz="3000" i="1" dirty="0" smtClean="0"/>
              <a:t>(</a:t>
            </a:r>
            <a:r>
              <a:rPr lang="ru-RU" sz="3000" i="1" dirty="0" smtClean="0"/>
              <a:t>1 Петра 5:7).</a:t>
            </a:r>
            <a:endParaRPr lang="ru-RU" sz="3000" dirty="0" smtClean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41500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10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Сострадательный разум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чуток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нуждам других.</a:t>
            </a:r>
            <a:endParaRPr lang="en-US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209800"/>
            <a:ext cx="6705600" cy="22860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n-US" sz="1000" b="1" dirty="0" smtClean="0"/>
          </a:p>
          <a:p>
            <a:pPr lvl="0"/>
            <a:r>
              <a:rPr lang="ru-RU" b="1" dirty="0" smtClean="0"/>
              <a:t>Когда нас даже не интересует Иисус, Он заботится о нас.</a:t>
            </a:r>
          </a:p>
          <a:p>
            <a:pPr lvl="0"/>
            <a:r>
              <a:rPr lang="ru-RU" b="1" dirty="0" smtClean="0"/>
              <a:t>Когда весь мир забывает, Он помнит.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5795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321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Сострадательный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разум</a:t>
            </a:r>
            <a:b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чуток к нуждам других.</a:t>
            </a:r>
            <a:endParaRPr lang="en-US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620000" cy="3581400"/>
          </a:xfrm>
        </p:spPr>
        <p:txBody>
          <a:bodyPr>
            <a:normAutofit fontScale="92500"/>
          </a:bodyPr>
          <a:lstStyle/>
          <a:p>
            <a:pPr lvl="0"/>
            <a:r>
              <a:rPr lang="ru-RU" b="1" dirty="0" smtClean="0"/>
              <a:t>Когда мы отворачиваем лицо видя боль других людей, </a:t>
            </a:r>
            <a:r>
              <a:rPr lang="ru-RU" b="1" dirty="0" smtClean="0">
                <a:solidFill>
                  <a:srgbClr val="CC0066"/>
                </a:solidFill>
              </a:rPr>
              <a:t>Бог проливает слезы.</a:t>
            </a:r>
          </a:p>
          <a:p>
            <a:pPr lvl="0"/>
            <a:r>
              <a:rPr lang="ru-RU" b="1" dirty="0" smtClean="0"/>
              <a:t>Когда мы отталкиваем других, </a:t>
            </a:r>
            <a:r>
              <a:rPr lang="ru-RU" b="1" dirty="0" smtClean="0">
                <a:solidFill>
                  <a:srgbClr val="CC0066"/>
                </a:solidFill>
              </a:rPr>
              <a:t>Иисус привлекает их к себе.</a:t>
            </a:r>
            <a:endParaRPr lang="en-US" b="1" dirty="0">
              <a:solidFill>
                <a:srgbClr val="CC0066"/>
              </a:solidFill>
            </a:endParaRPr>
          </a:p>
          <a:p>
            <a:pPr lvl="0"/>
            <a:r>
              <a:rPr lang="ru-RU" b="1" dirty="0" smtClean="0"/>
              <a:t>Когда мы проявляем страх вместо веры, Святой Дух дает нам </a:t>
            </a:r>
            <a:r>
              <a:rPr lang="ru-RU" b="1" dirty="0" smtClean="0">
                <a:solidFill>
                  <a:srgbClr val="CC0066"/>
                </a:solidFill>
              </a:rPr>
              <a:t>силы, любовь и здравый ум.</a:t>
            </a:r>
            <a:endParaRPr lang="ru-RU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52016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imes New Roman" pitchFamily="18" charset="0"/>
              </a:rPr>
              <a:t>Сострадательный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разум стремится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оберегать</a:t>
            </a:r>
            <a:b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благополучие других.</a:t>
            </a:r>
            <a:endParaRPr lang="en-US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286000"/>
            <a:ext cx="6248400" cy="3276600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Распознает людей, которые более склонны </a:t>
            </a:r>
            <a:r>
              <a:rPr lang="ru-RU" b="1" dirty="0" smtClean="0"/>
              <a:t>к насилию.</a:t>
            </a:r>
            <a:endParaRPr lang="ru-RU" b="1" dirty="0" smtClean="0"/>
          </a:p>
          <a:p>
            <a:pPr lvl="0"/>
            <a:r>
              <a:rPr lang="ru-RU" b="1" dirty="0" smtClean="0"/>
              <a:t>Противостоит насильнику поощряя лечение, которое может прекратить </a:t>
            </a:r>
            <a:r>
              <a:rPr lang="ru-RU" b="1" dirty="0" smtClean="0"/>
              <a:t>насилие.</a:t>
            </a:r>
            <a:endParaRPr lang="ru-RU" b="1" dirty="0" smtClean="0"/>
          </a:p>
          <a:p>
            <a:pPr lvl="0"/>
            <a:r>
              <a:rPr lang="ru-RU" b="1" dirty="0" smtClean="0"/>
              <a:t>Стремится найти </a:t>
            </a:r>
            <a:r>
              <a:rPr lang="ru-RU" b="1" dirty="0" smtClean="0"/>
              <a:t>выход.</a:t>
            </a:r>
            <a:endParaRPr lang="ru-RU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21051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257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Адвентисты говорят </a:t>
            </a:r>
            <a:r>
              <a:rPr lang="ru-RU" dirty="0" smtClean="0"/>
              <a:t>«нет» </a:t>
            </a:r>
            <a:r>
              <a:rPr lang="ru-RU" dirty="0" smtClean="0">
                <a:solidFill>
                  <a:srgbClr val="C00000"/>
                </a:solidFill>
              </a:rPr>
              <a:t>насилию над женщинами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EndItNow.t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382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832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6553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Сострадательный </a:t>
            </a:r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разум действует.</a:t>
            </a:r>
            <a:endParaRPr lang="en-US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209800"/>
            <a:ext cx="6781800" cy="22098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Сострадательный разу становится голосом в защиту тех, кто не может за себя </a:t>
            </a:r>
            <a:r>
              <a:rPr lang="ru-RU" b="1" dirty="0" smtClean="0"/>
              <a:t>постоять.</a:t>
            </a:r>
            <a:endParaRPr lang="ru-RU" b="1" dirty="0" smtClean="0"/>
          </a:p>
          <a:p>
            <a:r>
              <a:rPr lang="ru-RU" b="1" dirty="0" smtClean="0"/>
              <a:t>Прикосновением к </a:t>
            </a:r>
            <a:r>
              <a:rPr lang="ru-RU" b="1" dirty="0" smtClean="0"/>
              <a:t>тем, на которых </a:t>
            </a:r>
            <a:r>
              <a:rPr lang="ru-RU" b="1" dirty="0" smtClean="0"/>
              <a:t>общество обращает внимание с </a:t>
            </a:r>
            <a:r>
              <a:rPr lang="ru-RU" b="1" dirty="0" smtClean="0"/>
              <a:t>неохотой.</a:t>
            </a:r>
            <a:endParaRPr lang="ru-RU" b="1" dirty="0" smtClean="0"/>
          </a:p>
          <a:p>
            <a:r>
              <a:rPr lang="ru-RU" b="1" dirty="0" smtClean="0"/>
              <a:t>Отражением Христа жизнью </a:t>
            </a:r>
            <a:r>
              <a:rPr lang="ru-RU" b="1" dirty="0" smtClean="0"/>
              <a:t>наполненной </a:t>
            </a:r>
            <a:r>
              <a:rPr lang="ru-RU" b="1" dirty="0" smtClean="0"/>
              <a:t>служения.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591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610600" cy="4114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/>
              <a:t>Безусловно, по совести это должно быть начертано железным пером на скале, чтобы те, кто пренебрегают милосердием, состраданием и добродетельностью, те, которые игнорируют бедных, нужды страдающих людей, те, кто не проявляет доброжелательности и вежливости по отношению к другим, ведут себя таким образом, что Бог не может сотрудничать с ними в совершенствовании их характера. </a:t>
            </a:r>
          </a:p>
        </p:txBody>
      </p:sp>
    </p:spTree>
    <p:extLst>
      <p:ext uri="{BB962C8B-B14F-4D97-AF65-F5344CB8AC3E}">
        <p14:creationId xmlns="" xmlns:p14="http://schemas.microsoft.com/office/powerpoint/2010/main" val="339467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n-US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Сострадание в действии</a:t>
            </a:r>
            <a:endParaRPr lang="en-US" sz="48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/>
              <a:t>Когда побеждает несправедливость,</a:t>
            </a:r>
            <a:r>
              <a:rPr lang="en-US" b="1" i="1" dirty="0" smtClean="0">
                <a:solidFill>
                  <a:schemeClr val="accent2"/>
                </a:solidFill>
              </a:rPr>
              <a:t> </a:t>
            </a:r>
            <a:r>
              <a:rPr lang="ru-RU" b="1" i="1" dirty="0" smtClean="0">
                <a:solidFill>
                  <a:schemeClr val="accent2"/>
                </a:solidFill>
              </a:rPr>
              <a:t> сострадание размышляет над тем, что можно сделать, чтобы положить конец несправедливости.</a:t>
            </a:r>
          </a:p>
          <a:p>
            <a:pPr lvl="0"/>
            <a:r>
              <a:rPr lang="ru-RU" b="1" dirty="0" smtClean="0"/>
              <a:t>Когда зло торжествует и жертвы становятся изгоями, </a:t>
            </a:r>
            <a:r>
              <a:rPr lang="ru-RU" b="1" i="1" dirty="0" smtClean="0">
                <a:solidFill>
                  <a:schemeClr val="accent2"/>
                </a:solidFill>
              </a:rPr>
              <a:t>сострадание знает, как </a:t>
            </a:r>
            <a:r>
              <a:rPr lang="ru-RU" b="1" i="1" dirty="0" smtClean="0">
                <a:solidFill>
                  <a:schemeClr val="accent2"/>
                </a:solidFill>
              </a:rPr>
              <a:t>утешить </a:t>
            </a:r>
            <a:r>
              <a:rPr lang="ru-RU" b="1" i="1" dirty="0" smtClean="0">
                <a:solidFill>
                  <a:schemeClr val="accent2"/>
                </a:solidFill>
              </a:rPr>
              <a:t>и успокоить угнетенных.</a:t>
            </a:r>
          </a:p>
          <a:p>
            <a:pPr lvl="0"/>
            <a:r>
              <a:rPr lang="ru-RU" b="1" dirty="0" smtClean="0"/>
              <a:t>Когда появляется насилие, </a:t>
            </a:r>
            <a:r>
              <a:rPr lang="ru-RU" b="1" i="1" dirty="0" smtClean="0">
                <a:solidFill>
                  <a:schemeClr val="accent2"/>
                </a:solidFill>
              </a:rPr>
              <a:t>сочувствие защищает жертву </a:t>
            </a:r>
            <a:r>
              <a:rPr lang="ru-RU" b="1" i="1" dirty="0" smtClean="0">
                <a:solidFill>
                  <a:schemeClr val="accent2"/>
                </a:solidFill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</a:rPr>
              <a:t>ищет способы эмоционального восстановления жертвы.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35001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ru-RU" sz="40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Сострадательный </a:t>
            </a:r>
            <a:r>
              <a:rPr lang="ru-RU" sz="4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разум  - здоровый разум.</a:t>
            </a:r>
            <a:r>
              <a:rPr lang="en-US" sz="4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133600"/>
            <a:ext cx="6324600" cy="37338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Внимательность </a:t>
            </a:r>
            <a:r>
              <a:rPr lang="ru-RU" b="1" dirty="0" smtClean="0"/>
              <a:t>к нуждам других положительно влияет на </a:t>
            </a:r>
            <a:r>
              <a:rPr lang="ru-RU" b="1" dirty="0" smtClean="0"/>
              <a:t>здоровье.</a:t>
            </a:r>
            <a:endParaRPr lang="ru-RU" b="1" dirty="0" smtClean="0"/>
          </a:p>
          <a:p>
            <a:r>
              <a:rPr lang="ru-RU" b="1" dirty="0" smtClean="0"/>
              <a:t>Понижается артериальное давление и уровень кортизола в </a:t>
            </a:r>
            <a:r>
              <a:rPr lang="ru-RU" b="1" dirty="0" smtClean="0"/>
              <a:t>организме.</a:t>
            </a:r>
            <a:endParaRPr lang="ru-RU" b="1" dirty="0" smtClean="0"/>
          </a:p>
          <a:p>
            <a:r>
              <a:rPr lang="ru-RU" b="1" dirty="0" smtClean="0"/>
              <a:t>Восприимчивость к социальной </a:t>
            </a:r>
            <a:r>
              <a:rPr lang="ru-RU" b="1" dirty="0" smtClean="0"/>
              <a:t>поддержке.</a:t>
            </a:r>
            <a:endParaRPr lang="ru-RU" b="1" dirty="0" smtClean="0"/>
          </a:p>
          <a:p>
            <a:r>
              <a:rPr lang="ru-RU" b="1" dirty="0" smtClean="0"/>
              <a:t>Быстрое восстановление после </a:t>
            </a:r>
            <a:r>
              <a:rPr lang="ru-RU" b="1" dirty="0" smtClean="0"/>
              <a:t>стресса.</a:t>
            </a:r>
            <a:endParaRPr lang="ru-RU" b="1" dirty="0" smtClean="0"/>
          </a:p>
          <a:p>
            <a:r>
              <a:rPr lang="ru-RU" b="1" dirty="0" smtClean="0"/>
              <a:t>Лучше сохраняется </a:t>
            </a:r>
            <a:r>
              <a:rPr lang="ru-RU" b="1" dirty="0" smtClean="0"/>
              <a:t>здоровье.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72268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447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hlinkClick r:id="rId3"/>
              </a:rPr>
              <a:t>«Остановитесь и познайте, что Я – Бог»</a:t>
            </a:r>
            <a:endParaRPr lang="ru-RU" sz="5400" b="1" dirty="0" smtClean="0"/>
          </a:p>
          <a:p>
            <a:pPr marL="0" lvl="0" indent="0" algn="r">
              <a:buNone/>
            </a:pPr>
            <a:r>
              <a:rPr lang="ru-RU" sz="3600" b="1" i="1" dirty="0" smtClean="0"/>
              <a:t>Пс. </a:t>
            </a:r>
            <a:r>
              <a:rPr lang="en-US" sz="3600" b="1" i="1" dirty="0" smtClean="0"/>
              <a:t>4</a:t>
            </a:r>
            <a:r>
              <a:rPr lang="ru-RU" sz="3600" b="1" i="1" dirty="0" smtClean="0"/>
              <a:t>5</a:t>
            </a:r>
            <a:r>
              <a:rPr lang="en-US" sz="3600" b="1" i="1" dirty="0" smtClean="0"/>
              <a:t>:1</a:t>
            </a:r>
            <a:r>
              <a:rPr lang="ru-RU" sz="3600" b="1" i="1" dirty="0" smtClean="0"/>
              <a:t>1.</a:t>
            </a:r>
            <a:endParaRPr lang="en-US" sz="3600" b="1" dirty="0" smtClean="0"/>
          </a:p>
          <a:p>
            <a:pPr marL="0" indent="0" algn="ctr">
              <a:buNone/>
            </a:pPr>
            <a:endParaRPr lang="en-US" sz="5400" b="1" dirty="0" smtClean="0"/>
          </a:p>
          <a:p>
            <a:pPr marL="0" indent="0" algn="ctr">
              <a:buNone/>
            </a:pPr>
            <a:endParaRPr lang="en-US" sz="5400" b="1" dirty="0"/>
          </a:p>
        </p:txBody>
      </p:sp>
    </p:spTree>
    <p:extLst>
      <p:ext uri="{BB962C8B-B14F-4D97-AF65-F5344CB8AC3E}">
        <p14:creationId xmlns="" xmlns:p14="http://schemas.microsoft.com/office/powerpoint/2010/main" val="17990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/>
              <a:t>«…Возвестить сетующим на Сионе, что им вместо пепла дастся украшение, вместо плача - елей радости, вместо унылого духа - славная одежда…»</a:t>
            </a:r>
          </a:p>
          <a:p>
            <a:pPr marL="0" indent="0" algn="r">
              <a:buNone/>
            </a:pPr>
            <a:r>
              <a:rPr lang="ru-RU" b="1" dirty="0" smtClean="0"/>
              <a:t>Исаии </a:t>
            </a:r>
            <a:r>
              <a:rPr lang="en-US" b="1" i="1" dirty="0" smtClean="0"/>
              <a:t>61:3</a:t>
            </a:r>
            <a:endParaRPr lang="en-US" b="1" dirty="0" smtClean="0"/>
          </a:p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160050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321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2667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b="1" dirty="0" smtClean="0"/>
              <a:t>«Я обложу тебя пластырем и исцелю тебя от ран твоих, говорит Господь…» </a:t>
            </a:r>
          </a:p>
          <a:p>
            <a:pPr marL="0" lvl="0" indent="0" algn="r">
              <a:buNone/>
            </a:pPr>
            <a:r>
              <a:rPr lang="ru-RU" b="1" i="1" dirty="0" smtClean="0"/>
              <a:t>Иеремия </a:t>
            </a:r>
            <a:r>
              <a:rPr lang="en-US" b="1" i="1" dirty="0" smtClean="0"/>
              <a:t>30:17</a:t>
            </a:r>
            <a:endParaRPr lang="en-US" b="1" dirty="0" smtClean="0"/>
          </a:p>
          <a:p>
            <a:pPr marL="0" indent="0" algn="ctr">
              <a:buNone/>
            </a:pPr>
            <a:endParaRPr lang="en-US" sz="4800" b="1" dirty="0"/>
          </a:p>
          <a:p>
            <a:pPr marL="0" indent="0" algn="ctr">
              <a:buNone/>
            </a:pPr>
            <a:endParaRPr lang="en-US" sz="4800" b="1" dirty="0"/>
          </a:p>
        </p:txBody>
      </p:sp>
    </p:spTree>
    <p:extLst>
      <p:ext uri="{BB962C8B-B14F-4D97-AF65-F5344CB8AC3E}">
        <p14:creationId xmlns="" xmlns:p14="http://schemas.microsoft.com/office/powerpoint/2010/main" val="41482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8382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/>
              <a:t>«А Тому, Кто действующею в нас силою может сделать несравненно больше всего, чего мы просим, 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или </a:t>
            </a:r>
            <a:r>
              <a:rPr lang="ru-RU" sz="3600" b="1" dirty="0" smtClean="0"/>
              <a:t>о чем помышляем, 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Тому </a:t>
            </a:r>
            <a:r>
              <a:rPr lang="ru-RU" sz="3600" b="1" dirty="0" smtClean="0"/>
              <a:t>слава в Церкви во Христе Иисусе 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во </a:t>
            </a:r>
            <a:r>
              <a:rPr lang="ru-RU" sz="3600" b="1" dirty="0" smtClean="0"/>
              <a:t>все роды, от века до века…»</a:t>
            </a:r>
          </a:p>
          <a:p>
            <a:pPr marL="0" lvl="0" indent="0" algn="r">
              <a:buNone/>
            </a:pPr>
            <a:r>
              <a:rPr lang="ru-RU" sz="2800" b="1" i="1" dirty="0" smtClean="0"/>
              <a:t>Ефесянам </a:t>
            </a:r>
            <a:r>
              <a:rPr lang="en-US" sz="2800" b="1" i="1" dirty="0" smtClean="0"/>
              <a:t>3:2</a:t>
            </a:r>
            <a:r>
              <a:rPr lang="ru-RU" sz="2800" b="1" i="1" dirty="0" smtClean="0"/>
              <a:t>0</a:t>
            </a:r>
            <a:r>
              <a:rPr lang="en-US" sz="2800" b="1" i="1" dirty="0" smtClean="0"/>
              <a:t>, </a:t>
            </a:r>
            <a:r>
              <a:rPr lang="en-US" sz="2800" b="1" i="1" dirty="0" smtClean="0"/>
              <a:t>21</a:t>
            </a:r>
            <a:r>
              <a:rPr lang="ru-RU" sz="2800" b="1" i="1" dirty="0" smtClean="0"/>
              <a:t>.</a:t>
            </a:r>
            <a:endParaRPr lang="en-US" sz="2800" b="1" dirty="0" smtClean="0"/>
          </a:p>
          <a:p>
            <a:pPr marL="0" indent="0" algn="ctr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265263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267200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>Помочь вам, </a:t>
            </a:r>
            <a:r>
              <a:rPr lang="ru-RU" sz="2800" b="1" dirty="0" smtClean="0"/>
              <a:t>победить в вашей </a:t>
            </a:r>
            <a:r>
              <a:rPr lang="ru-RU" sz="2800" b="1" dirty="0" smtClean="0"/>
              <a:t>борьбе.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Исцелить вашу </a:t>
            </a:r>
            <a:r>
              <a:rPr lang="ru-RU" sz="2800" b="1" dirty="0" smtClean="0"/>
              <a:t>боль.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Превратить ваши неприятности в благоприятные </a:t>
            </a:r>
            <a:r>
              <a:rPr lang="ru-RU" sz="2800" b="1" dirty="0" smtClean="0"/>
              <a:t>возможности.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Вашу боль в </a:t>
            </a:r>
            <a:r>
              <a:rPr lang="ru-RU" sz="2800" b="1" dirty="0" smtClean="0"/>
              <a:t>прославление.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Ваши проблемы в </a:t>
            </a:r>
            <a:r>
              <a:rPr lang="ru-RU" sz="2800" b="1" dirty="0" smtClean="0"/>
              <a:t>возможности.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Ваше испытание в </a:t>
            </a:r>
            <a:r>
              <a:rPr lang="ru-RU" sz="2800" b="1" dirty="0" smtClean="0"/>
              <a:t>свидетельство.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Переживание в </a:t>
            </a:r>
            <a:r>
              <a:rPr lang="ru-RU" sz="2800" b="1" dirty="0" smtClean="0"/>
              <a:t>триумф.</a:t>
            </a:r>
            <a:endParaRPr lang="ru-RU" sz="2800" b="1" dirty="0" smtClean="0"/>
          </a:p>
          <a:p>
            <a:pPr lvl="0"/>
            <a:r>
              <a:rPr lang="ru-RU" sz="2800" b="1" dirty="0" smtClean="0"/>
              <a:t>И исцелить ваши </a:t>
            </a:r>
            <a:r>
              <a:rPr lang="ru-RU" sz="2800" b="1" dirty="0" smtClean="0"/>
              <a:t>раны.</a:t>
            </a:r>
            <a:endParaRPr lang="ru-RU" sz="2800" b="1" dirty="0" smtClean="0"/>
          </a:p>
          <a:p>
            <a:pPr marL="0" indent="0">
              <a:buNone/>
            </a:pPr>
            <a:r>
              <a:rPr lang="en-US" sz="2800" b="1" dirty="0"/>
              <a:t> </a:t>
            </a:r>
          </a:p>
          <a:p>
            <a:endParaRPr lang="en-US" sz="2800" b="1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ИИСУС </a:t>
            </a:r>
            <a:r>
              <a:rPr lang="ru-RU" sz="40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может</a:t>
            </a:r>
            <a:endParaRPr lang="en-US" sz="4000" b="1" i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329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129540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ru-RU" sz="5400" dirty="0" smtClean="0"/>
              <a:t>Иисус превратит вас из </a:t>
            </a:r>
            <a:r>
              <a:rPr lang="ru-RU" sz="54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жертвы </a:t>
            </a:r>
            <a:r>
              <a:rPr lang="ru-RU" sz="5400" dirty="0" smtClean="0"/>
              <a:t>в </a:t>
            </a:r>
            <a:r>
              <a:rPr lang="ru-RU" sz="54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победителя.</a:t>
            </a:r>
            <a:endParaRPr lang="en-US" sz="5400" b="1" i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5400" dirty="0"/>
          </a:p>
        </p:txBody>
      </p:sp>
    </p:spTree>
    <p:extLst>
      <p:ext uri="{BB962C8B-B14F-4D97-AF65-F5344CB8AC3E}">
        <p14:creationId xmlns="" xmlns:p14="http://schemas.microsoft.com/office/powerpoint/2010/main" val="13159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38" y="0"/>
            <a:ext cx="929663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Культуры ума и сердца легче достигнуть если мы испытываем </a:t>
            </a:r>
            <a:r>
              <a:rPr lang="ru-RU" b="1" dirty="0" smtClean="0"/>
              <a:t>нежность и </a:t>
            </a:r>
            <a:r>
              <a:rPr lang="ru-RU" b="1" dirty="0" smtClean="0"/>
              <a:t>сочувствие по отношению к </a:t>
            </a:r>
            <a:r>
              <a:rPr lang="ru-RU" b="1" dirty="0" smtClean="0"/>
              <a:t>другим, </a:t>
            </a:r>
            <a:r>
              <a:rPr lang="ru-RU" b="1" dirty="0" smtClean="0"/>
              <a:t>с которыми мы делимся нашими благами и </a:t>
            </a:r>
            <a:r>
              <a:rPr lang="ru-RU" b="1" dirty="0" smtClean="0"/>
              <a:t>привилегиями, </a:t>
            </a:r>
            <a:r>
              <a:rPr lang="ru-RU" b="1" dirty="0" smtClean="0"/>
              <a:t>чтобы облегчить их нужды.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(</a:t>
            </a:r>
            <a:r>
              <a:rPr lang="en-US" b="1" i="1" dirty="0" smtClean="0"/>
              <a:t>Counsel for the Church</a:t>
            </a:r>
            <a:r>
              <a:rPr lang="ru-RU" b="1" dirty="0" smtClean="0"/>
              <a:t>, 283.4). </a:t>
            </a:r>
          </a:p>
          <a:p>
            <a:pPr marL="0" indent="0" algn="ctr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55090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4724400" cy="1143000"/>
          </a:xfrm>
        </p:spPr>
        <p:txBody>
          <a:bodyPr>
            <a:noAutofit/>
          </a:bodyPr>
          <a:lstStyle/>
          <a:p>
            <a:pPr lvl="0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Определение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b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i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229600" cy="3230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Сострадание </a:t>
            </a:r>
            <a:r>
              <a:rPr lang="ru-RU" sz="4000" b="1" i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4400" b="1" dirty="0" smtClean="0"/>
              <a:t>глубокое сочувствие чужому страданию, сопутствующее желанием 					облегчить его.</a:t>
            </a:r>
          </a:p>
          <a:p>
            <a:pPr marL="0" indent="0" algn="ctr">
              <a:buNone/>
            </a:pPr>
            <a:endParaRPr lang="en-US" sz="4400" b="1" dirty="0"/>
          </a:p>
        </p:txBody>
      </p:sp>
    </p:spTree>
    <p:extLst>
      <p:ext uri="{BB962C8B-B14F-4D97-AF65-F5344CB8AC3E}">
        <p14:creationId xmlns="" xmlns:p14="http://schemas.microsoft.com/office/powerpoint/2010/main" val="16730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321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763000" cy="1143000"/>
          </a:xfrm>
        </p:spPr>
        <p:txBody>
          <a:bodyPr>
            <a:noAutofit/>
          </a:bodyPr>
          <a:lstStyle/>
          <a:p>
            <a:pPr lvl="0"/>
            <a: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вам не по силам быть сострадательным, тогда вы можете быть:</a:t>
            </a:r>
            <a: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6781800" cy="20574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Слишком поглощены личными проблемами.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Слишком скованы собственными страхами.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Чересчур сомневаетесь в </a:t>
            </a:r>
            <a:r>
              <a:rPr lang="ru-RU" b="1" dirty="0" smtClean="0"/>
              <a:t>том, </a:t>
            </a:r>
            <a:r>
              <a:rPr lang="ru-RU" b="1" dirty="0" smtClean="0"/>
              <a:t>что действительно необходимо. 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0613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839200" cy="5211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Какую благосклонность</a:t>
            </a:r>
            <a:r>
              <a:rPr lang="en-US" b="1" dirty="0" smtClean="0"/>
              <a:t>, </a:t>
            </a:r>
            <a:r>
              <a:rPr lang="ru-RU" b="1" dirty="0" smtClean="0"/>
              <a:t>какое сострадание</a:t>
            </a:r>
            <a:r>
              <a:rPr lang="en-US" b="1" dirty="0" smtClean="0"/>
              <a:t>, </a:t>
            </a:r>
            <a:r>
              <a:rPr lang="ru-RU" b="1" dirty="0" smtClean="0"/>
              <a:t>какое нежное сочувствие Иисус проявлял по отношению к страдающим людям</a:t>
            </a:r>
            <a:r>
              <a:rPr lang="en-US" b="1" dirty="0" smtClean="0"/>
              <a:t>! </a:t>
            </a:r>
            <a:r>
              <a:rPr lang="ru-RU" b="1" dirty="0" smtClean="0"/>
              <a:t>Сердце, которое бьется в унисон с Его огромным сердцем, </a:t>
            </a:r>
            <a:r>
              <a:rPr lang="ru-RU" b="1" dirty="0" smtClean="0"/>
              <a:t>наполненным </a:t>
            </a:r>
            <a:r>
              <a:rPr lang="ru-RU" b="1" dirty="0" smtClean="0"/>
              <a:t>бесконечной любовью, 		подарит нам чувство сострадания по 			отношению к каждой 					нуждающейся душе и поможет 			другим увидеть, что мы имеем разум </a:t>
            </a:r>
            <a:r>
              <a:rPr lang="ru-RU" b="1" dirty="0" smtClean="0"/>
              <a:t>Христа… </a:t>
            </a:r>
            <a:endParaRPr lang="ru-RU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4571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Каждая страдающая душа нуждается в сострадании других, и те, чьи сердца наполнены любовью Христа, Его сочувствием, нежностью и состраданием, </a:t>
            </a:r>
            <a:r>
              <a:rPr lang="ru-RU" b="1" dirty="0" smtClean="0"/>
              <a:t>откликнутся </a:t>
            </a:r>
            <a:r>
              <a:rPr lang="ru-RU" b="1" dirty="0" smtClean="0"/>
              <a:t>на каждый призыв к их состраданию…</a:t>
            </a:r>
          </a:p>
          <a:p>
            <a:pPr marL="0" indent="0" algn="ctr">
              <a:buNone/>
            </a:pPr>
            <a:r>
              <a:rPr lang="ru-RU" b="1" dirty="0" smtClean="0"/>
              <a:t>		 </a:t>
            </a:r>
            <a:r>
              <a:rPr lang="en-US" sz="2400" b="1" dirty="0" smtClean="0"/>
              <a:t>(Review and Herald, 16 </a:t>
            </a:r>
            <a:r>
              <a:rPr lang="ru-RU" sz="2400" b="1" dirty="0" smtClean="0"/>
              <a:t>октября</a:t>
            </a:r>
            <a:r>
              <a:rPr lang="en-US" sz="2400" b="1" dirty="0" smtClean="0"/>
              <a:t>, 1894 </a:t>
            </a:r>
            <a:r>
              <a:rPr lang="ru-RU" sz="2400" b="1" dirty="0" smtClean="0"/>
              <a:t>г</a:t>
            </a:r>
            <a:r>
              <a:rPr lang="en-US" sz="2400" b="1" dirty="0" smtClean="0"/>
              <a:t>.).</a:t>
            </a:r>
            <a:endParaRPr lang="ru-RU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98495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321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i="1" dirty="0" smtClean="0"/>
              <a:t>	</a:t>
            </a:r>
            <a:r>
              <a:rPr lang="ru-RU" sz="4000" b="1" i="1" dirty="0" smtClean="0"/>
              <a:t>«Видя толпы народа, Он </a:t>
            </a:r>
            <a:r>
              <a:rPr lang="ru-RU" sz="4000" b="1" i="1" dirty="0" smtClean="0">
                <a:solidFill>
                  <a:srgbClr val="CC0066"/>
                </a:solidFill>
              </a:rPr>
              <a:t>сжалился</a:t>
            </a:r>
            <a:r>
              <a:rPr lang="ru-RU" sz="4000" b="1" i="1" dirty="0" smtClean="0"/>
              <a:t> над ними…» </a:t>
            </a:r>
          </a:p>
          <a:p>
            <a:pPr algn="r">
              <a:buNone/>
            </a:pPr>
            <a:r>
              <a:rPr lang="ru-RU" sz="4000" b="1" i="1" dirty="0" smtClean="0"/>
              <a:t>		</a:t>
            </a:r>
            <a:r>
              <a:rPr lang="ru-RU" sz="2000" b="1" i="1" dirty="0" smtClean="0"/>
              <a:t>(Евангелие от Матфея 9:36).</a:t>
            </a:r>
            <a:endParaRPr lang="ru-RU" sz="4000" b="1" dirty="0" smtClean="0"/>
          </a:p>
          <a:p>
            <a:pPr marL="0" indent="0" algn="ctr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339418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377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4525963"/>
          </a:xfrm>
        </p:spPr>
        <p:txBody>
          <a:bodyPr>
            <a:normAutofit/>
          </a:bodyPr>
          <a:lstStyle/>
          <a:p>
            <a:r>
              <a:rPr lang="ru-RU" sz="3600" i="1" dirty="0" smtClean="0"/>
              <a:t>«И, выйдя, Иисус увидел множество людей и </a:t>
            </a:r>
            <a:r>
              <a:rPr lang="ru-RU" sz="3600" b="1" i="1" dirty="0" smtClean="0">
                <a:solidFill>
                  <a:srgbClr val="CC0066"/>
                </a:solidFill>
              </a:rPr>
              <a:t>сжалился</a:t>
            </a:r>
            <a:r>
              <a:rPr lang="ru-RU" sz="3600" i="1" dirty="0" smtClean="0"/>
              <a:t> над ними, и </a:t>
            </a:r>
            <a:r>
              <a:rPr lang="ru-RU" sz="3600" i="1" u="sng" dirty="0" smtClean="0"/>
              <a:t>исцелил больных их» </a:t>
            </a:r>
            <a:endParaRPr lang="ru-RU" sz="3600" u="sng" dirty="0" smtClean="0"/>
          </a:p>
          <a:p>
            <a:pPr algn="r">
              <a:buNone/>
            </a:pPr>
            <a:r>
              <a:rPr lang="ru-RU" sz="3600" i="1" dirty="0" smtClean="0"/>
              <a:t>			</a:t>
            </a:r>
            <a:r>
              <a:rPr lang="ru-RU" sz="1600" i="1" dirty="0" smtClean="0"/>
              <a:t>(Евангелие от Матфея 14:14).</a:t>
            </a:r>
            <a:endParaRPr lang="ru-RU" sz="3600" dirty="0" smtClean="0"/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56183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744</Words>
  <Application>Microsoft Office PowerPoint</Application>
  <PresentationFormat>Экран (4:3)</PresentationFormat>
  <Paragraphs>88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Office Theme</vt:lpstr>
      <vt:lpstr>MOVED WITH COMPASSION</vt:lpstr>
      <vt:lpstr>Слайд 2</vt:lpstr>
      <vt:lpstr>Слайд 3</vt:lpstr>
      <vt:lpstr>  Определение:  </vt:lpstr>
      <vt:lpstr> Если вам не по силам быть сострадательным, тогда вы можете быть: </vt:lpstr>
      <vt:lpstr>Слайд 6</vt:lpstr>
      <vt:lpstr>Слайд 7</vt:lpstr>
      <vt:lpstr>Слайд 8</vt:lpstr>
      <vt:lpstr>Слайд 9</vt:lpstr>
      <vt:lpstr> Что значит сострадание?  </vt:lpstr>
      <vt:lpstr> 1. Сострадательный разум чуток к нуждам других.  </vt:lpstr>
      <vt:lpstr>Слайд 12</vt:lpstr>
      <vt:lpstr>Слайд 13</vt:lpstr>
      <vt:lpstr>Слайд 14</vt:lpstr>
      <vt:lpstr> Сострадательный разум  чуток к нуждам других.</vt:lpstr>
      <vt:lpstr> Сострадательный разум  чуток к нуждам других.</vt:lpstr>
      <vt:lpstr>2. Сострадательный разум стремится оберегать  благополучие других.</vt:lpstr>
      <vt:lpstr>Адвентисты говорят «нет» насилию над женщинами</vt:lpstr>
      <vt:lpstr>3. Сострадательный разум действует.</vt:lpstr>
      <vt:lpstr> Сострадание в действии</vt:lpstr>
      <vt:lpstr>4. Сострадательный разум  - здоровый разум. </vt:lpstr>
      <vt:lpstr>Слайд 22</vt:lpstr>
      <vt:lpstr>Слайд 23</vt:lpstr>
      <vt:lpstr>Слайд 24</vt:lpstr>
      <vt:lpstr>Слайд 25</vt:lpstr>
      <vt:lpstr>ИИСУС может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Raquel Arrais</dc:creator>
  <cp:lastModifiedBy>pa</cp:lastModifiedBy>
  <cp:revision>19</cp:revision>
  <dcterms:created xsi:type="dcterms:W3CDTF">2012-04-24T12:37:27Z</dcterms:created>
  <dcterms:modified xsi:type="dcterms:W3CDTF">2012-07-25T07:38:09Z</dcterms:modified>
</cp:coreProperties>
</file>