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7" r:id="rId2"/>
    <p:sldId id="258" r:id="rId3"/>
    <p:sldId id="273" r:id="rId4"/>
    <p:sldId id="274" r:id="rId5"/>
    <p:sldId id="276" r:id="rId6"/>
    <p:sldId id="275" r:id="rId7"/>
    <p:sldId id="277" r:id="rId8"/>
    <p:sldId id="278" r:id="rId9"/>
    <p:sldId id="300" r:id="rId10"/>
    <p:sldId id="288" r:id="rId11"/>
    <p:sldId id="289" r:id="rId12"/>
    <p:sldId id="290" r:id="rId13"/>
    <p:sldId id="291" r:id="rId14"/>
    <p:sldId id="292" r:id="rId15"/>
    <p:sldId id="293" r:id="rId16"/>
    <p:sldId id="294" r:id="rId17"/>
    <p:sldId id="298" r:id="rId18"/>
    <p:sldId id="295" r:id="rId19"/>
    <p:sldId id="296" r:id="rId20"/>
    <p:sldId id="297" r:id="rId21"/>
    <p:sldId id="279" r:id="rId22"/>
    <p:sldId id="280" r:id="rId23"/>
    <p:sldId id="281" r:id="rId24"/>
    <p:sldId id="282" r:id="rId25"/>
    <p:sldId id="283" r:id="rId26"/>
    <p:sldId id="284" r:id="rId27"/>
    <p:sldId id="301" r:id="rId28"/>
    <p:sldId id="285" r:id="rId29"/>
    <p:sldId id="286" r:id="rId30"/>
    <p:sldId id="287" r:id="rId31"/>
  </p:sldIdLst>
  <p:sldSz cx="9144000" cy="6858000" type="screen4x3"/>
  <p:notesSz cx="6662738"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F3F"/>
    <a:srgbClr val="E6D97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99" autoAdjust="0"/>
  </p:normalViewPr>
  <p:slideViewPr>
    <p:cSldViewPr>
      <p:cViewPr varScale="1">
        <p:scale>
          <a:sx n="107" d="100"/>
          <a:sy n="107" d="100"/>
        </p:scale>
        <p:origin x="-1722"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563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4010" y="0"/>
            <a:ext cx="2887186" cy="495639"/>
          </a:xfrm>
          <a:prstGeom prst="rect">
            <a:avLst/>
          </a:prstGeom>
        </p:spPr>
        <p:txBody>
          <a:bodyPr vert="horz" lIns="91440" tIns="45720" rIns="91440" bIns="45720" rtlCol="0"/>
          <a:lstStyle>
            <a:lvl1pPr algn="r">
              <a:defRPr sz="1200"/>
            </a:lvl1pPr>
          </a:lstStyle>
          <a:p>
            <a:fld id="{CDC976A9-96A8-4AD6-8F6B-A174BB328997}" type="datetimeFigureOut">
              <a:rPr lang="en-US" smtClean="0"/>
              <a:pPr/>
              <a:t>7/24/2012</a:t>
            </a:fld>
            <a:endParaRPr lang="en-US"/>
          </a:p>
        </p:txBody>
      </p:sp>
      <p:sp>
        <p:nvSpPr>
          <p:cNvPr id="4" name="Footer Placeholder 3"/>
          <p:cNvSpPr>
            <a:spLocks noGrp="1"/>
          </p:cNvSpPr>
          <p:nvPr>
            <p:ph type="ftr" sz="quarter" idx="2"/>
          </p:nvPr>
        </p:nvSpPr>
        <p:spPr>
          <a:xfrm>
            <a:off x="0" y="9408670"/>
            <a:ext cx="2887186" cy="49563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4010" y="9408670"/>
            <a:ext cx="2887186" cy="495639"/>
          </a:xfrm>
          <a:prstGeom prst="rect">
            <a:avLst/>
          </a:prstGeom>
        </p:spPr>
        <p:txBody>
          <a:bodyPr vert="horz" lIns="91440" tIns="45720" rIns="91440" bIns="45720" rtlCol="0" anchor="b"/>
          <a:lstStyle>
            <a:lvl1pPr algn="r">
              <a:defRPr sz="1200"/>
            </a:lvl1pPr>
          </a:lstStyle>
          <a:p>
            <a:fld id="{8D57D75D-6ABB-4495-94BB-155D3DAD446E}" type="slidenum">
              <a:rPr lang="en-US" smtClean="0"/>
              <a:pPr/>
              <a:t>‹#›</a:t>
            </a:fld>
            <a:endParaRPr lang="en-US"/>
          </a:p>
        </p:txBody>
      </p:sp>
    </p:spTree>
    <p:extLst>
      <p:ext uri="{BB962C8B-B14F-4D97-AF65-F5344CB8AC3E}">
        <p14:creationId xmlns:p14="http://schemas.microsoft.com/office/powerpoint/2010/main" xmlns="" val="1288673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4010" y="0"/>
            <a:ext cx="2887186" cy="495300"/>
          </a:xfrm>
          <a:prstGeom prst="rect">
            <a:avLst/>
          </a:prstGeom>
        </p:spPr>
        <p:txBody>
          <a:bodyPr vert="horz" lIns="91440" tIns="45720" rIns="91440" bIns="45720" rtlCol="0"/>
          <a:lstStyle>
            <a:lvl1pPr algn="r">
              <a:defRPr sz="1200"/>
            </a:lvl1pPr>
          </a:lstStyle>
          <a:p>
            <a:fld id="{8245325A-0378-4013-A9CB-C73B4E28A2F6}" type="datetimeFigureOut">
              <a:rPr lang="en-US" smtClean="0"/>
              <a:pPr/>
              <a:t>7/24/2012</a:t>
            </a:fld>
            <a:endParaRPr lang="en-US"/>
          </a:p>
        </p:txBody>
      </p:sp>
      <p:sp>
        <p:nvSpPr>
          <p:cNvPr id="4" name="Slide Image Placeholder 3"/>
          <p:cNvSpPr>
            <a:spLocks noGrp="1" noRot="1" noChangeAspect="1"/>
          </p:cNvSpPr>
          <p:nvPr>
            <p:ph type="sldImg" idx="2"/>
          </p:nvPr>
        </p:nvSpPr>
        <p:spPr>
          <a:xfrm>
            <a:off x="855663" y="742950"/>
            <a:ext cx="4951412" cy="371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274" y="4705350"/>
            <a:ext cx="533019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08981"/>
            <a:ext cx="2887186"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4010" y="9408981"/>
            <a:ext cx="2887186" cy="495300"/>
          </a:xfrm>
          <a:prstGeom prst="rect">
            <a:avLst/>
          </a:prstGeom>
        </p:spPr>
        <p:txBody>
          <a:bodyPr vert="horz" lIns="91440" tIns="45720" rIns="91440" bIns="45720" rtlCol="0" anchor="b"/>
          <a:lstStyle>
            <a:lvl1pPr algn="r">
              <a:defRPr sz="1200"/>
            </a:lvl1pPr>
          </a:lstStyle>
          <a:p>
            <a:fld id="{9F128497-6C3A-4BAB-8080-162A34B3A23E}" type="slidenum">
              <a:rPr lang="en-US" smtClean="0"/>
              <a:pPr/>
              <a:t>‹#›</a:t>
            </a:fld>
            <a:endParaRPr lang="en-US"/>
          </a:p>
        </p:txBody>
      </p:sp>
    </p:spTree>
    <p:extLst>
      <p:ext uri="{BB962C8B-B14F-4D97-AF65-F5344CB8AC3E}">
        <p14:creationId xmlns:p14="http://schemas.microsoft.com/office/powerpoint/2010/main" xmlns="" val="4115114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google.ru/url?sa=t&amp;rct=j&amp;q=c.a.r.e.&amp;source=web&amp;cd=11&amp;ved=0CF0QFjAAOAo&amp;url=http%3A%2F%2Fwww.care-evanston.org%2F&amp;ei=y6XQT-nKFNLP4QTkltSlDA&amp;usg=AFQjCNFhtjt9pqjoCu0IFia4t5TB0JBWmQ"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Слайд 1:</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Признайте необходимость в том, чтобы обратить внимание на вопрос психического здоровья; церковью АСД в Великобритании были приняты решительные меры для того чтобы повысить осведомленность среди членов церкви. В марте 2009 года, Отдел здоровья Британской Унионной Конференции (под руководством Шерон Плетт-МакДональд) запустил Стратегию психического здоровья. В результате была организована серия обучающих мероприятий, чтобы проинформировать пасторский коллектив, руководителей отделов и медицинских работников о том, как работать с членами церкви имеющим проблемы психического характера.</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128497-6C3A-4BAB-8080-162A34B3A23E}" type="slidenum">
              <a:rPr lang="en-US" smtClean="0"/>
              <a:pPr/>
              <a:t>1</a:t>
            </a:fld>
            <a:endParaRPr lang="en-US"/>
          </a:p>
        </p:txBody>
      </p:sp>
    </p:spTree>
    <p:extLst>
      <p:ext uri="{BB962C8B-B14F-4D97-AF65-F5344CB8AC3E}">
        <p14:creationId xmlns:p14="http://schemas.microsoft.com/office/powerpoint/2010/main" xmlns="" val="2603598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Слайд 10:</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На следующих слайдах затронуты вопросы психического здоровья из Фонда психического здоровья.</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128497-6C3A-4BAB-8080-162A34B3A23E}" type="slidenum">
              <a:rPr lang="en-US" smtClean="0"/>
              <a:pPr/>
              <a:t>10</a:t>
            </a:fld>
            <a:endParaRPr lang="en-US"/>
          </a:p>
        </p:txBody>
      </p:sp>
    </p:spTree>
    <p:extLst>
      <p:ext uri="{BB962C8B-B14F-4D97-AF65-F5344CB8AC3E}">
        <p14:creationId xmlns:p14="http://schemas.microsoft.com/office/powerpoint/2010/main" xmlns="" val="2220188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Слайд 11:</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Выделите время для размышления над смыслом проблем психического здоровья и о методах их предотвращения.</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128497-6C3A-4BAB-8080-162A34B3A23E}" type="slidenum">
              <a:rPr lang="en-US" smtClean="0"/>
              <a:pPr/>
              <a:t>11</a:t>
            </a:fld>
            <a:endParaRPr lang="en-US"/>
          </a:p>
        </p:txBody>
      </p:sp>
    </p:spTree>
    <p:extLst>
      <p:ext uri="{BB962C8B-B14F-4D97-AF65-F5344CB8AC3E}">
        <p14:creationId xmlns:p14="http://schemas.microsoft.com/office/powerpoint/2010/main" xmlns="" val="3907611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Слайд 12:</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Каково, по вашему мнению, основание гендерных различий отраженных на этом слайде?</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128497-6C3A-4BAB-8080-162A34B3A23E}" type="slidenum">
              <a:rPr lang="en-US" smtClean="0"/>
              <a:pPr/>
              <a:t>12</a:t>
            </a:fld>
            <a:endParaRPr lang="en-US"/>
          </a:p>
        </p:txBody>
      </p:sp>
    </p:spTree>
    <p:extLst>
      <p:ext uri="{BB962C8B-B14F-4D97-AF65-F5344CB8AC3E}">
        <p14:creationId xmlns:p14="http://schemas.microsoft.com/office/powerpoint/2010/main" xmlns="" val="1704408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Слайд 13:</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Гендерные различия, выраженные внешним проявлением эмоций мужчин и женщин. Этот слайд представляет биологический взгляд глубокой лимбической системы, почему у мужчин и женщин отличаются функции и размер мозга.</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128497-6C3A-4BAB-8080-162A34B3A23E}" type="slidenum">
              <a:rPr lang="en-US" smtClean="0"/>
              <a:pPr/>
              <a:t>13</a:t>
            </a:fld>
            <a:endParaRPr lang="en-US"/>
          </a:p>
        </p:txBody>
      </p:sp>
    </p:spTree>
    <p:extLst>
      <p:ext uri="{BB962C8B-B14F-4D97-AF65-F5344CB8AC3E}">
        <p14:creationId xmlns:p14="http://schemas.microsoft.com/office/powerpoint/2010/main" xmlns="" val="4067605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Слайд </a:t>
            </a:r>
            <a:r>
              <a:rPr lang="en-US" sz="1200" b="1" kern="1200" dirty="0" smtClean="0">
                <a:solidFill>
                  <a:schemeClr val="tx1"/>
                </a:solidFill>
                <a:latin typeface="+mn-lt"/>
                <a:ea typeface="+mn-ea"/>
                <a:cs typeface="+mn-cs"/>
              </a:rPr>
              <a:t>14:</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Биологическое гендерное отличие (полов) встречается в случаях заболевания и выражении депрессии. Женщины подвержены большому риску заболеваний.</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128497-6C3A-4BAB-8080-162A34B3A23E}" type="slidenum">
              <a:rPr lang="en-US" smtClean="0"/>
              <a:pPr/>
              <a:t>14</a:t>
            </a:fld>
            <a:endParaRPr lang="en-US"/>
          </a:p>
        </p:txBody>
      </p:sp>
    </p:spTree>
    <p:extLst>
      <p:ext uri="{BB962C8B-B14F-4D97-AF65-F5344CB8AC3E}">
        <p14:creationId xmlns:p14="http://schemas.microsoft.com/office/powerpoint/2010/main" xmlns="" val="2666285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Слайд 15:</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Здесь приведены некоторые основные методы, которые заставляют мозг работать идеально и предотвратить процесс дегенерации.</a:t>
            </a:r>
          </a:p>
          <a:p>
            <a:r>
              <a:rPr lang="ru-RU" sz="1200" b="1" kern="1200" dirty="0" smtClean="0">
                <a:solidFill>
                  <a:schemeClr val="tx1"/>
                </a:solidFill>
                <a:latin typeface="+mn-lt"/>
                <a:ea typeface="+mn-ea"/>
                <a:cs typeface="+mn-cs"/>
              </a:rPr>
              <a:t>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128497-6C3A-4BAB-8080-162A34B3A23E}" type="slidenum">
              <a:rPr lang="en-US" smtClean="0"/>
              <a:pPr/>
              <a:t>15</a:t>
            </a:fld>
            <a:endParaRPr lang="en-US"/>
          </a:p>
        </p:txBody>
      </p:sp>
    </p:spTree>
    <p:extLst>
      <p:ext uri="{BB962C8B-B14F-4D97-AF65-F5344CB8AC3E}">
        <p14:creationId xmlns:p14="http://schemas.microsoft.com/office/powerpoint/2010/main" xmlns="" val="2363161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Слайд 16:</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Здесь предложены дополнительные факторы образа жизни, которые улучшают функции работы мозга.</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128497-6C3A-4BAB-8080-162A34B3A23E}" type="slidenum">
              <a:rPr lang="en-US" smtClean="0"/>
              <a:pPr/>
              <a:t>16</a:t>
            </a:fld>
            <a:endParaRPr lang="en-US"/>
          </a:p>
        </p:txBody>
      </p:sp>
    </p:spTree>
    <p:extLst>
      <p:ext uri="{BB962C8B-B14F-4D97-AF65-F5344CB8AC3E}">
        <p14:creationId xmlns:p14="http://schemas.microsoft.com/office/powerpoint/2010/main" xmlns="" val="3672960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Слайд 17:</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Книги вверху слайда предлагают советы, связанные с состоянием психического здоровья детей, молодежи, мужчин, женщин и пожилых.</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Книги внизу слайда предлагают советы людям, которые столкнулись с эмоциональными проблемами.</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Эти книги есть в Отделе Здоровья Британской Унионной Конференции. В некоторых странах их можно найти в местных адвентистских книжных центрах.</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128497-6C3A-4BAB-8080-162A34B3A23E}" type="slidenum">
              <a:rPr lang="en-US" smtClean="0"/>
              <a:pPr/>
              <a:t>17</a:t>
            </a:fld>
            <a:endParaRPr lang="en-US"/>
          </a:p>
        </p:txBody>
      </p:sp>
    </p:spTree>
    <p:extLst>
      <p:ext uri="{BB962C8B-B14F-4D97-AF65-F5344CB8AC3E}">
        <p14:creationId xmlns:p14="http://schemas.microsoft.com/office/powerpoint/2010/main" xmlns="" val="29593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Слайд </a:t>
            </a:r>
            <a:r>
              <a:rPr lang="en-US" sz="1200" b="1" kern="1200" dirty="0" smtClean="0">
                <a:solidFill>
                  <a:schemeClr val="tx1"/>
                </a:solidFill>
                <a:latin typeface="+mn-lt"/>
                <a:ea typeface="+mn-ea"/>
                <a:cs typeface="+mn-cs"/>
              </a:rPr>
              <a:t>18:</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Комментарии к следующей цитате Елены Г. Уайт: «Человек, который внутренне спокоен и удовлетворен в Боге, находится на пути к здоровью...»</a:t>
            </a:r>
          </a:p>
          <a:p>
            <a:r>
              <a:rPr lang="ru-RU" sz="1200" kern="1200" dirty="0" smtClean="0">
                <a:solidFill>
                  <a:schemeClr val="tx1"/>
                </a:solidFill>
                <a:latin typeface="+mn-lt"/>
                <a:ea typeface="+mn-ea"/>
                <a:cs typeface="+mn-cs"/>
              </a:rPr>
              <a:t>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128497-6C3A-4BAB-8080-162A34B3A23E}" type="slidenum">
              <a:rPr lang="en-US" smtClean="0"/>
              <a:pPr/>
              <a:t>18</a:t>
            </a:fld>
            <a:endParaRPr lang="en-US"/>
          </a:p>
        </p:txBody>
      </p:sp>
    </p:spTree>
    <p:extLst>
      <p:ext uri="{BB962C8B-B14F-4D97-AF65-F5344CB8AC3E}">
        <p14:creationId xmlns:p14="http://schemas.microsoft.com/office/powerpoint/2010/main" xmlns="" val="3151391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Слайд </a:t>
            </a:r>
            <a:r>
              <a:rPr lang="en-US" sz="1200" b="1" kern="1200" dirty="0" smtClean="0">
                <a:solidFill>
                  <a:schemeClr val="tx1"/>
                </a:solidFill>
                <a:latin typeface="+mn-lt"/>
                <a:ea typeface="+mn-ea"/>
                <a:cs typeface="+mn-cs"/>
              </a:rPr>
              <a:t>19:</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Мы все подвержены возникновению проблем психического характера</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Однако ученые установили что христиане имеющие проблемы психического характера имеют более положительный исход нежели люди без веры. Это ободряющая новость</a:t>
            </a:r>
            <a:r>
              <a:rPr lang="en-US" sz="1200" kern="1200" dirty="0" smtClean="0">
                <a:solidFill>
                  <a:schemeClr val="tx1"/>
                </a:solidFill>
                <a:latin typeface="+mn-lt"/>
                <a:ea typeface="+mn-ea"/>
                <a:cs typeface="+mn-cs"/>
              </a:rPr>
              <a:t>!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128497-6C3A-4BAB-8080-162A34B3A23E}" type="slidenum">
              <a:rPr lang="en-US" smtClean="0"/>
              <a:pPr/>
              <a:t>19</a:t>
            </a:fld>
            <a:endParaRPr lang="en-US"/>
          </a:p>
        </p:txBody>
      </p:sp>
    </p:spTree>
    <p:extLst>
      <p:ext uri="{BB962C8B-B14F-4D97-AF65-F5344CB8AC3E}">
        <p14:creationId xmlns:p14="http://schemas.microsoft.com/office/powerpoint/2010/main" xmlns="" val="2949104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Слайд 2:</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Елена Г. Уайт сделала глубокое заявление в отношении силы разума и его влияния на наше здоровье. Здесь приведена одна из ее ключевых цитат.</a:t>
            </a:r>
          </a:p>
          <a:p>
            <a:r>
              <a:rPr lang="en-US" sz="1200" b="1" kern="1200" dirty="0" smtClean="0">
                <a:solidFill>
                  <a:schemeClr val="tx1"/>
                </a:solidFill>
                <a:latin typeface="+mn-lt"/>
                <a:ea typeface="+mn-ea"/>
                <a:cs typeface="+mn-cs"/>
              </a:rPr>
              <a:t>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128497-6C3A-4BAB-8080-162A34B3A23E}" type="slidenum">
              <a:rPr lang="en-US" smtClean="0"/>
              <a:pPr/>
              <a:t>2</a:t>
            </a:fld>
            <a:endParaRPr lang="en-US"/>
          </a:p>
        </p:txBody>
      </p:sp>
    </p:spTree>
    <p:extLst>
      <p:ext uri="{BB962C8B-B14F-4D97-AF65-F5344CB8AC3E}">
        <p14:creationId xmlns:p14="http://schemas.microsoft.com/office/powerpoint/2010/main" xmlns="" val="682798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Слайд 20:</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Утверждение также справедливо и для людей в депрессии. Мы не должны никогда недооценивать силу нашей веры в получение исцеления. </a:t>
            </a:r>
          </a:p>
          <a:p>
            <a:r>
              <a:rPr lang="ru-RU" sz="1200" kern="1200" dirty="0" smtClean="0">
                <a:solidFill>
                  <a:schemeClr val="tx1"/>
                </a:solidFill>
                <a:latin typeface="+mn-lt"/>
                <a:ea typeface="+mn-ea"/>
                <a:cs typeface="+mn-cs"/>
              </a:rPr>
              <a:t>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128497-6C3A-4BAB-8080-162A34B3A23E}" type="slidenum">
              <a:rPr lang="en-US" smtClean="0"/>
              <a:pPr/>
              <a:t>20</a:t>
            </a:fld>
            <a:endParaRPr lang="en-US"/>
          </a:p>
        </p:txBody>
      </p:sp>
    </p:spTree>
    <p:extLst>
      <p:ext uri="{BB962C8B-B14F-4D97-AF65-F5344CB8AC3E}">
        <p14:creationId xmlns:p14="http://schemas.microsoft.com/office/powerpoint/2010/main" xmlns="" val="96331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Слайд 21:</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Быстро ответьте на следующие два вопроса.</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128497-6C3A-4BAB-8080-162A34B3A23E}" type="slidenum">
              <a:rPr lang="en-US" smtClean="0"/>
              <a:pPr/>
              <a:t>21</a:t>
            </a:fld>
            <a:endParaRPr lang="en-US"/>
          </a:p>
        </p:txBody>
      </p:sp>
    </p:spTree>
    <p:extLst>
      <p:ext uri="{BB962C8B-B14F-4D97-AF65-F5344CB8AC3E}">
        <p14:creationId xmlns:p14="http://schemas.microsoft.com/office/powerpoint/2010/main" xmlns="" val="3377862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Слайд 22:</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Слово ПОКОЙ используется в качестве акронима для того чтобы подчеркнуть различные факторы образа жизни как улучшить эмоциональное состояние. </a:t>
            </a:r>
          </a:p>
          <a:p>
            <a:r>
              <a:rPr lang="ru-RU" sz="1200" b="1" kern="1200" dirty="0" smtClean="0">
                <a:solidFill>
                  <a:schemeClr val="tx1"/>
                </a:solidFill>
                <a:latin typeface="+mn-lt"/>
                <a:ea typeface="+mn-ea"/>
                <a:cs typeface="+mn-cs"/>
              </a:rPr>
              <a:t>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128497-6C3A-4BAB-8080-162A34B3A23E}" type="slidenum">
              <a:rPr lang="en-US" smtClean="0"/>
              <a:pPr/>
              <a:t>22</a:t>
            </a:fld>
            <a:endParaRPr lang="en-US"/>
          </a:p>
        </p:txBody>
      </p:sp>
    </p:spTree>
    <p:extLst>
      <p:ext uri="{BB962C8B-B14F-4D97-AF65-F5344CB8AC3E}">
        <p14:creationId xmlns:p14="http://schemas.microsoft.com/office/powerpoint/2010/main" xmlns="" val="2617630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Слайд 23:</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Здесь представлены некоторые советы, которые помогут вам остановиться, чтобы восстановить тело, разум и дух.</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128497-6C3A-4BAB-8080-162A34B3A23E}" type="slidenum">
              <a:rPr lang="en-US" smtClean="0"/>
              <a:pPr/>
              <a:t>23</a:t>
            </a:fld>
            <a:endParaRPr lang="en-US"/>
          </a:p>
        </p:txBody>
      </p:sp>
    </p:spTree>
    <p:extLst>
      <p:ext uri="{BB962C8B-B14F-4D97-AF65-F5344CB8AC3E}">
        <p14:creationId xmlns:p14="http://schemas.microsoft.com/office/powerpoint/2010/main" xmlns="" val="1570937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Слайд 24:</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Воспользуйтесь этими советами, чтобы улучшить качество вашего окружения, чтобы сделать его комфортным для отдыха.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128497-6C3A-4BAB-8080-162A34B3A23E}" type="slidenum">
              <a:rPr lang="en-US" smtClean="0"/>
              <a:pPr/>
              <a:t>24</a:t>
            </a:fld>
            <a:endParaRPr lang="en-US"/>
          </a:p>
        </p:txBody>
      </p:sp>
    </p:spTree>
    <p:extLst>
      <p:ext uri="{BB962C8B-B14F-4D97-AF65-F5344CB8AC3E}">
        <p14:creationId xmlns:p14="http://schemas.microsoft.com/office/powerpoint/2010/main" xmlns="" val="3759020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Слайд 25:</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Ваше отношение – это ключ к эмоциональному здоровью. Здесь приведены некоторые советы, которые могут быть вам полезны.</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128497-6C3A-4BAB-8080-162A34B3A23E}" type="slidenum">
              <a:rPr lang="en-US" smtClean="0"/>
              <a:pPr/>
              <a:t>25</a:t>
            </a:fld>
            <a:endParaRPr lang="en-US"/>
          </a:p>
        </p:txBody>
      </p:sp>
    </p:spTree>
    <p:extLst>
      <p:ext uri="{BB962C8B-B14F-4D97-AF65-F5344CB8AC3E}">
        <p14:creationId xmlns:p14="http://schemas.microsoft.com/office/powerpoint/2010/main" xmlns="" val="598462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Слайд 26:</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Очень важно находить время, чтобы уединиться среди дня, это нужно для эмоционального здоровья и является неотъемлемым для исцеления раненого сердца получившего жизненную травму и восстановления разбитого.</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128497-6C3A-4BAB-8080-162A34B3A23E}" type="slidenum">
              <a:rPr lang="en-US" smtClean="0"/>
              <a:pPr/>
              <a:t>26</a:t>
            </a:fld>
            <a:endParaRPr lang="en-US"/>
          </a:p>
        </p:txBody>
      </p:sp>
    </p:spTree>
    <p:extLst>
      <p:ext uri="{BB962C8B-B14F-4D97-AF65-F5344CB8AC3E}">
        <p14:creationId xmlns:p14="http://schemas.microsoft.com/office/powerpoint/2010/main" xmlns="" val="4272202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Слайд 27:</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Если тренировать и разум, и тело, то есть много шансов быстрее получить исцеление. Когда делаем упражнения, то происходит выброс эндорфинов (также известных, как гормон счастья) которые обладают исцеляющими свойствами.</a:t>
            </a:r>
          </a:p>
          <a:p>
            <a:r>
              <a:rPr lang="ru-RU" sz="1200" b="1" kern="1200" dirty="0" smtClean="0">
                <a:solidFill>
                  <a:schemeClr val="tx1"/>
                </a:solidFill>
                <a:latin typeface="+mn-lt"/>
                <a:ea typeface="+mn-ea"/>
                <a:cs typeface="+mn-cs"/>
              </a:rPr>
              <a:t>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128497-6C3A-4BAB-8080-162A34B3A23E}" type="slidenum">
              <a:rPr lang="en-US" smtClean="0"/>
              <a:pPr/>
              <a:t>27</a:t>
            </a:fld>
            <a:endParaRPr lang="en-US"/>
          </a:p>
        </p:txBody>
      </p:sp>
    </p:spTree>
    <p:extLst>
      <p:ext uri="{BB962C8B-B14F-4D97-AF65-F5344CB8AC3E}">
        <p14:creationId xmlns:p14="http://schemas.microsoft.com/office/powerpoint/2010/main" xmlns="" val="27775015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Слайд </a:t>
            </a:r>
            <a:r>
              <a:rPr lang="en-US" sz="1200" b="1" kern="1200" dirty="0" smtClean="0">
                <a:solidFill>
                  <a:schemeClr val="tx1"/>
                </a:solidFill>
                <a:latin typeface="+mn-lt"/>
                <a:ea typeface="+mn-ea"/>
                <a:cs typeface="+mn-cs"/>
              </a:rPr>
              <a:t>28:</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Прощение</a:t>
            </a:r>
            <a:r>
              <a:rPr lang="en-US" sz="1200" kern="1200" dirty="0" smtClean="0">
                <a:solidFill>
                  <a:schemeClr val="tx1"/>
                </a:solidFill>
                <a:latin typeface="+mn-lt"/>
                <a:ea typeface="+mn-ea"/>
                <a:cs typeface="+mn-cs"/>
              </a:rPr>
              <a:t> – </a:t>
            </a:r>
            <a:r>
              <a:rPr lang="ru-RU" sz="1200" kern="1200" dirty="0" smtClean="0">
                <a:solidFill>
                  <a:schemeClr val="tx1"/>
                </a:solidFill>
                <a:latin typeface="+mn-lt"/>
                <a:ea typeface="+mn-ea"/>
                <a:cs typeface="+mn-cs"/>
              </a:rPr>
              <a:t>это не только духовное предписание</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Наука показала, что исцеление нашего эмоционального, физического и социального благополучия напрямую зависит от прощения.</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128497-6C3A-4BAB-8080-162A34B3A23E}" type="slidenum">
              <a:rPr lang="en-US" smtClean="0"/>
              <a:pPr/>
              <a:t>28</a:t>
            </a:fld>
            <a:endParaRPr lang="en-US"/>
          </a:p>
        </p:txBody>
      </p:sp>
    </p:spTree>
    <p:extLst>
      <p:ext uri="{BB962C8B-B14F-4D97-AF65-F5344CB8AC3E}">
        <p14:creationId xmlns:p14="http://schemas.microsoft.com/office/powerpoint/2010/main" xmlns="" val="2104542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Слайд 29:</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Божье слово – это всегда самое лучшее предписание. Осознавая что в жизни нам придется сталкиваться с проблемами и переживать травмы, Иисус предлагает нам истинный мир который исходит только т Него. Ин. 14:27: </a:t>
            </a:r>
            <a:r>
              <a:rPr lang="ru-RU" sz="1200" i="1" kern="1200" dirty="0" smtClean="0">
                <a:solidFill>
                  <a:schemeClr val="tx1"/>
                </a:solidFill>
                <a:latin typeface="+mn-lt"/>
                <a:ea typeface="+mn-ea"/>
                <a:cs typeface="+mn-cs"/>
              </a:rPr>
              <a:t>«Мир оставляю вам, мир Мой даю вам; не так, как мир дает, Я даю вам. Да не смущается сердце ваше и да не устрашается».</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128497-6C3A-4BAB-8080-162A34B3A23E}" type="slidenum">
              <a:rPr lang="en-US" smtClean="0"/>
              <a:pPr/>
              <a:t>29</a:t>
            </a:fld>
            <a:endParaRPr lang="en-US"/>
          </a:p>
        </p:txBody>
      </p:sp>
    </p:spTree>
    <p:extLst>
      <p:ext uri="{BB962C8B-B14F-4D97-AF65-F5344CB8AC3E}">
        <p14:creationId xmlns:p14="http://schemas.microsoft.com/office/powerpoint/2010/main" xmlns="" val="3432296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Слайд 3:</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Главной целью Стратегии психического здоровья Британской Унионной Конференции является выпуск руководства, которое сейчас печатается в каждой церкви на британских островах под названием: </a:t>
            </a:r>
            <a:r>
              <a:rPr lang="ru-RU" sz="1200" b="1" kern="1200" dirty="0" smtClean="0">
                <a:solidFill>
                  <a:schemeClr val="tx1"/>
                </a:solidFill>
                <a:latin typeface="+mn-lt"/>
                <a:ea typeface="+mn-ea"/>
                <a:cs typeface="+mn-cs"/>
              </a:rPr>
              <a:t>«Руководство психического здоровья»</a:t>
            </a:r>
            <a:r>
              <a:rPr lang="ru-RU" sz="1200" kern="1200" dirty="0" smtClean="0">
                <a:solidFill>
                  <a:schemeClr val="tx1"/>
                </a:solidFill>
                <a:latin typeface="+mn-lt"/>
                <a:ea typeface="+mn-ea"/>
                <a:cs typeface="+mn-cs"/>
              </a:rPr>
              <a:t> - </a:t>
            </a:r>
            <a:r>
              <a:rPr lang="ru-RU" sz="1200" b="1" i="1" kern="1200" dirty="0" smtClean="0">
                <a:solidFill>
                  <a:schemeClr val="tx1"/>
                </a:solidFill>
                <a:latin typeface="+mn-lt"/>
                <a:ea typeface="+mn-ea"/>
                <a:cs typeface="+mn-cs"/>
              </a:rPr>
              <a:t>поддержка церквей в повышении осведомленности о психическом здоровье и поощрение эмоционального исцеления и здоровья.</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Это всеобъемлющее пособие несет в себе следующие ценности:</a:t>
            </a:r>
          </a:p>
          <a:p>
            <a:pPr lvl="0"/>
            <a:r>
              <a:rPr lang="ru-RU" sz="1200" kern="1200" dirty="0" smtClean="0">
                <a:solidFill>
                  <a:schemeClr val="tx1"/>
                </a:solidFill>
                <a:latin typeface="+mn-lt"/>
                <a:ea typeface="+mn-ea"/>
                <a:cs typeface="+mn-cs"/>
              </a:rPr>
              <a:t>Дает представление о том, как улучшение осведомленности о психическом здоровье может способствовать для большего понимания и поддержки людей имеющих проблемы психического здоровья.</a:t>
            </a:r>
          </a:p>
          <a:p>
            <a:r>
              <a:rPr lang="ru-RU" sz="1200" kern="1200" dirty="0" smtClean="0">
                <a:solidFill>
                  <a:schemeClr val="tx1"/>
                </a:solidFill>
                <a:latin typeface="+mn-lt"/>
                <a:ea typeface="+mn-ea"/>
                <a:cs typeface="+mn-cs"/>
              </a:rPr>
              <a:t> </a:t>
            </a:r>
          </a:p>
          <a:p>
            <a:pPr lvl="0"/>
            <a:r>
              <a:rPr lang="ru-RU" sz="1200" kern="1200" dirty="0" smtClean="0">
                <a:solidFill>
                  <a:schemeClr val="tx1"/>
                </a:solidFill>
                <a:latin typeface="+mn-lt"/>
                <a:ea typeface="+mn-ea"/>
                <a:cs typeface="+mn-cs"/>
              </a:rPr>
              <a:t>Помогайте церкви лучше воспринимать людей имеющих душевные проблемы и принимайте их в церковную семью.</a:t>
            </a:r>
          </a:p>
          <a:p>
            <a:pPr lvl="0"/>
            <a:r>
              <a:rPr lang="ru-RU" sz="1200" kern="1200" dirty="0" smtClean="0">
                <a:solidFill>
                  <a:schemeClr val="tx1"/>
                </a:solidFill>
                <a:latin typeface="+mn-lt"/>
                <a:ea typeface="+mn-ea"/>
                <a:cs typeface="+mn-cs"/>
              </a:rPr>
              <a:t>Подчеркните некоторые основные аспекты психического здоровья и факторы, влияющие на него.</a:t>
            </a:r>
          </a:p>
          <a:p>
            <a:r>
              <a:rPr lang="ru-RU" sz="1200" kern="1200" dirty="0" smtClean="0">
                <a:solidFill>
                  <a:schemeClr val="tx1"/>
                </a:solidFill>
                <a:latin typeface="+mn-lt"/>
                <a:ea typeface="+mn-ea"/>
                <a:cs typeface="+mn-cs"/>
              </a:rPr>
              <a:t> </a:t>
            </a:r>
          </a:p>
          <a:p>
            <a:pPr lvl="0"/>
            <a:r>
              <a:rPr lang="ru-RU" sz="1200" kern="1200" dirty="0" smtClean="0">
                <a:solidFill>
                  <a:schemeClr val="tx1"/>
                </a:solidFill>
                <a:latin typeface="+mn-lt"/>
                <a:ea typeface="+mn-ea"/>
                <a:cs typeface="+mn-cs"/>
              </a:rPr>
              <a:t>Подготовьте базу на которой вы будете основываться проводя в будущем семинары чтобы дать возможность изучить связь между разумом, телом и душой, какое они оказывают влияние на общее благосостояние.</a:t>
            </a:r>
          </a:p>
          <a:p>
            <a:r>
              <a:rPr lang="ru-RU" sz="1200" kern="1200" dirty="0" smtClean="0">
                <a:solidFill>
                  <a:schemeClr val="tx1"/>
                </a:solidFill>
                <a:latin typeface="+mn-lt"/>
                <a:ea typeface="+mn-ea"/>
                <a:cs typeface="+mn-cs"/>
              </a:rPr>
              <a:t> </a:t>
            </a:r>
          </a:p>
          <a:p>
            <a:pPr lvl="0"/>
            <a:r>
              <a:rPr lang="ru-RU" sz="1200" kern="1200" dirty="0" smtClean="0">
                <a:solidFill>
                  <a:schemeClr val="tx1"/>
                </a:solidFill>
                <a:latin typeface="+mn-lt"/>
                <a:ea typeface="+mn-ea"/>
                <a:cs typeface="+mn-cs"/>
              </a:rPr>
              <a:t>Побуждайте церковь быть более чуткими в их миссионерской работе и служении доступных всем.</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Автор Плетт-МакДональд: </a:t>
            </a:r>
            <a:r>
              <a:rPr lang="ru-RU" sz="1200" i="1" kern="1200" dirty="0" smtClean="0">
                <a:solidFill>
                  <a:schemeClr val="tx1"/>
                </a:solidFill>
                <a:latin typeface="+mn-lt"/>
                <a:ea typeface="+mn-ea"/>
                <a:cs typeface="+mn-cs"/>
              </a:rPr>
              <a:t>«Так как область душевного здоровья неохотно обсуждается и к ней не обращаются должным образом в нашей церкви, я поняла, что нам нужно открыть диалог, используя разносторонние направления, чтобы помочь в повышении осведомленности в вопросах психического здоровья и попытаться сломать барьеры в некоторых основных навыках в заботливом и деликатном (чутком) оказании помощи удовлетворяя их потребности».</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128497-6C3A-4BAB-8080-162A34B3A23E}" type="slidenum">
              <a:rPr lang="en-US" smtClean="0"/>
              <a:pPr/>
              <a:t>3</a:t>
            </a:fld>
            <a:endParaRPr lang="en-US"/>
          </a:p>
        </p:txBody>
      </p:sp>
    </p:spTree>
    <p:extLst>
      <p:ext uri="{BB962C8B-B14F-4D97-AF65-F5344CB8AC3E}">
        <p14:creationId xmlns:p14="http://schemas.microsoft.com/office/powerpoint/2010/main" xmlns="" val="1111448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Слайд 30:</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Иисус, Небесный врач который исцеляет сердце и разум, приглашает нас придти к Нему, чтобы обрести покой и возрождение. Только Он может полностью восстановить нас.</a:t>
            </a:r>
          </a:p>
          <a:p>
            <a:r>
              <a:rPr lang="ru-RU" sz="1200" kern="1200" dirty="0" smtClean="0">
                <a:solidFill>
                  <a:schemeClr val="tx1"/>
                </a:solidFill>
                <a:latin typeface="+mn-lt"/>
                <a:ea typeface="+mn-ea"/>
                <a:cs typeface="+mn-cs"/>
              </a:rPr>
              <a:t> </a:t>
            </a:r>
          </a:p>
          <a:p>
            <a:r>
              <a:rPr lang="ru-RU" sz="1200" i="1" kern="1200" dirty="0" smtClean="0">
                <a:solidFill>
                  <a:schemeClr val="tx1"/>
                </a:solidFill>
                <a:latin typeface="+mn-lt"/>
                <a:ea typeface="+mn-ea"/>
                <a:cs typeface="+mn-cs"/>
              </a:rPr>
              <a:t>Завершите представление презентации </a:t>
            </a:r>
            <a:r>
              <a:rPr lang="en-US" sz="1200" i="1" kern="1200" dirty="0" smtClean="0">
                <a:solidFill>
                  <a:schemeClr val="tx1"/>
                </a:solidFill>
                <a:latin typeface="+mn-lt"/>
                <a:ea typeface="+mn-ea"/>
                <a:cs typeface="+mn-cs"/>
              </a:rPr>
              <a:t>PowerPoint</a:t>
            </a:r>
            <a:r>
              <a:rPr lang="ru-RU" sz="1200" i="1" kern="1200" dirty="0" smtClean="0">
                <a:solidFill>
                  <a:schemeClr val="tx1"/>
                </a:solidFill>
                <a:latin typeface="+mn-lt"/>
                <a:ea typeface="+mn-ea"/>
                <a:cs typeface="+mn-cs"/>
              </a:rPr>
              <a:t> молитвой об исцелении тех, кто проходит через проблемы душевного или эмоционального здоровья, а также о чуткости наших членов церкви, чтобы они могли эффективно служить страдающим.</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128497-6C3A-4BAB-8080-162A34B3A23E}" type="slidenum">
              <a:rPr lang="en-US" smtClean="0"/>
              <a:pPr/>
              <a:t>30</a:t>
            </a:fld>
            <a:endParaRPr lang="en-US"/>
          </a:p>
        </p:txBody>
      </p:sp>
    </p:spTree>
    <p:extLst>
      <p:ext uri="{BB962C8B-B14F-4D97-AF65-F5344CB8AC3E}">
        <p14:creationId xmlns:p14="http://schemas.microsoft.com/office/powerpoint/2010/main" xmlns="" val="2552519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Слайд 4:</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Руководство психического здоровья разделено на три раздела:</a:t>
            </a: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ПЕРВЫЙ РАЗДЕЛ– Рассмотрение вопросов психического здоровья и физических болезней: </a:t>
            </a:r>
            <a:r>
              <a:rPr lang="ru-RU" sz="1200" kern="1200" dirty="0" smtClean="0">
                <a:solidFill>
                  <a:schemeClr val="tx1"/>
                </a:solidFill>
                <a:latin typeface="+mn-lt"/>
                <a:ea typeface="+mn-ea"/>
                <a:cs typeface="+mn-cs"/>
              </a:rPr>
              <a:t>освящает некоторые статистические данные, основные вопросы душевного здоровья и наиболее распространенные психические заболевания, которые существуют.</a:t>
            </a: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ВТОРОЙ РАЗДЕЛ – Помощь в эмоциональном исцелении: </a:t>
            </a:r>
            <a:r>
              <a:rPr lang="ru-RU" sz="1200" kern="1200" dirty="0" smtClean="0">
                <a:solidFill>
                  <a:schemeClr val="tx1"/>
                </a:solidFill>
                <a:latin typeface="+mn-lt"/>
                <a:ea typeface="+mn-ea"/>
                <a:cs typeface="+mn-cs"/>
              </a:rPr>
              <a:t>раскрывает некоторые важные эмоциональные проблемы, с которыми приходится сталкиваться людям, и стратегии их преодоления. Ведущие профессионалы делятся опытом своей работы, случаями вмешательства в эти области и предлагается профессиональный опыт консультирования людей столкнувшихся с подобными проблемами. Полезные цитаты приводятся из компилированных книг «Разум, характер, личность», автор Елена Г. Уайт.</a:t>
            </a: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ТРЕТИЙ РАЗДЕЛ – Поддержка психического здоровья: </a:t>
            </a:r>
            <a:r>
              <a:rPr lang="ru-RU" sz="1200" kern="1200" dirty="0" smtClean="0">
                <a:solidFill>
                  <a:schemeClr val="tx1"/>
                </a:solidFill>
                <a:latin typeface="+mn-lt"/>
                <a:ea typeface="+mn-ea"/>
                <a:cs typeface="+mn-cs"/>
              </a:rPr>
              <a:t>предлагает практические советы для поддержания психического здоровья и определения тех вмешательств, которые способствуют эмоциональному росту и здоровью. Также включена информация в отношении </a:t>
            </a:r>
            <a:r>
              <a:rPr lang="en-US" sz="1200" kern="1200" dirty="0" smtClean="0">
                <a:solidFill>
                  <a:schemeClr val="tx1"/>
                </a:solidFill>
                <a:latin typeface="+mn-lt"/>
                <a:ea typeface="+mn-ea"/>
                <a:cs typeface="+mn-cs"/>
              </a:rPr>
              <a:t>C</a:t>
            </a:r>
            <a:r>
              <a:rPr lang="ru-RU"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A</a:t>
            </a:r>
            <a:r>
              <a:rPr lang="ru-RU"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R</a:t>
            </a:r>
            <a:r>
              <a:rPr lang="ru-RU"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E</a:t>
            </a:r>
            <a:r>
              <a:rPr lang="ru-RU" sz="1200" kern="1200" dirty="0" smtClean="0">
                <a:solidFill>
                  <a:schemeClr val="tx1"/>
                </a:solidFill>
                <a:latin typeface="+mn-lt"/>
                <a:ea typeface="+mn-ea"/>
                <a:cs typeface="+mn-cs"/>
              </a:rPr>
              <a:t>. (</a:t>
            </a:r>
            <a:r>
              <a:rPr lang="en-US" sz="1200" i="0" u="none" strike="noStrike" kern="1200" dirty="0" smtClean="0">
                <a:solidFill>
                  <a:schemeClr val="tx1"/>
                </a:solidFill>
                <a:latin typeface="+mn-lt"/>
                <a:ea typeface="+mn-ea"/>
                <a:cs typeface="+mn-cs"/>
                <a:hlinkClick r:id="rId3"/>
              </a:rPr>
              <a:t>Community Animal Rescue Effort</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 Организация по спасению животных), сайт о психическом здоровье Британской Унионной Конференции. Этот раздел завершает «Слово от Господа» соответствующими Библейскими текстами. </a:t>
            </a:r>
          </a:p>
          <a:p>
            <a:r>
              <a:rPr lang="en-US"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ПРИЛОЖЕНИЕ – </a:t>
            </a:r>
            <a:r>
              <a:rPr lang="ru-RU" sz="1200" kern="1200" dirty="0" smtClean="0">
                <a:solidFill>
                  <a:schemeClr val="tx1"/>
                </a:solidFill>
                <a:latin typeface="+mn-lt"/>
                <a:ea typeface="+mn-ea"/>
                <a:cs typeface="+mn-cs"/>
              </a:rPr>
              <a:t>Словарь дает краткое объяснение технических терминов. В разделе полезные материалы упоминаются публикации, которые обсуждаются в руководстве. В сочетании с руководством, приложение привнесет значительную ясность в отношении определенного вопроса или будет способствовать дальнейшему чтению и подготовке в этой области.</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128497-6C3A-4BAB-8080-162A34B3A23E}" type="slidenum">
              <a:rPr lang="en-US" smtClean="0"/>
              <a:pPr/>
              <a:t>4</a:t>
            </a:fld>
            <a:endParaRPr lang="en-US"/>
          </a:p>
        </p:txBody>
      </p:sp>
    </p:spTree>
    <p:extLst>
      <p:ext uri="{BB962C8B-B14F-4D97-AF65-F5344CB8AC3E}">
        <p14:creationId xmlns:p14="http://schemas.microsoft.com/office/powerpoint/2010/main" xmlns="" val="2449567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Слайд 5:</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Представьте себе эмоциональные, психические, духовные и социальные последствия, которые могут возникнуть в результате травмы или возникнувших жизненных проблем, мы должны обучать наших членов церкви откликаться на нужды пострадавших людей соответственным образом. </a:t>
            </a:r>
          </a:p>
          <a:p>
            <a:r>
              <a:rPr lang="ru-RU" sz="1200" kern="1200" dirty="0" smtClean="0">
                <a:solidFill>
                  <a:schemeClr val="tx1"/>
                </a:solidFill>
                <a:latin typeface="+mn-lt"/>
                <a:ea typeface="+mn-ea"/>
                <a:cs typeface="+mn-cs"/>
              </a:rPr>
              <a:t>	Если мы должны оказывать помощь в восстановлении сердца и разума, то мы должны иметь дело с клеймом психического заболевания. Когда кто-то из членов церкви заболевает физически, то мы переполняем больничные палаты, по субботам посещая больных. Однако, количество членов церкви посещающих по субботам больницы для психически больных людей, для того чтобы посетить и поддержать членов церкви сравнительно меньше. </a:t>
            </a:r>
          </a:p>
          <a:p>
            <a:r>
              <a:rPr lang="ru-RU" sz="1200" kern="1200" dirty="0" smtClean="0">
                <a:solidFill>
                  <a:schemeClr val="tx1"/>
                </a:solidFill>
                <a:latin typeface="+mn-lt"/>
                <a:ea typeface="+mn-ea"/>
                <a:cs typeface="+mn-cs"/>
              </a:rPr>
              <a:t>Цели развития «Стратегии психического здоровья» следующие:</a:t>
            </a:r>
          </a:p>
          <a:p>
            <a:r>
              <a:rPr lang="ru-RU" sz="1200" kern="1200" dirty="0" smtClean="0">
                <a:solidFill>
                  <a:schemeClr val="tx1"/>
                </a:solidFill>
                <a:latin typeface="+mn-lt"/>
                <a:ea typeface="+mn-ea"/>
                <a:cs typeface="+mn-cs"/>
              </a:rPr>
              <a:t>(читайте содержимое слайда)</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128497-6C3A-4BAB-8080-162A34B3A23E}" type="slidenum">
              <a:rPr lang="en-US" smtClean="0"/>
              <a:pPr/>
              <a:t>5</a:t>
            </a:fld>
            <a:endParaRPr lang="en-US"/>
          </a:p>
        </p:txBody>
      </p:sp>
    </p:spTree>
    <p:extLst>
      <p:ext uri="{BB962C8B-B14F-4D97-AF65-F5344CB8AC3E}">
        <p14:creationId xmlns:p14="http://schemas.microsoft.com/office/powerpoint/2010/main" xmlns="" val="3322615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Слайд 6:</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Отдел Здоровья Британской Унионной Конференции подготовил информационный проспект под названием: «Кризис мозга», чтобы помочь и научить членов церкви оказывать поддержку людям, которые проходят через кризис душевного здоровья или тем, кто по их предположению находятся на грани срыва. На буклете также рекламируется программа «Оказания первой помощи при психических заболеваниях» на котором участники обучаются оказывать заботу людям, которые оказались в критической ситуации (в кризисе душевного здоровья). Копии этих информационных проспектов могут распространяться Отделом Здоровья по всей территории Британской Унионной Конференции.</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128497-6C3A-4BAB-8080-162A34B3A23E}" type="slidenum">
              <a:rPr lang="en-US" smtClean="0"/>
              <a:pPr/>
              <a:t>6</a:t>
            </a:fld>
            <a:endParaRPr lang="en-US"/>
          </a:p>
        </p:txBody>
      </p:sp>
    </p:spTree>
    <p:extLst>
      <p:ext uri="{BB962C8B-B14F-4D97-AF65-F5344CB8AC3E}">
        <p14:creationId xmlns:p14="http://schemas.microsoft.com/office/powerpoint/2010/main" xmlns="" val="937661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Слайд 7:</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Выделите время для того чтобы </a:t>
            </a:r>
            <a:r>
              <a:rPr lang="ru-RU" sz="1200" kern="1200" dirty="0" err="1" smtClean="0">
                <a:solidFill>
                  <a:schemeClr val="tx1"/>
                </a:solidFill>
                <a:latin typeface="+mn-lt"/>
                <a:ea typeface="+mn-ea"/>
                <a:cs typeface="+mn-cs"/>
              </a:rPr>
              <a:t>порассуждать</a:t>
            </a:r>
            <a:r>
              <a:rPr lang="ru-RU" sz="1200" kern="1200" dirty="0" smtClean="0">
                <a:solidFill>
                  <a:schemeClr val="tx1"/>
                </a:solidFill>
                <a:latin typeface="+mn-lt"/>
                <a:ea typeface="+mn-ea"/>
                <a:cs typeface="+mn-cs"/>
              </a:rPr>
              <a:t> и дать ответ на следующие 4 вопроса, связанные с вашей общиной и местностью. Оцените ваши ответы и ответы церкви на вопросы по шкале от 1 до 10 (где 1 – самая низкая оценка, а 10 – самая высокая).</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128497-6C3A-4BAB-8080-162A34B3A23E}" type="slidenum">
              <a:rPr lang="en-US" smtClean="0"/>
              <a:pPr/>
              <a:t>7</a:t>
            </a:fld>
            <a:endParaRPr lang="en-US"/>
          </a:p>
        </p:txBody>
      </p:sp>
    </p:spTree>
    <p:extLst>
      <p:ext uri="{BB962C8B-B14F-4D97-AF65-F5344CB8AC3E}">
        <p14:creationId xmlns:p14="http://schemas.microsoft.com/office/powerpoint/2010/main" xmlns="" val="2977238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Слайд 8:</a:t>
            </a:r>
            <a:endParaRPr lang="ru-RU"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a:t>
            </a:r>
            <a:r>
              <a:rPr lang="ru-RU" sz="1200" b="1"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A</a:t>
            </a:r>
            <a:r>
              <a:rPr lang="ru-RU" sz="1200" b="1"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R</a:t>
            </a:r>
            <a:r>
              <a:rPr lang="ru-RU" sz="1200" b="1"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E</a:t>
            </a:r>
            <a:r>
              <a:rPr lang="ru-RU" sz="1200" kern="1200" dirty="0" smtClean="0">
                <a:solidFill>
                  <a:schemeClr val="tx1"/>
                </a:solidFill>
                <a:latin typeface="+mn-lt"/>
                <a:ea typeface="+mn-ea"/>
                <a:cs typeface="+mn-cs"/>
              </a:rPr>
              <a:t> - это акроним слов: (</a:t>
            </a:r>
            <a:r>
              <a:rPr lang="en-US" sz="1200" b="1" kern="1200" dirty="0" smtClean="0">
                <a:solidFill>
                  <a:schemeClr val="tx1"/>
                </a:solidFill>
                <a:latin typeface="+mn-lt"/>
                <a:ea typeface="+mn-ea"/>
                <a:cs typeface="+mn-cs"/>
              </a:rPr>
              <a:t>C</a:t>
            </a:r>
            <a:r>
              <a:rPr lang="en-US" sz="1200" kern="1200" dirty="0" smtClean="0">
                <a:solidFill>
                  <a:schemeClr val="tx1"/>
                </a:solidFill>
                <a:latin typeface="+mn-lt"/>
                <a:ea typeface="+mn-ea"/>
                <a:cs typeface="+mn-cs"/>
              </a:rPr>
              <a:t>ompassionate </a:t>
            </a:r>
            <a:r>
              <a:rPr lang="en-US" sz="1200" b="1" kern="1200" dirty="0" smtClean="0">
                <a:solidFill>
                  <a:schemeClr val="tx1"/>
                </a:solidFill>
                <a:latin typeface="+mn-lt"/>
                <a:ea typeface="+mn-ea"/>
                <a:cs typeface="+mn-cs"/>
              </a:rPr>
              <a:t>A</a:t>
            </a:r>
            <a:r>
              <a:rPr lang="en-US" sz="1200" kern="1200" dirty="0" smtClean="0">
                <a:solidFill>
                  <a:schemeClr val="tx1"/>
                </a:solidFill>
                <a:latin typeface="+mn-lt"/>
                <a:ea typeface="+mn-ea"/>
                <a:cs typeface="+mn-cs"/>
              </a:rPr>
              <a:t>ction for the </a:t>
            </a:r>
            <a:r>
              <a:rPr lang="en-US" sz="1200" b="1" kern="1200" dirty="0" smtClean="0">
                <a:solidFill>
                  <a:schemeClr val="tx1"/>
                </a:solidFill>
                <a:latin typeface="+mn-lt"/>
                <a:ea typeface="+mn-ea"/>
                <a:cs typeface="+mn-cs"/>
              </a:rPr>
              <a:t>R</a:t>
            </a:r>
            <a:r>
              <a:rPr lang="en-US" sz="1200" kern="1200" dirty="0" smtClean="0">
                <a:solidFill>
                  <a:schemeClr val="tx1"/>
                </a:solidFill>
                <a:latin typeface="+mn-lt"/>
                <a:ea typeface="+mn-ea"/>
                <a:cs typeface="+mn-cs"/>
              </a:rPr>
              <a:t>estoration and </a:t>
            </a:r>
            <a:r>
              <a:rPr lang="en-US" sz="1200" b="1" kern="1200" dirty="0" smtClean="0">
                <a:solidFill>
                  <a:schemeClr val="tx1"/>
                </a:solidFill>
                <a:latin typeface="+mn-lt"/>
                <a:ea typeface="+mn-ea"/>
                <a:cs typeface="+mn-cs"/>
              </a:rPr>
              <a:t>E</a:t>
            </a:r>
            <a:r>
              <a:rPr lang="en-US" sz="1200" kern="1200" dirty="0" smtClean="0">
                <a:solidFill>
                  <a:schemeClr val="tx1"/>
                </a:solidFill>
                <a:latin typeface="+mn-lt"/>
                <a:ea typeface="+mn-ea"/>
                <a:cs typeface="+mn-cs"/>
              </a:rPr>
              <a:t>ncouragement of individuals</a:t>
            </a:r>
            <a:r>
              <a:rPr lang="ru-RU" sz="1200" kern="1200" dirty="0" smtClean="0">
                <a:solidFill>
                  <a:schemeClr val="tx1"/>
                </a:solidFill>
                <a:latin typeface="+mn-lt"/>
                <a:ea typeface="+mn-ea"/>
                <a:cs typeface="+mn-cs"/>
              </a:rPr>
              <a:t>) Сострадательные действия для восстановления и поддержки) Мера Сострадания с целью Восстановления и Ободрения людей. Признавая необходимость решать вопросы эмоционального здоровья как основной аспект нашего путешествия по жизни, </a:t>
            </a:r>
            <a:r>
              <a:rPr lang="en-US" sz="1200" b="1" kern="1200" dirty="0" smtClean="0">
                <a:solidFill>
                  <a:schemeClr val="tx1"/>
                </a:solidFill>
                <a:latin typeface="+mn-lt"/>
                <a:ea typeface="+mn-ea"/>
                <a:cs typeface="+mn-cs"/>
              </a:rPr>
              <a:t>CARE </a:t>
            </a:r>
            <a:r>
              <a:rPr lang="ru-RU" sz="1200" kern="1200" dirty="0" smtClean="0">
                <a:solidFill>
                  <a:schemeClr val="tx1"/>
                </a:solidFill>
                <a:latin typeface="+mn-lt"/>
                <a:ea typeface="+mn-ea"/>
                <a:cs typeface="+mn-cs"/>
              </a:rPr>
              <a:t>существует как для оказания поддержки в трудные времена, а также для ободрения. Это сетевое служение которое оказывает поддержку, понимание и делится определенными навыками людей или организаций, чтобы помочь тем кто проходит через кризис и серьезные проблемы в жизни.</a:t>
            </a: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Как часть программы «Стратегия психического здоровья» недавно запущенной Отделом Здоровья Британской Унионной Конференции, Шерон Плетт-МакДональд, директор униона, создала сеть </a:t>
            </a:r>
            <a:r>
              <a:rPr lang="en-US" sz="1200" b="1" kern="1200" dirty="0" smtClean="0">
                <a:solidFill>
                  <a:schemeClr val="tx1"/>
                </a:solidFill>
                <a:latin typeface="+mn-lt"/>
                <a:ea typeface="+mn-ea"/>
                <a:cs typeface="+mn-cs"/>
              </a:rPr>
              <a:t>C</a:t>
            </a:r>
            <a:r>
              <a:rPr lang="ru-RU" sz="1200" b="1"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A</a:t>
            </a:r>
            <a:r>
              <a:rPr lang="ru-RU" sz="1200" b="1"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R</a:t>
            </a:r>
            <a:r>
              <a:rPr lang="ru-RU" sz="1200" b="1"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E</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в качестве практического пособия в помощь людям, которая предлагает ряд возможностей и ресурсов для улучшения эмоционального и духовного состояния.</a:t>
            </a:r>
          </a:p>
          <a:p>
            <a:r>
              <a:rPr lang="ru-RU" sz="1200" kern="1200" dirty="0" smtClean="0">
                <a:solidFill>
                  <a:schemeClr val="tx1"/>
                </a:solidFill>
                <a:latin typeface="+mn-lt"/>
                <a:ea typeface="+mn-ea"/>
                <a:cs typeface="+mn-cs"/>
              </a:rPr>
              <a:t>Программу</a:t>
            </a:r>
            <a:r>
              <a:rPr lang="ru-RU" sz="1200" b="1"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a:t>
            </a:r>
            <a:r>
              <a:rPr lang="ru-RU" sz="1200" b="1"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A</a:t>
            </a:r>
            <a:r>
              <a:rPr lang="ru-RU" sz="1200" b="1"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R</a:t>
            </a:r>
            <a:r>
              <a:rPr lang="ru-RU" sz="1200" b="1"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E </a:t>
            </a:r>
            <a:r>
              <a:rPr lang="ru-RU" sz="1200" kern="1200" dirty="0" smtClean="0">
                <a:solidFill>
                  <a:schemeClr val="tx1"/>
                </a:solidFill>
                <a:latin typeface="+mn-lt"/>
                <a:ea typeface="+mn-ea"/>
                <a:cs typeface="+mn-cs"/>
              </a:rPr>
              <a:t>можно просмотреть на сайте Отдела Здоровья Британской Унионной Конференции или на сайте: </a:t>
            </a:r>
            <a:r>
              <a:rPr lang="en-US" sz="1200" kern="1200" dirty="0" smtClean="0">
                <a:solidFill>
                  <a:schemeClr val="tx1"/>
                </a:solidFill>
                <a:latin typeface="+mn-lt"/>
                <a:ea typeface="+mn-ea"/>
                <a:cs typeface="+mn-cs"/>
              </a:rPr>
              <a:t>C</a:t>
            </a:r>
            <a:r>
              <a:rPr lang="ru-RU"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A</a:t>
            </a:r>
            <a:r>
              <a:rPr lang="ru-RU"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R</a:t>
            </a:r>
            <a:r>
              <a:rPr lang="ru-RU"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E</a:t>
            </a:r>
            <a:r>
              <a:rPr lang="ru-RU"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adventist</a:t>
            </a:r>
            <a:r>
              <a:rPr lang="ru-RU"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org</a:t>
            </a:r>
            <a:r>
              <a:rPr lang="ru-RU"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uk</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Три ключевых аспекта программы </a:t>
            </a:r>
            <a:r>
              <a:rPr lang="en-US" sz="1200" b="1" kern="1200" dirty="0" smtClean="0">
                <a:solidFill>
                  <a:schemeClr val="tx1"/>
                </a:solidFill>
                <a:latin typeface="+mn-lt"/>
                <a:ea typeface="+mn-ea"/>
                <a:cs typeface="+mn-cs"/>
              </a:rPr>
              <a:t>C</a:t>
            </a:r>
            <a:r>
              <a:rPr lang="ru-RU" sz="1200" b="1"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A</a:t>
            </a:r>
            <a:r>
              <a:rPr lang="ru-RU" sz="1200" b="1"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R</a:t>
            </a:r>
            <a:r>
              <a:rPr lang="ru-RU" sz="1200" b="1"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E</a:t>
            </a:r>
            <a:r>
              <a:rPr lang="ru-RU" sz="1200" kern="1200" dirty="0" smtClean="0">
                <a:solidFill>
                  <a:schemeClr val="tx1"/>
                </a:solidFill>
                <a:latin typeface="+mn-lt"/>
                <a:ea typeface="+mn-ea"/>
                <a:cs typeface="+mn-cs"/>
              </a:rPr>
              <a:t>:</a:t>
            </a:r>
          </a:p>
          <a:p>
            <a:pPr lvl="0"/>
            <a:r>
              <a:rPr lang="ru-RU" sz="1200" kern="1200" dirty="0" smtClean="0">
                <a:solidFill>
                  <a:schemeClr val="tx1"/>
                </a:solidFill>
                <a:latin typeface="+mn-lt"/>
                <a:ea typeface="+mn-ea"/>
                <a:cs typeface="+mn-cs"/>
              </a:rPr>
              <a:t>Молитвенное служение (включая молитвенные просьбы и опыты полученных ответов на молитвы)</a:t>
            </a:r>
          </a:p>
          <a:p>
            <a:pPr lvl="0"/>
            <a:r>
              <a:rPr lang="ru-RU" sz="1200" kern="1200" dirty="0" smtClean="0">
                <a:solidFill>
                  <a:schemeClr val="tx1"/>
                </a:solidFill>
                <a:latin typeface="+mn-lt"/>
                <a:ea typeface="+mn-ea"/>
                <a:cs typeface="+mn-cs"/>
              </a:rPr>
              <a:t>Служение помощи (включая материалы и детали важных агенств представляющих помощь и консультацию).</a:t>
            </a:r>
          </a:p>
          <a:p>
            <a:pPr lvl="0"/>
            <a:r>
              <a:rPr lang="ru-RU" sz="1200" kern="1200" dirty="0" smtClean="0">
                <a:solidFill>
                  <a:schemeClr val="tx1"/>
                </a:solidFill>
                <a:latin typeface="+mn-lt"/>
                <a:ea typeface="+mn-ea"/>
                <a:cs typeface="+mn-cs"/>
              </a:rPr>
              <a:t>Открытки (ряд вдохновляющих открыток для ободрения и поддержки)</a:t>
            </a:r>
          </a:p>
          <a:p>
            <a:r>
              <a:rPr lang="en-US" sz="1200" b="1" kern="1200" dirty="0" smtClean="0">
                <a:solidFill>
                  <a:schemeClr val="tx1"/>
                </a:solidFill>
                <a:latin typeface="+mn-lt"/>
                <a:ea typeface="+mn-ea"/>
                <a:cs typeface="+mn-cs"/>
              </a:rPr>
              <a:t>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128497-6C3A-4BAB-8080-162A34B3A23E}" type="slidenum">
              <a:rPr lang="en-US" smtClean="0"/>
              <a:pPr/>
              <a:t>8</a:t>
            </a:fld>
            <a:endParaRPr lang="en-US"/>
          </a:p>
        </p:txBody>
      </p:sp>
    </p:spTree>
    <p:extLst>
      <p:ext uri="{BB962C8B-B14F-4D97-AF65-F5344CB8AC3E}">
        <p14:creationId xmlns:p14="http://schemas.microsoft.com/office/powerpoint/2010/main" xmlns="" val="1891493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Слайд 9:</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В 1</a:t>
            </a:r>
            <a:r>
              <a:rPr lang="ru-RU" sz="1200" b="1" kern="1200" baseline="30000" dirty="0" smtClean="0">
                <a:solidFill>
                  <a:schemeClr val="tx1"/>
                </a:solidFill>
                <a:latin typeface="+mn-lt"/>
                <a:ea typeface="+mn-ea"/>
                <a:cs typeface="+mn-cs"/>
              </a:rPr>
              <a:t>е</a:t>
            </a:r>
            <a:r>
              <a:rPr lang="ru-RU" sz="1200" b="1" kern="1200" dirty="0" smtClean="0">
                <a:solidFill>
                  <a:schemeClr val="tx1"/>
                </a:solidFill>
                <a:latin typeface="+mn-lt"/>
                <a:ea typeface="+mn-ea"/>
                <a:cs typeface="+mn-cs"/>
              </a:rPr>
              <a:t> Фессалоникийцам 5:11 </a:t>
            </a:r>
            <a:r>
              <a:rPr lang="ru-RU" sz="1200" kern="1200" dirty="0" smtClean="0">
                <a:solidFill>
                  <a:schemeClr val="tx1"/>
                </a:solidFill>
                <a:latin typeface="+mn-lt"/>
                <a:ea typeface="+mn-ea"/>
                <a:cs typeface="+mn-cs"/>
              </a:rPr>
              <a:t>говорится:</a:t>
            </a:r>
            <a:r>
              <a:rPr lang="ru-RU" sz="1200" b="1" kern="1200" dirty="0" smtClean="0">
                <a:solidFill>
                  <a:schemeClr val="tx1"/>
                </a:solidFill>
                <a:latin typeface="+mn-lt"/>
                <a:ea typeface="+mn-ea"/>
                <a:cs typeface="+mn-cs"/>
              </a:rPr>
              <a:t> </a:t>
            </a:r>
            <a:r>
              <a:rPr lang="ru-RU" sz="1200" b="1" i="1" kern="1200" dirty="0" smtClean="0">
                <a:solidFill>
                  <a:schemeClr val="tx1"/>
                </a:solidFill>
                <a:latin typeface="+mn-lt"/>
                <a:ea typeface="+mn-ea"/>
                <a:cs typeface="+mn-cs"/>
              </a:rPr>
              <a:t>«Посему увещевайте друг друга и назидайте один другого».</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Пытаясь помочь членам церкви и людям из нашего окружения решить жизненные проблемы, которые оказывают влияние на эмоциональное благосостояние, мы должны быть очень деликатны и поддерживающими в нашем подходе проявить подлинную заботу и беспокойство.</a:t>
            </a:r>
          </a:p>
          <a:p>
            <a:r>
              <a:rPr lang="ru-RU" sz="1200" kern="1200" dirty="0" smtClean="0">
                <a:solidFill>
                  <a:schemeClr val="tx1"/>
                </a:solidFill>
                <a:latin typeface="+mn-lt"/>
                <a:ea typeface="+mn-ea"/>
                <a:cs typeface="+mn-cs"/>
              </a:rPr>
              <a:t>Такие открытки были сделаны именно для этого. Иногда обиженные люди не хотят ни с кем говорить, им было бы легче просто получить открытку, книгу или какой-то подарок в знак внимания со словами ободрения. Выбирая подходящую открылку, у вас есть возможность послужить эмоциональной и духовной потребности человека.</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F128497-6C3A-4BAB-8080-162A34B3A23E}" type="slidenum">
              <a:rPr lang="en-US" smtClean="0"/>
              <a:pPr/>
              <a:t>9</a:t>
            </a:fld>
            <a:endParaRPr lang="en-US"/>
          </a:p>
        </p:txBody>
      </p:sp>
    </p:spTree>
    <p:extLst>
      <p:ext uri="{BB962C8B-B14F-4D97-AF65-F5344CB8AC3E}">
        <p14:creationId xmlns:p14="http://schemas.microsoft.com/office/powerpoint/2010/main" xmlns="" val="1020290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5AEF8F-0890-4F0A-9163-60830B2C3E3A}" type="datetimeFigureOut">
              <a:rPr lang="en-US" smtClean="0"/>
              <a:pPr/>
              <a:t>7/24/2012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C7A62-FD28-489D-8951-A25FC82F4CA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5AEF8F-0890-4F0A-9163-60830B2C3E3A}" type="datetimeFigureOut">
              <a:rPr lang="en-US" smtClean="0"/>
              <a:pPr/>
              <a:t>7/24/2012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C7A62-FD28-489D-8951-A25FC82F4C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5AEF8F-0890-4F0A-9163-60830B2C3E3A}" type="datetimeFigureOut">
              <a:rPr lang="en-US" smtClean="0"/>
              <a:pPr/>
              <a:t>7/24/2012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C7A62-FD28-489D-8951-A25FC82F4C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5AEF8F-0890-4F0A-9163-60830B2C3E3A}" type="datetimeFigureOut">
              <a:rPr lang="en-US" smtClean="0"/>
              <a:pPr/>
              <a:t>7/24/2012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C7A62-FD28-489D-8951-A25FC82F4C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5AEF8F-0890-4F0A-9163-60830B2C3E3A}" type="datetimeFigureOut">
              <a:rPr lang="en-US" smtClean="0"/>
              <a:pPr/>
              <a:t>7/24/2012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C7A62-FD28-489D-8951-A25FC82F4C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5AEF8F-0890-4F0A-9163-60830B2C3E3A}" type="datetimeFigureOut">
              <a:rPr lang="en-US" smtClean="0"/>
              <a:pPr/>
              <a:t>7/24/2012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C7A62-FD28-489D-8951-A25FC82F4C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5AEF8F-0890-4F0A-9163-60830B2C3E3A}" type="datetimeFigureOut">
              <a:rPr lang="en-US" smtClean="0"/>
              <a:pPr/>
              <a:t>7/24/2012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8C7A62-FD28-489D-8951-A25FC82F4C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5AEF8F-0890-4F0A-9163-60830B2C3E3A}" type="datetimeFigureOut">
              <a:rPr lang="en-US" smtClean="0"/>
              <a:pPr/>
              <a:t>7/24/2012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8C7A62-FD28-489D-8951-A25FC82F4C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5AEF8F-0890-4F0A-9163-60830B2C3E3A}" type="datetimeFigureOut">
              <a:rPr lang="en-US" smtClean="0"/>
              <a:pPr/>
              <a:t>7/24/2012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8C7A62-FD28-489D-8951-A25FC82F4C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5AEF8F-0890-4F0A-9163-60830B2C3E3A}" type="datetimeFigureOut">
              <a:rPr lang="en-US" smtClean="0"/>
              <a:pPr/>
              <a:t>7/24/2012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C7A62-FD28-489D-8951-A25FC82F4C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5AEF8F-0890-4F0A-9163-60830B2C3E3A}" type="datetimeFigureOut">
              <a:rPr lang="en-US" smtClean="0"/>
              <a:pPr/>
              <a:t>7/24/2012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C7A62-FD28-489D-8951-A25FC82F4C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AEF8F-0890-4F0A-9163-60830B2C3E3A}" type="datetimeFigureOut">
              <a:rPr lang="en-US" smtClean="0"/>
              <a:pPr/>
              <a:t>7/24/2012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C7A62-FD28-489D-8951-A25FC82F4C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hyperlink" Target="http://www.mentalhealth.org.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adventist.org.uk/"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2285992"/>
            <a:ext cx="8712968" cy="1143008"/>
          </a:xfrm>
          <a:solidFill>
            <a:schemeClr val="accent1"/>
          </a:solidFill>
        </p:spPr>
        <p:txBody>
          <a:bodyPr>
            <a:normAutofit fontScale="90000"/>
          </a:bodyPr>
          <a:lstStyle/>
          <a:p>
            <a:r>
              <a:rPr lang="en-GB" dirty="0" smtClean="0"/>
              <a:t> </a:t>
            </a:r>
            <a:r>
              <a:rPr lang="ru-RU" b="1" dirty="0" smtClean="0"/>
              <a:t>СТРАТЕГИЯ</a:t>
            </a:r>
            <a:r>
              <a:rPr lang="ru-RU" dirty="0" smtClean="0"/>
              <a:t> </a:t>
            </a:r>
            <a:br>
              <a:rPr lang="ru-RU" dirty="0" smtClean="0"/>
            </a:br>
            <a:r>
              <a:rPr lang="ru-RU" b="1" dirty="0" smtClean="0"/>
              <a:t>ПСИХИЧЕСКОГО ЗДОРОВЬЯ</a:t>
            </a:r>
            <a:endParaRPr lang="en-US" b="1" dirty="0"/>
          </a:p>
        </p:txBody>
      </p:sp>
      <p:sp>
        <p:nvSpPr>
          <p:cNvPr id="3" name="Subtitle 2"/>
          <p:cNvSpPr>
            <a:spLocks noGrp="1"/>
          </p:cNvSpPr>
          <p:nvPr>
            <p:ph type="subTitle" idx="1"/>
          </p:nvPr>
        </p:nvSpPr>
        <p:spPr>
          <a:xfrm>
            <a:off x="683568" y="3571876"/>
            <a:ext cx="7920880" cy="1214446"/>
          </a:xfrm>
          <a:ln>
            <a:solidFill>
              <a:srgbClr val="FF0000"/>
            </a:solidFill>
          </a:ln>
        </p:spPr>
        <p:txBody>
          <a:bodyPr>
            <a:normAutofit fontScale="55000" lnSpcReduction="20000"/>
          </a:bodyPr>
          <a:lstStyle/>
          <a:p>
            <a:r>
              <a:rPr lang="ru-RU" sz="2800" dirty="0" smtClean="0">
                <a:solidFill>
                  <a:schemeClr val="accent1"/>
                </a:solidFill>
              </a:rPr>
              <a:t>ПОДДЕРЖКА ЦЕРКВИ В УЛУЧШЕНИ ИНФОРМИРОВАННОСТИ О ПСИХИЧЕСКОМ ЗДОРОВЬЕ</a:t>
            </a:r>
          </a:p>
          <a:p>
            <a:r>
              <a:rPr lang="ru-RU" sz="2800" dirty="0" smtClean="0">
                <a:solidFill>
                  <a:schemeClr val="accent1"/>
                </a:solidFill>
              </a:rPr>
              <a:t> И ПООЩРЕНИИ ЭМОЦИОНАЛЬНОГО ИСЦЕЛЕНИЯ</a:t>
            </a:r>
          </a:p>
          <a:p>
            <a:endParaRPr lang="en-GB" sz="2800" dirty="0" smtClean="0">
              <a:solidFill>
                <a:schemeClr val="accent1"/>
              </a:solidFill>
            </a:endParaRPr>
          </a:p>
          <a:p>
            <a:r>
              <a:rPr lang="en-GB" sz="1700" b="1" i="1" dirty="0" smtClean="0">
                <a:solidFill>
                  <a:schemeClr val="accent1"/>
                </a:solidFill>
              </a:rPr>
              <a:t>© </a:t>
            </a:r>
            <a:r>
              <a:rPr lang="ru-RU" sz="1700" b="1" i="1" dirty="0" smtClean="0">
                <a:solidFill>
                  <a:schemeClr val="accent1"/>
                </a:solidFill>
              </a:rPr>
              <a:t>ШЕРОН ПЛЕТТ-МАКДОНАЛЬД, ДИРЕКТОР БРИТАНСКОЙ УНИОННОЙ КОНФЕРЕНЦИИ,</a:t>
            </a:r>
          </a:p>
          <a:p>
            <a:r>
              <a:rPr lang="ru-RU" sz="1700" b="1" i="1" dirty="0" smtClean="0">
                <a:solidFill>
                  <a:schemeClr val="accent1"/>
                </a:solidFill>
              </a:rPr>
              <a:t>ОТЕДЛА ЗДОРОВЬЯ/ОТДЕЛА ЖЕНСКОГО СЛУЖЕНИЯ И  ОТДЕЛА РАБОТЫ С ИНВАЛИДАМИ</a:t>
            </a:r>
            <a:endParaRPr lang="en-GB" sz="2800" dirty="0">
              <a:solidFill>
                <a:schemeClr val="accent1"/>
              </a:solidFill>
            </a:endParaRPr>
          </a:p>
          <a:p>
            <a:endParaRPr lang="en-GB" sz="2800" dirty="0" smtClean="0">
              <a:solidFill>
                <a:schemeClr val="accent1"/>
              </a:solidFill>
            </a:endParaRPr>
          </a:p>
          <a:p>
            <a:endParaRPr lang="en-GB" sz="2800" dirty="0" smtClean="0">
              <a:solidFill>
                <a:schemeClr val="accent1"/>
              </a:solidFill>
            </a:endParaRPr>
          </a:p>
          <a:p>
            <a:endParaRPr lang="en-GB" sz="2800" dirty="0"/>
          </a:p>
          <a:p>
            <a:endParaRPr lang="en-US" sz="2800" dirty="0"/>
          </a:p>
        </p:txBody>
      </p:sp>
      <p:pic>
        <p:nvPicPr>
          <p:cNvPr id="13314" name="Picture 2" descr="C:\Documents and Settings\Sharon Plattmcdonald\Local Settings\Temporary Internet Files\Content.IE5\FTMIOMYS\MPj04387460000[1].jpg"/>
          <p:cNvPicPr>
            <a:picLocks noChangeAspect="1" noChangeArrowheads="1"/>
          </p:cNvPicPr>
          <p:nvPr/>
        </p:nvPicPr>
        <p:blipFill>
          <a:blip r:embed="rId3" cstate="print"/>
          <a:srcRect/>
          <a:stretch>
            <a:fillRect/>
          </a:stretch>
        </p:blipFill>
        <p:spPr bwMode="auto">
          <a:xfrm>
            <a:off x="285720" y="5143512"/>
            <a:ext cx="1714512" cy="1571636"/>
          </a:xfrm>
          <a:prstGeom prst="rect">
            <a:avLst/>
          </a:prstGeom>
          <a:noFill/>
        </p:spPr>
      </p:pic>
      <p:pic>
        <p:nvPicPr>
          <p:cNvPr id="13315" name="Picture 3" descr="C:\Documents and Settings\Sharon Plattmcdonald\Local Settings\Temporary Internet Files\Content.IE5\K3HUVQVP\MCj03342360000[1].wmf"/>
          <p:cNvPicPr>
            <a:picLocks noChangeAspect="1" noChangeArrowheads="1"/>
          </p:cNvPicPr>
          <p:nvPr/>
        </p:nvPicPr>
        <p:blipFill>
          <a:blip r:embed="rId4" cstate="print"/>
          <a:srcRect/>
          <a:stretch>
            <a:fillRect/>
          </a:stretch>
        </p:blipFill>
        <p:spPr bwMode="auto">
          <a:xfrm>
            <a:off x="6500826" y="0"/>
            <a:ext cx="2428892" cy="2143092"/>
          </a:xfrm>
          <a:prstGeom prst="rect">
            <a:avLst/>
          </a:prstGeom>
          <a:noFill/>
        </p:spPr>
      </p:pic>
      <p:sp>
        <p:nvSpPr>
          <p:cNvPr id="6" name="TextBox 5"/>
          <p:cNvSpPr txBox="1"/>
          <p:nvPr/>
        </p:nvSpPr>
        <p:spPr>
          <a:xfrm>
            <a:off x="2987824" y="6488668"/>
            <a:ext cx="2736304" cy="276999"/>
          </a:xfrm>
          <a:prstGeom prst="rect">
            <a:avLst/>
          </a:prstGeom>
          <a:noFill/>
        </p:spPr>
        <p:txBody>
          <a:bodyPr wrap="square" rtlCol="0">
            <a:spAutoFit/>
          </a:bodyPr>
          <a:lstStyle/>
          <a:p>
            <a:pPr algn="ctr"/>
            <a:r>
              <a:rPr lang="en-GB" sz="1200" b="1" dirty="0" smtClean="0"/>
              <a:t>© Sharon Platt-McDonald</a:t>
            </a:r>
            <a:endParaRPr lang="en-U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fontScale="90000"/>
          </a:bodyPr>
          <a:lstStyle/>
          <a:p>
            <a:r>
              <a:rPr lang="ru-RU" b="1" dirty="0" smtClean="0"/>
              <a:t>ФАКТЫ О ПСИХИЧЕСКОМ ЗДОРОВЬЕ</a:t>
            </a:r>
            <a:endParaRPr lang="en-US" b="1" dirty="0"/>
          </a:p>
        </p:txBody>
      </p:sp>
      <p:sp>
        <p:nvSpPr>
          <p:cNvPr id="3" name="Content Placeholder 2"/>
          <p:cNvSpPr>
            <a:spLocks noGrp="1"/>
          </p:cNvSpPr>
          <p:nvPr>
            <p:ph idx="1"/>
          </p:nvPr>
        </p:nvSpPr>
        <p:spPr>
          <a:xfrm>
            <a:off x="457200" y="1600200"/>
            <a:ext cx="8229600" cy="5069160"/>
          </a:xfrm>
        </p:spPr>
        <p:txBody>
          <a:bodyPr>
            <a:normAutofit/>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pPr algn="ctr">
              <a:buNone/>
            </a:pPr>
            <a:r>
              <a:rPr lang="en-GB" b="1" i="1" dirty="0" smtClean="0"/>
              <a:t>          </a:t>
            </a:r>
            <a:r>
              <a:rPr lang="ru-RU" b="1" i="1" dirty="0" smtClean="0"/>
              <a:t>Фонд психического здоровья 2007 г.</a:t>
            </a:r>
            <a:r>
              <a:rPr lang="en-GB" sz="2400" b="1" i="1" dirty="0" smtClean="0"/>
              <a:t>                            </a:t>
            </a:r>
            <a:r>
              <a:rPr lang="en-GB" sz="2400" b="1" i="1" dirty="0" smtClean="0">
                <a:hlinkClick r:id="rId3"/>
              </a:rPr>
              <a:t>www.mentalhealth.org.uk</a:t>
            </a:r>
            <a:endParaRPr lang="en-GB" sz="2400" b="1" i="1" dirty="0" smtClean="0"/>
          </a:p>
          <a:p>
            <a:pPr>
              <a:buNone/>
            </a:pPr>
            <a:endParaRPr lang="en-GB" sz="2400" b="1" i="1" dirty="0" smtClean="0"/>
          </a:p>
          <a:p>
            <a:pPr>
              <a:buNone/>
            </a:pPr>
            <a:endParaRPr lang="en-GB" b="1" i="1" dirty="0" smtClean="0"/>
          </a:p>
          <a:p>
            <a:pPr>
              <a:buNone/>
            </a:pPr>
            <a:endParaRPr lang="en-US" dirty="0"/>
          </a:p>
        </p:txBody>
      </p:sp>
      <p:pic>
        <p:nvPicPr>
          <p:cNvPr id="17410" name="Picture 2" descr="C:\Documents and Settings\Sharon Plattmcdonald\Local Settings\Temporary Internet Files\Content.IE5\4VQKCFDT\MPj03858070000[1].jpg"/>
          <p:cNvPicPr>
            <a:picLocks noChangeAspect="1" noChangeArrowheads="1"/>
          </p:cNvPicPr>
          <p:nvPr/>
        </p:nvPicPr>
        <p:blipFill>
          <a:blip r:embed="rId4" cstate="print"/>
          <a:srcRect/>
          <a:stretch>
            <a:fillRect/>
          </a:stretch>
        </p:blipFill>
        <p:spPr bwMode="auto">
          <a:xfrm>
            <a:off x="1619672" y="1700808"/>
            <a:ext cx="6152728" cy="3456384"/>
          </a:xfrm>
          <a:prstGeom prst="rect">
            <a:avLst/>
          </a:prstGeom>
          <a:noFill/>
        </p:spPr>
      </p:pic>
      <p:sp>
        <p:nvSpPr>
          <p:cNvPr id="5" name="Rectangle 4"/>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75000"/>
            </a:schemeClr>
          </a:solidFill>
        </p:spPr>
        <p:txBody>
          <a:bodyPr/>
          <a:lstStyle/>
          <a:p>
            <a:r>
              <a:rPr lang="ru-RU" dirty="0" smtClean="0">
                <a:solidFill>
                  <a:schemeClr val="accent6">
                    <a:lumMod val="75000"/>
                  </a:schemeClr>
                </a:solidFill>
              </a:rPr>
              <a:t>ЗНАЕТЕ ЛИ ВЫ</a:t>
            </a:r>
            <a:r>
              <a:rPr lang="en-GB" dirty="0" smtClean="0">
                <a:solidFill>
                  <a:schemeClr val="accent6">
                    <a:lumMod val="75000"/>
                  </a:schemeClr>
                </a:solidFill>
              </a:rPr>
              <a:t>?</a:t>
            </a:r>
            <a:endParaRPr lang="en-US" dirty="0">
              <a:solidFill>
                <a:schemeClr val="accent6">
                  <a:lumMod val="75000"/>
                </a:schemeClr>
              </a:solidFill>
            </a:endParaRPr>
          </a:p>
        </p:txBody>
      </p:sp>
      <p:sp>
        <p:nvSpPr>
          <p:cNvPr id="3" name="Content Placeholder 2"/>
          <p:cNvSpPr>
            <a:spLocks noGrp="1"/>
          </p:cNvSpPr>
          <p:nvPr>
            <p:ph idx="1"/>
          </p:nvPr>
        </p:nvSpPr>
        <p:spPr/>
        <p:txBody>
          <a:bodyPr>
            <a:normAutofit lnSpcReduction="10000"/>
          </a:bodyPr>
          <a:lstStyle/>
          <a:p>
            <a:pPr>
              <a:buNone/>
            </a:pPr>
            <a:r>
              <a:rPr lang="en-GB" b="1" i="1" dirty="0"/>
              <a:t> </a:t>
            </a:r>
            <a:endParaRPr lang="en-US" b="1" i="1" dirty="0" smtClean="0"/>
          </a:p>
          <a:p>
            <a:endParaRPr lang="en-US" b="1" i="1" dirty="0"/>
          </a:p>
          <a:p>
            <a:endParaRPr lang="en-US" b="1" i="1" dirty="0" smtClean="0"/>
          </a:p>
          <a:p>
            <a:r>
              <a:rPr lang="ru-RU" dirty="0" smtClean="0"/>
              <a:t>Каждый четвертый человек испытывает те или иные психические проблемы в течение года.</a:t>
            </a:r>
          </a:p>
          <a:p>
            <a:r>
              <a:rPr lang="ru-RU" dirty="0" smtClean="0"/>
              <a:t>Около 10% детей когда-то имеют проблемы психического здоровья.</a:t>
            </a:r>
          </a:p>
          <a:p>
            <a:pPr>
              <a:buNone/>
            </a:pPr>
            <a:r>
              <a:rPr lang="en-GB" sz="2400" b="1" i="1" dirty="0" smtClean="0"/>
              <a:t>      (</a:t>
            </a:r>
            <a:r>
              <a:rPr lang="ru-RU" sz="2400" b="1" i="1" dirty="0" smtClean="0"/>
              <a:t>Фонд психического здоровья</a:t>
            </a:r>
            <a:r>
              <a:rPr lang="en-GB" sz="2400" b="1" i="1" dirty="0" smtClean="0"/>
              <a:t>)</a:t>
            </a:r>
            <a:endParaRPr lang="en-US" sz="2400" b="1" i="1" dirty="0"/>
          </a:p>
        </p:txBody>
      </p:sp>
      <p:pic>
        <p:nvPicPr>
          <p:cNvPr id="4" name="Picture 2" descr="C:\Documents and Settings\Sharon Plattmcdonald\Local Settings\Temporary Internet Files\Content.IE5\0HINGDEZ\MMj03157690000[1].gif"/>
          <p:cNvPicPr>
            <a:picLocks noChangeAspect="1" noChangeArrowheads="1" noCrop="1"/>
          </p:cNvPicPr>
          <p:nvPr/>
        </p:nvPicPr>
        <p:blipFill>
          <a:blip r:embed="rId3" cstate="print"/>
          <a:srcRect/>
          <a:stretch>
            <a:fillRect/>
          </a:stretch>
        </p:blipFill>
        <p:spPr bwMode="auto">
          <a:xfrm>
            <a:off x="7000892" y="1643050"/>
            <a:ext cx="1428750" cy="1362075"/>
          </a:xfrm>
          <a:prstGeom prst="rect">
            <a:avLst/>
          </a:prstGeom>
          <a:noFill/>
        </p:spPr>
      </p:pic>
      <p:sp>
        <p:nvSpPr>
          <p:cNvPr id="5" name="Rectangle 4"/>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75000"/>
            </a:schemeClr>
          </a:solidFill>
        </p:spPr>
        <p:txBody>
          <a:bodyPr/>
          <a:lstStyle/>
          <a:p>
            <a:r>
              <a:rPr lang="ru-RU" dirty="0" smtClean="0">
                <a:solidFill>
                  <a:schemeClr val="accent6">
                    <a:lumMod val="75000"/>
                  </a:schemeClr>
                </a:solidFill>
              </a:rPr>
              <a:t>ЗНАЕТЕ ЛИ ВЫ</a:t>
            </a:r>
            <a:r>
              <a:rPr lang="en-GB" dirty="0" smtClean="0">
                <a:solidFill>
                  <a:schemeClr val="accent6">
                    <a:lumMod val="75000"/>
                  </a:schemeClr>
                </a:solidFill>
              </a:rPr>
              <a:t>?</a:t>
            </a:r>
            <a:endParaRPr lang="en-US" dirty="0">
              <a:solidFill>
                <a:schemeClr val="accent6">
                  <a:lumMod val="75000"/>
                </a:schemeClr>
              </a:solidFill>
            </a:endParaRPr>
          </a:p>
        </p:txBody>
      </p:sp>
      <p:sp>
        <p:nvSpPr>
          <p:cNvPr id="4" name="Content Placeholder 3"/>
          <p:cNvSpPr>
            <a:spLocks noGrp="1"/>
          </p:cNvSpPr>
          <p:nvPr>
            <p:ph idx="1"/>
          </p:nvPr>
        </p:nvSpPr>
        <p:spPr/>
        <p:txBody>
          <a:bodyPr>
            <a:normAutofit fontScale="92500" lnSpcReduction="20000"/>
          </a:bodyPr>
          <a:lstStyle/>
          <a:p>
            <a:pPr lvl="0"/>
            <a:endParaRPr lang="en-US" dirty="0" smtClean="0"/>
          </a:p>
          <a:p>
            <a:pPr lvl="0"/>
            <a:endParaRPr lang="en-US" dirty="0"/>
          </a:p>
          <a:p>
            <a:pPr lvl="0"/>
            <a:endParaRPr lang="en-US" dirty="0" smtClean="0"/>
          </a:p>
          <a:p>
            <a:pPr lvl="0"/>
            <a:r>
              <a:rPr lang="ru-RU" dirty="0" smtClean="0"/>
              <a:t>Женщины быстрее поддаются лечению проблем связанных с психическим здоровьем чем мужчины.</a:t>
            </a:r>
          </a:p>
          <a:p>
            <a:pPr lvl="0"/>
            <a:r>
              <a:rPr lang="ru-RU" dirty="0" smtClean="0"/>
              <a:t>В Англии мужчины в три раза чаще заканчивают жизнь самоубийством чем женщины.</a:t>
            </a:r>
          </a:p>
          <a:p>
            <a:pPr lvl="0">
              <a:buNone/>
            </a:pPr>
            <a:r>
              <a:rPr lang="ru-RU" sz="2400" b="1" i="1" dirty="0" smtClean="0"/>
              <a:t>	</a:t>
            </a:r>
            <a:r>
              <a:rPr lang="en-GB" sz="2400" b="1" i="1" dirty="0" smtClean="0"/>
              <a:t> </a:t>
            </a:r>
            <a:r>
              <a:rPr lang="en-GB" sz="2400" b="1" i="1" dirty="0" smtClean="0"/>
              <a:t>(</a:t>
            </a:r>
            <a:r>
              <a:rPr lang="ru-RU" sz="2400" b="1" i="1" dirty="0" smtClean="0"/>
              <a:t>Фонд психического здоровья</a:t>
            </a:r>
            <a:r>
              <a:rPr lang="en-GB" sz="2400" b="1" i="1" dirty="0" smtClean="0"/>
              <a:t>)</a:t>
            </a:r>
            <a:endParaRPr lang="en-US" sz="2400" dirty="0"/>
          </a:p>
        </p:txBody>
      </p:sp>
      <p:pic>
        <p:nvPicPr>
          <p:cNvPr id="5" name="Picture 2" descr="C:\Documents and Settings\Sharon Plattmcdonald\Local Settings\Temporary Internet Files\Content.IE5\0HINGDEZ\MMj03157690000[1].gif"/>
          <p:cNvPicPr>
            <a:picLocks noChangeAspect="1" noChangeArrowheads="1" noCrop="1"/>
          </p:cNvPicPr>
          <p:nvPr/>
        </p:nvPicPr>
        <p:blipFill>
          <a:blip r:embed="rId3" cstate="print"/>
          <a:srcRect/>
          <a:stretch>
            <a:fillRect/>
          </a:stretch>
        </p:blipFill>
        <p:spPr bwMode="auto">
          <a:xfrm>
            <a:off x="7143768" y="1500174"/>
            <a:ext cx="1428750" cy="1362075"/>
          </a:xfrm>
          <a:prstGeom prst="rect">
            <a:avLst/>
          </a:prstGeom>
          <a:noFill/>
        </p:spPr>
      </p:pic>
      <p:sp>
        <p:nvSpPr>
          <p:cNvPr id="6" name="Rectangle 5"/>
          <p:cNvSpPr/>
          <p:nvPr/>
        </p:nvSpPr>
        <p:spPr>
          <a:xfrm>
            <a:off x="2286000" y="3105835"/>
            <a:ext cx="4572000" cy="3693319"/>
          </a:xfrm>
          <a:prstGeom prst="rect">
            <a:avLst/>
          </a:prstGeom>
        </p:spPr>
        <p:txBody>
          <a:bodyPr>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 Sharon Platt-McDonald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BD9BD"/>
          </a:solidFill>
        </p:spPr>
        <p:txBody>
          <a:bodyPr>
            <a:normAutofit fontScale="90000"/>
          </a:bodyPr>
          <a:lstStyle/>
          <a:p>
            <a:r>
              <a:rPr lang="ru-RU" dirty="0" smtClean="0"/>
              <a:t>ГЕНДЕРНЫЕ ОТЛИЧИЯ</a:t>
            </a:r>
            <a:br>
              <a:rPr lang="ru-RU" dirty="0" smtClean="0"/>
            </a:br>
            <a:r>
              <a:rPr lang="ru-RU" dirty="0" smtClean="0"/>
              <a:t>(отличие полов)</a:t>
            </a:r>
            <a:endParaRPr lang="en-US" dirty="0"/>
          </a:p>
        </p:txBody>
      </p:sp>
      <p:sp>
        <p:nvSpPr>
          <p:cNvPr id="3" name="Content Placeholder 2"/>
          <p:cNvSpPr>
            <a:spLocks noGrp="1"/>
          </p:cNvSpPr>
          <p:nvPr>
            <p:ph idx="1"/>
          </p:nvPr>
        </p:nvSpPr>
        <p:spPr/>
        <p:txBody>
          <a:bodyPr>
            <a:normAutofit/>
          </a:bodyPr>
          <a:lstStyle/>
          <a:p>
            <a:pPr lvl="0">
              <a:buNone/>
            </a:pPr>
            <a:r>
              <a:rPr lang="ru-RU" b="1" i="1" dirty="0" smtClean="0"/>
              <a:t>	</a:t>
            </a:r>
            <a:r>
              <a:rPr lang="ru-RU" sz="2800" b="1" i="1" dirty="0" smtClean="0"/>
              <a:t>Выражение эмоций </a:t>
            </a:r>
            <a:r>
              <a:rPr lang="en-GB" sz="2800" b="1" i="1" dirty="0" smtClean="0"/>
              <a:t>–</a:t>
            </a:r>
            <a:r>
              <a:rPr lang="ru-RU" sz="2800" b="1" i="1" dirty="0" smtClean="0"/>
              <a:t> </a:t>
            </a:r>
            <a:r>
              <a:rPr lang="ru-RU" sz="2800" dirty="0" smtClean="0"/>
              <a:t>лимбическая система отвечает за чувства и эмоциональную привязанность, а также она проявляется больше у женщин чем у мужчин. </a:t>
            </a:r>
          </a:p>
          <a:p>
            <a:pPr lvl="0">
              <a:buNone/>
            </a:pPr>
            <a:r>
              <a:rPr lang="ru-RU" sz="2800" dirty="0" smtClean="0"/>
              <a:t>	В результате, женщинам проще налаживать контакты и они более экспрессивны и ближе соприкасаются со своими чувствами чем мужчины.  </a:t>
            </a:r>
          </a:p>
          <a:p>
            <a:pPr>
              <a:buNone/>
            </a:pPr>
            <a:endParaRPr lang="en-US" dirty="0"/>
          </a:p>
        </p:txBody>
      </p:sp>
      <p:pic>
        <p:nvPicPr>
          <p:cNvPr id="4" name="Picture 3" descr="C:\Documents and Settings\Sharon Plattmcdonald\Local Settings\Temporary Internet Files\Content.IE5\720686OZ\MC900334236[1].wmf"/>
          <p:cNvPicPr>
            <a:picLocks noChangeAspect="1" noChangeArrowheads="1"/>
          </p:cNvPicPr>
          <p:nvPr/>
        </p:nvPicPr>
        <p:blipFill>
          <a:blip r:embed="rId3" cstate="print"/>
          <a:srcRect/>
          <a:stretch>
            <a:fillRect/>
          </a:stretch>
        </p:blipFill>
        <p:spPr bwMode="auto">
          <a:xfrm>
            <a:off x="2915816" y="5013176"/>
            <a:ext cx="3240360" cy="1413662"/>
          </a:xfrm>
          <a:prstGeom prst="rect">
            <a:avLst/>
          </a:prstGeom>
          <a:noFill/>
        </p:spPr>
      </p:pic>
      <p:sp>
        <p:nvSpPr>
          <p:cNvPr id="5" name="Rectangle 4"/>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pic>
        <p:nvPicPr>
          <p:cNvPr id="6" name="Picture 2" descr="C:\Documents and Settings\Sharon Plattmcdonald\Local Settings\Temporary Internet Files\Content.IE5\VUOUN18G\MM900315769[1].gif"/>
          <p:cNvPicPr>
            <a:picLocks noChangeAspect="1" noChangeArrowheads="1" noCrop="1"/>
          </p:cNvPicPr>
          <p:nvPr/>
        </p:nvPicPr>
        <p:blipFill>
          <a:blip r:embed="rId4" cstate="print"/>
          <a:srcRect/>
          <a:stretch>
            <a:fillRect/>
          </a:stretch>
        </p:blipFill>
        <p:spPr bwMode="auto">
          <a:xfrm>
            <a:off x="7524328" y="260648"/>
            <a:ext cx="1152128" cy="115212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normAutofit fontScale="90000"/>
          </a:bodyPr>
          <a:lstStyle/>
          <a:p>
            <a:r>
              <a:rPr lang="ru-RU" dirty="0" smtClean="0"/>
              <a:t>ГЕНДЕРНЫЕ ОТЛИЧИЯ</a:t>
            </a:r>
            <a:br>
              <a:rPr lang="ru-RU" dirty="0" smtClean="0"/>
            </a:br>
            <a:r>
              <a:rPr lang="ru-RU" dirty="0" smtClean="0"/>
              <a:t>(отличие полов)</a:t>
            </a:r>
            <a:endParaRPr lang="en-US" dirty="0"/>
          </a:p>
        </p:txBody>
      </p:sp>
      <p:sp>
        <p:nvSpPr>
          <p:cNvPr id="3" name="Content Placeholder 2"/>
          <p:cNvSpPr>
            <a:spLocks noGrp="1"/>
          </p:cNvSpPr>
          <p:nvPr>
            <p:ph idx="1"/>
          </p:nvPr>
        </p:nvSpPr>
        <p:spPr>
          <a:xfrm>
            <a:off x="457200" y="1600200"/>
            <a:ext cx="8229600" cy="3701007"/>
          </a:xfrm>
        </p:spPr>
        <p:txBody>
          <a:bodyPr>
            <a:normAutofit fontScale="92500"/>
          </a:bodyPr>
          <a:lstStyle/>
          <a:p>
            <a:pPr lvl="0">
              <a:buNone/>
            </a:pPr>
            <a:r>
              <a:rPr lang="ru-RU" b="1" i="1" dirty="0" smtClean="0"/>
              <a:t>Риск возникновения депрессии</a:t>
            </a:r>
            <a:r>
              <a:rPr lang="en-GB" b="1" i="1" dirty="0" smtClean="0"/>
              <a:t> </a:t>
            </a:r>
            <a:r>
              <a:rPr lang="en-GB" sz="2400" b="1" i="1" dirty="0" smtClean="0"/>
              <a:t>–</a:t>
            </a:r>
            <a:r>
              <a:rPr lang="en-GB" sz="2400" dirty="0" smtClean="0"/>
              <a:t> </a:t>
            </a:r>
          </a:p>
          <a:p>
            <a:pPr lvl="0" algn="just"/>
            <a:r>
              <a:rPr lang="ru-RU" sz="2400" dirty="0" smtClean="0"/>
              <a:t>Большая глубокая лимбическая система однако делает женщин более восприимчивыми к депрессии в особенности в период значительных гормональных изменений таких как половое созревание, менструация, послеродовый период и менопауза. </a:t>
            </a:r>
          </a:p>
          <a:p>
            <a:pPr lvl="0"/>
            <a:r>
              <a:rPr lang="ru-RU" sz="2400" dirty="0" smtClean="0"/>
              <a:t>Женщины в три раза чаще совершают попытки самоубийства чем мужчины. Однако, в три раза больше мужчин чем женщин совершают самоубийство, частично потому что мужчины чаще оказываются в изоляции и используют более жестокие способы для совершения самоубийства.</a:t>
            </a:r>
          </a:p>
          <a:p>
            <a:pPr lvl="0"/>
            <a:endParaRPr lang="en-US" sz="2400" dirty="0" smtClean="0"/>
          </a:p>
          <a:p>
            <a:endParaRPr lang="en-US" dirty="0"/>
          </a:p>
        </p:txBody>
      </p:sp>
      <p:pic>
        <p:nvPicPr>
          <p:cNvPr id="9218" name="Picture 2" descr="C:\Documents and Settings\Sharon Plattmcdonald\Local Settings\Temporary Internet Files\Content.IE5\YZQ0OGBO\MC900339222[1].wmf"/>
          <p:cNvPicPr>
            <a:picLocks noChangeAspect="1" noChangeArrowheads="1"/>
          </p:cNvPicPr>
          <p:nvPr/>
        </p:nvPicPr>
        <p:blipFill>
          <a:blip r:embed="rId3" cstate="print"/>
          <a:srcRect/>
          <a:stretch>
            <a:fillRect/>
          </a:stretch>
        </p:blipFill>
        <p:spPr bwMode="auto">
          <a:xfrm>
            <a:off x="5724128" y="5013176"/>
            <a:ext cx="904342" cy="1368152"/>
          </a:xfrm>
          <a:prstGeom prst="rect">
            <a:avLst/>
          </a:prstGeom>
          <a:noFill/>
        </p:spPr>
      </p:pic>
      <p:pic>
        <p:nvPicPr>
          <p:cNvPr id="9219" name="Picture 3" descr="C:\Documents and Settings\Sharon Plattmcdonald\Local Settings\Temporary Internet Files\Content.IE5\VWUGV339\MC900221937[1].wmf"/>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7164288" y="5013176"/>
            <a:ext cx="904342" cy="1368152"/>
          </a:xfrm>
          <a:prstGeom prst="rect">
            <a:avLst/>
          </a:prstGeom>
          <a:solidFill>
            <a:schemeClr val="tx2">
              <a:lumMod val="20000"/>
              <a:lumOff val="80000"/>
            </a:schemeClr>
          </a:solidFill>
          <a:ln>
            <a:solidFill>
              <a:schemeClr val="accent1"/>
            </a:solidFill>
          </a:ln>
        </p:spPr>
      </p:pic>
      <p:sp>
        <p:nvSpPr>
          <p:cNvPr id="6" name="Rectangle 5"/>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pic>
        <p:nvPicPr>
          <p:cNvPr id="7" name="Picture 2" descr="C:\Documents and Settings\Sharon Plattmcdonald\Local Settings\Temporary Internet Files\Content.IE5\VUOUN18G\MM900315769[1].gif"/>
          <p:cNvPicPr>
            <a:picLocks noChangeAspect="1" noChangeArrowheads="1" noCrop="1"/>
          </p:cNvPicPr>
          <p:nvPr/>
        </p:nvPicPr>
        <p:blipFill>
          <a:blip r:embed="rId5" cstate="print"/>
          <a:srcRect/>
          <a:stretch>
            <a:fillRect/>
          </a:stretch>
        </p:blipFill>
        <p:spPr bwMode="auto">
          <a:xfrm>
            <a:off x="7524328" y="260648"/>
            <a:ext cx="1152128" cy="115212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568952" cy="1143000"/>
          </a:xfrm>
          <a:solidFill>
            <a:schemeClr val="accent4">
              <a:lumMod val="20000"/>
              <a:lumOff val="80000"/>
            </a:schemeClr>
          </a:solidFill>
        </p:spPr>
        <p:txBody>
          <a:bodyPr>
            <a:normAutofit/>
          </a:bodyPr>
          <a:lstStyle/>
          <a:p>
            <a:r>
              <a:rPr lang="ru-RU" b="1" dirty="0" smtClean="0">
                <a:solidFill>
                  <a:schemeClr val="accent4">
                    <a:lumMod val="75000"/>
                  </a:schemeClr>
                </a:solidFill>
              </a:rPr>
              <a:t>Факты о мозге</a:t>
            </a:r>
            <a:r>
              <a:rPr lang="en-GB" b="1" i="1" dirty="0" smtClean="0">
                <a:solidFill>
                  <a:schemeClr val="accent4">
                    <a:lumMod val="75000"/>
                  </a:schemeClr>
                </a:solidFill>
              </a:rPr>
              <a:t/>
            </a:r>
            <a:br>
              <a:rPr lang="en-GB" b="1" i="1" dirty="0" smtClean="0">
                <a:solidFill>
                  <a:schemeClr val="accent4">
                    <a:lumMod val="75000"/>
                  </a:schemeClr>
                </a:solidFill>
              </a:rPr>
            </a:br>
            <a:r>
              <a:rPr lang="en-GB" sz="1600" b="1" i="1" dirty="0" smtClean="0">
                <a:solidFill>
                  <a:schemeClr val="accent4">
                    <a:lumMod val="75000"/>
                  </a:schemeClr>
                </a:solidFill>
              </a:rPr>
              <a:t>(</a:t>
            </a:r>
            <a:r>
              <a:rPr lang="ru-RU" sz="1600" b="1" i="1" dirty="0" smtClean="0">
                <a:solidFill>
                  <a:schemeClr val="accent4">
                    <a:lumMod val="75000"/>
                  </a:schemeClr>
                </a:solidFill>
              </a:rPr>
              <a:t>Взято из книги «Здоровье мозга – как контролировать ваш мозг»)</a:t>
            </a:r>
            <a:endParaRPr lang="en-US" sz="1600" b="1" i="1" dirty="0">
              <a:solidFill>
                <a:schemeClr val="accent4">
                  <a:lumMod val="75000"/>
                </a:schemeClr>
              </a:solidFill>
            </a:endParaRPr>
          </a:p>
        </p:txBody>
      </p:sp>
      <p:sp>
        <p:nvSpPr>
          <p:cNvPr id="3" name="Content Placeholder 2"/>
          <p:cNvSpPr>
            <a:spLocks noGrp="1"/>
          </p:cNvSpPr>
          <p:nvPr>
            <p:ph idx="1"/>
          </p:nvPr>
        </p:nvSpPr>
        <p:spPr>
          <a:xfrm>
            <a:off x="457200" y="1412777"/>
            <a:ext cx="8229600" cy="4392488"/>
          </a:xfrm>
        </p:spPr>
        <p:txBody>
          <a:bodyPr>
            <a:noAutofit/>
          </a:bodyPr>
          <a:lstStyle/>
          <a:p>
            <a:pPr lvl="0"/>
            <a:r>
              <a:rPr lang="ru-RU" sz="2400" b="1" dirty="0" smtClean="0">
                <a:solidFill>
                  <a:schemeClr val="accent4">
                    <a:lumMod val="75000"/>
                  </a:schemeClr>
                </a:solidFill>
              </a:rPr>
              <a:t>Кислород </a:t>
            </a:r>
            <a:r>
              <a:rPr lang="ru-RU" sz="2400" dirty="0" smtClean="0"/>
              <a:t>играет ведущую роль в обеспечении здоровья мозга. Формирование интенсивного и глубокого дыхания улучшает процесс поступления кислорода в мозг таким образом улучшая его функции. </a:t>
            </a:r>
          </a:p>
          <a:p>
            <a:pPr lvl="0"/>
            <a:r>
              <a:rPr lang="ru-RU" sz="2400" dirty="0" smtClean="0"/>
              <a:t>Употребление нужного количества </a:t>
            </a:r>
            <a:r>
              <a:rPr lang="ru-RU" sz="2400" b="1" dirty="0" smtClean="0">
                <a:solidFill>
                  <a:schemeClr val="accent4">
                    <a:lumMod val="75000"/>
                  </a:schemeClr>
                </a:solidFill>
              </a:rPr>
              <a:t>воды </a:t>
            </a:r>
            <a:r>
              <a:rPr lang="ru-RU" sz="2400" dirty="0" smtClean="0"/>
              <a:t>необходимо для сбалансирования психологических и биохимических процессов в организме, а также функций нервной системы и мозга.</a:t>
            </a:r>
          </a:p>
          <a:p>
            <a:pPr lvl="0"/>
            <a:r>
              <a:rPr lang="ru-RU" sz="2400" b="1" dirty="0" smtClean="0">
                <a:solidFill>
                  <a:schemeClr val="accent4">
                    <a:lumMod val="75000"/>
                  </a:schemeClr>
                </a:solidFill>
              </a:rPr>
              <a:t>Питание </a:t>
            </a:r>
            <a:r>
              <a:rPr lang="ru-RU" sz="2400" dirty="0" smtClean="0"/>
              <a:t>обогащенное</a:t>
            </a:r>
            <a:r>
              <a:rPr lang="en-GB" sz="2400" dirty="0" smtClean="0"/>
              <a:t> </a:t>
            </a:r>
            <a:r>
              <a:rPr lang="ru-RU" sz="2400" b="1" dirty="0" smtClean="0">
                <a:solidFill>
                  <a:schemeClr val="accent4">
                    <a:lumMod val="75000"/>
                  </a:schemeClr>
                </a:solidFill>
              </a:rPr>
              <a:t>антиоксидантами </a:t>
            </a:r>
            <a:r>
              <a:rPr lang="ru-RU" sz="2400" dirty="0" smtClean="0"/>
              <a:t>может замедлить процесс старения а также болезней связанных с ухудшением работы мозга.</a:t>
            </a:r>
          </a:p>
          <a:p>
            <a:pPr lvl="0"/>
            <a:r>
              <a:rPr lang="ru-RU" sz="2400" dirty="0" smtClean="0"/>
              <a:t>Воздействие</a:t>
            </a:r>
            <a:r>
              <a:rPr lang="en-GB" sz="2400" dirty="0" smtClean="0"/>
              <a:t> </a:t>
            </a:r>
            <a:r>
              <a:rPr lang="ru-RU" sz="2400" b="1" dirty="0" smtClean="0">
                <a:solidFill>
                  <a:schemeClr val="accent4">
                    <a:lumMod val="75000"/>
                  </a:schemeClr>
                </a:solidFill>
              </a:rPr>
              <a:t>токсических веществ </a:t>
            </a:r>
            <a:r>
              <a:rPr lang="ru-RU" sz="2400" dirty="0" smtClean="0"/>
              <a:t>наносит ущерб мозгу</a:t>
            </a:r>
            <a:r>
              <a:rPr lang="en-GB" sz="2400" dirty="0" smtClean="0"/>
              <a:t>, </a:t>
            </a:r>
            <a:r>
              <a:rPr lang="ru-RU" sz="2400" dirty="0" smtClean="0"/>
              <a:t>ускоряет процесс старения и увеличивает случаи потери памяти.</a:t>
            </a:r>
            <a:r>
              <a:rPr lang="en-GB" sz="2000" b="1" dirty="0" smtClean="0"/>
              <a:t>                          </a:t>
            </a:r>
          </a:p>
          <a:p>
            <a:pPr>
              <a:buNone/>
            </a:pPr>
            <a:r>
              <a:rPr lang="en-GB" sz="2000" b="1" dirty="0" smtClean="0"/>
              <a:t>                                                     </a:t>
            </a:r>
          </a:p>
          <a:p>
            <a:pPr>
              <a:buNone/>
            </a:pPr>
            <a:r>
              <a:rPr lang="en-GB" sz="2000" b="1" dirty="0" smtClean="0"/>
              <a:t>                                                   </a:t>
            </a:r>
            <a:r>
              <a:rPr lang="en-GB" sz="1800" b="1" dirty="0" smtClean="0"/>
              <a:t>© Sharon Platt-McDonald</a:t>
            </a:r>
            <a:endParaRPr lang="en-US" sz="1800" dirty="0" smtClean="0"/>
          </a:p>
          <a:p>
            <a:pPr>
              <a:buNone/>
            </a:pPr>
            <a:endParaRPr lang="en-US" sz="2400" dirty="0" smtClean="0"/>
          </a:p>
          <a:p>
            <a:endParaRPr lang="en-US" sz="2000" dirty="0" smtClean="0"/>
          </a:p>
          <a:p>
            <a:endParaRPr lang="en-US" sz="2000" dirty="0"/>
          </a:p>
        </p:txBody>
      </p:sp>
      <p:pic>
        <p:nvPicPr>
          <p:cNvPr id="14338" name="Picture 2" descr="C:\Documents and Settings\Sharon Plattmcdonald\Local Settings\Temporary Internet Files\Content.IE5\VUOUN18G\MM900315769[1].gif"/>
          <p:cNvPicPr>
            <a:picLocks noChangeAspect="1" noChangeArrowheads="1" noCrop="1"/>
          </p:cNvPicPr>
          <p:nvPr/>
        </p:nvPicPr>
        <p:blipFill>
          <a:blip r:embed="rId3" cstate="print"/>
          <a:srcRect/>
          <a:stretch>
            <a:fillRect/>
          </a:stretch>
        </p:blipFill>
        <p:spPr bwMode="auto">
          <a:xfrm>
            <a:off x="7740352" y="260648"/>
            <a:ext cx="1152128" cy="115212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1143000"/>
          </a:xfrm>
          <a:solidFill>
            <a:schemeClr val="accent4">
              <a:lumMod val="20000"/>
              <a:lumOff val="80000"/>
            </a:schemeClr>
          </a:solidFill>
        </p:spPr>
        <p:txBody>
          <a:bodyPr>
            <a:normAutofit fontScale="90000"/>
          </a:bodyPr>
          <a:lstStyle/>
          <a:p>
            <a:r>
              <a:rPr lang="ru-RU" b="1" dirty="0" smtClean="0">
                <a:solidFill>
                  <a:schemeClr val="accent4">
                    <a:lumMod val="75000"/>
                  </a:schemeClr>
                </a:solidFill>
              </a:rPr>
              <a:t>Факты о мозге</a:t>
            </a:r>
            <a:r>
              <a:rPr lang="en-GB" b="1" dirty="0" smtClean="0">
                <a:solidFill>
                  <a:schemeClr val="accent4">
                    <a:lumMod val="75000"/>
                  </a:schemeClr>
                </a:solidFill>
              </a:rPr>
              <a:t/>
            </a:r>
            <a:br>
              <a:rPr lang="en-GB" b="1" dirty="0" smtClean="0">
                <a:solidFill>
                  <a:schemeClr val="accent4">
                    <a:lumMod val="75000"/>
                  </a:schemeClr>
                </a:solidFill>
              </a:rPr>
            </a:br>
            <a:r>
              <a:rPr lang="en-GB" b="1" i="1" dirty="0" smtClean="0">
                <a:solidFill>
                  <a:schemeClr val="accent4">
                    <a:lumMod val="75000"/>
                  </a:schemeClr>
                </a:solidFill>
              </a:rPr>
              <a:t> </a:t>
            </a:r>
            <a:r>
              <a:rPr lang="en-GB" sz="1800" b="1" i="1" dirty="0" smtClean="0">
                <a:solidFill>
                  <a:schemeClr val="accent4">
                    <a:lumMod val="75000"/>
                  </a:schemeClr>
                </a:solidFill>
              </a:rPr>
              <a:t>(</a:t>
            </a:r>
            <a:r>
              <a:rPr lang="ru-RU" sz="1800" b="1" i="1" dirty="0" smtClean="0">
                <a:solidFill>
                  <a:schemeClr val="accent4">
                    <a:lumMod val="75000"/>
                  </a:schemeClr>
                </a:solidFill>
              </a:rPr>
              <a:t>Взято из книги «Здоровье мозга – как контролировать ваш мозг»)</a:t>
            </a:r>
            <a:endParaRPr lang="en-US" sz="1800" dirty="0"/>
          </a:p>
        </p:txBody>
      </p:sp>
      <p:sp>
        <p:nvSpPr>
          <p:cNvPr id="3" name="Content Placeholder 2"/>
          <p:cNvSpPr>
            <a:spLocks noGrp="1"/>
          </p:cNvSpPr>
          <p:nvPr>
            <p:ph idx="1"/>
          </p:nvPr>
        </p:nvSpPr>
        <p:spPr/>
        <p:txBody>
          <a:bodyPr>
            <a:normAutofit fontScale="92500" lnSpcReduction="10000"/>
          </a:bodyPr>
          <a:lstStyle/>
          <a:p>
            <a:pPr lvl="0"/>
            <a:r>
              <a:rPr lang="ru-RU" dirty="0" smtClean="0"/>
              <a:t>Нестабильный уровень содержания </a:t>
            </a:r>
            <a:r>
              <a:rPr lang="ru-RU" b="1" dirty="0" smtClean="0">
                <a:solidFill>
                  <a:schemeClr val="accent4">
                    <a:lumMod val="75000"/>
                  </a:schemeClr>
                </a:solidFill>
              </a:rPr>
              <a:t>сахара в крови</a:t>
            </a:r>
            <a:r>
              <a:rPr lang="en-GB" b="1" dirty="0" smtClean="0">
                <a:solidFill>
                  <a:schemeClr val="accent4">
                    <a:lumMod val="75000"/>
                  </a:schemeClr>
                </a:solidFill>
              </a:rPr>
              <a:t> </a:t>
            </a:r>
            <a:r>
              <a:rPr lang="ru-RU" dirty="0" smtClean="0"/>
              <a:t>поражает клетки мозга и нарушает его функционирование.</a:t>
            </a:r>
          </a:p>
          <a:p>
            <a:pPr lvl="0"/>
            <a:r>
              <a:rPr lang="ru-RU" dirty="0" smtClean="0"/>
              <a:t>Дисфункции </a:t>
            </a:r>
            <a:r>
              <a:rPr lang="ru-RU" b="1" dirty="0" smtClean="0">
                <a:solidFill>
                  <a:schemeClr val="accent4">
                    <a:lumMod val="75000"/>
                  </a:schemeClr>
                </a:solidFill>
              </a:rPr>
              <a:t>щитовидной железы </a:t>
            </a:r>
            <a:r>
              <a:rPr lang="ru-RU" dirty="0" smtClean="0"/>
              <a:t>могут </a:t>
            </a:r>
            <a:r>
              <a:rPr lang="ru-RU" dirty="0" smtClean="0"/>
              <a:t>отражаться на настроении и психическом здоровье.</a:t>
            </a:r>
          </a:p>
          <a:p>
            <a:pPr lvl="0"/>
            <a:r>
              <a:rPr lang="ru-RU" b="1" dirty="0" smtClean="0">
                <a:solidFill>
                  <a:schemeClr val="accent4">
                    <a:lumMod val="75000"/>
                  </a:schemeClr>
                </a:solidFill>
              </a:rPr>
              <a:t>Физические упражнения </a:t>
            </a:r>
            <a:r>
              <a:rPr lang="ru-RU" dirty="0" smtClean="0"/>
              <a:t>повышают умственную сообразительность и активность.</a:t>
            </a:r>
            <a:endParaRPr lang="en-US" dirty="0" smtClean="0"/>
          </a:p>
          <a:p>
            <a:r>
              <a:rPr lang="en-GB" dirty="0" smtClean="0"/>
              <a:t> </a:t>
            </a:r>
            <a:r>
              <a:rPr lang="ru-RU" b="1" dirty="0" smtClean="0">
                <a:solidFill>
                  <a:schemeClr val="accent4">
                    <a:lumMod val="75000"/>
                  </a:schemeClr>
                </a:solidFill>
              </a:rPr>
              <a:t>Тренируйте ваше тело; </a:t>
            </a:r>
            <a:r>
              <a:rPr lang="ru-RU" dirty="0" smtClean="0"/>
              <a:t>тренируйте ваш мозг и повышайте его функциональные способности</a:t>
            </a:r>
            <a:endParaRPr lang="en-US" dirty="0"/>
          </a:p>
        </p:txBody>
      </p:sp>
      <p:pic>
        <p:nvPicPr>
          <p:cNvPr id="4" name="Picture 2" descr="C:\Documents and Settings\Sharon Plattmcdonald\Local Settings\Temporary Internet Files\Content.IE5\VUOUN18G\MM900315769[1].gif"/>
          <p:cNvPicPr>
            <a:picLocks noChangeAspect="1" noChangeArrowheads="1" noCrop="1"/>
          </p:cNvPicPr>
          <p:nvPr/>
        </p:nvPicPr>
        <p:blipFill>
          <a:blip r:embed="rId3" cstate="print"/>
          <a:srcRect/>
          <a:stretch>
            <a:fillRect/>
          </a:stretch>
        </p:blipFill>
        <p:spPr bwMode="auto">
          <a:xfrm>
            <a:off x="7740352" y="260648"/>
            <a:ext cx="1152128" cy="1152128"/>
          </a:xfrm>
          <a:prstGeom prst="rect">
            <a:avLst/>
          </a:prstGeom>
          <a:noFill/>
        </p:spPr>
      </p:pic>
      <p:sp>
        <p:nvSpPr>
          <p:cNvPr id="5" name="Rectangle 4"/>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normAutofit/>
          </a:bodyPr>
          <a:lstStyle/>
          <a:p>
            <a:r>
              <a:rPr lang="ru-RU" dirty="0" smtClean="0"/>
              <a:t>КНИГИ О ЗДОРОВЬЕ</a:t>
            </a:r>
            <a:endParaRPr lang="en-US" dirty="0"/>
          </a:p>
        </p:txBody>
      </p:sp>
      <p:pic>
        <p:nvPicPr>
          <p:cNvPr id="16386" name="Picture 2"/>
          <p:cNvPicPr>
            <a:picLocks noChangeAspect="1" noChangeArrowheads="1"/>
          </p:cNvPicPr>
          <p:nvPr/>
        </p:nvPicPr>
        <p:blipFill>
          <a:blip r:embed="rId3" cstate="print"/>
          <a:srcRect/>
          <a:stretch>
            <a:fillRect/>
          </a:stretch>
        </p:blipFill>
        <p:spPr bwMode="auto">
          <a:xfrm>
            <a:off x="323528" y="1772816"/>
            <a:ext cx="8568952" cy="4563888"/>
          </a:xfrm>
          <a:prstGeom prst="rect">
            <a:avLst/>
          </a:prstGeom>
          <a:noFill/>
          <a:ln w="9525">
            <a:noFill/>
            <a:miter lim="800000"/>
            <a:headEnd/>
            <a:tailEnd/>
          </a:ln>
        </p:spPr>
      </p:pic>
      <p:sp>
        <p:nvSpPr>
          <p:cNvPr id="6" name="Rectangle 5"/>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solidFill>
            <a:schemeClr val="accent1">
              <a:lumMod val="75000"/>
            </a:schemeClr>
          </a:solidFill>
        </p:spPr>
        <p:txBody>
          <a:bodyPr>
            <a:normAutofit fontScale="90000"/>
          </a:bodyPr>
          <a:lstStyle/>
          <a:p>
            <a:r>
              <a:rPr lang="en-GB" b="1" dirty="0" smtClean="0">
                <a:solidFill>
                  <a:schemeClr val="accent5">
                    <a:lumMod val="75000"/>
                  </a:schemeClr>
                </a:solidFill>
              </a:rPr>
              <a:t>E. </a:t>
            </a:r>
            <a:r>
              <a:rPr lang="ru-RU" b="1" dirty="0" smtClean="0">
                <a:solidFill>
                  <a:schemeClr val="accent5">
                    <a:lumMod val="75000"/>
                  </a:schemeClr>
                </a:solidFill>
              </a:rPr>
              <a:t>Г</a:t>
            </a:r>
            <a:r>
              <a:rPr lang="en-GB" b="1" dirty="0" smtClean="0">
                <a:solidFill>
                  <a:schemeClr val="accent5">
                    <a:lumMod val="75000"/>
                  </a:schemeClr>
                </a:solidFill>
              </a:rPr>
              <a:t>. </a:t>
            </a:r>
            <a:r>
              <a:rPr lang="ru-RU" b="1" dirty="0" smtClean="0">
                <a:solidFill>
                  <a:schemeClr val="accent5">
                    <a:lumMod val="75000"/>
                  </a:schemeClr>
                </a:solidFill>
              </a:rPr>
              <a:t>УАЙТ</a:t>
            </a:r>
            <a:br>
              <a:rPr lang="ru-RU" b="1" dirty="0" smtClean="0">
                <a:solidFill>
                  <a:schemeClr val="accent5">
                    <a:lumMod val="75000"/>
                  </a:schemeClr>
                </a:solidFill>
              </a:rPr>
            </a:br>
            <a:r>
              <a:rPr lang="ru-RU" b="1" dirty="0" smtClean="0">
                <a:solidFill>
                  <a:schemeClr val="accent5">
                    <a:lumMod val="75000"/>
                  </a:schemeClr>
                </a:solidFill>
              </a:rPr>
              <a:t> О ПСИХИЧЕСКОМ ЗДОРОВЬЕ</a:t>
            </a:r>
            <a:endParaRPr lang="en-US" b="1" dirty="0">
              <a:solidFill>
                <a:schemeClr val="accent5">
                  <a:lumMod val="75000"/>
                </a:schemeClr>
              </a:solidFill>
            </a:endParaRPr>
          </a:p>
        </p:txBody>
      </p:sp>
      <p:sp>
        <p:nvSpPr>
          <p:cNvPr id="8195" name="Rectangle 3"/>
          <p:cNvSpPr>
            <a:spLocks noGrp="1" noChangeArrowheads="1"/>
          </p:cNvSpPr>
          <p:nvPr>
            <p:ph type="body" idx="1"/>
          </p:nvPr>
        </p:nvSpPr>
        <p:spPr>
          <a:xfrm>
            <a:off x="251520" y="1600200"/>
            <a:ext cx="3888432" cy="4525963"/>
          </a:xfrm>
        </p:spPr>
        <p:txBody>
          <a:bodyPr>
            <a:normAutofit/>
          </a:bodyPr>
          <a:lstStyle/>
          <a:p>
            <a:pPr>
              <a:buFontTx/>
              <a:buNone/>
            </a:pPr>
            <a:endParaRPr lang="en-GB" sz="2400" b="1" dirty="0">
              <a:solidFill>
                <a:srgbClr val="6666FF"/>
              </a:solidFill>
            </a:endParaRPr>
          </a:p>
          <a:p>
            <a:pPr>
              <a:buFontTx/>
              <a:buNone/>
            </a:pPr>
            <a:r>
              <a:rPr lang="ru-RU" sz="2800" b="1" dirty="0" smtClean="0">
                <a:solidFill>
                  <a:schemeClr val="accent2"/>
                </a:solidFill>
              </a:rPr>
              <a:t>	</a:t>
            </a:r>
            <a:r>
              <a:rPr lang="en-GB" sz="2800" b="1" dirty="0" smtClean="0">
                <a:solidFill>
                  <a:schemeClr val="accent2"/>
                </a:solidFill>
              </a:rPr>
              <a:t>“</a:t>
            </a:r>
            <a:r>
              <a:rPr lang="ru-RU" sz="2800" b="1" dirty="0" smtClean="0">
                <a:solidFill>
                  <a:schemeClr val="accent2"/>
                </a:solidFill>
              </a:rPr>
              <a:t>Человек, который спокоен и удовлетворен в Боге, находится на пути к здоровью».</a:t>
            </a:r>
            <a:r>
              <a:rPr lang="en-GB" sz="2800" dirty="0" smtClean="0"/>
              <a:t> </a:t>
            </a:r>
            <a:endParaRPr lang="en-GB" sz="2400" b="1" i="1" dirty="0">
              <a:solidFill>
                <a:srgbClr val="006666"/>
              </a:solidFill>
            </a:endParaRPr>
          </a:p>
          <a:p>
            <a:pPr>
              <a:buFontTx/>
              <a:buNone/>
            </a:pPr>
            <a:endParaRPr lang="ru-RU" sz="2000" b="1" i="1" dirty="0" smtClean="0">
              <a:solidFill>
                <a:srgbClr val="006666"/>
              </a:solidFill>
            </a:endParaRPr>
          </a:p>
          <a:p>
            <a:pPr>
              <a:buFontTx/>
              <a:buNone/>
            </a:pPr>
            <a:r>
              <a:rPr lang="ru-RU" sz="2000" b="1" i="1" dirty="0" smtClean="0">
                <a:solidFill>
                  <a:srgbClr val="006666"/>
                </a:solidFill>
              </a:rPr>
              <a:t>	Разум</a:t>
            </a:r>
            <a:r>
              <a:rPr lang="en-GB" sz="2000" b="1" i="1" dirty="0" smtClean="0">
                <a:solidFill>
                  <a:srgbClr val="006666"/>
                </a:solidFill>
              </a:rPr>
              <a:t>, </a:t>
            </a:r>
            <a:r>
              <a:rPr lang="ru-RU" sz="2000" b="1" i="1" dirty="0" smtClean="0">
                <a:solidFill>
                  <a:srgbClr val="006666"/>
                </a:solidFill>
              </a:rPr>
              <a:t>характер</a:t>
            </a:r>
            <a:r>
              <a:rPr lang="en-GB" sz="2000" b="1" i="1" dirty="0" smtClean="0">
                <a:solidFill>
                  <a:srgbClr val="006666"/>
                </a:solidFill>
              </a:rPr>
              <a:t>, </a:t>
            </a:r>
            <a:r>
              <a:rPr lang="ru-RU" sz="2000" b="1" i="1" dirty="0" smtClean="0">
                <a:solidFill>
                  <a:srgbClr val="006666"/>
                </a:solidFill>
              </a:rPr>
              <a:t>личность</a:t>
            </a:r>
            <a:r>
              <a:rPr lang="en-GB" sz="2000" b="1" i="1" dirty="0" smtClean="0">
                <a:solidFill>
                  <a:srgbClr val="006666"/>
                </a:solidFill>
              </a:rPr>
              <a:t>, </a:t>
            </a:r>
            <a:r>
              <a:rPr lang="ru-RU" sz="2000" b="1" i="1" dirty="0" smtClean="0">
                <a:solidFill>
                  <a:srgbClr val="006666"/>
                </a:solidFill>
              </a:rPr>
              <a:t>том</a:t>
            </a:r>
            <a:r>
              <a:rPr lang="en-GB" sz="2000" b="1" i="1" dirty="0" smtClean="0">
                <a:solidFill>
                  <a:srgbClr val="006666"/>
                </a:solidFill>
              </a:rPr>
              <a:t> 2, </a:t>
            </a:r>
            <a:r>
              <a:rPr lang="ru-RU" sz="2000" b="1" i="1" dirty="0" err="1" smtClean="0">
                <a:solidFill>
                  <a:srgbClr val="006666"/>
                </a:solidFill>
              </a:rPr>
              <a:t>стр</a:t>
            </a:r>
            <a:r>
              <a:rPr lang="en-GB" sz="2000" b="1" i="1" dirty="0" smtClean="0">
                <a:solidFill>
                  <a:srgbClr val="006666"/>
                </a:solidFill>
              </a:rPr>
              <a:t>. 403 </a:t>
            </a:r>
            <a:endParaRPr lang="en-US" sz="2000" b="1" i="1" dirty="0">
              <a:solidFill>
                <a:srgbClr val="006666"/>
              </a:solidFill>
            </a:endParaRPr>
          </a:p>
          <a:p>
            <a:endParaRPr lang="en-US" sz="2400" dirty="0">
              <a:solidFill>
                <a:srgbClr val="006666"/>
              </a:solidFill>
            </a:endParaRPr>
          </a:p>
        </p:txBody>
      </p:sp>
      <p:pic>
        <p:nvPicPr>
          <p:cNvPr id="8196" name="Picture 4" descr="MPj01490180000[1]"/>
          <p:cNvPicPr>
            <a:picLocks noChangeAspect="1" noChangeArrowheads="1"/>
          </p:cNvPicPr>
          <p:nvPr/>
        </p:nvPicPr>
        <p:blipFill>
          <a:blip r:embed="rId3" cstate="print"/>
          <a:srcRect/>
          <a:stretch>
            <a:fillRect/>
          </a:stretch>
        </p:blipFill>
        <p:spPr bwMode="auto">
          <a:xfrm>
            <a:off x="4139952" y="1682712"/>
            <a:ext cx="4536306" cy="4311054"/>
          </a:xfrm>
          <a:prstGeom prst="rect">
            <a:avLst/>
          </a:prstGeom>
          <a:noFill/>
        </p:spPr>
      </p:pic>
      <p:sp>
        <p:nvSpPr>
          <p:cNvPr id="5" name="Rectangle 4"/>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r>
              <a:rPr lang="en-GB" b="1" dirty="0" smtClean="0"/>
              <a:t> </a:t>
            </a:r>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lstStyle/>
          <a:p>
            <a:r>
              <a:rPr lang="ru-RU" dirty="0" smtClean="0"/>
              <a:t>ВЛИЯНИЕ ВЕРЫ</a:t>
            </a:r>
            <a:endParaRPr lang="en-US" dirty="0"/>
          </a:p>
        </p:txBody>
      </p:sp>
      <p:sp>
        <p:nvSpPr>
          <p:cNvPr id="3" name="Content Placeholder 2"/>
          <p:cNvSpPr>
            <a:spLocks noGrp="1"/>
          </p:cNvSpPr>
          <p:nvPr>
            <p:ph idx="1"/>
          </p:nvPr>
        </p:nvSpPr>
        <p:spPr>
          <a:xfrm>
            <a:off x="179512" y="1844824"/>
            <a:ext cx="8507288" cy="4281339"/>
          </a:xfrm>
        </p:spPr>
        <p:txBody>
          <a:bodyPr>
            <a:normAutofit fontScale="85000" lnSpcReduction="10000"/>
          </a:bodyPr>
          <a:lstStyle/>
          <a:p>
            <a:pPr>
              <a:buNone/>
            </a:pPr>
            <a:r>
              <a:rPr lang="en-GB" dirty="0" smtClean="0"/>
              <a:t>    </a:t>
            </a:r>
          </a:p>
          <a:p>
            <a:pPr>
              <a:buNone/>
            </a:pPr>
            <a:r>
              <a:rPr lang="en-GB" dirty="0" smtClean="0"/>
              <a:t>   </a:t>
            </a:r>
            <a:r>
              <a:rPr lang="ru-RU" dirty="0" smtClean="0"/>
              <a:t>	Королевским колледжем психиатров было установлено что у лиц пользующихся психиатрическими услугами были обнаружены положительные результаты обусловленные высококачественной заботой о духовном состоянии. В результате эти лица </a:t>
            </a:r>
            <a:r>
              <a:rPr lang="ru-RU" dirty="0" smtClean="0"/>
              <a:t>сообщили, </a:t>
            </a:r>
            <a:r>
              <a:rPr lang="ru-RU" dirty="0" smtClean="0"/>
              <a:t>что у них улучшился </a:t>
            </a:r>
            <a:r>
              <a:rPr lang="ru-RU" dirty="0" smtClean="0"/>
              <a:t>самоконтроль, повысилась самооценка, </a:t>
            </a:r>
            <a:r>
              <a:rPr lang="ru-RU" dirty="0" smtClean="0"/>
              <a:t>увеличилось доверие и взаимоотношения.</a:t>
            </a:r>
          </a:p>
          <a:p>
            <a:pPr>
              <a:buNone/>
            </a:pPr>
            <a:r>
              <a:rPr lang="ru-RU" sz="2800" i="1" dirty="0" smtClean="0">
                <a:solidFill>
                  <a:schemeClr val="tx2"/>
                </a:solidFill>
              </a:rPr>
              <a:t>					</a:t>
            </a:r>
            <a:r>
              <a:rPr lang="en-GB" sz="2800" i="1" dirty="0" smtClean="0">
                <a:solidFill>
                  <a:schemeClr val="tx2"/>
                </a:solidFill>
              </a:rPr>
              <a:t>Spirituality </a:t>
            </a:r>
            <a:r>
              <a:rPr lang="en-GB" sz="2800" i="1" dirty="0" smtClean="0">
                <a:solidFill>
                  <a:schemeClr val="tx2"/>
                </a:solidFill>
              </a:rPr>
              <a:t>and Mental Health</a:t>
            </a:r>
            <a:r>
              <a:rPr lang="en-GB" sz="2800" dirty="0" smtClean="0">
                <a:solidFill>
                  <a:schemeClr val="tx2"/>
                </a:solidFill>
              </a:rPr>
              <a:t> (2005)</a:t>
            </a:r>
            <a:endParaRPr lang="en-US" sz="2800" dirty="0" smtClean="0">
              <a:solidFill>
                <a:schemeClr val="tx2"/>
              </a:solidFill>
            </a:endParaRPr>
          </a:p>
          <a:p>
            <a:endParaRPr lang="en-US" sz="2800" dirty="0"/>
          </a:p>
        </p:txBody>
      </p:sp>
      <p:pic>
        <p:nvPicPr>
          <p:cNvPr id="4" name="Picture 6" descr="MCSY00027_0000[1]"/>
          <p:cNvPicPr>
            <a:picLocks noChangeAspect="1" noChangeArrowheads="1"/>
          </p:cNvPicPr>
          <p:nvPr/>
        </p:nvPicPr>
        <p:blipFill>
          <a:blip r:embed="rId3" cstate="print"/>
          <a:srcRect/>
          <a:stretch>
            <a:fillRect/>
          </a:stretch>
        </p:blipFill>
        <p:spPr bwMode="auto">
          <a:xfrm>
            <a:off x="7072330" y="142852"/>
            <a:ext cx="1866898" cy="1928826"/>
          </a:xfrm>
          <a:prstGeom prst="rect">
            <a:avLst/>
          </a:prstGeom>
          <a:noFill/>
        </p:spPr>
      </p:pic>
      <p:sp>
        <p:nvSpPr>
          <p:cNvPr id="5" name="Rectangle 4"/>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a:bodyPr>
          <a:lstStyle/>
          <a:p>
            <a:r>
              <a:rPr lang="ru-RU" dirty="0" smtClean="0"/>
              <a:t>РАЗУМ </a:t>
            </a:r>
            <a:r>
              <a:rPr lang="en-GB" dirty="0" smtClean="0"/>
              <a:t>–</a:t>
            </a:r>
            <a:r>
              <a:rPr lang="ru-RU" dirty="0" smtClean="0"/>
              <a:t> СВЯЗЬ РАЗУМА С ТЕЛОМ</a:t>
            </a:r>
            <a:endParaRPr lang="en-US" dirty="0"/>
          </a:p>
        </p:txBody>
      </p:sp>
      <p:sp>
        <p:nvSpPr>
          <p:cNvPr id="3" name="Content Placeholder 2"/>
          <p:cNvSpPr>
            <a:spLocks noGrp="1"/>
          </p:cNvSpPr>
          <p:nvPr>
            <p:ph idx="1"/>
          </p:nvPr>
        </p:nvSpPr>
        <p:spPr/>
        <p:txBody>
          <a:bodyPr>
            <a:normAutofit fontScale="92500" lnSpcReduction="20000"/>
          </a:bodyPr>
          <a:lstStyle/>
          <a:p>
            <a:r>
              <a:rPr lang="ru-RU" dirty="0" smtClean="0"/>
              <a:t>«</a:t>
            </a:r>
            <a:r>
              <a:rPr lang="ru-RU" b="1" dirty="0" smtClean="0"/>
              <a:t>Разум контролирует всего человека</a:t>
            </a:r>
            <a:r>
              <a:rPr lang="ru-RU" dirty="0" smtClean="0"/>
              <a:t> — Разум контролирует всего человека. Все наши действия, как хорошие, так и плохие, имеют свое начало в разуме. Именно разум поклоняется Богу и объединяет нас с небесными существами... Все физические органы подчиняются разуму, а нервы, как гонцы, несут его приказы каждой части тела, руководя движением живого механизма...</a:t>
            </a:r>
          </a:p>
          <a:p>
            <a:pPr>
              <a:buNone/>
            </a:pPr>
            <a:r>
              <a:rPr lang="en-GB" dirty="0" smtClean="0"/>
              <a:t>  </a:t>
            </a:r>
            <a:endParaRPr lang="ru-RU" dirty="0" smtClean="0"/>
          </a:p>
          <a:p>
            <a:pPr>
              <a:buNone/>
            </a:pPr>
            <a:r>
              <a:rPr lang="ru-RU" sz="2800" i="1" dirty="0" smtClean="0">
                <a:solidFill>
                  <a:schemeClr val="tx2"/>
                </a:solidFill>
              </a:rPr>
              <a:t>«Разум</a:t>
            </a:r>
            <a:r>
              <a:rPr lang="en-GB" sz="2800" i="1" dirty="0" smtClean="0">
                <a:solidFill>
                  <a:schemeClr val="tx2"/>
                </a:solidFill>
              </a:rPr>
              <a:t>, </a:t>
            </a:r>
            <a:r>
              <a:rPr lang="ru-RU" sz="2800" i="1" dirty="0" smtClean="0">
                <a:solidFill>
                  <a:schemeClr val="tx2"/>
                </a:solidFill>
              </a:rPr>
              <a:t>характер</a:t>
            </a:r>
            <a:r>
              <a:rPr lang="en-GB" sz="2800" i="1" dirty="0" smtClean="0">
                <a:solidFill>
                  <a:schemeClr val="tx2"/>
                </a:solidFill>
              </a:rPr>
              <a:t>, </a:t>
            </a:r>
            <a:r>
              <a:rPr lang="ru-RU" sz="2800" i="1" dirty="0" smtClean="0">
                <a:solidFill>
                  <a:schemeClr val="tx2"/>
                </a:solidFill>
              </a:rPr>
              <a:t>личность», том</a:t>
            </a:r>
            <a:r>
              <a:rPr lang="en-GB" sz="2800" i="1" dirty="0" smtClean="0">
                <a:solidFill>
                  <a:schemeClr val="tx2"/>
                </a:solidFill>
              </a:rPr>
              <a:t> 2,</a:t>
            </a:r>
            <a:r>
              <a:rPr lang="ru-RU" sz="2800" i="1" dirty="0" smtClean="0">
                <a:solidFill>
                  <a:schemeClr val="tx2"/>
                </a:solidFill>
              </a:rPr>
              <a:t> стр.</a:t>
            </a:r>
            <a:r>
              <a:rPr lang="en-GB" sz="2800" i="1" dirty="0" smtClean="0">
                <a:solidFill>
                  <a:schemeClr val="tx2"/>
                </a:solidFill>
              </a:rPr>
              <a:t> 396</a:t>
            </a:r>
            <a:endParaRPr lang="en-US" sz="2800" i="1" dirty="0">
              <a:solidFill>
                <a:schemeClr val="tx2"/>
              </a:solidFill>
            </a:endParaRPr>
          </a:p>
        </p:txBody>
      </p:sp>
      <p:sp>
        <p:nvSpPr>
          <p:cNvPr id="4" name="Rectangle 3"/>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lstStyle/>
          <a:p>
            <a:r>
              <a:rPr lang="ru-RU" dirty="0" smtClean="0"/>
              <a:t>ВЛИЯНИЕ ВЕРЫ</a:t>
            </a:r>
            <a:endParaRPr lang="en-US" dirty="0"/>
          </a:p>
        </p:txBody>
      </p:sp>
      <p:sp>
        <p:nvSpPr>
          <p:cNvPr id="3" name="Content Placeholder 2"/>
          <p:cNvSpPr>
            <a:spLocks noGrp="1"/>
          </p:cNvSpPr>
          <p:nvPr>
            <p:ph idx="1"/>
          </p:nvPr>
        </p:nvSpPr>
        <p:spPr/>
        <p:txBody>
          <a:bodyPr>
            <a:normAutofit fontScale="92500"/>
          </a:bodyPr>
          <a:lstStyle/>
          <a:p>
            <a:pPr>
              <a:buNone/>
            </a:pPr>
            <a:r>
              <a:rPr lang="en-GB" dirty="0" smtClean="0"/>
              <a:t>   </a:t>
            </a:r>
          </a:p>
          <a:p>
            <a:pPr>
              <a:buNone/>
            </a:pPr>
            <a:r>
              <a:rPr lang="en-GB" dirty="0" smtClean="0"/>
              <a:t>   </a:t>
            </a:r>
            <a:r>
              <a:rPr lang="ru-RU" dirty="0" smtClean="0"/>
              <a:t>Фонд психического здоровья (2006 г.) сообщает, что верующие люди – в частности те кто верит в трансцендентное существо или высшую силу – быстрее выходят из состояния депрессии. </a:t>
            </a:r>
          </a:p>
          <a:p>
            <a:pPr>
              <a:buNone/>
            </a:pPr>
            <a:r>
              <a:rPr lang="ru-RU" dirty="0" smtClean="0"/>
              <a:t>	Это также справедливо в отношении людей которые </a:t>
            </a:r>
            <a:r>
              <a:rPr lang="ru-RU" dirty="0" smtClean="0"/>
              <a:t>принадлежат </a:t>
            </a:r>
            <a:r>
              <a:rPr lang="ru-RU" dirty="0" smtClean="0"/>
              <a:t>к </a:t>
            </a:r>
            <a:r>
              <a:rPr lang="ru-RU" dirty="0" smtClean="0"/>
              <a:t>обществу, </a:t>
            </a:r>
            <a:r>
              <a:rPr lang="ru-RU" dirty="0" smtClean="0"/>
              <a:t>в котором делятся всем и поддерживают друг друга.</a:t>
            </a:r>
          </a:p>
        </p:txBody>
      </p:sp>
      <p:pic>
        <p:nvPicPr>
          <p:cNvPr id="4" name="Picture 6" descr="MCSY00027_0000[1]"/>
          <p:cNvPicPr>
            <a:picLocks noChangeAspect="1" noChangeArrowheads="1"/>
          </p:cNvPicPr>
          <p:nvPr/>
        </p:nvPicPr>
        <p:blipFill>
          <a:blip r:embed="rId3" cstate="print"/>
          <a:srcRect/>
          <a:stretch>
            <a:fillRect/>
          </a:stretch>
        </p:blipFill>
        <p:spPr bwMode="auto">
          <a:xfrm>
            <a:off x="7072330" y="142852"/>
            <a:ext cx="1866898" cy="1928826"/>
          </a:xfrm>
          <a:prstGeom prst="rect">
            <a:avLst/>
          </a:prstGeom>
          <a:noFill/>
        </p:spPr>
      </p:pic>
      <p:sp>
        <p:nvSpPr>
          <p:cNvPr id="5" name="Rectangle 4"/>
          <p:cNvSpPr/>
          <p:nvPr/>
        </p:nvSpPr>
        <p:spPr>
          <a:xfrm>
            <a:off x="3242757" y="3244334"/>
            <a:ext cx="2764283"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 Sharon Platt-McDonald</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normAutofit fontScale="90000"/>
          </a:bodyPr>
          <a:lstStyle/>
          <a:p>
            <a:r>
              <a:rPr lang="ru-RU" b="1" dirty="0" smtClean="0"/>
              <a:t>СОХРАНЯЯ </a:t>
            </a:r>
            <a:br>
              <a:rPr lang="ru-RU" b="1" dirty="0" smtClean="0"/>
            </a:br>
            <a:r>
              <a:rPr lang="ru-RU" b="1" dirty="0" smtClean="0"/>
              <a:t>ПСИХИЧЕСКОЕ ЗДОРОВЬЕ</a:t>
            </a:r>
            <a:endParaRPr lang="en-US" b="1" dirty="0"/>
          </a:p>
        </p:txBody>
      </p:sp>
      <p:sp>
        <p:nvSpPr>
          <p:cNvPr id="3" name="Content Placeholder 2"/>
          <p:cNvSpPr>
            <a:spLocks noGrp="1"/>
          </p:cNvSpPr>
          <p:nvPr>
            <p:ph idx="1"/>
          </p:nvPr>
        </p:nvSpPr>
        <p:spPr/>
        <p:txBody>
          <a:bodyPr>
            <a:normAutofit lnSpcReduction="10000"/>
          </a:bodyPr>
          <a:lstStyle/>
          <a:p>
            <a:endParaRPr lang="en-GB" dirty="0" smtClean="0"/>
          </a:p>
          <a:p>
            <a:r>
              <a:rPr lang="ru-RU" dirty="0" smtClean="0"/>
              <a:t>КАКИЕ ФАКТОРЫ ОБРАЗА ЖИЗНИ ВАМ ПРИХОДЯТ В ГОЛОВУ КОГДА ВЫ ПОДДЕРЖИВАЕТЕ ПСИХИЧЕСКОЕ ЗДОРОВЬЕ?</a:t>
            </a:r>
          </a:p>
          <a:p>
            <a:pPr>
              <a:buNone/>
            </a:pPr>
            <a:endParaRPr lang="en-GB" dirty="0" smtClean="0"/>
          </a:p>
          <a:p>
            <a:r>
              <a:rPr lang="ru-RU" dirty="0" smtClean="0"/>
              <a:t>КАКИЕ ДЕЙСТВИЯ ВЫ ПРЕДПРИНИМАЕТЕ ДЛЯ УЛУЧШЕНИЯ ВАШЕГО ПСИХИЧЕСКОГО ЗДОРОВЬЯ?</a:t>
            </a:r>
          </a:p>
        </p:txBody>
      </p:sp>
      <p:sp>
        <p:nvSpPr>
          <p:cNvPr id="4" name="Rectangle 3"/>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ru-RU" b="1" dirty="0" smtClean="0"/>
              <a:t>П.О.К.О.Й.</a:t>
            </a:r>
            <a:endParaRPr lang="en-US" b="1" dirty="0"/>
          </a:p>
        </p:txBody>
      </p:sp>
      <p:sp>
        <p:nvSpPr>
          <p:cNvPr id="3" name="Content Placeholder 2"/>
          <p:cNvSpPr>
            <a:spLocks noGrp="1"/>
          </p:cNvSpPr>
          <p:nvPr>
            <p:ph idx="1"/>
          </p:nvPr>
        </p:nvSpPr>
        <p:spPr>
          <a:xfrm>
            <a:off x="457200" y="1412776"/>
            <a:ext cx="8229600" cy="4713387"/>
          </a:xfrm>
        </p:spPr>
        <p:txBody>
          <a:bodyPr>
            <a:normAutofit/>
          </a:bodyPr>
          <a:lstStyle/>
          <a:p>
            <a:r>
              <a:rPr lang="ru-RU" dirty="0" smtClean="0"/>
              <a:t>П.О.К.О.Й.</a:t>
            </a:r>
            <a:r>
              <a:rPr lang="en-GB" dirty="0" smtClean="0"/>
              <a:t> </a:t>
            </a:r>
            <a:r>
              <a:rPr lang="en-GB" dirty="0"/>
              <a:t>– </a:t>
            </a:r>
            <a:r>
              <a:rPr lang="ru-RU" dirty="0" smtClean="0"/>
              <a:t>рецепт тихих моментов молитвенных размышлений.</a:t>
            </a:r>
            <a:r>
              <a:rPr lang="en-GB" dirty="0" smtClean="0"/>
              <a:t> </a:t>
            </a:r>
            <a:endParaRPr lang="ru-RU" dirty="0" smtClean="0"/>
          </a:p>
          <a:p>
            <a:pPr>
              <a:buNone/>
            </a:pPr>
            <a:r>
              <a:rPr lang="ru-RU" sz="2000" i="1" dirty="0" smtClean="0"/>
              <a:t>	</a:t>
            </a:r>
            <a:r>
              <a:rPr lang="en-GB" sz="2000" i="1" dirty="0" smtClean="0"/>
              <a:t>(</a:t>
            </a:r>
            <a:r>
              <a:rPr lang="ru-RU" sz="2000" i="1" dirty="0" smtClean="0"/>
              <a:t>Пуза </a:t>
            </a:r>
            <a:r>
              <a:rPr lang="en-GB" sz="2000" i="1" dirty="0" smtClean="0"/>
              <a:t>– </a:t>
            </a:r>
            <a:r>
              <a:rPr lang="ru-RU" sz="2000" i="1" dirty="0" err="1" smtClean="0"/>
              <a:t>Плэтт</a:t>
            </a:r>
            <a:r>
              <a:rPr lang="ru-RU" sz="2000" i="1" dirty="0" smtClean="0"/>
              <a:t> </a:t>
            </a:r>
            <a:r>
              <a:rPr lang="ru-RU" sz="2000" i="1" dirty="0" err="1" smtClean="0"/>
              <a:t>МакДональд</a:t>
            </a:r>
            <a:r>
              <a:rPr lang="ru-RU" sz="2000" i="1" dirty="0" smtClean="0"/>
              <a:t> и </a:t>
            </a:r>
            <a:r>
              <a:rPr lang="ru-RU" sz="2000" i="1" dirty="0" err="1" smtClean="0"/>
              <a:t>Болдо</a:t>
            </a:r>
            <a:r>
              <a:rPr lang="ru-RU" sz="2000" i="1" dirty="0" smtClean="0"/>
              <a:t>, 2006 г.)</a:t>
            </a:r>
            <a:endParaRPr lang="en-GB" sz="2000" i="1" dirty="0" smtClean="0"/>
          </a:p>
          <a:p>
            <a:pPr>
              <a:buNone/>
            </a:pPr>
            <a:r>
              <a:rPr lang="ru-RU" b="1" dirty="0" smtClean="0"/>
              <a:t>		П </a:t>
            </a:r>
            <a:r>
              <a:rPr lang="ru-RU" dirty="0" err="1" smtClean="0"/>
              <a:t>ауза</a:t>
            </a:r>
            <a:endParaRPr lang="en-GB" dirty="0" smtClean="0"/>
          </a:p>
          <a:p>
            <a:pPr lvl="2">
              <a:buNone/>
            </a:pPr>
            <a:r>
              <a:rPr lang="ru-RU" sz="3600" b="1" dirty="0" smtClean="0"/>
              <a:t>О</a:t>
            </a:r>
            <a:r>
              <a:rPr lang="ru-RU" b="1" dirty="0" smtClean="0"/>
              <a:t> </a:t>
            </a:r>
            <a:r>
              <a:rPr lang="ru-RU" sz="3200" dirty="0" err="1" smtClean="0"/>
              <a:t>кружающая</a:t>
            </a:r>
            <a:r>
              <a:rPr lang="ru-RU" sz="3200" dirty="0" smtClean="0"/>
              <a:t> среда</a:t>
            </a:r>
            <a:endParaRPr lang="en-GB" dirty="0" smtClean="0"/>
          </a:p>
          <a:p>
            <a:pPr>
              <a:buNone/>
            </a:pPr>
            <a:r>
              <a:rPr lang="ru-RU" dirty="0" smtClean="0"/>
              <a:t>	по</a:t>
            </a:r>
            <a:r>
              <a:rPr lang="ru-RU" b="1" dirty="0" smtClean="0"/>
              <a:t> К </a:t>
            </a:r>
            <a:r>
              <a:rPr lang="ru-RU" dirty="0" smtClean="0"/>
              <a:t>ой</a:t>
            </a:r>
            <a:endParaRPr lang="en-GB" dirty="0" smtClean="0"/>
          </a:p>
          <a:p>
            <a:pPr>
              <a:buNone/>
            </a:pPr>
            <a:r>
              <a:rPr lang="ru-RU" b="1" dirty="0" smtClean="0"/>
              <a:t>		О </a:t>
            </a:r>
            <a:r>
              <a:rPr lang="ru-RU" dirty="0" err="1" smtClean="0"/>
              <a:t>тношение</a:t>
            </a:r>
            <a:endParaRPr lang="en-GB" dirty="0" smtClean="0"/>
          </a:p>
          <a:p>
            <a:pPr>
              <a:buNone/>
            </a:pPr>
            <a:r>
              <a:rPr lang="ru-RU" dirty="0" smtClean="0"/>
              <a:t>	  </a:t>
            </a:r>
            <a:r>
              <a:rPr lang="ru-RU" dirty="0" err="1" smtClean="0"/>
              <a:t>ф</a:t>
            </a:r>
            <a:r>
              <a:rPr lang="ru-RU" b="1" dirty="0" smtClean="0"/>
              <a:t> Й </a:t>
            </a:r>
            <a:r>
              <a:rPr lang="ru-RU" dirty="0" err="1" smtClean="0"/>
              <a:t>зические</a:t>
            </a:r>
            <a:r>
              <a:rPr lang="ru-RU" b="1" dirty="0" smtClean="0"/>
              <a:t> </a:t>
            </a:r>
            <a:r>
              <a:rPr lang="ru-RU" dirty="0" err="1" smtClean="0"/>
              <a:t>упражения</a:t>
            </a:r>
            <a:endParaRPr lang="en-US" dirty="0"/>
          </a:p>
        </p:txBody>
      </p:sp>
      <p:sp>
        <p:nvSpPr>
          <p:cNvPr id="4" name="Rectangle 3"/>
          <p:cNvSpPr/>
          <p:nvPr/>
        </p:nvSpPr>
        <p:spPr>
          <a:xfrm>
            <a:off x="3242757" y="3244334"/>
            <a:ext cx="2711383"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 Sharon Platt-McDonald</a:t>
            </a:r>
            <a:endParaRPr lang="en-US" dirty="0"/>
          </a:p>
        </p:txBody>
      </p:sp>
      <p:pic>
        <p:nvPicPr>
          <p:cNvPr id="3080" name="Picture 8" descr="C:\Documents and Settings\Sharon Plattmcdonald\Local Settings\Temporary Internet Files\Content.IE5\K61YM20F\MP900438977[1].jpg"/>
          <p:cNvPicPr>
            <a:picLocks noChangeAspect="1" noChangeArrowheads="1"/>
          </p:cNvPicPr>
          <p:nvPr/>
        </p:nvPicPr>
        <p:blipFill>
          <a:blip r:embed="rId3" cstate="print"/>
          <a:srcRect/>
          <a:stretch>
            <a:fillRect/>
          </a:stretch>
        </p:blipFill>
        <p:spPr bwMode="auto">
          <a:xfrm>
            <a:off x="5557609" y="3068960"/>
            <a:ext cx="3118847" cy="23762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50000"/>
            </a:schemeClr>
          </a:solidFill>
        </p:spPr>
        <p:txBody>
          <a:bodyPr/>
          <a:lstStyle/>
          <a:p>
            <a:r>
              <a:rPr lang="ru-RU" b="1" dirty="0" smtClean="0">
                <a:solidFill>
                  <a:srgbClr val="FFC000"/>
                </a:solidFill>
              </a:rPr>
              <a:t>ПАУЗА</a:t>
            </a:r>
            <a:endParaRPr lang="en-US" b="1" dirty="0">
              <a:solidFill>
                <a:srgbClr val="FFC000"/>
              </a:solidFill>
            </a:endParaRPr>
          </a:p>
        </p:txBody>
      </p:sp>
      <p:sp>
        <p:nvSpPr>
          <p:cNvPr id="3" name="Content Placeholder 2"/>
          <p:cNvSpPr>
            <a:spLocks noGrp="1"/>
          </p:cNvSpPr>
          <p:nvPr>
            <p:ph idx="1"/>
          </p:nvPr>
        </p:nvSpPr>
        <p:spPr/>
        <p:txBody>
          <a:bodyPr>
            <a:normAutofit fontScale="77500" lnSpcReduction="20000"/>
          </a:bodyPr>
          <a:lstStyle/>
          <a:p>
            <a:endParaRPr lang="en-GB" b="1" i="1" dirty="0" smtClean="0"/>
          </a:p>
          <a:p>
            <a:pPr>
              <a:buNone/>
            </a:pPr>
            <a:r>
              <a:rPr lang="en-GB" b="1" i="1" dirty="0">
                <a:solidFill>
                  <a:srgbClr val="FFC000"/>
                </a:solidFill>
              </a:rPr>
              <a:t> </a:t>
            </a:r>
            <a:r>
              <a:rPr lang="ru-RU" b="1" dirty="0" smtClean="0">
                <a:solidFill>
                  <a:srgbClr val="FFC000"/>
                </a:solidFill>
              </a:rPr>
              <a:t>П</a:t>
            </a:r>
            <a:r>
              <a:rPr lang="en-GB" b="1" dirty="0" smtClean="0">
                <a:solidFill>
                  <a:srgbClr val="FFC000"/>
                </a:solidFill>
              </a:rPr>
              <a:t> </a:t>
            </a:r>
            <a:r>
              <a:rPr lang="en-GB" b="1" dirty="0">
                <a:solidFill>
                  <a:srgbClr val="FFC000"/>
                </a:solidFill>
              </a:rPr>
              <a:t>– </a:t>
            </a:r>
            <a:r>
              <a:rPr lang="ru-RU" b="1" i="1" dirty="0" smtClean="0">
                <a:solidFill>
                  <a:srgbClr val="FFC000"/>
                </a:solidFill>
              </a:rPr>
              <a:t>Пауза </a:t>
            </a:r>
            <a:r>
              <a:rPr lang="en-GB" b="1" dirty="0" smtClean="0">
                <a:solidFill>
                  <a:srgbClr val="FFC000"/>
                </a:solidFill>
              </a:rPr>
              <a:t> </a:t>
            </a:r>
          </a:p>
          <a:p>
            <a:r>
              <a:rPr lang="ru-RU" dirty="0" smtClean="0"/>
              <a:t>Остановитесь  и сохраняйте спокойствие. Наслаждайтесь моментом когда вы можете просто ничего не делать.</a:t>
            </a:r>
          </a:p>
          <a:p>
            <a:r>
              <a:rPr lang="ru-RU" dirty="0" smtClean="0"/>
              <a:t>У вас не должно появиться чувства вины за это время бездействия. Просто наслаждайтесь этим временем. Учитесь расслабляться – это снимает напряжение.</a:t>
            </a:r>
          </a:p>
          <a:p>
            <a:r>
              <a:rPr lang="ru-RU" dirty="0" smtClean="0"/>
              <a:t>Отнеситесь к этому как к возможности восстановления сил, когда ваша энергия снова наполняет вас и у вас появляются новые </a:t>
            </a:r>
            <a:r>
              <a:rPr lang="ru-RU" dirty="0" smtClean="0"/>
              <a:t>силы, </a:t>
            </a:r>
            <a:r>
              <a:rPr lang="ru-RU" dirty="0" smtClean="0"/>
              <a:t>чтобы идти дальше. </a:t>
            </a:r>
          </a:p>
          <a:p>
            <a:r>
              <a:rPr lang="ru-RU" dirty="0" smtClean="0"/>
              <a:t>Запланируйте в вашем календаре </a:t>
            </a:r>
            <a:r>
              <a:rPr lang="ru-RU" dirty="0" smtClean="0"/>
              <a:t>каждую неделю </a:t>
            </a:r>
            <a:r>
              <a:rPr lang="ru-RU" dirty="0" smtClean="0"/>
              <a:t>«</a:t>
            </a:r>
            <a:r>
              <a:rPr lang="ru-RU" dirty="0" smtClean="0"/>
              <a:t>время для себя</a:t>
            </a:r>
            <a:r>
              <a:rPr lang="ru-RU" dirty="0" smtClean="0"/>
              <a:t>».</a:t>
            </a:r>
            <a:endParaRPr lang="en-US" dirty="0"/>
          </a:p>
        </p:txBody>
      </p:sp>
      <p:pic>
        <p:nvPicPr>
          <p:cNvPr id="18434" name="Picture 2" descr="C:\Documents and Settings\Sharon Plattmcdonald\Local Settings\Temporary Internet Files\Content.IE5\K3HUVQVP\MCj04352350000[1].png"/>
          <p:cNvPicPr>
            <a:picLocks noChangeAspect="1" noChangeArrowheads="1"/>
          </p:cNvPicPr>
          <p:nvPr/>
        </p:nvPicPr>
        <p:blipFill>
          <a:blip r:embed="rId3" cstate="print"/>
          <a:srcRect/>
          <a:stretch>
            <a:fillRect/>
          </a:stretch>
        </p:blipFill>
        <p:spPr bwMode="auto">
          <a:xfrm>
            <a:off x="6357950" y="539091"/>
            <a:ext cx="1785950" cy="1961215"/>
          </a:xfrm>
          <a:prstGeom prst="rect">
            <a:avLst/>
          </a:prstGeom>
          <a:noFill/>
        </p:spPr>
      </p:pic>
      <p:sp>
        <p:nvSpPr>
          <p:cNvPr id="5" name="Rectangle 4"/>
          <p:cNvSpPr/>
          <p:nvPr/>
        </p:nvSpPr>
        <p:spPr>
          <a:xfrm>
            <a:off x="3216308" y="3244334"/>
            <a:ext cx="2658485" cy="3693319"/>
          </a:xfrm>
          <a:prstGeom prst="rect">
            <a:avLst/>
          </a:prstGeom>
        </p:spPr>
        <p:txBody>
          <a:bodyPr wrap="none">
            <a:spAutoFit/>
          </a:bodyPr>
          <a:lstStyle/>
          <a:p>
            <a:r>
              <a:rPr lang="en-GB" b="1" dirty="0" smtClean="0"/>
              <a:t> </a:t>
            </a:r>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lstStyle/>
          <a:p>
            <a:pPr algn="l"/>
            <a:r>
              <a:rPr lang="ru-RU" b="1" dirty="0" smtClean="0">
                <a:solidFill>
                  <a:srgbClr val="00B050"/>
                </a:solidFill>
              </a:rPr>
              <a:t>	ОКРУЖАЮЩАЯ </a:t>
            </a:r>
            <a:r>
              <a:rPr lang="ru-RU" b="1" dirty="0" smtClean="0">
                <a:solidFill>
                  <a:srgbClr val="00B050"/>
                </a:solidFill>
              </a:rPr>
              <a:t>СРЕДА</a:t>
            </a:r>
            <a:endParaRPr lang="en-US" b="1" dirty="0">
              <a:solidFill>
                <a:srgbClr val="00B050"/>
              </a:solidFill>
            </a:endParaRPr>
          </a:p>
        </p:txBody>
      </p:sp>
      <p:sp>
        <p:nvSpPr>
          <p:cNvPr id="3" name="Content Placeholder 2"/>
          <p:cNvSpPr>
            <a:spLocks noGrp="1"/>
          </p:cNvSpPr>
          <p:nvPr>
            <p:ph idx="1"/>
          </p:nvPr>
        </p:nvSpPr>
        <p:spPr>
          <a:xfrm>
            <a:off x="457200" y="1928802"/>
            <a:ext cx="8229600" cy="4197361"/>
          </a:xfrm>
        </p:spPr>
        <p:txBody>
          <a:bodyPr>
            <a:normAutofit fontScale="70000" lnSpcReduction="20000"/>
          </a:bodyPr>
          <a:lstStyle/>
          <a:p>
            <a:endParaRPr lang="en-GB" b="1" i="1" dirty="0" smtClean="0"/>
          </a:p>
          <a:p>
            <a:pPr>
              <a:buNone/>
            </a:pPr>
            <a:endParaRPr lang="en-GB" b="1" i="1" dirty="0" smtClean="0"/>
          </a:p>
          <a:p>
            <a:pPr>
              <a:buNone/>
            </a:pPr>
            <a:r>
              <a:rPr lang="ru-RU" b="1" dirty="0" smtClean="0">
                <a:solidFill>
                  <a:srgbClr val="00B050"/>
                </a:solidFill>
              </a:rPr>
              <a:t>О</a:t>
            </a:r>
            <a:r>
              <a:rPr lang="en-GB" b="1" dirty="0" smtClean="0">
                <a:solidFill>
                  <a:srgbClr val="00B050"/>
                </a:solidFill>
              </a:rPr>
              <a:t> –</a:t>
            </a:r>
            <a:r>
              <a:rPr lang="en-GB" b="1" i="1" dirty="0" smtClean="0">
                <a:solidFill>
                  <a:srgbClr val="00B050"/>
                </a:solidFill>
              </a:rPr>
              <a:t> </a:t>
            </a:r>
            <a:r>
              <a:rPr lang="ru-RU" b="1" i="1" dirty="0" smtClean="0">
                <a:solidFill>
                  <a:srgbClr val="00B050"/>
                </a:solidFill>
              </a:rPr>
              <a:t>Окружающая среда.</a:t>
            </a:r>
            <a:endParaRPr lang="en-GB" b="1" i="1" dirty="0" smtClean="0">
              <a:solidFill>
                <a:srgbClr val="00B050"/>
              </a:solidFill>
            </a:endParaRPr>
          </a:p>
          <a:p>
            <a:r>
              <a:rPr lang="ru-RU" dirty="0" smtClean="0"/>
              <a:t>Удалитесь </a:t>
            </a:r>
            <a:r>
              <a:rPr lang="ru-RU" dirty="0" smtClean="0"/>
              <a:t>в какое-то </a:t>
            </a:r>
            <a:r>
              <a:rPr lang="ru-RU" dirty="0" smtClean="0"/>
              <a:t>прекрасное </a:t>
            </a:r>
            <a:r>
              <a:rPr lang="ru-RU" dirty="0" smtClean="0"/>
              <a:t>место, </a:t>
            </a:r>
            <a:r>
              <a:rPr lang="ru-RU" dirty="0" smtClean="0"/>
              <a:t>где вы могли бы хорошо отдохнуть.</a:t>
            </a:r>
          </a:p>
          <a:p>
            <a:r>
              <a:rPr lang="ru-RU" dirty="0" smtClean="0"/>
              <a:t>Убедитесь в </a:t>
            </a:r>
            <a:r>
              <a:rPr lang="ru-RU" dirty="0" smtClean="0"/>
              <a:t>том, </a:t>
            </a:r>
            <a:r>
              <a:rPr lang="ru-RU" dirty="0" smtClean="0"/>
              <a:t>что освещение, температура и мебель комфортны для </a:t>
            </a:r>
            <a:r>
              <a:rPr lang="ru-RU" dirty="0" smtClean="0"/>
              <a:t>вас, </a:t>
            </a:r>
            <a:r>
              <a:rPr lang="ru-RU" dirty="0" smtClean="0"/>
              <a:t>помогают вам расслабиться и отражают ваше настроение.</a:t>
            </a:r>
          </a:p>
          <a:p>
            <a:r>
              <a:rPr lang="ru-RU" dirty="0" smtClean="0"/>
              <a:t>Сделайте это место вашим личным пространством, тихой гаванью для вашего отдыха  и восстановления сил.</a:t>
            </a:r>
          </a:p>
          <a:p>
            <a:r>
              <a:rPr lang="ru-RU" dirty="0" smtClean="0"/>
              <a:t>Вы можете также выбрать подходящую </a:t>
            </a:r>
            <a:r>
              <a:rPr lang="ru-RU" dirty="0" smtClean="0"/>
              <a:t>музыку, </a:t>
            </a:r>
            <a:r>
              <a:rPr lang="ru-RU" dirty="0" smtClean="0"/>
              <a:t>которая дополнит вашу атмосферу и будет способствовать вашему </a:t>
            </a:r>
            <a:r>
              <a:rPr lang="ru-RU" dirty="0" smtClean="0"/>
              <a:t>умиротворенному </a:t>
            </a:r>
            <a:r>
              <a:rPr lang="ru-RU" dirty="0" smtClean="0"/>
              <a:t>настроению.</a:t>
            </a:r>
          </a:p>
          <a:p>
            <a:endParaRPr lang="en-US" dirty="0"/>
          </a:p>
        </p:txBody>
      </p:sp>
      <p:pic>
        <p:nvPicPr>
          <p:cNvPr id="19458" name="Picture 2" descr="C:\Documents and Settings\Sharon Plattmcdonald\Local Settings\Temporary Internet Files\Content.IE5\HTL0PZHF\MCj03196220000[1].wmf"/>
          <p:cNvPicPr>
            <a:picLocks noChangeAspect="1" noChangeArrowheads="1"/>
          </p:cNvPicPr>
          <p:nvPr/>
        </p:nvPicPr>
        <p:blipFill>
          <a:blip r:embed="rId3" cstate="print"/>
          <a:srcRect/>
          <a:stretch>
            <a:fillRect/>
          </a:stretch>
        </p:blipFill>
        <p:spPr bwMode="auto">
          <a:xfrm>
            <a:off x="6286512" y="714356"/>
            <a:ext cx="2500330" cy="2214578"/>
          </a:xfrm>
          <a:prstGeom prst="rect">
            <a:avLst/>
          </a:prstGeom>
          <a:noFill/>
        </p:spPr>
      </p:pic>
      <p:sp>
        <p:nvSpPr>
          <p:cNvPr id="5" name="Rectangle 4"/>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p:spPr>
        <p:txBody>
          <a:bodyPr/>
          <a:lstStyle/>
          <a:p>
            <a:r>
              <a:rPr lang="ru-RU" b="1" dirty="0" smtClean="0">
                <a:solidFill>
                  <a:schemeClr val="accent4"/>
                </a:solidFill>
              </a:rPr>
              <a:t>ОТНОШЕНИЕ</a:t>
            </a:r>
            <a:endParaRPr lang="en-US" b="1" dirty="0">
              <a:solidFill>
                <a:schemeClr val="accent4"/>
              </a:solidFill>
            </a:endParaRPr>
          </a:p>
        </p:txBody>
      </p:sp>
      <p:sp>
        <p:nvSpPr>
          <p:cNvPr id="3" name="Content Placeholder 2"/>
          <p:cNvSpPr>
            <a:spLocks noGrp="1"/>
          </p:cNvSpPr>
          <p:nvPr>
            <p:ph idx="1"/>
          </p:nvPr>
        </p:nvSpPr>
        <p:spPr>
          <a:xfrm>
            <a:off x="457200" y="2643182"/>
            <a:ext cx="8229600" cy="3643338"/>
          </a:xfrm>
        </p:spPr>
        <p:txBody>
          <a:bodyPr>
            <a:normAutofit fontScale="70000" lnSpcReduction="20000"/>
          </a:bodyPr>
          <a:lstStyle/>
          <a:p>
            <a:pPr>
              <a:buNone/>
            </a:pPr>
            <a:r>
              <a:rPr lang="ru-RU" b="1" dirty="0" smtClean="0">
                <a:solidFill>
                  <a:schemeClr val="accent4"/>
                </a:solidFill>
              </a:rPr>
              <a:t>О </a:t>
            </a:r>
            <a:r>
              <a:rPr lang="en-GB" b="1" dirty="0" smtClean="0">
                <a:solidFill>
                  <a:schemeClr val="accent4"/>
                </a:solidFill>
              </a:rPr>
              <a:t>– </a:t>
            </a:r>
            <a:r>
              <a:rPr lang="ru-RU" b="1" i="1" dirty="0" smtClean="0">
                <a:solidFill>
                  <a:schemeClr val="accent4"/>
                </a:solidFill>
              </a:rPr>
              <a:t>Отношение</a:t>
            </a:r>
          </a:p>
          <a:p>
            <a:pPr>
              <a:buNone/>
            </a:pPr>
            <a:endParaRPr lang="en-GB" dirty="0" smtClean="0">
              <a:solidFill>
                <a:schemeClr val="accent4"/>
              </a:solidFill>
            </a:endParaRPr>
          </a:p>
          <a:p>
            <a:r>
              <a:rPr lang="ru-RU" dirty="0" smtClean="0"/>
              <a:t>Исцелите ваш разум. Избавившись от </a:t>
            </a:r>
            <a:r>
              <a:rPr lang="ru-RU" dirty="0" smtClean="0"/>
              <a:t>негативного мышления, ваши </a:t>
            </a:r>
            <a:r>
              <a:rPr lang="ru-RU" dirty="0" smtClean="0"/>
              <a:t>мысли будут более ясными и </a:t>
            </a:r>
            <a:r>
              <a:rPr lang="ru-RU" dirty="0" smtClean="0"/>
              <a:t>улучшится </a:t>
            </a:r>
            <a:r>
              <a:rPr lang="ru-RU" dirty="0" smtClean="0"/>
              <a:t>общее состояние.</a:t>
            </a:r>
          </a:p>
          <a:p>
            <a:r>
              <a:rPr lang="ru-RU" dirty="0" smtClean="0"/>
              <a:t>Имея позитивный настрой вы сможете справиться с любыми жизненными сложностями, победить прошлое со всеми его разочарованиями и встретить будущее с надеждой.</a:t>
            </a:r>
          </a:p>
          <a:p>
            <a:r>
              <a:rPr lang="ru-RU" dirty="0" smtClean="0"/>
              <a:t>Вдохновляйтесь сами и вдохновляйте других. Это поднимет вам настроение и напомнит о </a:t>
            </a:r>
            <a:r>
              <a:rPr lang="ru-RU" dirty="0" smtClean="0"/>
              <a:t>возможностях</a:t>
            </a:r>
            <a:r>
              <a:rPr lang="ru-RU" dirty="0" smtClean="0"/>
              <a:t>.</a:t>
            </a:r>
            <a:endParaRPr lang="en-US" dirty="0"/>
          </a:p>
        </p:txBody>
      </p:sp>
      <p:pic>
        <p:nvPicPr>
          <p:cNvPr id="20484" name="Picture 4" descr="C:\Documents and Settings\Sharon Plattmcdonald\Local Settings\Temporary Internet Files\Content.IE5\57I8F21E\MPj04393790000[1].jpg"/>
          <p:cNvPicPr>
            <a:picLocks noChangeAspect="1" noChangeArrowheads="1"/>
          </p:cNvPicPr>
          <p:nvPr/>
        </p:nvPicPr>
        <p:blipFill>
          <a:blip r:embed="rId3" cstate="print"/>
          <a:srcRect/>
          <a:stretch>
            <a:fillRect/>
          </a:stretch>
        </p:blipFill>
        <p:spPr bwMode="auto">
          <a:xfrm>
            <a:off x="7164288" y="260648"/>
            <a:ext cx="1764638" cy="2592288"/>
          </a:xfrm>
          <a:prstGeom prst="rect">
            <a:avLst/>
          </a:prstGeom>
          <a:noFill/>
        </p:spPr>
      </p:pic>
      <p:sp>
        <p:nvSpPr>
          <p:cNvPr id="5" name="Rectangle 4"/>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ru-RU" b="1" dirty="0" smtClean="0">
                <a:solidFill>
                  <a:schemeClr val="tx2">
                    <a:lumMod val="40000"/>
                    <a:lumOff val="60000"/>
                  </a:schemeClr>
                </a:solidFill>
              </a:rPr>
              <a:t>ПОКОЙ</a:t>
            </a:r>
            <a:endParaRPr lang="en-US" b="1" dirty="0">
              <a:solidFill>
                <a:schemeClr val="tx2">
                  <a:lumMod val="40000"/>
                  <a:lumOff val="60000"/>
                </a:schemeClr>
              </a:solidFill>
            </a:endParaRPr>
          </a:p>
        </p:txBody>
      </p:sp>
      <p:sp>
        <p:nvSpPr>
          <p:cNvPr id="3" name="Content Placeholder 2"/>
          <p:cNvSpPr>
            <a:spLocks noGrp="1"/>
          </p:cNvSpPr>
          <p:nvPr>
            <p:ph idx="1"/>
          </p:nvPr>
        </p:nvSpPr>
        <p:spPr>
          <a:xfrm>
            <a:off x="571472" y="2071678"/>
            <a:ext cx="8229600" cy="4286280"/>
          </a:xfrm>
        </p:spPr>
        <p:txBody>
          <a:bodyPr>
            <a:normAutofit fontScale="70000" lnSpcReduction="20000"/>
          </a:bodyPr>
          <a:lstStyle/>
          <a:p>
            <a:pPr>
              <a:buNone/>
            </a:pPr>
            <a:r>
              <a:rPr lang="ru-RU" b="1" dirty="0" smtClean="0">
                <a:solidFill>
                  <a:schemeClr val="tx2">
                    <a:lumMod val="40000"/>
                    <a:lumOff val="60000"/>
                  </a:schemeClr>
                </a:solidFill>
              </a:rPr>
              <a:t>по К ой</a:t>
            </a:r>
            <a:r>
              <a:rPr lang="en-GB" dirty="0" smtClean="0">
                <a:solidFill>
                  <a:schemeClr val="tx2">
                    <a:lumMod val="40000"/>
                    <a:lumOff val="60000"/>
                  </a:schemeClr>
                </a:solidFill>
              </a:rPr>
              <a:t> </a:t>
            </a:r>
          </a:p>
          <a:p>
            <a:r>
              <a:rPr lang="ru-RU" dirty="0" smtClean="0"/>
              <a:t>Способность приводить </a:t>
            </a:r>
            <a:r>
              <a:rPr lang="ru-RU" dirty="0" smtClean="0"/>
              <a:t>тело, </a:t>
            </a:r>
            <a:r>
              <a:rPr lang="ru-RU" dirty="0" smtClean="0"/>
              <a:t>разум и </a:t>
            </a:r>
            <a:r>
              <a:rPr lang="ru-RU" dirty="0" smtClean="0"/>
              <a:t>душу </a:t>
            </a:r>
            <a:r>
              <a:rPr lang="ru-RU" dirty="0" smtClean="0"/>
              <a:t>в состояние покоя.</a:t>
            </a:r>
          </a:p>
          <a:p>
            <a:r>
              <a:rPr lang="ru-RU" dirty="0" smtClean="0"/>
              <a:t>Молитва является мощным </a:t>
            </a:r>
            <a:r>
              <a:rPr lang="ru-RU" dirty="0" smtClean="0"/>
              <a:t>инструментом, </a:t>
            </a:r>
            <a:r>
              <a:rPr lang="ru-RU" dirty="0" smtClean="0"/>
              <a:t>который высвобождает давление и позволяет вам выражать надежду, боль и радость. Это позволяет вам держать связь с Богом, проводить время в молитвенных размышлениях и задать ритм вашего мышления по мере того как вы будете набираться сил и </a:t>
            </a:r>
            <a:r>
              <a:rPr lang="ru-RU" dirty="0" smtClean="0"/>
              <a:t>мудрости, </a:t>
            </a:r>
            <a:r>
              <a:rPr lang="ru-RU" dirty="0" smtClean="0"/>
              <a:t>чтобы продолжать путешествие по жизни.</a:t>
            </a:r>
          </a:p>
          <a:p>
            <a:r>
              <a:rPr lang="ru-RU" dirty="0" smtClean="0"/>
              <a:t>Созерцайте </a:t>
            </a:r>
            <a:r>
              <a:rPr lang="ru-RU" dirty="0" smtClean="0"/>
              <a:t>красоту </a:t>
            </a:r>
            <a:r>
              <a:rPr lang="ru-RU" dirty="0" smtClean="0"/>
              <a:t>природы, слушайте расслабляющую музыку, читайте что-то интересное.</a:t>
            </a:r>
          </a:p>
          <a:p>
            <a:r>
              <a:rPr lang="ru-RU" dirty="0" smtClean="0"/>
              <a:t>Выпейте успокаивающего </a:t>
            </a:r>
            <a:r>
              <a:rPr lang="ru-RU" dirty="0" smtClean="0"/>
              <a:t>травяного </a:t>
            </a:r>
            <a:r>
              <a:rPr lang="ru-RU" dirty="0" smtClean="0"/>
              <a:t>чая, например ромашковый, </a:t>
            </a:r>
            <a:r>
              <a:rPr lang="ru-RU" dirty="0" smtClean="0"/>
              <a:t>который известен своими успокаивающими </a:t>
            </a:r>
            <a:r>
              <a:rPr lang="ru-RU" dirty="0" smtClean="0"/>
              <a:t>свойствами, </a:t>
            </a:r>
            <a:r>
              <a:rPr lang="ru-RU" dirty="0" smtClean="0"/>
              <a:t>расслабляет нервную систему и вызывает сон.</a:t>
            </a:r>
            <a:endParaRPr lang="en-US" dirty="0"/>
          </a:p>
        </p:txBody>
      </p:sp>
      <p:pic>
        <p:nvPicPr>
          <p:cNvPr id="21506" name="Picture 2" descr="C:\Documents and Settings\Sharon Plattmcdonald\Local Settings\Temporary Internet Files\Content.IE5\F17IXVCO\MPj04387660000[1].jpg"/>
          <p:cNvPicPr>
            <a:picLocks noChangeAspect="1" noChangeArrowheads="1"/>
          </p:cNvPicPr>
          <p:nvPr/>
        </p:nvPicPr>
        <p:blipFill>
          <a:blip r:embed="rId3" cstate="print"/>
          <a:srcRect/>
          <a:stretch>
            <a:fillRect/>
          </a:stretch>
        </p:blipFill>
        <p:spPr bwMode="auto">
          <a:xfrm>
            <a:off x="6215074" y="260648"/>
            <a:ext cx="2605398" cy="2088232"/>
          </a:xfrm>
          <a:prstGeom prst="rect">
            <a:avLst/>
          </a:prstGeom>
          <a:noFill/>
        </p:spPr>
      </p:pic>
      <p:sp>
        <p:nvSpPr>
          <p:cNvPr id="5" name="Rectangle 4"/>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ru-RU" b="1" dirty="0" smtClean="0">
                <a:solidFill>
                  <a:schemeClr val="accent6">
                    <a:lumMod val="75000"/>
                  </a:schemeClr>
                </a:solidFill>
              </a:rPr>
              <a:t>ФИЗИЧЕСКИЕ УПРАЖНЕНИЯ</a:t>
            </a:r>
            <a:endParaRPr lang="en-US" b="1" dirty="0">
              <a:solidFill>
                <a:schemeClr val="accent6">
                  <a:lumMod val="75000"/>
                </a:schemeClr>
              </a:solidFill>
            </a:endParaRPr>
          </a:p>
        </p:txBody>
      </p:sp>
      <p:sp>
        <p:nvSpPr>
          <p:cNvPr id="3" name="Content Placeholder 2"/>
          <p:cNvSpPr>
            <a:spLocks noGrp="1"/>
          </p:cNvSpPr>
          <p:nvPr>
            <p:ph idx="1"/>
          </p:nvPr>
        </p:nvSpPr>
        <p:spPr>
          <a:xfrm>
            <a:off x="457200" y="3000372"/>
            <a:ext cx="8229600" cy="3125791"/>
          </a:xfrm>
        </p:spPr>
        <p:txBody>
          <a:bodyPr>
            <a:normAutofit fontScale="70000" lnSpcReduction="20000"/>
          </a:bodyPr>
          <a:lstStyle/>
          <a:p>
            <a:pPr>
              <a:buNone/>
            </a:pPr>
            <a:r>
              <a:rPr lang="en-GB" dirty="0">
                <a:solidFill>
                  <a:schemeClr val="accent6">
                    <a:lumMod val="75000"/>
                  </a:schemeClr>
                </a:solidFill>
              </a:rPr>
              <a:t> </a:t>
            </a:r>
            <a:endParaRPr lang="en-GB" dirty="0" smtClean="0">
              <a:solidFill>
                <a:schemeClr val="accent6">
                  <a:lumMod val="75000"/>
                </a:schemeClr>
              </a:solidFill>
            </a:endParaRPr>
          </a:p>
          <a:p>
            <a:pPr>
              <a:buNone/>
            </a:pPr>
            <a:r>
              <a:rPr lang="ru-RU" b="1" dirty="0" smtClean="0">
                <a:solidFill>
                  <a:schemeClr val="accent6">
                    <a:lumMod val="75000"/>
                  </a:schemeClr>
                </a:solidFill>
              </a:rPr>
              <a:t>ф И </a:t>
            </a:r>
            <a:r>
              <a:rPr lang="ru-RU" b="1" dirty="0" err="1" smtClean="0">
                <a:solidFill>
                  <a:schemeClr val="accent6">
                    <a:lumMod val="75000"/>
                  </a:schemeClr>
                </a:solidFill>
              </a:rPr>
              <a:t>зические</a:t>
            </a:r>
            <a:r>
              <a:rPr lang="ru-RU" b="1" dirty="0" smtClean="0">
                <a:solidFill>
                  <a:schemeClr val="accent6">
                    <a:lumMod val="75000"/>
                  </a:schemeClr>
                </a:solidFill>
              </a:rPr>
              <a:t> упражнения</a:t>
            </a:r>
            <a:endParaRPr lang="en-GB" b="1" dirty="0" smtClean="0">
              <a:solidFill>
                <a:schemeClr val="accent6">
                  <a:lumMod val="75000"/>
                </a:schemeClr>
              </a:solidFill>
            </a:endParaRPr>
          </a:p>
          <a:p>
            <a:r>
              <a:rPr lang="ru-RU" dirty="0" smtClean="0"/>
              <a:t>Регулярно делайте физические упражнения. Это замечательное средство борьбы со стрессом.</a:t>
            </a:r>
          </a:p>
          <a:p>
            <a:r>
              <a:rPr lang="ru-RU" dirty="0" smtClean="0"/>
              <a:t>Физические упражнения улучшают кровообращение, укрепляют иммунную систему, помогают сохранять хорошее физическое и психическое здоровье.</a:t>
            </a:r>
          </a:p>
          <a:p>
            <a:r>
              <a:rPr lang="ru-RU" dirty="0" smtClean="0"/>
              <a:t>А также улучшает качество </a:t>
            </a:r>
            <a:r>
              <a:rPr lang="ru-RU" dirty="0" smtClean="0"/>
              <a:t>сна, </a:t>
            </a:r>
            <a:r>
              <a:rPr lang="ru-RU" dirty="0" smtClean="0"/>
              <a:t>который является основным составляющим для хорошего психического здоровья.</a:t>
            </a:r>
          </a:p>
        </p:txBody>
      </p:sp>
      <p:pic>
        <p:nvPicPr>
          <p:cNvPr id="22531" name="Picture 3" descr="C:\Documents and Settings\Sharon Plattmcdonald\Local Settings\Temporary Internet Files\Content.IE5\57I8F21E\MPj04331060000[1].jpg"/>
          <p:cNvPicPr>
            <a:picLocks noChangeAspect="1" noChangeArrowheads="1"/>
          </p:cNvPicPr>
          <p:nvPr/>
        </p:nvPicPr>
        <p:blipFill>
          <a:blip r:embed="rId3" cstate="print"/>
          <a:srcRect/>
          <a:stretch>
            <a:fillRect/>
          </a:stretch>
        </p:blipFill>
        <p:spPr bwMode="auto">
          <a:xfrm>
            <a:off x="6300192" y="1700808"/>
            <a:ext cx="2343204" cy="1800200"/>
          </a:xfrm>
          <a:prstGeom prst="rect">
            <a:avLst/>
          </a:prstGeom>
          <a:noFill/>
        </p:spPr>
      </p:pic>
      <p:sp>
        <p:nvSpPr>
          <p:cNvPr id="5" name="Rectangle 4"/>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solidFill>
            <a:schemeClr val="accent3">
              <a:lumMod val="40000"/>
              <a:lumOff val="60000"/>
            </a:schemeClr>
          </a:solidFill>
        </p:spPr>
        <p:txBody>
          <a:bodyPr/>
          <a:lstStyle/>
          <a:p>
            <a:r>
              <a:rPr lang="ru-RU" b="1" dirty="0" smtClean="0">
                <a:solidFill>
                  <a:srgbClr val="008000"/>
                </a:solidFill>
              </a:rPr>
              <a:t>ПРОЩЕНИЕ</a:t>
            </a:r>
            <a:endParaRPr lang="en-US" b="1" dirty="0">
              <a:solidFill>
                <a:srgbClr val="008000"/>
              </a:solidFill>
            </a:endParaRPr>
          </a:p>
        </p:txBody>
      </p:sp>
      <p:sp>
        <p:nvSpPr>
          <p:cNvPr id="28675" name="Rectangle 3"/>
          <p:cNvSpPr>
            <a:spLocks noGrp="1" noChangeArrowheads="1"/>
          </p:cNvSpPr>
          <p:nvPr>
            <p:ph type="body" idx="1"/>
          </p:nvPr>
        </p:nvSpPr>
        <p:spPr/>
        <p:txBody>
          <a:bodyPr/>
          <a:lstStyle/>
          <a:p>
            <a:endParaRPr lang="en-GB" dirty="0"/>
          </a:p>
          <a:p>
            <a:r>
              <a:rPr lang="ru-RU" dirty="0" smtClean="0">
                <a:solidFill>
                  <a:srgbClr val="669900"/>
                </a:solidFill>
              </a:rPr>
              <a:t>Библейские </a:t>
            </a:r>
            <a:r>
              <a:rPr lang="ru-RU" dirty="0" smtClean="0">
                <a:solidFill>
                  <a:srgbClr val="669900"/>
                </a:solidFill>
              </a:rPr>
              <a:t>советы</a:t>
            </a:r>
            <a:endParaRPr lang="ru-RU" dirty="0" smtClean="0">
              <a:solidFill>
                <a:srgbClr val="669900"/>
              </a:solidFill>
            </a:endParaRPr>
          </a:p>
          <a:p>
            <a:r>
              <a:rPr lang="ru-RU" dirty="0" smtClean="0">
                <a:solidFill>
                  <a:srgbClr val="669900"/>
                </a:solidFill>
              </a:rPr>
              <a:t>Эмоциональное </a:t>
            </a:r>
            <a:r>
              <a:rPr lang="ru-RU" dirty="0" smtClean="0">
                <a:solidFill>
                  <a:srgbClr val="669900"/>
                </a:solidFill>
              </a:rPr>
              <a:t>влияние</a:t>
            </a:r>
            <a:endParaRPr lang="en-GB" dirty="0">
              <a:solidFill>
                <a:srgbClr val="669900"/>
              </a:solidFill>
            </a:endParaRPr>
          </a:p>
          <a:p>
            <a:r>
              <a:rPr lang="ru-RU" dirty="0" smtClean="0">
                <a:solidFill>
                  <a:srgbClr val="669900"/>
                </a:solidFill>
              </a:rPr>
              <a:t>Воздействие на </a:t>
            </a:r>
            <a:r>
              <a:rPr lang="ru-RU" dirty="0" smtClean="0">
                <a:solidFill>
                  <a:srgbClr val="669900"/>
                </a:solidFill>
              </a:rPr>
              <a:t>здоровье</a:t>
            </a:r>
          </a:p>
          <a:p>
            <a:r>
              <a:rPr lang="ru-RU" dirty="0" smtClean="0">
                <a:solidFill>
                  <a:srgbClr val="669900"/>
                </a:solidFill>
              </a:rPr>
              <a:t>Влияние на </a:t>
            </a:r>
            <a:r>
              <a:rPr lang="ru-RU" dirty="0" smtClean="0">
                <a:solidFill>
                  <a:srgbClr val="669900"/>
                </a:solidFill>
              </a:rPr>
              <a:t>общество</a:t>
            </a:r>
            <a:endParaRPr lang="en-GB" dirty="0">
              <a:solidFill>
                <a:srgbClr val="669900"/>
              </a:solidFill>
            </a:endParaRPr>
          </a:p>
        </p:txBody>
      </p:sp>
      <p:pic>
        <p:nvPicPr>
          <p:cNvPr id="28676" name="Picture 4" descr="MPj01786040000[1]"/>
          <p:cNvPicPr>
            <a:picLocks noChangeAspect="1" noChangeArrowheads="1"/>
          </p:cNvPicPr>
          <p:nvPr/>
        </p:nvPicPr>
        <p:blipFill>
          <a:blip r:embed="rId3" cstate="print"/>
          <a:srcRect/>
          <a:stretch>
            <a:fillRect/>
          </a:stretch>
        </p:blipFill>
        <p:spPr bwMode="auto">
          <a:xfrm>
            <a:off x="5652120" y="4005064"/>
            <a:ext cx="2751573" cy="1816468"/>
          </a:xfrm>
          <a:prstGeom prst="rect">
            <a:avLst/>
          </a:prstGeom>
          <a:noFill/>
        </p:spPr>
      </p:pic>
      <p:sp>
        <p:nvSpPr>
          <p:cNvPr id="5" name="Rectangle 4"/>
          <p:cNvSpPr/>
          <p:nvPr/>
        </p:nvSpPr>
        <p:spPr>
          <a:xfrm>
            <a:off x="2286000" y="3105835"/>
            <a:ext cx="4572000" cy="3693319"/>
          </a:xfrm>
          <a:prstGeom prst="rect">
            <a:avLst/>
          </a:prstGeom>
        </p:spPr>
        <p:txBody>
          <a:bodyPr>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 Sharon Platt-McDonald</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solidFill>
            <a:schemeClr val="tx2">
              <a:lumMod val="20000"/>
              <a:lumOff val="80000"/>
            </a:schemeClr>
          </a:solidFill>
        </p:spPr>
        <p:txBody>
          <a:bodyPr>
            <a:normAutofit/>
          </a:bodyPr>
          <a:lstStyle/>
          <a:p>
            <a:r>
              <a:rPr lang="ru-RU" b="1" dirty="0" smtClean="0">
                <a:solidFill>
                  <a:srgbClr val="3333FF"/>
                </a:solidFill>
              </a:rPr>
              <a:t>УМИРОТВОРЯЮЩИЙ ПОКОЙ</a:t>
            </a:r>
            <a:endParaRPr lang="en-US" b="1" dirty="0">
              <a:solidFill>
                <a:srgbClr val="3333FF"/>
              </a:solidFill>
            </a:endParaRPr>
          </a:p>
        </p:txBody>
      </p:sp>
      <p:sp>
        <p:nvSpPr>
          <p:cNvPr id="26627" name="Rectangle 3"/>
          <p:cNvSpPr>
            <a:spLocks noGrp="1" noChangeArrowheads="1"/>
          </p:cNvSpPr>
          <p:nvPr>
            <p:ph type="body" idx="1"/>
          </p:nvPr>
        </p:nvSpPr>
        <p:spPr/>
        <p:txBody>
          <a:bodyPr>
            <a:normAutofit/>
          </a:bodyPr>
          <a:lstStyle/>
          <a:p>
            <a:pPr>
              <a:buFontTx/>
              <a:buNone/>
            </a:pPr>
            <a:r>
              <a:rPr lang="ru-RU" b="1" i="1" dirty="0" smtClean="0">
                <a:solidFill>
                  <a:schemeClr val="accent2"/>
                </a:solidFill>
              </a:rPr>
              <a:t>«Мир оставляю вам, </a:t>
            </a:r>
          </a:p>
          <a:p>
            <a:pPr>
              <a:buFontTx/>
              <a:buNone/>
            </a:pPr>
            <a:r>
              <a:rPr lang="ru-RU" b="1" i="1" dirty="0" smtClean="0">
                <a:solidFill>
                  <a:schemeClr val="accent2"/>
                </a:solidFill>
              </a:rPr>
              <a:t>мир Мой даю вам; </a:t>
            </a:r>
          </a:p>
          <a:p>
            <a:pPr>
              <a:buFontTx/>
              <a:buNone/>
            </a:pPr>
            <a:r>
              <a:rPr lang="ru-RU" b="1" i="1" dirty="0" smtClean="0">
                <a:solidFill>
                  <a:schemeClr val="accent2"/>
                </a:solidFill>
              </a:rPr>
              <a:t>не так, как мир дает, Я даю вам. </a:t>
            </a:r>
          </a:p>
          <a:p>
            <a:pPr>
              <a:buFontTx/>
              <a:buNone/>
            </a:pPr>
            <a:r>
              <a:rPr lang="ru-RU" b="1" i="1" dirty="0" smtClean="0">
                <a:solidFill>
                  <a:schemeClr val="accent2"/>
                </a:solidFill>
              </a:rPr>
              <a:t>Да не смущается сердце ваше </a:t>
            </a:r>
          </a:p>
          <a:p>
            <a:pPr>
              <a:buFontTx/>
              <a:buNone/>
            </a:pPr>
            <a:r>
              <a:rPr lang="ru-RU" b="1" i="1" dirty="0" smtClean="0">
                <a:solidFill>
                  <a:schemeClr val="accent2"/>
                </a:solidFill>
              </a:rPr>
              <a:t>и да не </a:t>
            </a:r>
            <a:r>
              <a:rPr lang="ru-RU" b="1" i="1" dirty="0" smtClean="0">
                <a:solidFill>
                  <a:schemeClr val="accent2"/>
                </a:solidFill>
              </a:rPr>
              <a:t>устрашается».</a:t>
            </a:r>
            <a:endParaRPr lang="ru-RU" b="1" i="1" dirty="0" smtClean="0">
              <a:solidFill>
                <a:schemeClr val="accent2"/>
              </a:solidFill>
            </a:endParaRPr>
          </a:p>
          <a:p>
            <a:pPr>
              <a:buFontTx/>
              <a:buNone/>
            </a:pPr>
            <a:r>
              <a:rPr lang="ru-RU" b="1" i="1" dirty="0" smtClean="0">
                <a:solidFill>
                  <a:schemeClr val="accent2"/>
                </a:solidFill>
              </a:rPr>
              <a:t>(Иоанна 14:27)</a:t>
            </a:r>
          </a:p>
        </p:txBody>
      </p:sp>
      <p:pic>
        <p:nvPicPr>
          <p:cNvPr id="26628" name="Picture 4" descr="MPj02622070000[1]"/>
          <p:cNvPicPr>
            <a:picLocks noChangeAspect="1" noChangeArrowheads="1"/>
          </p:cNvPicPr>
          <p:nvPr/>
        </p:nvPicPr>
        <p:blipFill>
          <a:blip r:embed="rId3" cstate="print"/>
          <a:srcRect/>
          <a:stretch>
            <a:fillRect/>
          </a:stretch>
        </p:blipFill>
        <p:spPr bwMode="auto">
          <a:xfrm>
            <a:off x="6300192" y="1844675"/>
            <a:ext cx="2448271" cy="3657600"/>
          </a:xfrm>
          <a:prstGeom prst="rect">
            <a:avLst/>
          </a:prstGeom>
          <a:noFill/>
        </p:spPr>
      </p:pic>
      <p:sp>
        <p:nvSpPr>
          <p:cNvPr id="5" name="Rectangle 4"/>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aphicFrame>
        <p:nvGraphicFramePr>
          <p:cNvPr id="1026" name="Object 2"/>
          <p:cNvGraphicFramePr>
            <a:graphicFrameLocks noChangeAspect="1"/>
          </p:cNvGraphicFramePr>
          <p:nvPr/>
        </p:nvGraphicFramePr>
        <p:xfrm>
          <a:off x="82568" y="328120"/>
          <a:ext cx="8776828" cy="6172714"/>
        </p:xfrm>
        <a:graphic>
          <a:graphicData uri="http://schemas.openxmlformats.org/presentationml/2006/ole">
            <p:oleObj spid="_x0000_s1031" name="Acrobat Document" r:id="rId4" imgW="11529000" imgH="8109000" progId="AcroExch.Document.7">
              <p:embed/>
            </p:oleObj>
          </a:graphicData>
        </a:graphic>
      </p:graphicFrame>
      <p:sp>
        <p:nvSpPr>
          <p:cNvPr id="5" name="Rectangle 4"/>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
        <p:nvSpPr>
          <p:cNvPr id="6" name="Прямоугольник 5"/>
          <p:cNvSpPr/>
          <p:nvPr/>
        </p:nvSpPr>
        <p:spPr>
          <a:xfrm>
            <a:off x="4788024" y="260648"/>
            <a:ext cx="3951146" cy="369332"/>
          </a:xfrm>
          <a:prstGeom prst="rect">
            <a:avLst/>
          </a:prstGeom>
        </p:spPr>
        <p:txBody>
          <a:bodyPr wrap="none">
            <a:spAutoFit/>
          </a:bodyPr>
          <a:lstStyle/>
          <a:p>
            <a:r>
              <a:rPr lang="ru-RU" b="1" dirty="0" smtClean="0"/>
              <a:t>Руководство психического здоровья</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ru-RU" b="1" dirty="0" smtClean="0"/>
              <a:t>СВЯЩЕННЫЙ ЦЕЛИТЕЛЬ</a:t>
            </a:r>
            <a:endParaRPr lang="en-US" b="1" dirty="0"/>
          </a:p>
        </p:txBody>
      </p:sp>
      <p:pic>
        <p:nvPicPr>
          <p:cNvPr id="1026" name="Picture 2" descr="C:\Documents and Settings\Sharon Plattmcdonald\Local Settings\Temporary Internet Files\Content.IE5\0HINGDEZ\MCj03663100000[1].wmf"/>
          <p:cNvPicPr>
            <a:picLocks noGrp="1" noChangeAspect="1" noChangeArrowheads="1"/>
          </p:cNvPicPr>
          <p:nvPr>
            <p:ph idx="1"/>
          </p:nvPr>
        </p:nvPicPr>
        <p:blipFill>
          <a:blip r:embed="rId3" cstate="print"/>
          <a:srcRect/>
          <a:stretch>
            <a:fillRect/>
          </a:stretch>
        </p:blipFill>
        <p:spPr bwMode="auto">
          <a:xfrm>
            <a:off x="3275856" y="1500174"/>
            <a:ext cx="2274782" cy="2914086"/>
          </a:xfrm>
          <a:prstGeom prst="rect">
            <a:avLst/>
          </a:prstGeom>
          <a:noFill/>
        </p:spPr>
      </p:pic>
      <p:sp>
        <p:nvSpPr>
          <p:cNvPr id="4" name="Rectangle 3"/>
          <p:cNvSpPr/>
          <p:nvPr/>
        </p:nvSpPr>
        <p:spPr>
          <a:xfrm>
            <a:off x="357158" y="4643446"/>
            <a:ext cx="8501122" cy="1323439"/>
          </a:xfrm>
          <a:prstGeom prst="rect">
            <a:avLst/>
          </a:prstGeom>
        </p:spPr>
        <p:txBody>
          <a:bodyPr wrap="square">
            <a:spAutoFit/>
          </a:bodyPr>
          <a:lstStyle/>
          <a:p>
            <a:r>
              <a:rPr lang="ru-RU" sz="2000" b="1" i="1" dirty="0" smtClean="0"/>
              <a:t>«Придите ко Мне все </a:t>
            </a:r>
            <a:r>
              <a:rPr lang="ru-RU" sz="2000" b="1" i="1" dirty="0" err="1" smtClean="0"/>
              <a:t>труждающиеся</a:t>
            </a:r>
            <a:r>
              <a:rPr lang="ru-RU" sz="2000" b="1" i="1" dirty="0" smtClean="0"/>
              <a:t> и обремененные, и Я успокою вас;</a:t>
            </a:r>
          </a:p>
          <a:p>
            <a:r>
              <a:rPr lang="ru-RU" sz="2000" b="1" i="1" dirty="0" smtClean="0"/>
              <a:t>возьмите иго Мое на себя и научитесь от Меня, ибо Я кроток и смирен сердцем, и найдете покой душам вашим; ибо иго Мое благо, и бремя Мое легко» (Матфея 11:28-30).</a:t>
            </a:r>
          </a:p>
        </p:txBody>
      </p:sp>
      <p:sp>
        <p:nvSpPr>
          <p:cNvPr id="5" name="Rectangle 4"/>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solidFill>
            <a:schemeClr val="accent1">
              <a:lumMod val="20000"/>
              <a:lumOff val="80000"/>
            </a:schemeClr>
          </a:solidFill>
        </p:spPr>
        <p:txBody>
          <a:bodyPr>
            <a:normAutofit fontScale="90000"/>
          </a:bodyPr>
          <a:lstStyle/>
          <a:p>
            <a:pPr eaLnBrk="1" hangingPunct="1"/>
            <a:r>
              <a:rPr lang="ru-RU" b="1" dirty="0" smtClean="0">
                <a:solidFill>
                  <a:schemeClr val="tx2">
                    <a:lumMod val="60000"/>
                    <a:lumOff val="40000"/>
                  </a:schemeClr>
                </a:solidFill>
              </a:rPr>
              <a:t>СТРАТЕГИЯ </a:t>
            </a:r>
            <a:r>
              <a:rPr lang="ru-RU" b="1" dirty="0" smtClean="0">
                <a:solidFill>
                  <a:schemeClr val="tx2">
                    <a:lumMod val="60000"/>
                    <a:lumOff val="40000"/>
                  </a:schemeClr>
                </a:solidFill>
              </a:rPr>
              <a:t/>
            </a:r>
            <a:br>
              <a:rPr lang="ru-RU" b="1" dirty="0" smtClean="0">
                <a:solidFill>
                  <a:schemeClr val="tx2">
                    <a:lumMod val="60000"/>
                    <a:lumOff val="40000"/>
                  </a:schemeClr>
                </a:solidFill>
              </a:rPr>
            </a:br>
            <a:r>
              <a:rPr lang="ru-RU" b="1" dirty="0" smtClean="0">
                <a:solidFill>
                  <a:schemeClr val="tx2">
                    <a:lumMod val="60000"/>
                    <a:lumOff val="40000"/>
                  </a:schemeClr>
                </a:solidFill>
              </a:rPr>
              <a:t>ПСИХИЧЕСКОГО ЗДОРОВЬЯ</a:t>
            </a:r>
            <a:endParaRPr lang="en-US" b="1" dirty="0" smtClean="0">
              <a:solidFill>
                <a:schemeClr val="tx2">
                  <a:lumMod val="60000"/>
                  <a:lumOff val="40000"/>
                </a:schemeClr>
              </a:solidFill>
            </a:endParaRPr>
          </a:p>
        </p:txBody>
      </p:sp>
      <p:sp>
        <p:nvSpPr>
          <p:cNvPr id="4099" name="Content Placeholder 2"/>
          <p:cNvSpPr>
            <a:spLocks noGrp="1"/>
          </p:cNvSpPr>
          <p:nvPr>
            <p:ph idx="1"/>
          </p:nvPr>
        </p:nvSpPr>
        <p:spPr>
          <a:xfrm>
            <a:off x="457200" y="2071688"/>
            <a:ext cx="8229600" cy="4054475"/>
          </a:xfrm>
        </p:spPr>
        <p:txBody>
          <a:bodyPr>
            <a:normAutofit/>
          </a:bodyPr>
          <a:lstStyle/>
          <a:p>
            <a:pPr>
              <a:buNone/>
            </a:pPr>
            <a:r>
              <a:rPr lang="ru-RU" sz="2400" b="1" dirty="0" smtClean="0"/>
              <a:t>В </a:t>
            </a:r>
            <a:r>
              <a:rPr lang="ru-RU" sz="2400" b="1" dirty="0" smtClean="0"/>
              <a:t>РУКОВОДСТВЕ ПСИХИЧЕСКОГО </a:t>
            </a:r>
            <a:r>
              <a:rPr lang="ru-RU" sz="2400" b="1" dirty="0" smtClean="0"/>
              <a:t>ЗДОРОВЬЯ ТРИ </a:t>
            </a:r>
            <a:r>
              <a:rPr lang="ru-RU" sz="2400" b="1" dirty="0" smtClean="0"/>
              <a:t>РАЗДЕЛА :</a:t>
            </a:r>
            <a:endParaRPr lang="en-GB" sz="2400" b="1" dirty="0" smtClean="0"/>
          </a:p>
          <a:p>
            <a:pPr eaLnBrk="1" hangingPunct="1">
              <a:buFont typeface="Arial" charset="0"/>
              <a:buNone/>
            </a:pPr>
            <a:endParaRPr lang="en-GB" sz="2000" dirty="0" smtClean="0"/>
          </a:p>
          <a:p>
            <a:pPr eaLnBrk="1" hangingPunct="1"/>
            <a:r>
              <a:rPr lang="ru-RU" sz="2000" b="1" dirty="0" smtClean="0"/>
              <a:t>ЧАСТЬ </a:t>
            </a:r>
            <a:r>
              <a:rPr lang="en-GB" sz="2000" b="1" dirty="0" smtClean="0"/>
              <a:t>1 –</a:t>
            </a:r>
            <a:r>
              <a:rPr lang="ru-RU" sz="2000" b="1" dirty="0" smtClean="0"/>
              <a:t>	</a:t>
            </a:r>
            <a:r>
              <a:rPr lang="ru-RU" sz="2000" b="1" dirty="0" smtClean="0">
                <a:solidFill>
                  <a:schemeClr val="tx2">
                    <a:lumMod val="60000"/>
                    <a:lumOff val="40000"/>
                  </a:schemeClr>
                </a:solidFill>
              </a:rPr>
              <a:t>РАССМОТРЕНИЕ ВОПРОСОВ ПСИХИЧЕСКОГО ЗДОРОВЬЯ </a:t>
            </a:r>
          </a:p>
          <a:p>
            <a:pPr eaLnBrk="1" hangingPunct="1">
              <a:buNone/>
            </a:pPr>
            <a:r>
              <a:rPr lang="ru-RU" sz="2000" b="1" dirty="0" smtClean="0">
                <a:solidFill>
                  <a:schemeClr val="tx2">
                    <a:lumMod val="60000"/>
                    <a:lumOff val="40000"/>
                  </a:schemeClr>
                </a:solidFill>
              </a:rPr>
              <a:t>			И ПСИХИЧЕСКИХ БОЛЕЗНЕЙ</a:t>
            </a:r>
            <a:endParaRPr lang="en-GB" sz="2000" b="1" dirty="0" smtClean="0"/>
          </a:p>
          <a:p>
            <a:pPr eaLnBrk="1" hangingPunct="1">
              <a:buFont typeface="Arial" charset="0"/>
              <a:buNone/>
            </a:pPr>
            <a:endParaRPr lang="en-GB" sz="2000" dirty="0" smtClean="0"/>
          </a:p>
          <a:p>
            <a:pPr eaLnBrk="1" hangingPunct="1"/>
            <a:r>
              <a:rPr lang="ru-RU" sz="2000" b="1" dirty="0" smtClean="0"/>
              <a:t>ЧАСТЬ </a:t>
            </a:r>
            <a:r>
              <a:rPr lang="en-GB" sz="2000" b="1" dirty="0" smtClean="0"/>
              <a:t>2 </a:t>
            </a:r>
            <a:r>
              <a:rPr lang="en-GB" sz="2000" b="1" dirty="0" smtClean="0">
                <a:solidFill>
                  <a:schemeClr val="tx2">
                    <a:lumMod val="60000"/>
                    <a:lumOff val="40000"/>
                  </a:schemeClr>
                </a:solidFill>
              </a:rPr>
              <a:t>–</a:t>
            </a:r>
            <a:r>
              <a:rPr lang="ru-RU" sz="2000" b="1" dirty="0" smtClean="0">
                <a:solidFill>
                  <a:schemeClr val="tx2">
                    <a:lumMod val="60000"/>
                    <a:lumOff val="40000"/>
                  </a:schemeClr>
                </a:solidFill>
              </a:rPr>
              <a:t>	ПОМОЩЬ В ЭМОЦИОНАЛЬНОМ ИСЦЕЛЕНИИ</a:t>
            </a:r>
          </a:p>
          <a:p>
            <a:pPr eaLnBrk="1" hangingPunct="1">
              <a:buFont typeface="Arial" charset="0"/>
              <a:buNone/>
            </a:pPr>
            <a:endParaRPr lang="en-GB" sz="2000" dirty="0" smtClean="0"/>
          </a:p>
          <a:p>
            <a:pPr eaLnBrk="1" hangingPunct="1"/>
            <a:r>
              <a:rPr lang="ru-RU" sz="2000" b="1" dirty="0" smtClean="0"/>
              <a:t>ЧАСТЬ </a:t>
            </a:r>
            <a:r>
              <a:rPr lang="en-GB" sz="2000" b="1" dirty="0" smtClean="0"/>
              <a:t>3 </a:t>
            </a:r>
            <a:r>
              <a:rPr lang="en-GB" sz="2000" b="1" dirty="0" smtClean="0">
                <a:solidFill>
                  <a:schemeClr val="tx2">
                    <a:lumMod val="60000"/>
                    <a:lumOff val="40000"/>
                  </a:schemeClr>
                </a:solidFill>
              </a:rPr>
              <a:t>-</a:t>
            </a:r>
            <a:r>
              <a:rPr lang="ru-RU" sz="2000" b="1" dirty="0" smtClean="0">
                <a:solidFill>
                  <a:schemeClr val="tx2">
                    <a:lumMod val="60000"/>
                    <a:lumOff val="40000"/>
                  </a:schemeClr>
                </a:solidFill>
              </a:rPr>
              <a:t>	ПОДДЕРЖКА ПСИХИЧЕСКОГО ЗДОРОВЬЯ</a:t>
            </a:r>
            <a:endParaRPr lang="en-GB" sz="2000" b="1" dirty="0" smtClean="0">
              <a:solidFill>
                <a:schemeClr val="tx2">
                  <a:lumMod val="60000"/>
                  <a:lumOff val="40000"/>
                </a:schemeClr>
              </a:solidFill>
            </a:endParaRPr>
          </a:p>
          <a:p>
            <a:pPr marL="0" indent="0" eaLnBrk="1" hangingPunct="1">
              <a:buNone/>
            </a:pPr>
            <a:endParaRPr lang="en-GB" sz="2000" dirty="0" smtClean="0"/>
          </a:p>
          <a:p>
            <a:pPr eaLnBrk="1" hangingPunct="1"/>
            <a:r>
              <a:rPr lang="ru-RU" sz="2000" b="1" dirty="0" smtClean="0"/>
              <a:t>Приложение </a:t>
            </a:r>
            <a:r>
              <a:rPr lang="en-GB" sz="2000" b="1" dirty="0" smtClean="0"/>
              <a:t>( </a:t>
            </a:r>
            <a:r>
              <a:rPr lang="ru-RU" sz="2000" b="1" dirty="0" smtClean="0"/>
              <a:t>полный список материалов и специализированных агентств)</a:t>
            </a:r>
            <a:endParaRPr lang="en-US" sz="2000" b="1" dirty="0" smtClean="0"/>
          </a:p>
        </p:txBody>
      </p:sp>
      <p:sp>
        <p:nvSpPr>
          <p:cNvPr id="4" name="Rectangle 3"/>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ru-RU" dirty="0" smtClean="0"/>
              <a:t>ЦЕЛИ И ЗАДАЧИ</a:t>
            </a:r>
            <a:endParaRPr lang="en-US" dirty="0"/>
          </a:p>
        </p:txBody>
      </p:sp>
      <p:pic>
        <p:nvPicPr>
          <p:cNvPr id="15362" name="Picture 2" descr="C:\Documents and Settings\Sharon Plattmcdonald\Local Settings\Temporary Internet Files\Content.IE5\SLE7K1QN\MPj03211630000[1].jpg"/>
          <p:cNvPicPr>
            <a:picLocks noChangeAspect="1" noChangeArrowheads="1"/>
          </p:cNvPicPr>
          <p:nvPr/>
        </p:nvPicPr>
        <p:blipFill>
          <a:blip r:embed="rId3" cstate="print"/>
          <a:srcRect/>
          <a:stretch>
            <a:fillRect/>
          </a:stretch>
        </p:blipFill>
        <p:spPr bwMode="auto">
          <a:xfrm>
            <a:off x="5263818" y="2132856"/>
            <a:ext cx="3556654" cy="2537080"/>
          </a:xfrm>
          <a:prstGeom prst="rect">
            <a:avLst/>
          </a:prstGeom>
          <a:noFill/>
        </p:spPr>
      </p:pic>
      <p:sp>
        <p:nvSpPr>
          <p:cNvPr id="6" name="Content Placeholder 5"/>
          <p:cNvSpPr>
            <a:spLocks noGrp="1"/>
          </p:cNvSpPr>
          <p:nvPr>
            <p:ph idx="1"/>
          </p:nvPr>
        </p:nvSpPr>
        <p:spPr>
          <a:xfrm>
            <a:off x="395536" y="1700808"/>
            <a:ext cx="8064896" cy="4525963"/>
          </a:xfrm>
        </p:spPr>
        <p:txBody>
          <a:bodyPr>
            <a:normAutofit/>
          </a:bodyPr>
          <a:lstStyle/>
          <a:p>
            <a:endParaRPr lang="en-GB" sz="1400" b="1" dirty="0" smtClean="0"/>
          </a:p>
          <a:p>
            <a:endParaRPr lang="en-GB" sz="1400" b="1" dirty="0" smtClean="0"/>
          </a:p>
          <a:p>
            <a:r>
              <a:rPr lang="ru-RU" sz="1400" b="1" dirty="0" smtClean="0"/>
              <a:t>ПОВЫСИТЬ УРОВЕНЬ  ОСВЕДОМЛЕННОСТИ</a:t>
            </a:r>
          </a:p>
          <a:p>
            <a:pPr>
              <a:buNone/>
            </a:pPr>
            <a:r>
              <a:rPr lang="ru-RU" sz="1400" b="1" dirty="0" smtClean="0"/>
              <a:t>	 ОБЩЕСТВЕННОСТИ</a:t>
            </a:r>
            <a:endParaRPr lang="en-GB" sz="1400" b="1" dirty="0" smtClean="0"/>
          </a:p>
          <a:p>
            <a:r>
              <a:rPr lang="ru-RU" sz="1400" b="1" dirty="0" smtClean="0"/>
              <a:t>ИСКОРЕНЕНИЕ НЕРАВЕНСТВА</a:t>
            </a:r>
            <a:endParaRPr lang="en-GB" sz="1400" b="1" dirty="0" smtClean="0"/>
          </a:p>
          <a:p>
            <a:r>
              <a:rPr lang="ru-RU" sz="1400" b="1" dirty="0" smtClean="0"/>
              <a:t>«СНЯТИЕ КЛЕЙМА»</a:t>
            </a:r>
            <a:endParaRPr lang="en-GB" sz="1400" b="1" dirty="0" smtClean="0"/>
          </a:p>
          <a:p>
            <a:r>
              <a:rPr lang="ru-RU" sz="1400" b="1" dirty="0" smtClean="0"/>
              <a:t>РАССМОТРЕНИЕ ВОПРОСОВ ПСИХИЧЕСКОГО ЗДОРОВЬЯ </a:t>
            </a:r>
          </a:p>
          <a:p>
            <a:pPr>
              <a:buNone/>
            </a:pPr>
            <a:r>
              <a:rPr lang="ru-RU" sz="1400" b="1" dirty="0" smtClean="0"/>
              <a:t>	И ФАКТОРОВ КОТОРЫЕ НА НЕГО ВЛИЯЮТ</a:t>
            </a:r>
            <a:endParaRPr lang="en-GB" sz="1400" b="1" dirty="0" smtClean="0"/>
          </a:p>
          <a:p>
            <a:r>
              <a:rPr lang="ru-RU" sz="1400" b="1" dirty="0" smtClean="0"/>
              <a:t>ПООЩРЯТЬ ЭМОЦИОНАЛЬНОЕ ЛЕЧЕНИЕ</a:t>
            </a:r>
            <a:endParaRPr lang="en-GB" sz="1400" b="1" dirty="0" smtClean="0"/>
          </a:p>
          <a:p>
            <a:r>
              <a:rPr lang="ru-RU" sz="1400" b="1" dirty="0" smtClean="0"/>
              <a:t>ПОДДЕРЖИВАТЬ ПСИХИЧЕСКОЕ ЗДОРОВЬЕ</a:t>
            </a:r>
          </a:p>
          <a:p>
            <a:pPr>
              <a:buNone/>
            </a:pPr>
            <a:r>
              <a:rPr lang="ru-RU" sz="1400" b="1" dirty="0" smtClean="0"/>
              <a:t>	 ПОСРЕДСТВОМ УПРАЖНЕНИЙ </a:t>
            </a:r>
          </a:p>
          <a:p>
            <a:pPr>
              <a:buNone/>
            </a:pPr>
            <a:r>
              <a:rPr lang="ru-RU" sz="1400" b="1" dirty="0" smtClean="0"/>
              <a:t>	КОТОРЫЕ УКРЕПЛЯЮТ ЗДОРОВЬЕ  </a:t>
            </a:r>
          </a:p>
          <a:p>
            <a:r>
              <a:rPr lang="ru-RU" sz="1400" b="1" dirty="0" smtClean="0"/>
              <a:t>ПОМОГАТЬ ЦЕРКВИ ЛУЧШЕ ПОДДЕРЖИВАТЬ ЛЮДЕЙ,</a:t>
            </a:r>
          </a:p>
          <a:p>
            <a:pPr>
              <a:buNone/>
            </a:pPr>
            <a:r>
              <a:rPr lang="ru-RU" sz="1400" b="1" dirty="0" smtClean="0"/>
              <a:t>	 КОТОРЫЕ ИМЕЮТ ПСИХИЧЕСКИЕ ПРОБЛЕМЫ</a:t>
            </a:r>
          </a:p>
          <a:p>
            <a:r>
              <a:rPr lang="ru-RU" sz="1400" b="1" dirty="0" smtClean="0"/>
              <a:t>ПОБУЖДАТЬ ЦЕРКОВЬ ПРОЯВЛЯТЬ БОЛЬШЕ ДЕЛИКАТНОСТИ В СВОИХ МИССИОНЕРСКИХ ПРОГРАММАХ</a:t>
            </a:r>
          </a:p>
          <a:p>
            <a:pPr>
              <a:buNone/>
            </a:pPr>
            <a:endParaRPr lang="en-GB" sz="1400" b="1" dirty="0" smtClean="0"/>
          </a:p>
          <a:p>
            <a:endParaRPr lang="en-US" sz="1400" b="1" dirty="0"/>
          </a:p>
        </p:txBody>
      </p:sp>
      <p:sp>
        <p:nvSpPr>
          <p:cNvPr id="5" name="Rectangle 4"/>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grpSp>
        <p:nvGrpSpPr>
          <p:cNvPr id="10" name="Группа 9"/>
          <p:cNvGrpSpPr/>
          <p:nvPr/>
        </p:nvGrpSpPr>
        <p:grpSpPr>
          <a:xfrm>
            <a:off x="66505" y="110067"/>
            <a:ext cx="9041999" cy="6377261"/>
            <a:chOff x="66505" y="110067"/>
            <a:chExt cx="9041999" cy="6377261"/>
          </a:xfrm>
        </p:grpSpPr>
        <p:pic>
          <p:nvPicPr>
            <p:cNvPr id="9" name="Рисунок 8" descr="Рисунок.jpg"/>
            <p:cNvPicPr>
              <a:picLocks noChangeAspect="1"/>
            </p:cNvPicPr>
            <p:nvPr/>
          </p:nvPicPr>
          <p:blipFill>
            <a:blip r:embed="rId3" cstate="print"/>
            <a:stretch>
              <a:fillRect/>
            </a:stretch>
          </p:blipFill>
          <p:spPr>
            <a:xfrm>
              <a:off x="66505" y="110067"/>
              <a:ext cx="9041999" cy="6377261"/>
            </a:xfrm>
            <a:prstGeom prst="rect">
              <a:avLst/>
            </a:prstGeom>
          </p:spPr>
        </p:pic>
        <p:sp>
          <p:nvSpPr>
            <p:cNvPr id="6" name="Content Placeholder 5"/>
            <p:cNvSpPr txBox="1">
              <a:spLocks/>
            </p:cNvSpPr>
            <p:nvPr/>
          </p:nvSpPr>
          <p:spPr>
            <a:xfrm>
              <a:off x="2987824" y="3933056"/>
              <a:ext cx="2952328" cy="2293715"/>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1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lang="ru-RU" sz="100" b="1" dirty="0" smtClean="0"/>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1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lang="ru-RU" sz="100" b="1" dirty="0" smtClean="0"/>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1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tabLst/>
                <a:defRPr/>
              </a:pPr>
              <a:r>
                <a:rPr kumimoji="0" lang="ru-RU" sz="1000" b="1" i="0" u="none" strike="noStrike" kern="1200" cap="none" spc="0" normalizeH="0" baseline="0" noProof="0" dirty="0" smtClean="0">
                  <a:ln>
                    <a:noFill/>
                  </a:ln>
                  <a:solidFill>
                    <a:schemeClr val="tx1"/>
                  </a:solidFill>
                  <a:effectLst/>
                  <a:uLnTx/>
                  <a:uFillTx/>
                  <a:latin typeface="+mn-lt"/>
                  <a:ea typeface="+mn-ea"/>
                  <a:cs typeface="+mn-cs"/>
                </a:rPr>
                <a:t>	</a:t>
              </a:r>
              <a:r>
                <a:rPr kumimoji="0" lang="ru-RU" sz="900" b="1" i="0" u="none" strike="noStrike" kern="1200" cap="none" spc="0" normalizeH="0" baseline="0" noProof="0" dirty="0" smtClean="0">
                  <a:ln>
                    <a:noFill/>
                  </a:ln>
                  <a:solidFill>
                    <a:schemeClr val="tx1"/>
                  </a:solidFill>
                  <a:effectLst/>
                  <a:uLnTx/>
                  <a:uFillTx/>
                  <a:latin typeface="+mn-lt"/>
                  <a:ea typeface="+mn-ea"/>
                  <a:cs typeface="+mn-cs"/>
                </a:rPr>
                <a:t>Для получения боле полной </a:t>
              </a:r>
              <a:r>
                <a:rPr kumimoji="0" lang="ru-RU" sz="900" b="1" i="0" u="none" strike="noStrike" kern="1200" cap="none" spc="0" normalizeH="0" baseline="0" noProof="0" dirty="0" smtClean="0">
                  <a:ln>
                    <a:noFill/>
                  </a:ln>
                  <a:solidFill>
                    <a:schemeClr val="tx1"/>
                  </a:solidFill>
                  <a:effectLst/>
                  <a:uLnTx/>
                  <a:uFillTx/>
                  <a:latin typeface="+mn-lt"/>
                  <a:ea typeface="+mn-ea"/>
                  <a:cs typeface="+mn-cs"/>
                </a:rPr>
                <a:t>информации или обучающих</a:t>
              </a:r>
              <a:r>
                <a:rPr kumimoji="0" lang="ru-RU" sz="900" b="1" i="0" u="none" strike="noStrike" kern="1200" cap="none" spc="0" normalizeH="0" noProof="0" dirty="0" smtClean="0">
                  <a:ln>
                    <a:noFill/>
                  </a:ln>
                  <a:solidFill>
                    <a:schemeClr val="tx1"/>
                  </a:solidFill>
                  <a:effectLst/>
                  <a:uLnTx/>
                  <a:uFillTx/>
                  <a:latin typeface="+mn-lt"/>
                  <a:ea typeface="+mn-ea"/>
                  <a:cs typeface="+mn-cs"/>
                </a:rPr>
                <a:t> материалов </a:t>
              </a:r>
              <a:r>
                <a:rPr kumimoji="0" lang="ru-RU" sz="900" b="1" i="0" u="none" strike="noStrike" kern="1200" cap="none" spc="0" normalizeH="0" baseline="0" noProof="0" dirty="0" smtClean="0">
                  <a:ln>
                    <a:noFill/>
                  </a:ln>
                  <a:solidFill>
                    <a:schemeClr val="tx1"/>
                  </a:solidFill>
                  <a:effectLst/>
                  <a:uLnTx/>
                  <a:uFillTx/>
                  <a:latin typeface="+mn-lt"/>
                  <a:ea typeface="+mn-ea"/>
                  <a:cs typeface="+mn-cs"/>
                </a:rPr>
                <a:t>об оказании первой помощи </a:t>
              </a:r>
              <a:r>
                <a:rPr kumimoji="0" lang="ru-RU" sz="900" b="1" i="0" u="none" strike="noStrike" kern="1200" cap="none" spc="0" normalizeH="0" baseline="0" noProof="0" dirty="0" smtClean="0">
                  <a:ln>
                    <a:noFill/>
                  </a:ln>
                  <a:solidFill>
                    <a:schemeClr val="tx1"/>
                  </a:solidFill>
                  <a:effectLst/>
                  <a:uLnTx/>
                  <a:uFillTx/>
                  <a:latin typeface="+mn-lt"/>
                  <a:ea typeface="+mn-ea"/>
                  <a:cs typeface="+mn-cs"/>
                </a:rPr>
                <a:t>психически больным вы можете обратиться по адресу: Грейс </a:t>
              </a:r>
              <a:r>
                <a:rPr kumimoji="0" lang="ru-RU" sz="900" b="1" i="0" u="none" strike="noStrike" kern="1200" cap="none" spc="0" normalizeH="0" baseline="0" noProof="0" dirty="0" err="1" smtClean="0">
                  <a:ln>
                    <a:noFill/>
                  </a:ln>
                  <a:solidFill>
                    <a:schemeClr val="tx1"/>
                  </a:solidFill>
                  <a:effectLst/>
                  <a:uLnTx/>
                  <a:uFillTx/>
                  <a:latin typeface="+mn-lt"/>
                  <a:ea typeface="+mn-ea"/>
                  <a:cs typeface="+mn-cs"/>
                </a:rPr>
                <a:t>Уолш</a:t>
              </a:r>
              <a:r>
                <a:rPr kumimoji="0" lang="ru-RU" sz="900" b="1" i="0" u="none" strike="noStrike" kern="1200" cap="none" spc="0" normalizeH="0" baseline="0" noProof="0" dirty="0" smtClean="0">
                  <a:ln>
                    <a:noFill/>
                  </a:ln>
                  <a:solidFill>
                    <a:schemeClr val="tx1"/>
                  </a:solidFill>
                  <a:effectLst/>
                  <a:uLnTx/>
                  <a:uFillTx/>
                  <a:latin typeface="+mn-lt"/>
                  <a:ea typeface="+mn-ea"/>
                  <a:cs typeface="+mn-cs"/>
                </a:rPr>
                <a:t> на 0115 9606312 или</a:t>
              </a:r>
              <a:r>
                <a:rPr kumimoji="0" lang="ru-RU" sz="900" b="1" i="0" u="none" strike="noStrike" kern="1200" cap="none" spc="0" normalizeH="0" noProof="0" dirty="0" smtClean="0">
                  <a:ln>
                    <a:noFill/>
                  </a:ln>
                  <a:solidFill>
                    <a:schemeClr val="tx1"/>
                  </a:solidFill>
                  <a:effectLst/>
                  <a:uLnTx/>
                  <a:uFillTx/>
                  <a:latin typeface="+mn-lt"/>
                  <a:ea typeface="+mn-ea"/>
                  <a:cs typeface="+mn-cs"/>
                </a:rPr>
                <a:t> Шерон Плетт-МакДональд на 01923 672251.</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lang="ru-RU" sz="900" b="1" baseline="0" dirty="0" smtClean="0"/>
            </a:p>
            <a:p>
              <a:pPr marL="342900" marR="0" lvl="0" indent="-342900" algn="just" defTabSz="914400" rtl="0" eaLnBrk="1" fontAlgn="auto" latinLnBrk="0" hangingPunct="1">
                <a:lnSpc>
                  <a:spcPct val="100000"/>
                </a:lnSpc>
                <a:spcBef>
                  <a:spcPct val="20000"/>
                </a:spcBef>
                <a:spcAft>
                  <a:spcPts val="0"/>
                </a:spcAft>
                <a:buClrTx/>
                <a:buSzTx/>
                <a:tabLst/>
                <a:defRPr/>
              </a:pPr>
              <a:r>
                <a:rPr kumimoji="0" lang="ru-RU" sz="900" b="1" i="0" u="none" strike="noStrike" kern="1200" cap="none" spc="0" normalizeH="0" noProof="0" dirty="0" smtClean="0">
                  <a:ln>
                    <a:noFill/>
                  </a:ln>
                  <a:solidFill>
                    <a:schemeClr val="tx1"/>
                  </a:solidFill>
                  <a:effectLst/>
                  <a:uLnTx/>
                  <a:uFillTx/>
                  <a:latin typeface="+mn-lt"/>
                  <a:ea typeface="+mn-ea"/>
                  <a:cs typeface="+mn-cs"/>
                </a:rPr>
                <a:t>	Для получени</a:t>
              </a:r>
              <a:r>
                <a:rPr lang="ru-RU" sz="900" b="1" dirty="0" smtClean="0"/>
                <a:t>я информации по другим программам которые проводятся адвентистской церковью в</a:t>
              </a:r>
              <a:r>
                <a:rPr kumimoji="0" lang="ru-RU" sz="900" b="1" i="0" u="none" strike="noStrike" kern="1200" cap="none" spc="0" normalizeH="0" noProof="0" dirty="0" err="1" smtClean="0">
                  <a:ln>
                    <a:noFill/>
                  </a:ln>
                  <a:solidFill>
                    <a:schemeClr val="tx1"/>
                  </a:solidFill>
                  <a:effectLst/>
                  <a:uLnTx/>
                  <a:uFillTx/>
                  <a:latin typeface="+mn-lt"/>
                  <a:ea typeface="+mn-ea"/>
                  <a:cs typeface="+mn-cs"/>
                </a:rPr>
                <a:t>ы</a:t>
              </a:r>
              <a:r>
                <a:rPr kumimoji="0" lang="ru-RU" sz="900" b="1" i="0" u="none" strike="noStrike" kern="1200" cap="none" spc="0" normalizeH="0" noProof="0" dirty="0" smtClean="0">
                  <a:ln>
                    <a:noFill/>
                  </a:ln>
                  <a:solidFill>
                    <a:schemeClr val="tx1"/>
                  </a:solidFill>
                  <a:effectLst/>
                  <a:uLnTx/>
                  <a:uFillTx/>
                  <a:latin typeface="+mn-lt"/>
                  <a:ea typeface="+mn-ea"/>
                  <a:cs typeface="+mn-cs"/>
                </a:rPr>
                <a:t> также можете посетить сайт: </a:t>
              </a:r>
              <a:r>
                <a:rPr kumimoji="0" lang="en-US" sz="900" b="1" i="0" u="none" strike="noStrike" kern="1200" cap="none" spc="0" normalizeH="0" noProof="0" dirty="0" smtClean="0">
                  <a:ln>
                    <a:noFill/>
                  </a:ln>
                  <a:solidFill>
                    <a:schemeClr val="tx1"/>
                  </a:solidFill>
                  <a:effectLst/>
                  <a:uLnTx/>
                  <a:uFillTx/>
                  <a:latin typeface="+mn-lt"/>
                  <a:ea typeface="+mn-ea"/>
                  <a:cs typeface="+mn-cs"/>
                  <a:hlinkClick r:id="rId4"/>
                </a:rPr>
                <a:t>www.adventist.org.uk</a:t>
              </a:r>
              <a:r>
                <a:rPr lang="ru-RU" sz="900" b="1" dirty="0" smtClean="0"/>
                <a: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1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00" b="1"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5"/>
            <p:cNvSpPr txBox="1">
              <a:spLocks/>
            </p:cNvSpPr>
            <p:nvPr/>
          </p:nvSpPr>
          <p:spPr>
            <a:xfrm>
              <a:off x="5868144" y="188640"/>
              <a:ext cx="3096344" cy="6038131"/>
            </a:xfrm>
            <a:prstGeom prst="rect">
              <a:avLst/>
            </a:prstGeom>
          </p:spPr>
          <p:txBody>
            <a:bodyPr vert="horz" lIns="91440" tIns="45720" rIns="91440" bIns="45720" rtlCol="0">
              <a:normAutofit fontScale="55000" lnSpcReduction="20000"/>
            </a:bodyPr>
            <a:lstStyle/>
            <a:p>
              <a:pPr marL="342900" marR="0" lvl="0" indent="-342900" algn="just" defTabSz="914400" rtl="0" eaLnBrk="1" fontAlgn="auto" latinLnBrk="0" hangingPunct="1">
                <a:lnSpc>
                  <a:spcPct val="100000"/>
                </a:lnSpc>
                <a:spcBef>
                  <a:spcPct val="20000"/>
                </a:spcBef>
                <a:spcAft>
                  <a:spcPts val="0"/>
                </a:spcAft>
                <a:buClrTx/>
                <a:buSzTx/>
                <a:tabLst/>
                <a:defRPr/>
              </a:pPr>
              <a:r>
                <a:rPr kumimoji="0" lang="ru-RU" sz="1600" b="1" i="0" u="none" strike="noStrike" kern="1200" cap="none" spc="0" normalizeH="0" baseline="0" noProof="0" dirty="0" smtClean="0">
                  <a:ln>
                    <a:noFill/>
                  </a:ln>
                  <a:solidFill>
                    <a:schemeClr val="tx1"/>
                  </a:solidFill>
                  <a:effectLst/>
                  <a:uLnTx/>
                  <a:uFillTx/>
                  <a:latin typeface="+mn-lt"/>
                  <a:ea typeface="+mn-ea"/>
                  <a:cs typeface="+mn-cs"/>
                </a:rPr>
                <a:t>	</a:t>
              </a:r>
              <a:r>
                <a:rPr kumimoji="0" lang="ru-RU" sz="4500" b="1" i="0" u="none" strike="noStrike" kern="1200" cap="none" spc="0" normalizeH="0" baseline="0" noProof="0" dirty="0" smtClean="0">
                  <a:ln>
                    <a:noFill/>
                  </a:ln>
                  <a:solidFill>
                    <a:schemeClr val="tx1"/>
                  </a:solidFill>
                  <a:effectLst/>
                  <a:uLnTx/>
                  <a:uFillTx/>
                  <a:latin typeface="+mn-lt"/>
                  <a:ea typeface="+mn-ea"/>
                  <a:cs typeface="+mn-cs"/>
                </a:rPr>
                <a:t>Кризис мозга</a:t>
              </a:r>
              <a:endParaRPr kumimoji="0" lang="ru-RU" sz="16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tabLst/>
                <a:defRPr/>
              </a:pPr>
              <a:r>
                <a:rPr lang="ru-RU" sz="1200" b="1" dirty="0" smtClean="0"/>
                <a:t>	</a:t>
              </a:r>
              <a:r>
                <a:rPr lang="ru-RU" sz="2500" b="1" dirty="0" smtClean="0"/>
                <a:t>Оказание первой помощи при психическом расстройстве</a:t>
              </a:r>
              <a:endParaRPr lang="ru-RU" sz="1200" b="1" dirty="0" smtClean="0"/>
            </a:p>
            <a:p>
              <a:pPr marL="342900" marR="0" lvl="0" indent="-342900" algn="just" defTabSz="914400" rtl="0" eaLnBrk="1" fontAlgn="auto" latinLnBrk="0" hangingPunct="1">
                <a:lnSpc>
                  <a:spcPct val="100000"/>
                </a:lnSpc>
                <a:spcBef>
                  <a:spcPct val="20000"/>
                </a:spcBef>
                <a:spcAft>
                  <a:spcPts val="0"/>
                </a:spcAft>
                <a:buClrTx/>
                <a:buSzTx/>
                <a:tabLst/>
                <a:defRPr/>
              </a:pPr>
              <a:r>
                <a:rPr kumimoji="0" lang="ru-RU" sz="1200" b="1" i="0" u="none" strike="noStrike" kern="1200" cap="none" spc="0" normalizeH="0" baseline="0" noProof="0" dirty="0" smtClean="0">
                  <a:ln>
                    <a:noFill/>
                  </a:ln>
                  <a:solidFill>
                    <a:schemeClr val="tx1"/>
                  </a:solidFill>
                  <a:effectLst/>
                  <a:uLnTx/>
                  <a:uFillTx/>
                  <a:latin typeface="+mn-lt"/>
                  <a:ea typeface="+mn-ea"/>
                  <a:cs typeface="+mn-cs"/>
                </a:rPr>
                <a:t>	</a:t>
              </a:r>
              <a:r>
                <a:rPr kumimoji="0" lang="ru-RU" sz="2200" b="1" i="0" u="none" strike="noStrike" kern="1200" cap="none" spc="0" normalizeH="0" baseline="0" noProof="0" dirty="0" smtClean="0">
                  <a:ln>
                    <a:noFill/>
                  </a:ln>
                  <a:solidFill>
                    <a:schemeClr val="tx1"/>
                  </a:solidFill>
                  <a:effectLst/>
                  <a:uLnTx/>
                  <a:uFillTx/>
                  <a:latin typeface="+mn-lt"/>
                  <a:ea typeface="+mn-ea"/>
                  <a:cs typeface="+mn-cs"/>
                </a:rPr>
                <a:t>Что</a:t>
              </a:r>
              <a:r>
                <a:rPr kumimoji="0" lang="ru-RU" sz="2200" b="1" i="0" u="none" strike="noStrike" kern="1200" cap="none" spc="0" normalizeH="0" noProof="0" dirty="0" smtClean="0">
                  <a:ln>
                    <a:noFill/>
                  </a:ln>
                  <a:solidFill>
                    <a:schemeClr val="tx1"/>
                  </a:solidFill>
                  <a:effectLst/>
                  <a:uLnTx/>
                  <a:uFillTx/>
                  <a:latin typeface="+mn-lt"/>
                  <a:ea typeface="+mn-ea"/>
                  <a:cs typeface="+mn-cs"/>
                </a:rPr>
                <a:t> делать когда у кого-то случается психический  срыв</a:t>
              </a:r>
              <a:endParaRPr kumimoji="0" lang="ru-RU" sz="1200" b="1"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lang="ru-RU" sz="1200" b="1" baseline="0" dirty="0" smtClean="0"/>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ru-RU" sz="1200" b="1"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lang="ru-RU" sz="1200" b="1" baseline="0" dirty="0" smtClean="0"/>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ru-RU" sz="1200" b="1"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lang="ru-RU" sz="1200" b="1" baseline="0" dirty="0" smtClean="0"/>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ru-RU" sz="1200" b="1"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lang="ru-RU" sz="1200" b="1" baseline="0" dirty="0" smtClean="0"/>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ru-RU" sz="1200" b="1"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lang="ru-RU" sz="1200" b="1" baseline="0" dirty="0" smtClean="0"/>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ru-RU" sz="1200" b="1"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lang="ru-RU" sz="1200" b="1" baseline="0" dirty="0" smtClean="0"/>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ru-RU" sz="1200" b="1"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lang="ru-RU" sz="1200" b="1" baseline="0" dirty="0" smtClean="0"/>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ru-RU" sz="1200" b="1"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lang="ru-RU" sz="1200" b="1" baseline="0" dirty="0" smtClean="0"/>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ru-RU" sz="1200" b="1"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lang="ru-RU" sz="1200" b="1" baseline="0" dirty="0" smtClean="0"/>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ru-RU" sz="1200" b="1"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lang="ru-RU" sz="1200" b="1" baseline="0" dirty="0" smtClean="0"/>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ru-RU" sz="1200" b="1"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lang="ru-RU" sz="1200" b="1" dirty="0" smtClean="0"/>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ru-RU" sz="1200" b="1"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lang="ru-RU" sz="1200" b="1" dirty="0" smtClean="0"/>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ru-RU" sz="1200" b="1"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lang="ru-RU" sz="1200" b="1" baseline="0" dirty="0" smtClean="0"/>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ru-RU" sz="1200" b="1"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lang="ru-RU" sz="1700" b="1" baseline="0" dirty="0" smtClean="0"/>
            </a:p>
            <a:p>
              <a:pPr marL="342900" marR="0" lvl="0" indent="-342900" algn="just" defTabSz="914400" rtl="0" eaLnBrk="1" fontAlgn="auto" latinLnBrk="0" hangingPunct="1">
                <a:lnSpc>
                  <a:spcPct val="100000"/>
                </a:lnSpc>
                <a:spcBef>
                  <a:spcPct val="20000"/>
                </a:spcBef>
                <a:spcAft>
                  <a:spcPts val="0"/>
                </a:spcAft>
                <a:buClrTx/>
                <a:buSzTx/>
                <a:tabLst/>
                <a:defRPr/>
              </a:pPr>
              <a:r>
                <a:rPr kumimoji="0" lang="ru-RU" sz="1700" b="1" i="0" u="none" strike="noStrike" kern="1200" cap="none" spc="0" normalizeH="0" noProof="0" dirty="0" smtClean="0">
                  <a:ln>
                    <a:noFill/>
                  </a:ln>
                  <a:solidFill>
                    <a:schemeClr val="tx1"/>
                  </a:solidFill>
                  <a:effectLst/>
                  <a:uLnTx/>
                  <a:uFillTx/>
                  <a:latin typeface="+mn-lt"/>
                  <a:ea typeface="+mn-ea"/>
                  <a:cs typeface="+mn-cs"/>
                </a:rPr>
                <a:t>	</a:t>
              </a:r>
              <a:r>
                <a:rPr kumimoji="0" lang="ru-RU" sz="1900" b="1" i="0" u="none" strike="noStrike" kern="1200" cap="none" spc="0" normalizeH="0" noProof="0" dirty="0" smtClean="0">
                  <a:ln>
                    <a:noFill/>
                  </a:ln>
                  <a:solidFill>
                    <a:schemeClr val="tx1"/>
                  </a:solidFill>
                  <a:effectLst/>
                  <a:uLnTx/>
                  <a:uFillTx/>
                  <a:latin typeface="+mn-lt"/>
                  <a:ea typeface="+mn-ea"/>
                  <a:cs typeface="+mn-cs"/>
                </a:rPr>
                <a:t>Мозг как и любые другие  органы тела может быть недостаточно здоров. </a:t>
              </a:r>
            </a:p>
            <a:p>
              <a:pPr marL="342900" marR="0" lvl="0" indent="-342900" algn="just" defTabSz="914400" rtl="0" eaLnBrk="1" fontAlgn="auto" latinLnBrk="0" hangingPunct="1">
                <a:lnSpc>
                  <a:spcPct val="100000"/>
                </a:lnSpc>
                <a:spcBef>
                  <a:spcPct val="20000"/>
                </a:spcBef>
                <a:spcAft>
                  <a:spcPts val="0"/>
                </a:spcAft>
                <a:buClrTx/>
                <a:buSzTx/>
                <a:tabLst/>
                <a:defRPr/>
              </a:pPr>
              <a:endParaRPr lang="ru-RU" sz="1900" b="1" baseline="0" dirty="0" smtClean="0"/>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ru-RU" sz="1900" b="1"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tabLst/>
                <a:defRPr/>
              </a:pPr>
              <a:r>
                <a:rPr lang="ru-RU" sz="1900" b="1" baseline="0" dirty="0" smtClean="0"/>
                <a:t>	Некоторые проблемы </a:t>
              </a:r>
              <a:r>
                <a:rPr lang="ru-RU" sz="1900" b="1" baseline="0" dirty="0" smtClean="0"/>
                <a:t>психического здоровья </a:t>
              </a:r>
              <a:r>
                <a:rPr lang="ru-RU" sz="1900" b="1" baseline="0" dirty="0" smtClean="0"/>
                <a:t>оказывают</a:t>
              </a:r>
              <a:r>
                <a:rPr lang="ru-RU" sz="1900" b="1" dirty="0" smtClean="0"/>
                <a:t> влияние на мыслительный процесс жертвы и принятие  рациональных решений.  Когда подобное случается  то это сказывается на </a:t>
              </a:r>
              <a:r>
                <a:rPr lang="ru-RU" sz="1900" b="1" dirty="0" smtClean="0"/>
                <a:t>поведении человека.</a:t>
              </a:r>
              <a:endParaRPr lang="ru-RU" sz="1900" b="1" dirty="0" smtClean="0"/>
            </a:p>
            <a:p>
              <a:pPr marL="342900" marR="0" lvl="0" indent="-342900" algn="just" defTabSz="914400" rtl="0" eaLnBrk="1" fontAlgn="auto" latinLnBrk="0" hangingPunct="1">
                <a:lnSpc>
                  <a:spcPct val="100000"/>
                </a:lnSpc>
                <a:spcBef>
                  <a:spcPct val="20000"/>
                </a:spcBef>
                <a:spcAft>
                  <a:spcPts val="0"/>
                </a:spcAft>
                <a:buClrTx/>
                <a:buSzTx/>
                <a:tabLst/>
                <a:defRPr/>
              </a:pPr>
              <a:endParaRPr lang="ru-RU" sz="1900" b="1" dirty="0" smtClean="0"/>
            </a:p>
            <a:p>
              <a:pPr marL="342900" marR="0" lvl="0" indent="-342900" algn="just" defTabSz="914400" rtl="0" eaLnBrk="1" fontAlgn="auto" latinLnBrk="0" hangingPunct="1">
                <a:lnSpc>
                  <a:spcPct val="100000"/>
                </a:lnSpc>
                <a:spcBef>
                  <a:spcPct val="20000"/>
                </a:spcBef>
                <a:spcAft>
                  <a:spcPts val="0"/>
                </a:spcAft>
                <a:buClrTx/>
                <a:buSzTx/>
                <a:tabLst/>
                <a:defRPr/>
              </a:pPr>
              <a:r>
                <a:rPr lang="ru-RU" sz="1900" b="1" dirty="0" smtClean="0"/>
                <a:t>	Человек имеющий проблемы психического здоровья может не осознавать необходимость в помощи или что существует  необходимая им </a:t>
              </a:r>
              <a:r>
                <a:rPr lang="ru-RU" sz="1900" b="1" dirty="0" smtClean="0"/>
                <a:t>помощь, </a:t>
              </a:r>
              <a:r>
                <a:rPr lang="ru-RU" sz="1900" b="1" dirty="0" smtClean="0"/>
                <a:t>которую они могут получить.</a:t>
              </a: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8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5"/>
            <p:cNvSpPr txBox="1">
              <a:spLocks/>
            </p:cNvSpPr>
            <p:nvPr/>
          </p:nvSpPr>
          <p:spPr>
            <a:xfrm>
              <a:off x="179512" y="116632"/>
              <a:ext cx="2736304" cy="6336704"/>
            </a:xfrm>
            <a:prstGeom prst="rect">
              <a:avLst/>
            </a:prstGeom>
          </p:spPr>
          <p:txBody>
            <a:bodyPr vert="horz" lIns="91440" tIns="45720" rIns="91440" bIns="45720" rtlCol="0">
              <a:normAutofit fontScale="92500"/>
            </a:bodyPr>
            <a:lstStyle/>
            <a:p>
              <a:pPr marL="342900" marR="0" lvl="0" indent="-342900" algn="just" defTabSz="914400" rtl="0" eaLnBrk="1" fontAlgn="auto" latinLnBrk="0" hangingPunct="1">
                <a:lnSpc>
                  <a:spcPct val="100000"/>
                </a:lnSpc>
                <a:spcBef>
                  <a:spcPct val="20000"/>
                </a:spcBef>
                <a:spcAft>
                  <a:spcPts val="0"/>
                </a:spcAft>
                <a:buClrTx/>
                <a:buSzTx/>
                <a:tabLst/>
                <a:defRPr/>
              </a:pPr>
              <a:endParaRPr kumimoji="0" lang="ru-RU"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tabLst/>
                <a:defRPr/>
              </a:pPr>
              <a:r>
                <a:rPr kumimoji="0" lang="ru-RU" sz="2600" b="1" i="0" u="none" strike="noStrike" kern="1200" cap="none" spc="0" normalizeH="0" baseline="0" noProof="0" dirty="0" smtClean="0">
                  <a:ln>
                    <a:noFill/>
                  </a:ln>
                  <a:solidFill>
                    <a:schemeClr val="tx1"/>
                  </a:solidFill>
                  <a:effectLst/>
                  <a:uLnTx/>
                  <a:uFillTx/>
                  <a:latin typeface="+mn-lt"/>
                  <a:ea typeface="+mn-ea"/>
                  <a:cs typeface="+mn-cs"/>
                </a:rPr>
                <a:t>Узнайте:</a:t>
              </a:r>
            </a:p>
            <a:p>
              <a:pPr marL="342900" marR="0" lvl="0" indent="-342900" algn="just" defTabSz="914400" rtl="0" eaLnBrk="1" fontAlgn="auto" latinLnBrk="0" hangingPunct="1">
                <a:lnSpc>
                  <a:spcPct val="100000"/>
                </a:lnSpc>
                <a:spcBef>
                  <a:spcPct val="20000"/>
                </a:spcBef>
                <a:spcAft>
                  <a:spcPts val="0"/>
                </a:spcAft>
                <a:buClrTx/>
                <a:buSzTx/>
                <a:tabLst/>
                <a:defRPr/>
              </a:pPr>
              <a:endParaRPr lang="ru-RU" sz="2000" b="1" dirty="0" smtClean="0"/>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ru-RU"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1000" b="1" i="0" u="none" strike="noStrike" kern="1200" cap="none" spc="0" normalizeH="0" baseline="0" noProof="0" dirty="0" smtClean="0">
                  <a:ln>
                    <a:noFill/>
                  </a:ln>
                  <a:solidFill>
                    <a:schemeClr val="tx1"/>
                  </a:solidFill>
                  <a:effectLst/>
                  <a:uLnTx/>
                  <a:uFillTx/>
                  <a:latin typeface="+mn-lt"/>
                  <a:ea typeface="+mn-ea"/>
                  <a:cs typeface="+mn-cs"/>
                </a:rPr>
                <a:t>Многие люди не имеют представления</a:t>
              </a:r>
              <a:r>
                <a:rPr kumimoji="0" lang="ru-RU" sz="1000" b="1" i="0" u="none" strike="noStrike" kern="1200" cap="none" spc="0" normalizeH="0" noProof="0" dirty="0" smtClean="0">
                  <a:ln>
                    <a:noFill/>
                  </a:ln>
                  <a:solidFill>
                    <a:schemeClr val="tx1"/>
                  </a:solidFill>
                  <a:effectLst/>
                  <a:uLnTx/>
                  <a:uFillTx/>
                  <a:latin typeface="+mn-lt"/>
                  <a:ea typeface="+mn-ea"/>
                  <a:cs typeface="+mn-cs"/>
                </a:rPr>
                <a:t> </a:t>
              </a:r>
              <a:r>
                <a:rPr kumimoji="0" lang="ru-RU" sz="1000" b="1" i="0" u="none" strike="noStrike" kern="1200" cap="none" spc="0" normalizeH="0" baseline="0" noProof="0" dirty="0" smtClean="0">
                  <a:ln>
                    <a:noFill/>
                  </a:ln>
                  <a:solidFill>
                    <a:schemeClr val="tx1"/>
                  </a:solidFill>
                  <a:effectLst/>
                  <a:uLnTx/>
                  <a:uFillTx/>
                  <a:latin typeface="+mn-lt"/>
                  <a:ea typeface="+mn-ea"/>
                  <a:cs typeface="+mn-cs"/>
                </a:rPr>
                <a:t>как распознавать проблемы психического здоровья и какое</a:t>
              </a:r>
              <a:r>
                <a:rPr kumimoji="0" lang="ru-RU" sz="1000" b="1" i="0" u="none" strike="noStrike" kern="1200" cap="none" spc="0" normalizeH="0" noProof="0" dirty="0" smtClean="0">
                  <a:ln>
                    <a:noFill/>
                  </a:ln>
                  <a:solidFill>
                    <a:schemeClr val="tx1"/>
                  </a:solidFill>
                  <a:effectLst/>
                  <a:uLnTx/>
                  <a:uFillTx/>
                  <a:latin typeface="+mn-lt"/>
                  <a:ea typeface="+mn-ea"/>
                  <a:cs typeface="+mn-cs"/>
                </a:rPr>
                <a:t> существует эффективное лечение.</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1000" b="1" i="0" u="none" strike="noStrike" kern="1200" cap="none" spc="0" normalizeH="0" noProof="0" dirty="0" smtClean="0">
                  <a:ln>
                    <a:noFill/>
                  </a:ln>
                  <a:solidFill>
                    <a:schemeClr val="tx1"/>
                  </a:solidFill>
                  <a:effectLst/>
                  <a:uLnTx/>
                  <a:uFillTx/>
                  <a:latin typeface="+mn-lt"/>
                  <a:ea typeface="+mn-ea"/>
                  <a:cs typeface="+mn-cs"/>
                </a:rPr>
                <a:t>Неосведомленность </a:t>
              </a:r>
              <a:r>
                <a:rPr kumimoji="0" lang="ru-RU" sz="1000" b="1" i="0" u="none" strike="noStrike" kern="1200" cap="none" spc="0" normalizeH="0" baseline="0" noProof="0" dirty="0" smtClean="0">
                  <a:ln>
                    <a:noFill/>
                  </a:ln>
                  <a:solidFill>
                    <a:schemeClr val="tx1"/>
                  </a:solidFill>
                  <a:effectLst/>
                  <a:uLnTx/>
                  <a:uFillTx/>
                  <a:latin typeface="+mn-lt"/>
                  <a:ea typeface="+mn-ea"/>
                  <a:cs typeface="+mn-cs"/>
                </a:rPr>
                <a:t>может</a:t>
              </a:r>
              <a:r>
                <a:rPr kumimoji="0" lang="ru-RU" sz="1000" b="1" i="0" u="none" strike="noStrike" kern="1200" cap="none" spc="0" normalizeH="0" noProof="0" dirty="0" smtClean="0">
                  <a:ln>
                    <a:noFill/>
                  </a:ln>
                  <a:solidFill>
                    <a:schemeClr val="tx1"/>
                  </a:solidFill>
                  <a:effectLst/>
                  <a:uLnTx/>
                  <a:uFillTx/>
                  <a:latin typeface="+mn-lt"/>
                  <a:ea typeface="+mn-ea"/>
                  <a:cs typeface="+mn-cs"/>
                </a:rPr>
                <a:t>  стать причиной не оказания нужной помощи или вообще принятия каких-либо действий.</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ru-RU" sz="1000" b="1" dirty="0" smtClean="0"/>
                <a:t>При большей осведомленности людей о проблемах психического здоровья, и жертвы и их  опекуны смогут распознать и понять эти проблемы и чувствовать большую уверенность обращаясь за профессиональной помощью.</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1000" b="1" i="0" u="none" strike="noStrike" kern="1200" cap="none" spc="0" normalizeH="0" noProof="0" dirty="0" smtClean="0">
                  <a:ln>
                    <a:noFill/>
                  </a:ln>
                  <a:solidFill>
                    <a:schemeClr val="tx1"/>
                  </a:solidFill>
                  <a:effectLst/>
                  <a:uLnTx/>
                  <a:uFillTx/>
                  <a:latin typeface="+mn-lt"/>
                  <a:ea typeface="+mn-ea"/>
                  <a:cs typeface="+mn-cs"/>
                </a:rPr>
                <a:t>Такие профессиональные работники как семейные врачи, психотерапевты, психологи и психиатры могут оказать помощь людя</a:t>
              </a:r>
              <a:r>
                <a:rPr lang="ru-RU" sz="1000" b="1" dirty="0" smtClean="0"/>
                <a:t>м имеющим душевные проблемы</a:t>
              </a:r>
              <a:r>
                <a:rPr kumimoji="0" lang="ru-RU" sz="1000" b="1" i="0" u="none" strike="noStrike" kern="1200" cap="none" spc="0" normalizeH="0" noProof="0" dirty="0" smtClean="0">
                  <a:ln>
                    <a:noFill/>
                  </a:ln>
                  <a:solidFill>
                    <a:schemeClr val="tx1"/>
                  </a:solidFill>
                  <a:effectLst/>
                  <a:uLnTx/>
                  <a:uFillTx/>
                  <a:latin typeface="+mn-lt"/>
                  <a:ea typeface="+mn-ea"/>
                  <a:cs typeface="+mn-cs"/>
                </a:rPr>
                <a:t>. Однако, как и в случае несчастного случая или в случае состояния представляющего опасность для жизни и требующего срочной медицинской помощи, профессиональная помощь не всегда может быть доступна когда у кого-то случается психический кризис.  </a:t>
              </a:r>
              <a:r>
                <a:rPr lang="ru-RU" sz="1000" b="1" dirty="0" smtClean="0"/>
                <a:t>В таких случаях осведомленные члены общества могут  оказать первую помощь и содействовать в получении ими </a:t>
              </a:r>
              <a:r>
                <a:rPr lang="ru-RU" sz="1000" b="1" dirty="0" smtClean="0"/>
                <a:t>необходимой </a:t>
              </a:r>
              <a:r>
                <a:rPr lang="ru-RU" sz="1000" b="1" dirty="0" smtClean="0"/>
                <a:t>профессиональной </a:t>
              </a:r>
              <a:r>
                <a:rPr lang="ru-RU" sz="1000" b="1" dirty="0" smtClean="0"/>
                <a:t>помощи. </a:t>
              </a:r>
              <a:endParaRPr lang="ru-RU" sz="1000" b="1" dirty="0" smtClean="0"/>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ru-RU" sz="1000" b="1" dirty="0" smtClean="0"/>
                <a:t>Когда у человека случается психический </a:t>
              </a:r>
              <a:r>
                <a:rPr lang="ru-RU" sz="1000" b="1" dirty="0" smtClean="0"/>
                <a:t>кризис и </a:t>
              </a:r>
              <a:r>
                <a:rPr lang="ru-RU" sz="1000" b="1" dirty="0" smtClean="0"/>
                <a:t>если человек находится в сильном возбужденном состоянии возможно вам нужно будет связаться со службой психиатрической помощи или позвонить в скорую помощь.</a:t>
              </a:r>
              <a:endParaRPr kumimoji="0" lang="ru-RU" sz="1000" b="1"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1100" b="1"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11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100" b="1" i="0" u="none" strike="noStrike" kern="1200" cap="none" spc="0" normalizeH="0" baseline="0" noProof="0" dirty="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normAutofit fontScale="90000"/>
          </a:bodyPr>
          <a:lstStyle/>
          <a:p>
            <a:r>
              <a:rPr lang="ru-RU" b="1" dirty="0" smtClean="0"/>
              <a:t>ПОДДЕРЖКА ЭМОЦИОНАЛЬНОГО ВОССТАНОВЛЕНИЯ</a:t>
            </a:r>
            <a:endParaRPr lang="en-US" b="1" dirty="0"/>
          </a:p>
        </p:txBody>
      </p:sp>
      <p:sp>
        <p:nvSpPr>
          <p:cNvPr id="3" name="Content Placeholder 2"/>
          <p:cNvSpPr>
            <a:spLocks noGrp="1"/>
          </p:cNvSpPr>
          <p:nvPr>
            <p:ph idx="1"/>
          </p:nvPr>
        </p:nvSpPr>
        <p:spPr/>
        <p:txBody>
          <a:bodyPr>
            <a:normAutofit fontScale="85000" lnSpcReduction="10000"/>
          </a:bodyPr>
          <a:lstStyle/>
          <a:p>
            <a:r>
              <a:rPr lang="ru-RU" dirty="0" smtClean="0"/>
              <a:t>НАСКОЛЬКО ВЫ ЧУКТИ ПО </a:t>
            </a:r>
            <a:r>
              <a:rPr lang="ru-RU" dirty="0" smtClean="0"/>
              <a:t>ОТНОШЕНИЮ </a:t>
            </a:r>
            <a:r>
              <a:rPr lang="ru-RU" dirty="0" smtClean="0"/>
              <a:t>К </a:t>
            </a:r>
            <a:r>
              <a:rPr lang="ru-RU" dirty="0" smtClean="0"/>
              <a:t>ЛЮДЯМ, </a:t>
            </a:r>
            <a:r>
              <a:rPr lang="ru-RU" dirty="0" smtClean="0"/>
              <a:t>КОТОРЫЕ ИСПЫТЫВАЮТ ЭМОЦИОНАЛЬНОЕ СТРАДАНИЕ?</a:t>
            </a:r>
          </a:p>
          <a:p>
            <a:r>
              <a:rPr lang="ru-RU" dirty="0" smtClean="0"/>
              <a:t>НАСКОЛЬКО ЭФФЕКТИВНО ВАША ЦЕРКОВЬ ЗНАИМАЕТСЯ ЛЮДЬМИ ПОЛУЧИВШИМИ ЭМОЦИОНАЛЬНЫЕ ТРАВМЫ?</a:t>
            </a:r>
            <a:endParaRPr lang="en-GB" dirty="0" smtClean="0"/>
          </a:p>
          <a:p>
            <a:r>
              <a:rPr lang="ru-RU" dirty="0" smtClean="0"/>
              <a:t>ЗНАЕТЕ ЛИ ВЫ В КАКИЕ УЧРЕЖДЕНИЯ НУЖНО НАПРАВЛЯТЬ </a:t>
            </a:r>
            <a:r>
              <a:rPr lang="ru-RU" dirty="0" smtClean="0"/>
              <a:t>ЛЮДЕЙ, </a:t>
            </a:r>
            <a:r>
              <a:rPr lang="ru-RU" dirty="0" smtClean="0"/>
              <a:t>КОГДА ОНИ </a:t>
            </a:r>
            <a:r>
              <a:rPr lang="ru-RU" dirty="0" smtClean="0"/>
              <a:t>ОБРАЩАЮТСЯ </a:t>
            </a:r>
            <a:r>
              <a:rPr lang="ru-RU" dirty="0" smtClean="0"/>
              <a:t>К ВАМ ЗА ПОМОЩЬЮ?</a:t>
            </a:r>
          </a:p>
          <a:p>
            <a:r>
              <a:rPr lang="ru-RU" dirty="0" smtClean="0"/>
              <a:t>КАКИЕ ШАГИ ВЫ БЫ ПОРЕКОМЕНДОВАЛИ ПРЕДПРИНЯТЬ ЧЕЛОВЕКУ ИМЕЮЩЕМУ ТРАВМУ?</a:t>
            </a:r>
          </a:p>
        </p:txBody>
      </p:sp>
      <p:sp>
        <p:nvSpPr>
          <p:cNvPr id="4" name="Rectangle 3"/>
          <p:cNvSpPr/>
          <p:nvPr/>
        </p:nvSpPr>
        <p:spPr>
          <a:xfrm>
            <a:off x="3242757" y="3244334"/>
            <a:ext cx="2658485"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solidFill>
            <a:schemeClr val="accent5">
              <a:lumMod val="60000"/>
              <a:lumOff val="40000"/>
            </a:schemeClr>
          </a:solidFill>
        </p:spPr>
        <p:txBody>
          <a:bodyPr/>
          <a:lstStyle/>
          <a:p>
            <a:pPr eaLnBrk="1" hangingPunct="1"/>
            <a:r>
              <a:rPr lang="en-GB" sz="4800" b="1" dirty="0" smtClean="0"/>
              <a:t>C.A.R.E</a:t>
            </a:r>
            <a:endParaRPr lang="en-US" sz="4800" b="1" dirty="0" smtClean="0"/>
          </a:p>
        </p:txBody>
      </p:sp>
      <p:sp>
        <p:nvSpPr>
          <p:cNvPr id="14339" name="Content Placeholder 2"/>
          <p:cNvSpPr>
            <a:spLocks noGrp="1"/>
          </p:cNvSpPr>
          <p:nvPr>
            <p:ph idx="1"/>
          </p:nvPr>
        </p:nvSpPr>
        <p:spPr/>
        <p:txBody>
          <a:bodyPr/>
          <a:lstStyle/>
          <a:p>
            <a:pPr eaLnBrk="1" hangingPunct="1">
              <a:buFont typeface="Arial" charset="0"/>
              <a:buNone/>
            </a:pPr>
            <a:r>
              <a:rPr lang="ru-RU" b="1" dirty="0" smtClean="0"/>
              <a:t>	Сострадательные действия для восстановления и поддержки людей</a:t>
            </a:r>
          </a:p>
          <a:p>
            <a:pPr eaLnBrk="1" hangingPunct="1">
              <a:buFont typeface="Arial" charset="0"/>
              <a:buNone/>
            </a:pPr>
            <a:endParaRPr lang="ru-RU" sz="1400" dirty="0" smtClean="0"/>
          </a:p>
          <a:p>
            <a:pPr eaLnBrk="1" hangingPunct="1">
              <a:buFont typeface="Arial" charset="0"/>
              <a:buNone/>
            </a:pPr>
            <a:r>
              <a:rPr lang="en-GB" sz="1400" dirty="0" smtClean="0"/>
              <a:t>(</a:t>
            </a:r>
            <a:r>
              <a:rPr lang="en-GB" sz="1400" b="1" dirty="0" smtClean="0"/>
              <a:t>C.A.R.E. </a:t>
            </a:r>
            <a:r>
              <a:rPr lang="ru-RU" sz="1400" b="1" dirty="0" smtClean="0"/>
              <a:t> - это сетевая организация основанная </a:t>
            </a:r>
            <a:r>
              <a:rPr lang="ru-RU" sz="1400" b="1" dirty="0" smtClean="0"/>
              <a:t>Отделом </a:t>
            </a:r>
            <a:r>
              <a:rPr lang="ru-RU" sz="1400" b="1" dirty="0" smtClean="0"/>
              <a:t>Здоровья Британской Унионной Конференции Церкви Христиан Адвентистов Седьмого Дня).</a:t>
            </a:r>
          </a:p>
        </p:txBody>
      </p:sp>
      <p:pic>
        <p:nvPicPr>
          <p:cNvPr id="14340" name="Picture 2" descr="C:\Documents and Settings\Sharon Plattmcdonald\Local Settings\Temporary Internet Files\Content.IE5\SLE7K1QN\MCj01052100000[1].wmf"/>
          <p:cNvPicPr>
            <a:picLocks noChangeAspect="1" noChangeArrowheads="1"/>
          </p:cNvPicPr>
          <p:nvPr/>
        </p:nvPicPr>
        <p:blipFill>
          <a:blip r:embed="rId3" cstate="print"/>
          <a:srcRect/>
          <a:stretch>
            <a:fillRect/>
          </a:stretch>
        </p:blipFill>
        <p:spPr bwMode="auto">
          <a:xfrm>
            <a:off x="642938" y="3643313"/>
            <a:ext cx="1854200" cy="1668462"/>
          </a:xfrm>
          <a:prstGeom prst="rect">
            <a:avLst/>
          </a:prstGeom>
          <a:noFill/>
          <a:ln w="9525">
            <a:noFill/>
            <a:miter lim="800000"/>
            <a:headEnd/>
            <a:tailEnd/>
          </a:ln>
        </p:spPr>
      </p:pic>
      <p:pic>
        <p:nvPicPr>
          <p:cNvPr id="14341" name="Picture 3" descr="C:\Documents and Settings\Sharon Plattmcdonald\Local Settings\Temporary Internet Files\Content.IE5\NLLLNX5F\MCj04298750000[1].wmf"/>
          <p:cNvPicPr>
            <a:picLocks noChangeAspect="1" noChangeArrowheads="1"/>
          </p:cNvPicPr>
          <p:nvPr/>
        </p:nvPicPr>
        <p:blipFill>
          <a:blip r:embed="rId4" cstate="print"/>
          <a:srcRect/>
          <a:stretch>
            <a:fillRect/>
          </a:stretch>
        </p:blipFill>
        <p:spPr bwMode="auto">
          <a:xfrm>
            <a:off x="3643313" y="4000500"/>
            <a:ext cx="1841500" cy="1247775"/>
          </a:xfrm>
          <a:prstGeom prst="rect">
            <a:avLst/>
          </a:prstGeom>
          <a:noFill/>
          <a:ln w="9525">
            <a:noFill/>
            <a:miter lim="800000"/>
            <a:headEnd/>
            <a:tailEnd/>
          </a:ln>
        </p:spPr>
      </p:pic>
      <p:pic>
        <p:nvPicPr>
          <p:cNvPr id="14342" name="Picture 1" descr="C:\Documents and Settings\Sharon Plattmcdonald\Local Settings\Temporary Internet Files\Content.IE5\FTMIOMYS\MCBD19644_0000[1].wmf"/>
          <p:cNvPicPr>
            <a:picLocks noChangeAspect="1" noChangeArrowheads="1"/>
          </p:cNvPicPr>
          <p:nvPr/>
        </p:nvPicPr>
        <p:blipFill>
          <a:blip r:embed="rId5" cstate="print"/>
          <a:srcRect/>
          <a:stretch>
            <a:fillRect/>
          </a:stretch>
        </p:blipFill>
        <p:spPr bwMode="auto">
          <a:xfrm>
            <a:off x="6715125" y="3571875"/>
            <a:ext cx="1633538" cy="1974850"/>
          </a:xfrm>
          <a:prstGeom prst="rect">
            <a:avLst/>
          </a:prstGeom>
          <a:noFill/>
          <a:ln w="9525">
            <a:noFill/>
            <a:miter lim="800000"/>
            <a:headEnd/>
            <a:tailEnd/>
          </a:ln>
        </p:spPr>
      </p:pic>
      <p:sp>
        <p:nvSpPr>
          <p:cNvPr id="7" name="Rectangle 6"/>
          <p:cNvSpPr/>
          <p:nvPr/>
        </p:nvSpPr>
        <p:spPr>
          <a:xfrm>
            <a:off x="3242757" y="3244334"/>
            <a:ext cx="2711383" cy="3693319"/>
          </a:xfrm>
          <a:prstGeom prst="rect">
            <a:avLst/>
          </a:prstGeom>
        </p:spPr>
        <p:txBody>
          <a:bodyPr wrap="none">
            <a:spAutoFit/>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a:p>
            <a:r>
              <a:rPr lang="en-GB" b="1" dirty="0" smtClean="0"/>
              <a:t> © Sharon Platt-McDonald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1143000"/>
          </a:xfrm>
          <a:solidFill>
            <a:srgbClr val="E6D976"/>
          </a:solidFill>
        </p:spPr>
        <p:txBody>
          <a:bodyPr/>
          <a:lstStyle/>
          <a:p>
            <a:r>
              <a:rPr lang="ru-RU" dirty="0" smtClean="0"/>
              <a:t>ОТКРЫТКИ</a:t>
            </a:r>
            <a:endParaRPr lang="en-US" dirty="0"/>
          </a:p>
        </p:txBody>
      </p:sp>
      <p:pic>
        <p:nvPicPr>
          <p:cNvPr id="7170" name="Picture 2"/>
          <p:cNvPicPr>
            <a:picLocks noGrp="1" noChangeAspect="1" noChangeArrowheads="1"/>
          </p:cNvPicPr>
          <p:nvPr>
            <p:ph idx="1"/>
          </p:nvPr>
        </p:nvPicPr>
        <p:blipFill>
          <a:blip r:embed="rId3" cstate="print"/>
          <a:srcRect/>
          <a:stretch>
            <a:fillRect/>
          </a:stretch>
        </p:blipFill>
        <p:spPr bwMode="auto">
          <a:xfrm>
            <a:off x="4139952" y="1412776"/>
            <a:ext cx="4608512" cy="4968552"/>
          </a:xfrm>
          <a:prstGeom prst="rect">
            <a:avLst/>
          </a:prstGeom>
          <a:noFill/>
          <a:ln w="9525">
            <a:noFill/>
            <a:miter lim="800000"/>
            <a:headEnd/>
            <a:tailEnd/>
          </a:ln>
        </p:spPr>
      </p:pic>
      <p:sp>
        <p:nvSpPr>
          <p:cNvPr id="8" name="TextBox 7"/>
          <p:cNvSpPr txBox="1"/>
          <p:nvPr/>
        </p:nvSpPr>
        <p:spPr>
          <a:xfrm>
            <a:off x="467544" y="1412776"/>
            <a:ext cx="3600400" cy="369332"/>
          </a:xfrm>
          <a:prstGeom prst="rect">
            <a:avLst/>
          </a:prstGeom>
          <a:noFill/>
        </p:spPr>
        <p:txBody>
          <a:bodyPr wrap="square" rtlCol="0">
            <a:spAutoFit/>
          </a:bodyPr>
          <a:lstStyle/>
          <a:p>
            <a:endParaRPr lang="en-US" dirty="0"/>
          </a:p>
        </p:txBody>
      </p:sp>
      <p:sp>
        <p:nvSpPr>
          <p:cNvPr id="9" name="TextBox 8"/>
          <p:cNvSpPr txBox="1"/>
          <p:nvPr/>
        </p:nvSpPr>
        <p:spPr>
          <a:xfrm>
            <a:off x="395536" y="1565176"/>
            <a:ext cx="3824808" cy="369332"/>
          </a:xfrm>
          <a:prstGeom prst="rect">
            <a:avLst/>
          </a:prstGeom>
          <a:noFill/>
        </p:spPr>
        <p:txBody>
          <a:bodyPr wrap="square" rtlCol="0">
            <a:spAutoFit/>
          </a:bodyPr>
          <a:lstStyle/>
          <a:p>
            <a:endParaRPr lang="en-US" dirty="0"/>
          </a:p>
        </p:txBody>
      </p:sp>
      <p:sp>
        <p:nvSpPr>
          <p:cNvPr id="7174" name="Rectangle 6"/>
          <p:cNvSpPr>
            <a:spLocks noChangeArrowheads="1"/>
          </p:cNvSpPr>
          <p:nvPr/>
        </p:nvSpPr>
        <p:spPr bwMode="auto">
          <a:xfrm>
            <a:off x="395536" y="1718332"/>
            <a:ext cx="8748464"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Это ряд эксклюзивных </a:t>
            </a:r>
          </a:p>
          <a:p>
            <a:pPr marL="0" marR="0" lvl="0" indent="0" algn="l" defTabSz="914400" rtl="0" eaLnBrk="1" fontAlgn="base" latinLnBrk="0" hangingPunct="1">
              <a:lnSpc>
                <a:spcPct val="100000"/>
              </a:lnSpc>
              <a:spcBef>
                <a:spcPct val="0"/>
              </a:spcBef>
              <a:spcAft>
                <a:spcPct val="0"/>
              </a:spcAft>
              <a:buClrTx/>
              <a:buSzTx/>
              <a:tabLst/>
            </a:pPr>
            <a:r>
              <a:rPr lang="ru-RU" sz="1200" b="1" dirty="0" smtClean="0">
                <a:latin typeface="Calibri" pitchFamily="34" charset="0"/>
                <a:ea typeface="Calibri" pitchFamily="34" charset="0"/>
                <a:cs typeface="Times New Roman" pitchFamily="18" charset="0"/>
              </a:rPr>
              <a:t>открыток выражающих поддержку, </a:t>
            </a:r>
          </a:p>
          <a:p>
            <a:pPr marL="0" marR="0" lvl="0" indent="0" algn="l" defTabSz="914400" rtl="0" eaLnBrk="1" fontAlgn="base" latinLnBrk="0" hangingPunct="1">
              <a:lnSpc>
                <a:spcPct val="100000"/>
              </a:lnSpc>
              <a:spcBef>
                <a:spcPct val="0"/>
              </a:spcBef>
              <a:spcAft>
                <a:spcPct val="0"/>
              </a:spcAft>
              <a:buClrTx/>
              <a:buSzTx/>
              <a:tabLst/>
            </a:pPr>
            <a:r>
              <a:rPr lang="ru-RU" sz="1200" dirty="0" smtClean="0">
                <a:latin typeface="Calibri" pitchFamily="34" charset="0"/>
                <a:ea typeface="Calibri" pitchFamily="34" charset="0"/>
                <a:cs typeface="Times New Roman" pitchFamily="18" charset="0"/>
              </a:rPr>
              <a:t>12 подобранных картинок и текстов, </a:t>
            </a:r>
          </a:p>
          <a:p>
            <a:pPr marL="0" marR="0" lvl="0" indent="0" algn="l" defTabSz="914400" rtl="0" eaLnBrk="1" fontAlgn="base" latinLnBrk="0" hangingPunct="1">
              <a:lnSpc>
                <a:spcPct val="100000"/>
              </a:lnSpc>
              <a:spcBef>
                <a:spcPct val="0"/>
              </a:spcBef>
              <a:spcAft>
                <a:spcPct val="0"/>
              </a:spcAft>
              <a:buClrTx/>
              <a:buSzTx/>
              <a:tabLst/>
            </a:pPr>
            <a:r>
              <a:rPr lang="ru-RU" sz="1200" dirty="0" smtClean="0">
                <a:latin typeface="Calibri" pitchFamily="34" charset="0"/>
                <a:ea typeface="Calibri" pitchFamily="34" charset="0"/>
                <a:cs typeface="Times New Roman" pitchFamily="18" charset="0"/>
              </a:rPr>
              <a:t>разработанных </a:t>
            </a:r>
            <a:r>
              <a:rPr lang="ru-RU" sz="1200" dirty="0" smtClean="0">
                <a:latin typeface="Calibri" pitchFamily="34" charset="0"/>
                <a:ea typeface="Calibri" pitchFamily="34" charset="0"/>
                <a:cs typeface="Times New Roman" pitchFamily="18" charset="0"/>
              </a:rPr>
              <a:t>для поддержки </a:t>
            </a:r>
          </a:p>
          <a:p>
            <a:pPr marL="0" marR="0" lvl="0" indent="0" algn="l" defTabSz="914400" rtl="0" eaLnBrk="1" fontAlgn="base" latinLnBrk="0" hangingPunct="1">
              <a:lnSpc>
                <a:spcPct val="100000"/>
              </a:lnSpc>
              <a:spcBef>
                <a:spcPct val="0"/>
              </a:spcBef>
              <a:spcAft>
                <a:spcPct val="0"/>
              </a:spcAft>
              <a:buClrTx/>
              <a:buSzTx/>
              <a:tabLst/>
            </a:pPr>
            <a:r>
              <a:rPr lang="ru-RU" sz="1200" dirty="0" smtClean="0">
                <a:latin typeface="Calibri" pitchFamily="34" charset="0"/>
                <a:ea typeface="Calibri" pitchFamily="34" charset="0"/>
                <a:cs typeface="Times New Roman" pitchFamily="18" charset="0"/>
              </a:rPr>
              <a:t>членов церкви, семьи и друзей.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ru-RU" sz="1200" dirty="0" smtClean="0">
                <a:latin typeface="Calibri" pitchFamily="34" charset="0"/>
                <a:ea typeface="Calibri" pitchFamily="34" charset="0"/>
                <a:cs typeface="Times New Roman" pitchFamily="18" charset="0"/>
              </a:rPr>
              <a:t>Знаете ли вы кого-то кто нуждается</a:t>
            </a:r>
          </a:p>
          <a:p>
            <a:pPr marL="0" marR="0" lvl="0" indent="0" algn="l" defTabSz="914400" rtl="0" eaLnBrk="1" fontAlgn="base" latinLnBrk="0" hangingPunct="1">
              <a:lnSpc>
                <a:spcPct val="100000"/>
              </a:lnSpc>
              <a:spcBef>
                <a:spcPct val="0"/>
              </a:spcBef>
              <a:spcAft>
                <a:spcPct val="0"/>
              </a:spcAft>
              <a:buClrTx/>
              <a:buSzTx/>
              <a:buFontTx/>
              <a:buNone/>
              <a:tabLst/>
            </a:pPr>
            <a:r>
              <a:rPr lang="ru-RU" sz="1200" dirty="0" smtClean="0">
                <a:latin typeface="Calibri" pitchFamily="34" charset="0"/>
                <a:ea typeface="Calibri" pitchFamily="34" charset="0"/>
                <a:cs typeface="Times New Roman" pitchFamily="18" charset="0"/>
              </a:rPr>
              <a:t> в поддержке или принятии </a:t>
            </a:r>
            <a:r>
              <a:rPr lang="ru-RU" sz="1200" dirty="0" smtClean="0">
                <a:latin typeface="Calibri" pitchFamily="34" charset="0"/>
                <a:ea typeface="Calibri" pitchFamily="34" charset="0"/>
                <a:cs typeface="Times New Roman" pitchFamily="18" charset="0"/>
              </a:rPr>
              <a:t>(заботе)?  </a:t>
            </a:r>
            <a:endParaRPr lang="ru-RU" sz="1200"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GB" sz="1200" dirty="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У вас есть возможность отправить им</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несколько слов ободрения написанных</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на приятной открытке:</a:t>
            </a:r>
            <a:endParaRPr kumimoji="0" lang="ru-RU"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 категорию </a:t>
            </a:r>
            <a:r>
              <a:rPr kumimoji="0" lang="ru-RU"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поддержки </a:t>
            </a:r>
            <a:r>
              <a:rPr kumimoji="0" lang="ru-RU" sz="12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и</a:t>
            </a:r>
            <a:r>
              <a:rPr kumimoji="0" lang="ru-RU"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lang="ru-RU" sz="1200" b="1" dirty="0" smtClean="0">
                <a:latin typeface="Calibri" pitchFamily="34" charset="0"/>
                <a:ea typeface="Calibri" pitchFamily="34" charset="0"/>
                <a:cs typeface="Times New Roman" pitchFamily="18" charset="0"/>
              </a:rPr>
              <a:t>ободрения</a:t>
            </a:r>
          </a:p>
          <a:p>
            <a:pPr marL="0" marR="0" lvl="0" indent="0" algn="l" defTabSz="914400" rtl="0" eaLnBrk="0" fontAlgn="base" latinLnBrk="0" hangingPunct="0">
              <a:lnSpc>
                <a:spcPct val="100000"/>
              </a:lnSpc>
              <a:spcBef>
                <a:spcPct val="0"/>
              </a:spcBef>
              <a:spcAft>
                <a:spcPct val="0"/>
              </a:spcAft>
              <a:buClrTx/>
              <a:buSzTx/>
              <a:buFontTx/>
              <a:buNone/>
              <a:tabLst/>
            </a:pPr>
            <a:r>
              <a:rPr lang="ru-RU" sz="1200" dirty="0" smtClean="0">
                <a:latin typeface="Calibri" pitchFamily="34" charset="0"/>
                <a:ea typeface="Calibri" pitchFamily="34" charset="0"/>
                <a:cs typeface="Times New Roman" pitchFamily="18" charset="0"/>
              </a:rPr>
              <a:t> входят следующие 7 открыток:</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«Нам нахватало Вас в церкви», «Думаю</a:t>
            </a:r>
            <a:r>
              <a:rPr kumimoji="0" lang="ru-RU" sz="12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о вас»,</a:t>
            </a:r>
          </a:p>
          <a:p>
            <a:pPr marL="0" marR="0" lvl="0" indent="0" algn="l" defTabSz="914400" rtl="0" eaLnBrk="0" fontAlgn="base" latinLnBrk="0" hangingPunct="0">
              <a:lnSpc>
                <a:spcPct val="100000"/>
              </a:lnSpc>
              <a:spcBef>
                <a:spcPct val="0"/>
              </a:spcBef>
              <a:spcAft>
                <a:spcPct val="0"/>
              </a:spcAft>
              <a:buClrTx/>
              <a:buSzTx/>
              <a:buFontTx/>
              <a:buNone/>
              <a:tabLst/>
            </a:pPr>
            <a:r>
              <a:rPr lang="ru-RU" sz="1200" dirty="0" smtClean="0">
                <a:latin typeface="Calibri" pitchFamily="34" charset="0"/>
                <a:ea typeface="Calibri" pitchFamily="34" charset="0"/>
                <a:cs typeface="Times New Roman" pitchFamily="18" charset="0"/>
              </a:rPr>
              <a:t>«Молимся о вашем выздоровлении», </a:t>
            </a:r>
          </a:p>
          <a:p>
            <a:pPr marL="0" marR="0" lvl="0" indent="0" algn="l" defTabSz="914400" rtl="0" eaLnBrk="0" fontAlgn="base" latinLnBrk="0" hangingPunct="0">
              <a:lnSpc>
                <a:spcPct val="100000"/>
              </a:lnSpc>
              <a:spcBef>
                <a:spcPct val="0"/>
              </a:spcBef>
              <a:spcAft>
                <a:spcPct val="0"/>
              </a:spcAft>
              <a:buClrTx/>
              <a:buSzTx/>
              <a:buFontTx/>
              <a:buNone/>
              <a:tabLst/>
            </a:pPr>
            <a:r>
              <a:rPr lang="ru-RU" sz="1200" dirty="0" smtClean="0">
                <a:latin typeface="Calibri" pitchFamily="34" charset="0"/>
                <a:ea typeface="Calibri" pitchFamily="34" charset="0"/>
                <a:cs typeface="Times New Roman" pitchFamily="18" charset="0"/>
              </a:rPr>
              <a:t>«Доверьтесь Богу», </a:t>
            </a:r>
          </a:p>
          <a:p>
            <a:pPr marL="0" marR="0" lvl="0" indent="0" algn="l" defTabSz="914400" rtl="0" eaLnBrk="0" fontAlgn="base" latinLnBrk="0" hangingPunct="0">
              <a:lnSpc>
                <a:spcPct val="100000"/>
              </a:lnSpc>
              <a:spcBef>
                <a:spcPct val="0"/>
              </a:spcBef>
              <a:spcAft>
                <a:spcPct val="0"/>
              </a:spcAft>
              <a:buClrTx/>
              <a:buSzTx/>
              <a:buFontTx/>
              <a:buNone/>
              <a:tabLst/>
            </a:pPr>
            <a:r>
              <a:rPr lang="ru-RU" sz="1200" dirty="0" smtClean="0">
                <a:latin typeface="Calibri" pitchFamily="34" charset="0"/>
                <a:ea typeface="Calibri" pitchFamily="34" charset="0"/>
                <a:cs typeface="Times New Roman" pitchFamily="18" charset="0"/>
              </a:rPr>
              <a:t>«Мы рядом в этот трудный час»,</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«Вы </a:t>
            </a:r>
            <a:r>
              <a:rPr lang="ru-RU" sz="1200" dirty="0" smtClean="0">
                <a:latin typeface="Calibri" pitchFamily="34" charset="0"/>
                <a:ea typeface="Calibri" pitchFamily="34" charset="0"/>
                <a:cs typeface="Times New Roman" pitchFamily="18" charset="0"/>
              </a:rPr>
              <a:t>разочарованы?», «Мы вас помним».</a:t>
            </a:r>
            <a:endParaRPr kumimoji="0" lang="ru-RU" sz="1200" b="0" i="0" u="none" strike="noStrike" cap="none" normalizeH="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ru-RU" sz="1200" dirty="0" smtClean="0">
                <a:latin typeface="Calibri" pitchFamily="34" charset="0"/>
                <a:ea typeface="Calibri" pitchFamily="34" charset="0"/>
                <a:cs typeface="Times New Roman" pitchFamily="18" charset="0"/>
              </a:rPr>
              <a:t>В категорию </a:t>
            </a:r>
            <a:r>
              <a:rPr lang="ru-RU" sz="1200" b="1" dirty="0" smtClean="0">
                <a:latin typeface="Calibri" pitchFamily="34" charset="0"/>
                <a:ea typeface="Calibri" pitchFamily="34" charset="0"/>
                <a:cs typeface="Times New Roman" pitchFamily="18" charset="0"/>
              </a:rPr>
              <a:t>признания </a:t>
            </a:r>
          </a:p>
          <a:p>
            <a:pPr marL="0" marR="0" lvl="0" indent="0" algn="l" defTabSz="914400" rtl="0" eaLnBrk="0" fontAlgn="base" latinLnBrk="0" hangingPunct="0">
              <a:lnSpc>
                <a:spcPct val="100000"/>
              </a:lnSpc>
              <a:spcBef>
                <a:spcPct val="0"/>
              </a:spcBef>
              <a:spcAft>
                <a:spcPct val="0"/>
              </a:spcAft>
              <a:buClrTx/>
              <a:buSzTx/>
              <a:buFontTx/>
              <a:buNone/>
              <a:tabLst/>
            </a:pPr>
            <a:r>
              <a:rPr lang="ru-RU" sz="1200" dirty="0" smtClean="0">
                <a:latin typeface="Calibri" pitchFamily="34" charset="0"/>
                <a:ea typeface="Calibri" pitchFamily="34" charset="0"/>
                <a:cs typeface="Times New Roman" pitchFamily="18" charset="0"/>
              </a:rPr>
              <a:t>входят следующие 5 открыток:</a:t>
            </a:r>
            <a:endParaRPr kumimoji="0" lang="ru-RU"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«Благодарность», «Признательность», </a:t>
            </a:r>
          </a:p>
          <a:p>
            <a:pPr marL="0" marR="0" lvl="0" indent="0" algn="l" defTabSz="914400" rtl="0" eaLnBrk="0" fontAlgn="base" latinLnBrk="0" hangingPunct="0">
              <a:lnSpc>
                <a:spcPct val="100000"/>
              </a:lnSpc>
              <a:spcBef>
                <a:spcPct val="0"/>
              </a:spcBef>
              <a:spcAft>
                <a:spcPct val="0"/>
              </a:spcAft>
              <a:buClrTx/>
              <a:buSzTx/>
              <a:buFontTx/>
              <a:buNone/>
              <a:tabLst/>
            </a:pPr>
            <a:r>
              <a:rPr lang="ru-RU" sz="1200" dirty="0" smtClean="0">
                <a:latin typeface="Calibri" pitchFamily="34" charset="0"/>
                <a:ea typeface="Calibri" pitchFamily="34" charset="0"/>
                <a:cs typeface="Times New Roman" pitchFamily="18" charset="0"/>
              </a:rPr>
              <a:t>«Для такого друга как вы», «Друзья», «С юбилеем».</a:t>
            </a:r>
            <a:endParaRPr kumimoji="0" lang="ru-RU"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p:txBody>
      </p:sp>
      <p:sp>
        <p:nvSpPr>
          <p:cNvPr id="12" name="Rectangle 11"/>
          <p:cNvSpPr/>
          <p:nvPr/>
        </p:nvSpPr>
        <p:spPr>
          <a:xfrm>
            <a:off x="3242757" y="3244334"/>
            <a:ext cx="2658485" cy="3693319"/>
          </a:xfrm>
          <a:prstGeom prst="rect">
            <a:avLst/>
          </a:prstGeom>
        </p:spPr>
        <p:txBody>
          <a:bodyPr wrap="none">
            <a:spAutoFit/>
          </a:bodyPr>
          <a:lstStyle/>
          <a:p>
            <a:endParaRPr lang="en-GB" b="1" dirty="0" smtClean="0"/>
          </a:p>
          <a:p>
            <a:endParaRPr lang="en-GB" b="1" dirty="0"/>
          </a:p>
          <a:p>
            <a:endParaRPr lang="en-GB" b="1" dirty="0" smtClean="0"/>
          </a:p>
          <a:p>
            <a:endParaRPr lang="en-GB" b="1" dirty="0"/>
          </a:p>
          <a:p>
            <a:endParaRPr lang="en-GB" b="1" dirty="0" smtClean="0"/>
          </a:p>
          <a:p>
            <a:endParaRPr lang="en-GB" b="1" dirty="0"/>
          </a:p>
          <a:p>
            <a:endParaRPr lang="en-GB" b="1" dirty="0" smtClean="0"/>
          </a:p>
          <a:p>
            <a:endParaRPr lang="en-GB" b="1" dirty="0"/>
          </a:p>
          <a:p>
            <a:endParaRPr lang="en-GB" b="1" dirty="0" smtClean="0"/>
          </a:p>
          <a:p>
            <a:endParaRPr lang="en-GB" b="1" dirty="0"/>
          </a:p>
          <a:p>
            <a:endParaRPr lang="en-GB" b="1" dirty="0" smtClean="0"/>
          </a:p>
          <a:p>
            <a:endParaRPr lang="en-GB" b="1" dirty="0"/>
          </a:p>
          <a:p>
            <a:r>
              <a:rPr lang="en-GB" b="1" dirty="0" smtClean="0"/>
              <a:t>© Sharon Platt-McDonald</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20573</TotalTime>
  <Words>2291</Words>
  <Application>Microsoft Office PowerPoint</Application>
  <PresentationFormat>Экран (4:3)</PresentationFormat>
  <Paragraphs>752</Paragraphs>
  <Slides>30</Slides>
  <Notes>30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30</vt:i4>
      </vt:variant>
    </vt:vector>
  </HeadingPairs>
  <TitlesOfParts>
    <vt:vector size="32" baseType="lpstr">
      <vt:lpstr>Office Theme</vt:lpstr>
      <vt:lpstr>Acrobat Document</vt:lpstr>
      <vt:lpstr> СТРАТЕГИЯ  ПСИХИЧЕСКОГО ЗДОРОВЬЯ</vt:lpstr>
      <vt:lpstr>РАЗУМ – СВЯЗЬ РАЗУМА С ТЕЛОМ</vt:lpstr>
      <vt:lpstr>Слайд 3</vt:lpstr>
      <vt:lpstr>СТРАТЕГИЯ  ПСИХИЧЕСКОГО ЗДОРОВЬЯ</vt:lpstr>
      <vt:lpstr>ЦЕЛИ И ЗАДАЧИ</vt:lpstr>
      <vt:lpstr>Слайд 6</vt:lpstr>
      <vt:lpstr>ПОДДЕРЖКА ЭМОЦИОНАЛЬНОГО ВОССТАНОВЛЕНИЯ</vt:lpstr>
      <vt:lpstr>C.A.R.E</vt:lpstr>
      <vt:lpstr>ОТКРЫТКИ</vt:lpstr>
      <vt:lpstr>ФАКТЫ О ПСИХИЧЕСКОМ ЗДОРОВЬЕ</vt:lpstr>
      <vt:lpstr>ЗНАЕТЕ ЛИ ВЫ?</vt:lpstr>
      <vt:lpstr>ЗНАЕТЕ ЛИ ВЫ?</vt:lpstr>
      <vt:lpstr>ГЕНДЕРНЫЕ ОТЛИЧИЯ (отличие полов)</vt:lpstr>
      <vt:lpstr>ГЕНДЕРНЫЕ ОТЛИЧИЯ (отличие полов)</vt:lpstr>
      <vt:lpstr>Факты о мозге (Взято из книги «Здоровье мозга – как контролировать ваш мозг»)</vt:lpstr>
      <vt:lpstr>Факты о мозге  (Взято из книги «Здоровье мозга – как контролировать ваш мозг»)</vt:lpstr>
      <vt:lpstr>КНИГИ О ЗДОРОВЬЕ</vt:lpstr>
      <vt:lpstr>E. Г. УАЙТ  О ПСИХИЧЕСКОМ ЗДОРОВЬЕ</vt:lpstr>
      <vt:lpstr>ВЛИЯНИЕ ВЕРЫ</vt:lpstr>
      <vt:lpstr>ВЛИЯНИЕ ВЕРЫ</vt:lpstr>
      <vt:lpstr>СОХРАНЯЯ  ПСИХИЧЕСКОЕ ЗДОРОВЬЕ</vt:lpstr>
      <vt:lpstr>П.О.К.О.Й.</vt:lpstr>
      <vt:lpstr>ПАУЗА</vt:lpstr>
      <vt:lpstr> ОКРУЖАЮЩАЯ СРЕДА</vt:lpstr>
      <vt:lpstr>ОТНОШЕНИЕ</vt:lpstr>
      <vt:lpstr>ПОКОЙ</vt:lpstr>
      <vt:lpstr>ФИЗИЧЕСКИЕ УПРАЖНЕНИЯ</vt:lpstr>
      <vt:lpstr>ПРОЩЕНИЕ</vt:lpstr>
      <vt:lpstr>УМИРОТВОРЯЮЩИЙ ПОКОЙ</vt:lpstr>
      <vt:lpstr>СВЯЩЕННЫЙ ЦЕЛИТЕЛЬ</vt:lpstr>
    </vt:vector>
  </TitlesOfParts>
  <Company>BUC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WELLNESS STRATEGY</dc:title>
  <dc:creator>Sharon Plattmcdonald</dc:creator>
  <cp:lastModifiedBy>pa</cp:lastModifiedBy>
  <cp:revision>45</cp:revision>
  <cp:lastPrinted>2012-04-30T18:57:05Z</cp:lastPrinted>
  <dcterms:created xsi:type="dcterms:W3CDTF">2012-01-20T13:27:22Z</dcterms:created>
  <dcterms:modified xsi:type="dcterms:W3CDTF">2012-07-25T07:23:07Z</dcterms:modified>
</cp:coreProperties>
</file>