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9" r:id="rId4"/>
    <p:sldId id="260" r:id="rId5"/>
    <p:sldId id="261" r:id="rId6"/>
    <p:sldId id="277" r:id="rId7"/>
    <p:sldId id="262" r:id="rId8"/>
    <p:sldId id="282" r:id="rId9"/>
    <p:sldId id="263" r:id="rId10"/>
    <p:sldId id="264" r:id="rId11"/>
    <p:sldId id="265" r:id="rId12"/>
    <p:sldId id="278" r:id="rId13"/>
    <p:sldId id="281" r:id="rId14"/>
    <p:sldId id="266" r:id="rId15"/>
    <p:sldId id="279" r:id="rId16"/>
    <p:sldId id="267" r:id="rId17"/>
    <p:sldId id="268" r:id="rId18"/>
    <p:sldId id="280" r:id="rId19"/>
    <p:sldId id="269" r:id="rId20"/>
    <p:sldId id="272" r:id="rId21"/>
    <p:sldId id="283" r:id="rId22"/>
    <p:sldId id="284" r:id="rId23"/>
    <p:sldId id="285" r:id="rId24"/>
    <p:sldId id="273" r:id="rId25"/>
    <p:sldId id="274" r:id="rId26"/>
    <p:sldId id="270" r:id="rId27"/>
    <p:sldId id="271" r:id="rId28"/>
    <p:sldId id="275" r:id="rId29"/>
    <p:sldId id="27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5C10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01" autoAdjust="0"/>
  </p:normalViewPr>
  <p:slideViewPr>
    <p:cSldViewPr snapToGrid="0" snapToObjects="1">
      <p:cViewPr>
        <p:scale>
          <a:sx n="54" d="100"/>
          <a:sy n="54" d="100"/>
        </p:scale>
        <p:origin x="-1824" y="-216"/>
      </p:cViewPr>
      <p:guideLst>
        <p:guide orient="horz" pos="2160"/>
        <p:guide pos="2880"/>
      </p:guideLst>
    </p:cSldViewPr>
  </p:slideViewPr>
  <p:notesTextViewPr>
    <p:cViewPr>
      <p:scale>
        <a:sx n="100" d="100"/>
        <a:sy n="100" d="100"/>
      </p:scale>
      <p:origin x="0" y="0"/>
    </p:cViewPr>
  </p:notesTextViewPr>
  <p:notesViewPr>
    <p:cSldViewPr snapToGrid="0" snapToObjects="1">
      <p:cViewPr>
        <p:scale>
          <a:sx n="108" d="100"/>
          <a:sy n="108" d="100"/>
        </p:scale>
        <p:origin x="-1884" y="125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19AB9-81F9-0647-8AA0-601CDAA08E7C}" type="datetimeFigureOut">
              <a:rPr lang="en-US" smtClean="0"/>
              <a:pPr/>
              <a:t>7/10/2014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472E6-24D8-6549-8374-269FA915840B}" type="slidenum">
              <a:rPr lang="en-US" smtClean="0"/>
              <a:pPr/>
              <a:t>‹#›</a:t>
            </a:fld>
            <a:endParaRPr lang="en-US"/>
          </a:p>
        </p:txBody>
      </p:sp>
    </p:spTree>
    <p:extLst>
      <p:ext uri="{BB962C8B-B14F-4D97-AF65-F5344CB8AC3E}">
        <p14:creationId xmlns="" xmlns:p14="http://schemas.microsoft.com/office/powerpoint/2010/main" val="21570077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faithtrustinstitute.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1</a:t>
            </a:fld>
            <a:endParaRPr lang="en-US"/>
          </a:p>
        </p:txBody>
      </p:sp>
    </p:spTree>
    <p:extLst>
      <p:ext uri="{BB962C8B-B14F-4D97-AF65-F5344CB8AC3E}">
        <p14:creationId xmlns="" xmlns:p14="http://schemas.microsoft.com/office/powerpoint/2010/main" val="73064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5571" y="4343400"/>
            <a:ext cx="5486400" cy="4114800"/>
          </a:xfrm>
        </p:spPr>
        <p:txBody>
          <a:bodyPr/>
          <a:lstStyle/>
          <a:p>
            <a:r>
              <a:rPr lang="ru-RU" sz="1200" b="1" kern="1200" dirty="0" smtClean="0">
                <a:solidFill>
                  <a:schemeClr val="tx1"/>
                </a:solidFill>
                <a:latin typeface="+mn-lt"/>
                <a:ea typeface="+mn-ea"/>
                <a:cs typeface="+mn-cs"/>
              </a:rPr>
              <a:t>Основные факты, касающиеся насилия в доме:</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Не существует какого-то определенного портрета насильника или жертвы. Оба могут состоять в разной возрастной категории, этнической принадлежности, социально-экономических классах, любой профессии, и религиозной или нерелигиозной общности. Насилие может быть нескольких форм: физическое, сексуальное и эмоциональное. В случае взрослых и детей также стоит отметить и суровое пренебрежение относительно вторых.     </a:t>
            </a:r>
            <a:r>
              <a:rPr lang="ru-RU" sz="1200" i="1" kern="1200" dirty="0" smtClean="0">
                <a:solidFill>
                  <a:schemeClr val="tx1"/>
                </a:solidFill>
                <a:latin typeface="+mn-lt"/>
                <a:ea typeface="+mn-ea"/>
                <a:cs typeface="+mn-cs"/>
              </a:rPr>
              <a:t>[Приведенная ниже статистика больше касается Соединенных Штатов. Те, кто делают данную презентацию, должны изучать данные своей территории, чтобы информация была более уместна к региону.]</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r>
            <a:br>
              <a:rPr lang="ru-RU" sz="1200" b="1" kern="1200" dirty="0" smtClean="0">
                <a:solidFill>
                  <a:schemeClr val="tx1"/>
                </a:solidFill>
                <a:latin typeface="+mn-lt"/>
                <a:ea typeface="+mn-ea"/>
                <a:cs typeface="+mn-cs"/>
              </a:rPr>
            </a:br>
            <a:r>
              <a:rPr lang="ru-RU" sz="1200" b="1" kern="1200" dirty="0" smtClean="0">
                <a:solidFill>
                  <a:schemeClr val="tx1"/>
                </a:solidFill>
                <a:latin typeface="+mn-lt"/>
                <a:ea typeface="+mn-ea"/>
                <a:cs typeface="+mn-cs"/>
              </a:rPr>
              <a:t>            Жертвы</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 у одной из четырех женщин хотя бы раз в жизни был опыт домашнего насилия, также насилие сексуального характера со стороны своего партнера. </a:t>
            </a:r>
          </a:p>
          <a:p>
            <a:pPr lvl="0">
              <a:buFont typeface="Arial" pitchFamily="34" charset="0"/>
              <a:buChar char="•"/>
            </a:pPr>
            <a:r>
              <a:rPr lang="ru-RU" sz="1200" kern="1200" dirty="0" smtClean="0">
                <a:solidFill>
                  <a:schemeClr val="tx1"/>
                </a:solidFill>
                <a:latin typeface="+mn-lt"/>
                <a:ea typeface="+mn-ea"/>
                <a:cs typeface="+mn-cs"/>
              </a:rPr>
              <a:t>По статистке женщин чаще убивают сексуальные партнеры. </a:t>
            </a:r>
          </a:p>
          <a:p>
            <a:pPr lvl="0">
              <a:buFont typeface="Arial" pitchFamily="34" charset="0"/>
              <a:buChar char="•"/>
            </a:pPr>
            <a:r>
              <a:rPr lang="ru-RU" sz="1200" kern="1200" dirty="0" smtClean="0">
                <a:solidFill>
                  <a:schemeClr val="tx1"/>
                </a:solidFill>
                <a:latin typeface="+mn-lt"/>
                <a:ea typeface="+mn-ea"/>
                <a:cs typeface="+mn-cs"/>
              </a:rPr>
              <a:t>Женщины в возрасте от 20 до 24 лет чаще рискуют стать жертвами домашнего насилия. </a:t>
            </a:r>
          </a:p>
          <a:p>
            <a:pPr lvl="0">
              <a:buFont typeface="Arial" pitchFamily="34" charset="0"/>
              <a:buChar char="•"/>
            </a:pPr>
            <a:r>
              <a:rPr lang="ru-RU" sz="1200" kern="1200" dirty="0" smtClean="0">
                <a:solidFill>
                  <a:schemeClr val="tx1"/>
                </a:solidFill>
                <a:latin typeface="+mn-lt"/>
                <a:ea typeface="+mn-ea"/>
                <a:cs typeface="+mn-cs"/>
              </a:rPr>
              <a:t>Ежегодно одну из трех жертв женского пола убивают их нынешние или бывшие партнеры.  </a:t>
            </a:r>
          </a:p>
          <a:p>
            <a:pPr>
              <a:buFont typeface="Arial" pitchFamily="34" charset="0"/>
              <a:buNone/>
            </a:pP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62472E6-24D8-6549-8374-269FA915840B}" type="slidenum">
              <a:rPr lang="en-US" smtClean="0"/>
              <a:pPr/>
              <a:t>10</a:t>
            </a:fld>
            <a:endParaRPr lang="en-US"/>
          </a:p>
        </p:txBody>
      </p:sp>
    </p:spTree>
    <p:extLst>
      <p:ext uri="{BB962C8B-B14F-4D97-AF65-F5344CB8AC3E}">
        <p14:creationId xmlns="" xmlns:p14="http://schemas.microsoft.com/office/powerpoint/2010/main" val="115211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Семьи</a:t>
            </a:r>
            <a:r>
              <a:rPr lang="en-US" sz="1200" b="1"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Ежегодно более 3 миллионов детей страдают от насилия в своих домах и семьях. </a:t>
            </a:r>
          </a:p>
          <a:p>
            <a:pPr lvl="0">
              <a:buFont typeface="Arial" pitchFamily="34" charset="0"/>
              <a:buChar char="•"/>
            </a:pPr>
            <a:r>
              <a:rPr lang="ru-RU" sz="1200" kern="1200" dirty="0" smtClean="0">
                <a:solidFill>
                  <a:schemeClr val="tx1"/>
                </a:solidFill>
                <a:latin typeface="+mn-lt"/>
                <a:ea typeface="+mn-ea"/>
                <a:cs typeface="+mn-cs"/>
              </a:rPr>
              <a:t>от 30 до 60% детей проживая в своих домах, где есть насилие, также страдают от него и от пренебрежения со стороны домочадцев.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62472E6-24D8-6549-8374-269FA915840B}" type="slidenum">
              <a:rPr lang="en-US" smtClean="0"/>
              <a:pPr/>
              <a:t>11</a:t>
            </a:fld>
            <a:endParaRPr lang="en-US"/>
          </a:p>
        </p:txBody>
      </p:sp>
    </p:spTree>
    <p:extLst>
      <p:ext uri="{BB962C8B-B14F-4D97-AF65-F5344CB8AC3E}">
        <p14:creationId xmlns="" xmlns:p14="http://schemas.microsoft.com/office/powerpoint/2010/main" val="4256651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Char char="•"/>
            </a:pPr>
            <a:r>
              <a:rPr lang="ru-RU" sz="1200" kern="1200" dirty="0" smtClean="0">
                <a:solidFill>
                  <a:schemeClr val="tx1"/>
                </a:solidFill>
                <a:latin typeface="+mn-lt"/>
                <a:ea typeface="+mn-ea"/>
                <a:cs typeface="+mn-cs"/>
              </a:rPr>
              <a:t> недавнее исследование показало, что дети, подверженные домашнему насилию более склоны к проблемам со здоровьем, они часто болеют, у них появляются головные боли и боли в животе, а также становятся уставшими и вялыми.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62472E6-24D8-6549-8374-269FA915840B}" type="slidenum">
              <a:rPr lang="en-US" smtClean="0"/>
              <a:pPr/>
              <a:t>12</a:t>
            </a:fld>
            <a:endParaRPr lang="en-US"/>
          </a:p>
        </p:txBody>
      </p:sp>
    </p:spTree>
    <p:extLst>
      <p:ext uri="{BB962C8B-B14F-4D97-AF65-F5344CB8AC3E}">
        <p14:creationId xmlns="" xmlns:p14="http://schemas.microsoft.com/office/powerpoint/2010/main" val="140444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Char char="•"/>
            </a:pPr>
            <a:r>
              <a:rPr lang="ru-RU" sz="1200" kern="1200" dirty="0" smtClean="0">
                <a:solidFill>
                  <a:schemeClr val="tx1"/>
                </a:solidFill>
                <a:latin typeface="+mn-lt"/>
                <a:ea typeface="+mn-ea"/>
                <a:cs typeface="+mn-cs"/>
              </a:rPr>
              <a:t>Другое исследование показало, что дети, с большей вероятностью будут вмешиваться в случаях, когда они становятся свидетелями жестокого насилия родителя. Здесь может возникнуть риск для ребенка получить сильную травму или даже смерть.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62472E6-24D8-6549-8374-269FA915840B}" type="slidenum">
              <a:rPr lang="en-US" smtClean="0"/>
              <a:pPr/>
              <a:t>13</a:t>
            </a:fld>
            <a:endParaRPr lang="en-US"/>
          </a:p>
        </p:txBody>
      </p:sp>
    </p:spTree>
    <p:extLst>
      <p:ext uri="{BB962C8B-B14F-4D97-AF65-F5344CB8AC3E}">
        <p14:creationId xmlns="" xmlns:p14="http://schemas.microsoft.com/office/powerpoint/2010/main" val="1325896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Последствия</a:t>
            </a:r>
            <a:r>
              <a:rPr lang="en-US" sz="1200" b="1"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Те, кто остался цел после домашнего насилия страдают сильной депрессией, бессонницей, и от другими эмоциональными потрясениями.  </a:t>
            </a:r>
          </a:p>
          <a:p>
            <a:pPr lvl="0">
              <a:buFont typeface="Arial" pitchFamily="34" charset="0"/>
              <a:buChar char="•"/>
            </a:pPr>
            <a:r>
              <a:rPr lang="ru-RU" sz="1200" kern="1200" dirty="0" smtClean="0">
                <a:solidFill>
                  <a:schemeClr val="tx1"/>
                </a:solidFill>
                <a:latin typeface="+mn-lt"/>
                <a:ea typeface="+mn-ea"/>
                <a:cs typeface="+mn-cs"/>
              </a:rPr>
              <a:t> В результате домашнего насилия</a:t>
            </a:r>
            <a:r>
              <a:rPr lang="ru-RU" sz="1200" kern="1200" baseline="0" dirty="0" smtClean="0">
                <a:solidFill>
                  <a:schemeClr val="tx1"/>
                </a:solidFill>
                <a:latin typeface="+mn-lt"/>
                <a:ea typeface="+mn-ea"/>
                <a:cs typeface="+mn-cs"/>
              </a:rPr>
              <a:t> у уцелевших жертв наблюдается слабое здоровье </a:t>
            </a:r>
            <a:r>
              <a:rPr lang="ru-RU" sz="1200"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62472E6-24D8-6549-8374-269FA915840B}" type="slidenum">
              <a:rPr lang="en-US" smtClean="0"/>
              <a:pPr/>
              <a:t>14</a:t>
            </a:fld>
            <a:endParaRPr lang="en-US"/>
          </a:p>
        </p:txBody>
      </p:sp>
    </p:spTree>
    <p:extLst>
      <p:ext uri="{BB962C8B-B14F-4D97-AF65-F5344CB8AC3E}">
        <p14:creationId xmlns="" xmlns:p14="http://schemas.microsoft.com/office/powerpoint/2010/main" val="1847595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Char char="•"/>
            </a:pPr>
            <a:r>
              <a:rPr lang="ru-RU" sz="1200" kern="1200" dirty="0" smtClean="0">
                <a:solidFill>
                  <a:schemeClr val="tx1"/>
                </a:solidFill>
                <a:latin typeface="+mn-lt"/>
                <a:ea typeface="+mn-ea"/>
                <a:cs typeface="+mn-cs"/>
              </a:rPr>
              <a:t>Без оказанной помощи, девочки, которые были подвержены домашнему насилию, более склонны стать жертвами насилия в подростковом возрасте или даже будучи взрослыми. </a:t>
            </a:r>
          </a:p>
          <a:p>
            <a:pPr lvl="0">
              <a:buFont typeface="Arial" pitchFamily="34" charset="0"/>
              <a:buChar char="•"/>
            </a:pPr>
            <a:r>
              <a:rPr lang="ru-RU" sz="1200" kern="1200" dirty="0" smtClean="0">
                <a:solidFill>
                  <a:schemeClr val="tx1"/>
                </a:solidFill>
                <a:latin typeface="+mn-lt"/>
                <a:ea typeface="+mn-ea"/>
                <a:cs typeface="+mn-cs"/>
              </a:rPr>
              <a:t>Без оказанной помощи, мальчики, которые были подвержены домашнему насилию склонны сами стать насильниками своих партнерш, или детей, таким образом продолжая этот замкнутый круг проблемы насилия уже в следующем поколении.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62472E6-24D8-6549-8374-269FA915840B}" type="slidenum">
              <a:rPr lang="en-US" smtClean="0"/>
              <a:pPr/>
              <a:t>15</a:t>
            </a:fld>
            <a:endParaRPr lang="en-US"/>
          </a:p>
        </p:txBody>
      </p:sp>
    </p:spTree>
    <p:extLst>
      <p:ext uri="{BB962C8B-B14F-4D97-AF65-F5344CB8AC3E}">
        <p14:creationId xmlns="" xmlns:p14="http://schemas.microsoft.com/office/powerpoint/2010/main" val="2015994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Больше важных фактов</a:t>
            </a:r>
            <a:r>
              <a:rPr lang="en-US" sz="1200" b="1"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Большинство случаев домашнего насилия НИКОГДА не выносят в СМИ. </a:t>
            </a:r>
          </a:p>
          <a:p>
            <a:r>
              <a:rPr lang="ru-RU" sz="1200" kern="1200" dirty="0" smtClean="0">
                <a:solidFill>
                  <a:schemeClr val="tx1"/>
                </a:solidFill>
                <a:latin typeface="+mn-lt"/>
                <a:ea typeface="+mn-ea"/>
                <a:cs typeface="+mn-cs"/>
              </a:rPr>
              <a:t>Жертвы редко лгут. Эксперты утверждают, что дети обычно не могут описать те впечатления, которые они никогда не ощущали. Мы обязательно должны слушать и отвечать на эти проблемы. </a:t>
            </a:r>
            <a:r>
              <a:rPr lang="ru-RU" sz="1200" kern="1200" dirty="0" smtClean="0">
                <a:solidFill>
                  <a:schemeClr val="tx1"/>
                </a:solidFill>
                <a:effectLst/>
                <a:latin typeface="+mn-lt"/>
                <a:ea typeface="+mn-ea"/>
                <a:cs typeface="+mn-cs"/>
              </a:rPr>
              <a:t>Институт</a:t>
            </a:r>
            <a:r>
              <a:rPr lang="ru-RU" sz="1200" kern="1200" baseline="0" dirty="0" smtClean="0">
                <a:solidFill>
                  <a:schemeClr val="tx1"/>
                </a:solidFill>
                <a:effectLst/>
                <a:latin typeface="+mn-lt"/>
                <a:ea typeface="+mn-ea"/>
                <a:cs typeface="+mn-cs"/>
              </a:rPr>
              <a:t> Доверия</a:t>
            </a:r>
            <a:r>
              <a:rPr lang="en-US"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Часто</a:t>
            </a:r>
            <a:r>
              <a:rPr lang="ru-RU" sz="1200" i="1" kern="1200" baseline="0" dirty="0" smtClean="0">
                <a:solidFill>
                  <a:schemeClr val="tx1"/>
                </a:solidFill>
                <a:effectLst/>
                <a:latin typeface="+mn-lt"/>
                <a:ea typeface="+mn-ea"/>
                <a:cs typeface="+mn-cs"/>
              </a:rPr>
              <a:t> задаваемые вопросы о детском насилии</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www.faithtrustinstitute.org</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16</a:t>
            </a:fld>
            <a:endParaRPr lang="en-US"/>
          </a:p>
        </p:txBody>
      </p:sp>
    </p:spTree>
    <p:extLst>
      <p:ext uri="{BB962C8B-B14F-4D97-AF65-F5344CB8AC3E}">
        <p14:creationId xmlns="" xmlns:p14="http://schemas.microsoft.com/office/powerpoint/2010/main" val="1537381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Модель праведных взаимоотношений</a:t>
            </a:r>
            <a:endParaRPr lang="ru-RU"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Эти факты не приятны, но напоминают нам о сокрушении мира, в котором мы живем. Замечательная новость в том, что Господь нас не оставляет. Священное Писание представляет нам истинную картину того, как человеческие отношения должны выглядеть. Люди созданы по образу Триединого Бога - Троицы, по образу Бога, который включает в себя три отдельные личности, Бога Отца, Бога Сына и Бога Духа Святого. </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17</a:t>
            </a:fld>
            <a:endParaRPr lang="en-US"/>
          </a:p>
        </p:txBody>
      </p:sp>
    </p:spTree>
    <p:extLst>
      <p:ext uri="{BB962C8B-B14F-4D97-AF65-F5344CB8AC3E}">
        <p14:creationId xmlns="" xmlns:p14="http://schemas.microsoft.com/office/powerpoint/2010/main" val="1708771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Наш Бог создал нас, чтобы мы имели выразительные и полные взаимоотношения с окружающими. Следовательно, наши отношения должны олицетворять некую родственность внутри Святой Троицы. По существу, Бог хочет, чтобы наши отношения  были олицетворением и отражением Его Самого!</a:t>
            </a:r>
          </a:p>
          <a:p>
            <a:r>
              <a:rPr lang="ru-RU" sz="1200" kern="1200" dirty="0" smtClean="0">
                <a:solidFill>
                  <a:schemeClr val="tx1"/>
                </a:solidFill>
                <a:latin typeface="+mn-lt"/>
                <a:ea typeface="+mn-ea"/>
                <a:cs typeface="+mn-cs"/>
              </a:rPr>
              <a:t>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Мы также должны осознавать, что в отличие от Бога мы не совершенны и из-за этих недостатков мы пытаемся применить эти библейские принципы в построении отношений. Мы должны искать Божественного руководства, чтобы Он даровал милость и силу достигнуть истинной свободы во взаимоотношениях. </a:t>
            </a:r>
          </a:p>
          <a:p>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62472E6-24D8-6549-8374-269FA915840B}" type="slidenum">
              <a:rPr lang="en-US" smtClean="0"/>
              <a:pPr/>
              <a:t>18</a:t>
            </a:fld>
            <a:endParaRPr lang="en-US"/>
          </a:p>
        </p:txBody>
      </p:sp>
    </p:spTree>
    <p:extLst>
      <p:ext uri="{BB962C8B-B14F-4D97-AF65-F5344CB8AC3E}">
        <p14:creationId xmlns="" xmlns:p14="http://schemas.microsoft.com/office/powerpoint/2010/main" val="2106773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a:buChar char="•"/>
            </a:pPr>
            <a:r>
              <a:rPr lang="ru-RU" sz="1200" kern="1200" dirty="0" smtClean="0">
                <a:solidFill>
                  <a:schemeClr val="tx1"/>
                </a:solidFill>
                <a:latin typeface="+mn-lt"/>
                <a:ea typeface="+mn-ea"/>
                <a:cs typeface="+mn-cs"/>
              </a:rPr>
              <a:t>Так как мы изучаем и Старый и Новый завет, мы можем выявить четыре основных элемента, которые существенны в здоровых отношениях, и принесут истинную свободу во взаимоотношения. </a:t>
            </a:r>
            <a:endParaRPr lang="en-US" sz="1200" kern="1200" dirty="0" smtClean="0">
              <a:solidFill>
                <a:schemeClr val="tx1"/>
              </a:solidFill>
              <a:effectLst/>
              <a:latin typeface="+mn-lt"/>
              <a:ea typeface="+mn-ea"/>
              <a:cs typeface="+mn-cs"/>
            </a:endParaRPr>
          </a:p>
          <a:p>
            <a:pPr marL="171450" indent="-171450">
              <a:lnSpc>
                <a:spcPct val="110000"/>
              </a:lnSpc>
              <a:buFont typeface="Arial"/>
              <a:buChar char="•"/>
            </a:pPr>
            <a:endParaRPr lang="en-US" b="1" dirty="0"/>
          </a:p>
          <a:p>
            <a:pPr marL="171450" indent="-171450">
              <a:lnSpc>
                <a:spcPct val="110000"/>
              </a:lnSpc>
              <a:buFont typeface="Arial"/>
              <a:buChar char="•"/>
            </a:pPr>
            <a:r>
              <a:rPr lang="ru-RU" sz="1200" b="1" kern="1200" dirty="0" smtClean="0">
                <a:solidFill>
                  <a:schemeClr val="tx1"/>
                </a:solidFill>
                <a:effectLst>
                  <a:outerShdw blurRad="38100" dist="38100" dir="2700000" algn="tl">
                    <a:srgbClr val="000000">
                      <a:alpha val="43137"/>
                    </a:srgbClr>
                  </a:outerShdw>
                </a:effectLst>
                <a:latin typeface="+mn-lt"/>
                <a:ea typeface="+mn-ea"/>
                <a:cs typeface="+mn-cs"/>
              </a:rPr>
              <a:t>Вот эти элементы: завет, благодать, доверие и близость</a:t>
            </a:r>
            <a:r>
              <a:rPr lang="en-US" sz="1200" b="1" kern="1200" dirty="0" smtClean="0">
                <a:solidFill>
                  <a:schemeClr val="tx1"/>
                </a:solidFill>
                <a:effectLst/>
                <a:latin typeface="+mn-lt"/>
                <a:ea typeface="+mn-ea"/>
                <a:cs typeface="+mn-cs"/>
              </a:rPr>
              <a:t>. </a:t>
            </a:r>
            <a:r>
              <a:rPr lang="ru-RU" sz="1200" b="0" kern="1200" dirty="0" err="1" smtClean="0">
                <a:solidFill>
                  <a:schemeClr val="tx1"/>
                </a:solidFill>
                <a:effectLst/>
                <a:latin typeface="+mn-lt"/>
                <a:ea typeface="+mn-ea"/>
                <a:cs typeface="+mn-cs"/>
              </a:rPr>
              <a:t>Болсвик</a:t>
            </a:r>
            <a:r>
              <a:rPr lang="en-US"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Джэк</a:t>
            </a:r>
            <a:r>
              <a:rPr lang="en-US" sz="1200" kern="1200" dirty="0" smtClean="0">
                <a:solidFill>
                  <a:schemeClr val="tx1"/>
                </a:solidFill>
                <a:effectLst/>
                <a:latin typeface="+mn-lt"/>
                <a:ea typeface="+mn-ea"/>
                <a:cs typeface="+mn-cs"/>
              </a:rPr>
              <a:t> O </a:t>
            </a:r>
            <a:r>
              <a:rPr lang="ru-RU" sz="1200" kern="1200" dirty="0" smtClean="0">
                <a:solidFill>
                  <a:schemeClr val="tx1"/>
                </a:solidFill>
                <a:effectLst/>
                <a:latin typeface="+mn-lt"/>
                <a:ea typeface="+mn-ea"/>
                <a:cs typeface="+mn-cs"/>
              </a:rPr>
              <a:t>и</a:t>
            </a:r>
            <a:r>
              <a:rPr lang="en-US"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Джудит</a:t>
            </a:r>
            <a:r>
              <a:rPr lang="en-US" sz="1200" kern="1200" dirty="0" smtClean="0">
                <a:solidFill>
                  <a:schemeClr val="tx1"/>
                </a:solidFill>
                <a:effectLst/>
                <a:latin typeface="+mn-lt"/>
                <a:ea typeface="+mn-ea"/>
                <a:cs typeface="+mn-cs"/>
              </a:rPr>
              <a:t> K. </a:t>
            </a:r>
            <a:r>
              <a:rPr lang="ru-RU" sz="1200" kern="1200" dirty="0" err="1" smtClean="0">
                <a:solidFill>
                  <a:schemeClr val="tx1"/>
                </a:solidFill>
                <a:effectLst/>
                <a:latin typeface="+mn-lt"/>
                <a:ea typeface="+mn-ea"/>
                <a:cs typeface="+mn-cs"/>
              </a:rPr>
              <a:t>Болсвик</a:t>
            </a:r>
            <a:r>
              <a:rPr lang="en-US" sz="1200" kern="1200" dirty="0" smtClean="0">
                <a:solidFill>
                  <a:schemeClr val="tx1"/>
                </a:solidFill>
                <a:effectLst/>
                <a:latin typeface="+mn-lt"/>
                <a:ea typeface="+mn-ea"/>
                <a:cs typeface="+mn-cs"/>
              </a:rPr>
              <a:t>. 2014. 4</a:t>
            </a:r>
            <a:r>
              <a:rPr lang="ru-RU" sz="1200" kern="1200" baseline="30000" dirty="0" err="1" smtClean="0">
                <a:solidFill>
                  <a:schemeClr val="tx1"/>
                </a:solidFill>
                <a:effectLst/>
                <a:latin typeface="+mn-lt"/>
                <a:ea typeface="+mn-ea"/>
                <a:cs typeface="+mn-cs"/>
              </a:rPr>
              <a:t>ое</a:t>
            </a:r>
            <a:r>
              <a:rPr lang="en-US" sz="1200" kern="1200" dirty="0" smtClean="0">
                <a:solidFill>
                  <a:schemeClr val="tx1"/>
                </a:solidFill>
                <a:effectLst/>
                <a:latin typeface="+mn-lt"/>
                <a:ea typeface="+mn-ea"/>
                <a:cs typeface="+mn-cs"/>
              </a:rPr>
              <a:t> </a:t>
            </a:r>
            <a:r>
              <a:rPr lang="ru-RU" sz="1200" kern="1200" baseline="0" dirty="0" smtClean="0">
                <a:solidFill>
                  <a:schemeClr val="tx1"/>
                </a:solidFill>
                <a:effectLst/>
                <a:latin typeface="+mn-lt"/>
                <a:ea typeface="+mn-ea"/>
                <a:cs typeface="+mn-cs"/>
              </a:rPr>
              <a:t> Издание</a:t>
            </a:r>
            <a:r>
              <a:rPr lang="en-US"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Семья:</a:t>
            </a:r>
            <a:r>
              <a:rPr lang="en-US" sz="1200" i="1"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Христианский</a:t>
            </a:r>
            <a:r>
              <a:rPr lang="ru-RU" sz="1200" i="1" kern="1200" baseline="0" dirty="0" smtClean="0">
                <a:solidFill>
                  <a:schemeClr val="tx1"/>
                </a:solidFill>
                <a:effectLst/>
                <a:latin typeface="+mn-lt"/>
                <a:ea typeface="+mn-ea"/>
                <a:cs typeface="+mn-cs"/>
              </a:rPr>
              <a:t> взгляд на современную семью. Гранд </a:t>
            </a:r>
            <a:r>
              <a:rPr lang="ru-RU" sz="1200" i="1" kern="1200" baseline="0" dirty="0" err="1" smtClean="0">
                <a:solidFill>
                  <a:schemeClr val="tx1"/>
                </a:solidFill>
                <a:effectLst/>
                <a:latin typeface="+mn-lt"/>
                <a:ea typeface="+mn-ea"/>
                <a:cs typeface="+mn-cs"/>
              </a:rPr>
              <a:t>Рэпидс</a:t>
            </a:r>
            <a:r>
              <a:rPr lang="ru-RU" sz="1200" i="1" kern="1200" baseline="0" dirty="0" smtClean="0">
                <a:solidFill>
                  <a:schemeClr val="tx1"/>
                </a:solidFill>
                <a:effectLst/>
                <a:latin typeface="+mn-lt"/>
                <a:ea typeface="+mn-ea"/>
                <a:cs typeface="+mn-cs"/>
              </a:rPr>
              <a:t>, Мичиган</a:t>
            </a:r>
            <a:r>
              <a:rPr lang="en-US" sz="1200" kern="1200" dirty="0" smtClean="0">
                <a:solidFill>
                  <a:schemeClr val="tx1"/>
                </a:solidFill>
                <a:effectLst/>
                <a:latin typeface="+mn-lt"/>
                <a:ea typeface="+mn-ea"/>
                <a:cs typeface="+mn-cs"/>
              </a:rPr>
              <a:t>: Baker Book House.</a:t>
            </a:r>
          </a:p>
          <a:p>
            <a:pPr>
              <a:lnSpc>
                <a:spcPct val="110000"/>
              </a:lnSpc>
            </a:pPr>
            <a:endParaRPr lang="en-US" dirty="0" smtClean="0"/>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19</a:t>
            </a:fld>
            <a:endParaRPr lang="en-US"/>
          </a:p>
        </p:txBody>
      </p:sp>
    </p:spTree>
    <p:extLst>
      <p:ext uri="{BB962C8B-B14F-4D97-AF65-F5344CB8AC3E}">
        <p14:creationId xmlns="" xmlns:p14="http://schemas.microsoft.com/office/powerpoint/2010/main" val="15765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35025"/>
            <a:ext cx="3087688" cy="2316163"/>
          </a:xfrm>
        </p:spPr>
      </p:sp>
      <p:sp>
        <p:nvSpPr>
          <p:cNvPr id="3" name="Notes Placeholder 2"/>
          <p:cNvSpPr>
            <a:spLocks noGrp="1"/>
          </p:cNvSpPr>
          <p:nvPr>
            <p:ph type="body" idx="1"/>
          </p:nvPr>
        </p:nvSpPr>
        <p:spPr>
          <a:xfrm>
            <a:off x="685800" y="3214440"/>
            <a:ext cx="5486400" cy="4114800"/>
          </a:xfrm>
        </p:spPr>
        <p:txBody>
          <a:bodyPr/>
          <a:lstStyle/>
          <a:p>
            <a:r>
              <a:rPr lang="ru-RU" sz="1200" b="1" kern="1200" dirty="0" smtClean="0">
                <a:solidFill>
                  <a:schemeClr val="tx1"/>
                </a:solidFill>
                <a:latin typeface="+mn-lt"/>
                <a:ea typeface="+mn-ea"/>
                <a:cs typeface="+mn-cs"/>
              </a:rPr>
              <a:t>Введение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Люди во всем мире следили за новостями по поводу преступления Оскара </a:t>
            </a:r>
            <a:r>
              <a:rPr lang="ru-RU" sz="1200" kern="1200" dirty="0" err="1" smtClean="0">
                <a:solidFill>
                  <a:schemeClr val="tx1"/>
                </a:solidFill>
                <a:latin typeface="+mn-lt"/>
                <a:ea typeface="+mn-ea"/>
                <a:cs typeface="+mn-cs"/>
              </a:rPr>
              <a:t>Писториуса</a:t>
            </a:r>
            <a:r>
              <a:rPr lang="ru-RU" sz="1200" kern="1200" dirty="0" smtClean="0">
                <a:solidFill>
                  <a:schemeClr val="tx1"/>
                </a:solidFill>
                <a:latin typeface="+mn-lt"/>
                <a:ea typeface="+mn-ea"/>
                <a:cs typeface="+mn-cs"/>
              </a:rPr>
              <a:t>, которое произошло в </a:t>
            </a:r>
            <a:r>
              <a:rPr lang="ru-RU" sz="1200" kern="1200" dirty="0" err="1" smtClean="0">
                <a:solidFill>
                  <a:schemeClr val="tx1"/>
                </a:solidFill>
                <a:latin typeface="+mn-lt"/>
                <a:ea typeface="+mn-ea"/>
                <a:cs typeface="+mn-cs"/>
              </a:rPr>
              <a:t>Преториа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в</a:t>
            </a:r>
            <a:r>
              <a:rPr lang="ru-RU" sz="1200" kern="1200" dirty="0" smtClean="0">
                <a:solidFill>
                  <a:schemeClr val="tx1"/>
                </a:solidFill>
                <a:latin typeface="+mn-lt"/>
                <a:ea typeface="+mn-ea"/>
                <a:cs typeface="+mn-cs"/>
              </a:rPr>
              <a:t> Южной Африке. Оскар - знаменитый на весь мир бегун и параолимпийский чемпион, который участвовал не только в </a:t>
            </a:r>
            <a:r>
              <a:rPr lang="ru-RU" sz="1200" kern="1200" dirty="0" err="1" smtClean="0">
                <a:solidFill>
                  <a:schemeClr val="tx1"/>
                </a:solidFill>
                <a:latin typeface="+mn-lt"/>
                <a:ea typeface="+mn-ea"/>
                <a:cs typeface="+mn-cs"/>
              </a:rPr>
              <a:t>Параолимпийских</a:t>
            </a:r>
            <a:r>
              <a:rPr lang="ru-RU" sz="1200" kern="1200" dirty="0" smtClean="0">
                <a:solidFill>
                  <a:schemeClr val="tx1"/>
                </a:solidFill>
                <a:latin typeface="+mn-lt"/>
                <a:ea typeface="+mn-ea"/>
                <a:cs typeface="+mn-cs"/>
              </a:rPr>
              <a:t> играх, но и в летней Олимпиаде 2012 года. в феврале 2013 г. его обвинили в убийстве своей девушки Ривы </a:t>
            </a:r>
            <a:r>
              <a:rPr lang="ru-RU" sz="1200" kern="1200" dirty="0" err="1" smtClean="0">
                <a:solidFill>
                  <a:schemeClr val="tx1"/>
                </a:solidFill>
                <a:latin typeface="+mn-lt"/>
                <a:ea typeface="+mn-ea"/>
                <a:cs typeface="+mn-cs"/>
              </a:rPr>
              <a:t>Стинкамп</a:t>
            </a:r>
            <a:r>
              <a:rPr lang="ru-RU" sz="1200" kern="1200" dirty="0" smtClean="0">
                <a:solidFill>
                  <a:schemeClr val="tx1"/>
                </a:solidFill>
                <a:latin typeface="+mn-lt"/>
                <a:ea typeface="+mn-ea"/>
                <a:cs typeface="+mn-cs"/>
              </a:rPr>
              <a:t>. Он принял ее за преступника.</a:t>
            </a:r>
          </a:p>
          <a:p>
            <a:r>
              <a:rPr lang="ru-RU" sz="1200" kern="1200" dirty="0" smtClean="0">
                <a:solidFill>
                  <a:schemeClr val="tx1"/>
                </a:solidFill>
                <a:latin typeface="+mn-lt"/>
                <a:ea typeface="+mn-ea"/>
                <a:cs typeface="+mn-cs"/>
              </a:rPr>
              <a:t>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Согласно данным, суд еще не принял решение по этому делу, и мы не знаем Оскар защищал себя или действительно планировал убить сою девушку. Но что мы действительно знаем и понимаем, так это то, что наше общество поглотило насилие, и еще много подобных случаев так и останутся не рассказанными.  Семьи рушатся из-за глупого насилия прямо в доме, так как многие люди выбирают насилие первостепенным средством общения друг с другом. Этот выбор оказывает огромное разрушительное влияние на членов и семьи в целом.</a:t>
            </a: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Если мы не будем контролировать выплески насилия вокруг нас, то для христиан есть хорошая новость: только Божья любовь поможет преодолеть эту проблему. Слово Божье наполнено информацией о том, каким образом строить здоровые и сильные взаимоотношения, особенно в наших семьях. Сегодня мы кратко рассмотрим разрушительную природу насилия в наших семьях, и посмотрим изначальное Божье намерение и взгляд на наши отношения и семьи. </a:t>
            </a: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Наша сегодняшняя проповедь носит название “Свобода в отношениях”.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a:t>
            </a:fld>
            <a:endParaRPr lang="en-US"/>
          </a:p>
        </p:txBody>
      </p:sp>
    </p:spTree>
    <p:extLst>
      <p:ext uri="{BB962C8B-B14F-4D97-AF65-F5344CB8AC3E}">
        <p14:creationId xmlns="" xmlns:p14="http://schemas.microsoft.com/office/powerpoint/2010/main" val="27371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10000"/>
              </a:lnSpc>
              <a:spcBef>
                <a:spcPts val="0"/>
              </a:spcBef>
              <a:spcAft>
                <a:spcPts val="0"/>
              </a:spcAft>
              <a:buClrTx/>
              <a:buSzTx/>
              <a:buFontTx/>
              <a:buAutoNum type="arabicPeriod"/>
              <a:tabLst/>
              <a:defRPr/>
            </a:pPr>
            <a:r>
              <a:rPr lang="ru-RU" sz="1200" b="1" kern="1200" dirty="0" smtClean="0">
                <a:solidFill>
                  <a:schemeClr val="tx1"/>
                </a:solidFill>
                <a:effectLst/>
                <a:latin typeface="+mn-lt"/>
                <a:ea typeface="+mn-ea"/>
                <a:cs typeface="+mn-cs"/>
              </a:rPr>
              <a:t>Завет</a:t>
            </a:r>
            <a:r>
              <a:rPr lang="en-US" sz="1200" b="1" kern="1200" dirty="0" smtClean="0">
                <a:solidFill>
                  <a:schemeClr val="tx1"/>
                </a:solidFill>
                <a:effectLst/>
                <a:latin typeface="+mn-lt"/>
                <a:ea typeface="+mn-ea"/>
                <a:cs typeface="+mn-cs"/>
              </a:rPr>
              <a:t>: </a:t>
            </a:r>
            <a:r>
              <a:rPr lang="ru-RU" sz="1200" kern="1200" dirty="0" smtClean="0">
                <a:solidFill>
                  <a:schemeClr val="tx1"/>
                </a:solidFill>
                <a:latin typeface="+mn-lt"/>
                <a:ea typeface="+mn-ea"/>
                <a:cs typeface="+mn-cs"/>
              </a:rPr>
              <a:t>Первый элемент, который несет свободу в отношения - это </a:t>
            </a:r>
            <a:r>
              <a:rPr lang="ru-RU" sz="1200" b="1" kern="1200" dirty="0" smtClean="0">
                <a:solidFill>
                  <a:schemeClr val="tx1"/>
                </a:solidFill>
                <a:latin typeface="+mn-lt"/>
                <a:ea typeface="+mn-ea"/>
                <a:cs typeface="+mn-cs"/>
              </a:rPr>
              <a:t>Завет.</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Первое упоминание о завете мы находим в книге Бытие 6:18, где Бог заключает завет с Ноем.Второе упоминание, в котором Бог заключает завет мы читаем в Бытие 15:18, где завет распространяется на Авраама, и позднее распространяется в Бытие 17:1-7. Божий завет с Авраамом, который Бог позже скрепляет с Израилем - вечный завет. Господь ясно показывает, что истинный завет - это любить и быть любимым. </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20</a:t>
            </a:fld>
            <a:endParaRPr lang="en-US"/>
          </a:p>
        </p:txBody>
      </p:sp>
    </p:spTree>
    <p:extLst>
      <p:ext uri="{BB962C8B-B14F-4D97-AF65-F5344CB8AC3E}">
        <p14:creationId xmlns="" xmlns:p14="http://schemas.microsoft.com/office/powerpoint/2010/main" val="2071142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ru-RU" sz="1200" kern="1200" dirty="0" smtClean="0">
                <a:solidFill>
                  <a:schemeClr val="tx1"/>
                </a:solidFill>
                <a:latin typeface="+mn-lt"/>
                <a:ea typeface="+mn-ea"/>
                <a:cs typeface="+mn-cs"/>
              </a:rPr>
              <a:t>Слово завет пришло от еврейского </a:t>
            </a:r>
            <a:r>
              <a:rPr lang="en-US" sz="1200" i="1" kern="1200" dirty="0" smtClean="0">
                <a:solidFill>
                  <a:schemeClr val="tx1"/>
                </a:solidFill>
                <a:latin typeface="+mn-lt"/>
                <a:ea typeface="+mn-ea"/>
                <a:cs typeface="+mn-cs"/>
              </a:rPr>
              <a:t>berth</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которое означает "соглашение" или "договор"; а с греческого слова </a:t>
            </a:r>
            <a:r>
              <a:rPr lang="en-US" sz="1200" i="1" kern="1200" dirty="0" err="1" smtClean="0">
                <a:solidFill>
                  <a:schemeClr val="tx1"/>
                </a:solidFill>
                <a:latin typeface="+mn-lt"/>
                <a:ea typeface="+mn-ea"/>
                <a:cs typeface="+mn-cs"/>
              </a:rPr>
              <a:t>diatheke</a:t>
            </a:r>
            <a:r>
              <a:rPr lang="ru-RU" sz="1200" kern="1200" dirty="0" smtClean="0">
                <a:solidFill>
                  <a:schemeClr val="tx1"/>
                </a:solidFill>
                <a:latin typeface="+mn-lt"/>
                <a:ea typeface="+mn-ea"/>
                <a:cs typeface="+mn-cs"/>
              </a:rPr>
              <a:t>, означает "последняя воля и завещание, распоряжение или договор" (Хорн 1979, стр. 243)</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Хорн</a:t>
            </a:r>
            <a:r>
              <a:rPr lang="en-US"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Зикфрид</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Х</a:t>
            </a:r>
            <a:r>
              <a:rPr lang="en-US"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изд</a:t>
            </a:r>
            <a:r>
              <a:rPr lang="en-US" sz="1200" kern="1200" dirty="0" smtClean="0">
                <a:solidFill>
                  <a:schemeClr val="tx1"/>
                </a:solidFill>
                <a:effectLst/>
                <a:latin typeface="+mn-lt"/>
                <a:ea typeface="+mn-ea"/>
                <a:cs typeface="+mn-cs"/>
              </a:rPr>
              <a:t>. 1979. </a:t>
            </a:r>
            <a:r>
              <a:rPr lang="ru-RU" sz="1200" i="1" kern="1200" dirty="0" smtClean="0">
                <a:solidFill>
                  <a:schemeClr val="tx1"/>
                </a:solidFill>
                <a:effectLst/>
                <a:latin typeface="+mn-lt"/>
                <a:ea typeface="+mn-ea"/>
                <a:cs typeface="+mn-cs"/>
              </a:rPr>
              <a:t>Библейский</a:t>
            </a:r>
            <a:r>
              <a:rPr lang="ru-RU" sz="1200" i="1" kern="1200" baseline="0" dirty="0" smtClean="0">
                <a:solidFill>
                  <a:schemeClr val="tx1"/>
                </a:solidFill>
                <a:effectLst/>
                <a:latin typeface="+mn-lt"/>
                <a:ea typeface="+mn-ea"/>
                <a:cs typeface="+mn-cs"/>
              </a:rPr>
              <a:t> словарь </a:t>
            </a:r>
            <a:r>
              <a:rPr lang="ru-RU" sz="1200" i="1" kern="1200" baseline="0" dirty="0" err="1" smtClean="0">
                <a:solidFill>
                  <a:schemeClr val="tx1"/>
                </a:solidFill>
                <a:effectLst/>
                <a:latin typeface="+mn-lt"/>
                <a:ea typeface="+mn-ea"/>
                <a:cs typeface="+mn-cs"/>
              </a:rPr>
              <a:t>Адвентитов</a:t>
            </a:r>
            <a:r>
              <a:rPr lang="ru-RU" sz="1200" i="1" kern="1200" baseline="0" dirty="0" smtClean="0">
                <a:solidFill>
                  <a:schemeClr val="tx1"/>
                </a:solidFill>
                <a:effectLst/>
                <a:latin typeface="+mn-lt"/>
                <a:ea typeface="+mn-ea"/>
                <a:cs typeface="+mn-cs"/>
              </a:rPr>
              <a:t> седьмого дня. </a:t>
            </a:r>
            <a:r>
              <a:rPr lang="ru-RU" sz="1200" i="1" kern="1200" baseline="0" dirty="0" err="1" smtClean="0">
                <a:solidFill>
                  <a:schemeClr val="tx1"/>
                </a:solidFill>
                <a:effectLst/>
                <a:latin typeface="+mn-lt"/>
                <a:ea typeface="+mn-ea"/>
                <a:cs typeface="+mn-cs"/>
              </a:rPr>
              <a:t>Хагерстаун</a:t>
            </a:r>
            <a:r>
              <a:rPr lang="en-US"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Мерилэнд</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Ассоциация</a:t>
            </a:r>
            <a:r>
              <a:rPr lang="ru-RU" sz="1200" kern="1200" baseline="0" dirty="0" smtClean="0">
                <a:solidFill>
                  <a:schemeClr val="tx1"/>
                </a:solidFill>
                <a:effectLst/>
                <a:latin typeface="+mn-lt"/>
                <a:ea typeface="+mn-ea"/>
                <a:cs typeface="+mn-cs"/>
              </a:rPr>
              <a:t> </a:t>
            </a:r>
            <a:r>
              <a:rPr lang="ru-RU" sz="1200" kern="1200" baseline="0" dirty="0" err="1" smtClean="0">
                <a:solidFill>
                  <a:schemeClr val="tx1"/>
                </a:solidFill>
                <a:effectLst/>
                <a:latin typeface="+mn-lt"/>
                <a:ea typeface="+mn-ea"/>
                <a:cs typeface="+mn-cs"/>
              </a:rPr>
              <a:t>Ревью</a:t>
            </a:r>
            <a:r>
              <a:rPr lang="ru-RU" sz="1200" kern="1200" baseline="0" dirty="0" smtClean="0">
                <a:solidFill>
                  <a:schemeClr val="tx1"/>
                </a:solidFill>
                <a:effectLst/>
                <a:latin typeface="+mn-lt"/>
                <a:ea typeface="+mn-ea"/>
                <a:cs typeface="+mn-cs"/>
              </a:rPr>
              <a:t> </a:t>
            </a:r>
            <a:r>
              <a:rPr lang="ru-RU" sz="1200" kern="1200" baseline="0" dirty="0" err="1" smtClean="0">
                <a:solidFill>
                  <a:schemeClr val="tx1"/>
                </a:solidFill>
                <a:effectLst/>
                <a:latin typeface="+mn-lt"/>
                <a:ea typeface="+mn-ea"/>
                <a:cs typeface="+mn-cs"/>
              </a:rPr>
              <a:t>энд</a:t>
            </a:r>
            <a:r>
              <a:rPr lang="ru-RU" sz="1200" kern="1200" baseline="0" dirty="0" smtClean="0">
                <a:solidFill>
                  <a:schemeClr val="tx1"/>
                </a:solidFill>
                <a:effectLst/>
                <a:latin typeface="+mn-lt"/>
                <a:ea typeface="+mn-ea"/>
                <a:cs typeface="+mn-cs"/>
              </a:rPr>
              <a:t> Геральд. </a:t>
            </a:r>
            <a:r>
              <a:rPr lang="en-US" sz="1200" kern="1200" dirty="0" smtClean="0">
                <a:solidFill>
                  <a:schemeClr val="tx1"/>
                </a:solidFill>
                <a:effectLst/>
                <a:latin typeface="+mn-lt"/>
                <a:ea typeface="+mn-ea"/>
                <a:cs typeface="+mn-cs"/>
              </a:rPr>
              <a:t>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21</a:t>
            </a:fld>
            <a:endParaRPr lang="en-US"/>
          </a:p>
        </p:txBody>
      </p:sp>
    </p:spTree>
    <p:extLst>
      <p:ext uri="{BB962C8B-B14F-4D97-AF65-F5344CB8AC3E}">
        <p14:creationId xmlns="" xmlns:p14="http://schemas.microsoft.com/office/powerpoint/2010/main" val="1150987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2475"/>
            <a:ext cx="2741613" cy="2057400"/>
          </a:xfrm>
        </p:spPr>
      </p:sp>
      <p:sp>
        <p:nvSpPr>
          <p:cNvPr id="3" name="Notes Placeholder 2"/>
          <p:cNvSpPr>
            <a:spLocks noGrp="1"/>
          </p:cNvSpPr>
          <p:nvPr>
            <p:ph type="body" idx="1"/>
          </p:nvPr>
        </p:nvSpPr>
        <p:spPr>
          <a:xfrm>
            <a:off x="685800" y="2932200"/>
            <a:ext cx="5486400" cy="4114800"/>
          </a:xfrm>
        </p:spPr>
        <p:txBody>
          <a:bodyPr/>
          <a:lstStyle/>
          <a:p>
            <a:r>
              <a:rPr lang="ru-RU" sz="1200" b="1" kern="1200" dirty="0" smtClean="0">
                <a:solidFill>
                  <a:schemeClr val="tx1"/>
                </a:solidFill>
                <a:latin typeface="+mn-lt"/>
                <a:ea typeface="+mn-ea"/>
                <a:cs typeface="+mn-cs"/>
              </a:rPr>
              <a:t>В Библии, слово завет используется</a:t>
            </a:r>
            <a:r>
              <a:rPr lang="ru-RU" sz="1200" b="1" kern="1200" baseline="0" dirty="0" smtClean="0">
                <a:solidFill>
                  <a:schemeClr val="tx1"/>
                </a:solidFill>
                <a:latin typeface="+mn-lt"/>
                <a:ea typeface="+mn-ea"/>
                <a:cs typeface="+mn-cs"/>
              </a:rPr>
              <a:t> для</a:t>
            </a:r>
            <a:r>
              <a:rPr lang="ru-RU" sz="1200" b="1" kern="1200" dirty="0" smtClean="0">
                <a:solidFill>
                  <a:schemeClr val="tx1"/>
                </a:solidFill>
                <a:latin typeface="+mn-lt"/>
                <a:ea typeface="+mn-ea"/>
                <a:cs typeface="+mn-cs"/>
              </a:rPr>
              <a:t> описания брака, наиболее серьезное и непреодолимое соглашение, которое есть в Писании (Малахии 2;14, Притчи 2:16,17). Это Бог установил то, что отношения</a:t>
            </a:r>
            <a:r>
              <a:rPr lang="ru-RU" sz="1200" b="1" kern="1200" baseline="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между мужем и женой должны быть копией Его вечного завета со Своим народом.   </a:t>
            </a:r>
          </a:p>
          <a:p>
            <a:r>
              <a:rPr lang="ru-RU" sz="1200" kern="1200" dirty="0" smtClean="0">
                <a:solidFill>
                  <a:schemeClr val="tx1"/>
                </a:solidFill>
                <a:latin typeface="+mn-lt"/>
                <a:ea typeface="+mn-ea"/>
                <a:cs typeface="+mn-cs"/>
              </a:rPr>
              <a:t>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Отношения, которые были установлены заветом могут быть односторонним или двусторонним обязательством. односторонние безусловные отношения - это начальный завет а человеческих отношениях, а двусторонние безусловные отношения - это завет в условиях развития и роста. Это относится не только к браку, но и к семье в целом, и к другим любым взаимоотношениям. Замечательный пример таких двустороннего завета - история Руфи и </a:t>
            </a:r>
            <a:r>
              <a:rPr lang="ru-RU" sz="1200" kern="1200" dirty="0" err="1" smtClean="0">
                <a:solidFill>
                  <a:schemeClr val="tx1"/>
                </a:solidFill>
                <a:latin typeface="+mn-lt"/>
                <a:ea typeface="+mn-ea"/>
                <a:cs typeface="+mn-cs"/>
              </a:rPr>
              <a:t>Вооза</a:t>
            </a:r>
            <a:r>
              <a:rPr lang="ru-RU" sz="1200" kern="1200" dirty="0" smtClean="0">
                <a:solidFill>
                  <a:schemeClr val="tx1"/>
                </a:solidFill>
                <a:latin typeface="+mn-lt"/>
                <a:ea typeface="+mn-ea"/>
                <a:cs typeface="+mn-cs"/>
              </a:rPr>
              <a:t>. Он показал эту безусловную заинтересованность к ней и уважение, несмотря на то, что от него не требовалось быть добрым к ней. Конечно, основополагающий завет в отношениях - это Божья безусловная любовь к нам, не смотря на неверность с нашей стороны.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Вопреки распространенному мнению, брак - это не предложение 50 на 50. Отношения в браке, основанные на завете - это предложение 100 на 100. Оно основывается на безусловном долге каждого человека, который принял решение любить кого-либо, а не просто в ответ на чью-то любовь. Апостол Павел в </a:t>
            </a:r>
            <a:r>
              <a:rPr lang="ru-RU" sz="1200" b="1" kern="1200" dirty="0" smtClean="0">
                <a:solidFill>
                  <a:schemeClr val="tx1"/>
                </a:solidFill>
                <a:latin typeface="+mn-lt"/>
                <a:ea typeface="+mn-ea"/>
                <a:cs typeface="+mn-cs"/>
              </a:rPr>
              <a:t>1 </a:t>
            </a:r>
            <a:r>
              <a:rPr lang="ru-RU" sz="1200" b="1" kern="1200" dirty="0" err="1" smtClean="0">
                <a:solidFill>
                  <a:schemeClr val="tx1"/>
                </a:solidFill>
                <a:latin typeface="+mn-lt"/>
                <a:ea typeface="+mn-ea"/>
                <a:cs typeface="+mn-cs"/>
              </a:rPr>
              <a:t>Кор</a:t>
            </a:r>
            <a:r>
              <a:rPr lang="ru-RU" sz="1200" b="1" kern="1200" dirty="0" smtClean="0">
                <a:solidFill>
                  <a:schemeClr val="tx1"/>
                </a:solidFill>
                <a:latin typeface="+mn-lt"/>
                <a:ea typeface="+mn-ea"/>
                <a:cs typeface="+mn-cs"/>
              </a:rPr>
              <a:t>. 13:5 категорично заявляет: "Любовь не мыслит зла".  </a:t>
            </a: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Но когда в семье наблюдается насилие, значит превалируют отношения основанные на одностороннем не полном завете, и необходимо построить двустороннюю модель завета, дабы сохранить и спасти отношения. Действительно, когда между супругами встает проблема насилия, разрушается тот завет, который хочет Бог, чтобы развивался в браке. </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22</a:t>
            </a:fld>
            <a:endParaRPr lang="en-US"/>
          </a:p>
        </p:txBody>
      </p:sp>
    </p:spTree>
    <p:extLst>
      <p:ext uri="{BB962C8B-B14F-4D97-AF65-F5344CB8AC3E}">
        <p14:creationId xmlns="" xmlns:p14="http://schemas.microsoft.com/office/powerpoint/2010/main" val="33193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В тесной дружбе, в браке или в воспитании детей, Господь дает возможности лучше понимать Его любовь к нам, и план спасения. Ведь часть плана и состоит в том, чтобы брачные отношения, родительские отношения с ребенком развивались в безусловных обоюдных условиях.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23</a:t>
            </a:fld>
            <a:endParaRPr lang="en-US"/>
          </a:p>
        </p:txBody>
      </p:sp>
    </p:spTree>
    <p:extLst>
      <p:ext uri="{BB962C8B-B14F-4D97-AF65-F5344CB8AC3E}">
        <p14:creationId xmlns="" xmlns:p14="http://schemas.microsoft.com/office/powerpoint/2010/main" val="2695406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455613"/>
            <a:ext cx="2901950" cy="2176462"/>
          </a:xfrm>
        </p:spPr>
      </p:sp>
      <p:sp>
        <p:nvSpPr>
          <p:cNvPr id="3" name="Notes Placeholder 2"/>
          <p:cNvSpPr>
            <a:spLocks noGrp="1"/>
          </p:cNvSpPr>
          <p:nvPr>
            <p:ph type="body" idx="1"/>
          </p:nvPr>
        </p:nvSpPr>
        <p:spPr>
          <a:xfrm>
            <a:off x="544697" y="2720382"/>
            <a:ext cx="5734205" cy="4114800"/>
          </a:xfrm>
        </p:spPr>
        <p:txBody>
          <a:bodyPr/>
          <a:lstStyle/>
          <a:p>
            <a:pPr>
              <a:lnSpc>
                <a:spcPct val="110000"/>
              </a:lnSpc>
            </a:pP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ru-RU" sz="1200" b="1" kern="1200" dirty="0" smtClean="0">
                <a:solidFill>
                  <a:schemeClr val="tx1"/>
                </a:solidFill>
                <a:latin typeface="+mn-lt"/>
                <a:ea typeface="+mn-ea"/>
                <a:cs typeface="+mn-cs"/>
              </a:rPr>
              <a:t>Благодать: </a:t>
            </a:r>
            <a:r>
              <a:rPr lang="ru-RU" sz="1200" kern="1200" dirty="0" smtClean="0">
                <a:solidFill>
                  <a:schemeClr val="tx1"/>
                </a:solidFill>
                <a:latin typeface="+mn-lt"/>
                <a:ea typeface="+mn-ea"/>
                <a:cs typeface="+mn-cs"/>
              </a:rPr>
              <a:t>Второй элемент, который несет свободу в отношения - </a:t>
            </a:r>
            <a:r>
              <a:rPr lang="ru-RU" sz="1200" b="1" i="1" kern="1200" dirty="0" smtClean="0">
                <a:solidFill>
                  <a:schemeClr val="tx1"/>
                </a:solidFill>
                <a:latin typeface="+mn-lt"/>
                <a:ea typeface="+mn-ea"/>
                <a:cs typeface="+mn-cs"/>
              </a:rPr>
              <a:t>благодать</a:t>
            </a:r>
            <a:r>
              <a:rPr lang="ru-RU" sz="1200" kern="1200" dirty="0" smtClean="0">
                <a:solidFill>
                  <a:schemeClr val="tx1"/>
                </a:solidFill>
                <a:latin typeface="+mn-lt"/>
                <a:ea typeface="+mn-ea"/>
                <a:cs typeface="+mn-cs"/>
              </a:rPr>
              <a:t>.  Бог желает, чтобы мы понимали, что благодать состоит в том, чтобы прощать и быть прощенными. - </a:t>
            </a:r>
            <a:r>
              <a:rPr lang="ru-RU" sz="1200" kern="1200" dirty="0" err="1" smtClean="0">
                <a:solidFill>
                  <a:schemeClr val="tx1"/>
                </a:solidFill>
                <a:latin typeface="+mn-lt"/>
                <a:ea typeface="+mn-ea"/>
                <a:cs typeface="+mn-cs"/>
              </a:rPr>
              <a:t>Мф</a:t>
            </a:r>
            <a:r>
              <a:rPr lang="ru-RU" sz="1200" kern="1200" dirty="0" smtClean="0">
                <a:solidFill>
                  <a:schemeClr val="tx1"/>
                </a:solidFill>
                <a:latin typeface="+mn-lt"/>
                <a:ea typeface="+mn-ea"/>
                <a:cs typeface="+mn-cs"/>
              </a:rPr>
              <a:t>. 6:15. </a:t>
            </a:r>
            <a:r>
              <a:rPr lang="ru-RU" sz="1200" b="1" kern="1200" dirty="0" smtClean="0">
                <a:solidFill>
                  <a:schemeClr val="tx1"/>
                </a:solidFill>
                <a:latin typeface="+mn-lt"/>
                <a:ea typeface="+mn-ea"/>
                <a:cs typeface="+mn-cs"/>
              </a:rPr>
              <a:t/>
            </a:r>
            <a:br>
              <a:rPr lang="ru-RU" sz="1200" b="1" kern="1200" dirty="0" smtClean="0">
                <a:solidFill>
                  <a:schemeClr val="tx1"/>
                </a:solidFill>
                <a:latin typeface="+mn-lt"/>
                <a:ea typeface="+mn-ea"/>
                <a:cs typeface="+mn-cs"/>
              </a:rPr>
            </a:br>
            <a:endParaRPr lang="en-US" dirty="0"/>
          </a:p>
          <a:p>
            <a:pPr>
              <a:lnSpc>
                <a:spcPct val="110000"/>
              </a:lnSpc>
            </a:pPr>
            <a:r>
              <a:rPr lang="ru-RU" sz="1200" kern="1200" dirty="0" smtClean="0">
                <a:solidFill>
                  <a:schemeClr val="tx1"/>
                </a:solidFill>
                <a:latin typeface="+mn-lt"/>
                <a:ea typeface="+mn-ea"/>
                <a:cs typeface="+mn-cs"/>
              </a:rPr>
              <a:t>Нарисованные Богом семейные отношения - жить в благодати, а не в рамках закона. Семейная жизнь основывается на неком контракте, который ведет в атмосферу закона, а семья основанная на завете погружается в атмосферу благодати и прощения. В условиях благодати, члены семьи берут на себя ответственность из-за уважения и любви друг ко другу. В семье, основанной на законе, каждым будет руководить совершенство. </a:t>
            </a:r>
          </a:p>
          <a:p>
            <a:pPr>
              <a:lnSpc>
                <a:spcPct val="110000"/>
              </a:lnSpc>
            </a:pPr>
            <a:endParaRPr lang="en-US" dirty="0" smtClean="0"/>
          </a:p>
          <a:p>
            <a:pPr>
              <a:lnSpc>
                <a:spcPct val="110000"/>
              </a:lnSpc>
            </a:pPr>
            <a:r>
              <a:rPr lang="ru-RU" sz="1200" kern="1200" dirty="0" smtClean="0">
                <a:solidFill>
                  <a:schemeClr val="tx1"/>
                </a:solidFill>
                <a:latin typeface="+mn-lt"/>
                <a:ea typeface="+mn-ea"/>
                <a:cs typeface="+mn-cs"/>
              </a:rPr>
              <a:t>Этот подход приведет к чувству вины за неудачи, которая неизбежна, потому что мы обладаем падшим и разбитым состояние. (Рим. 3:23-24). Давайте посмотрим на реалии жизни; нам всем свойственны ошибки в построении отношений. Нет возможности обойти эту проблему, хотя многие даже отрицают вообще ее существование.</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ru-RU" sz="1200" kern="1200" dirty="0" smtClean="0">
                <a:solidFill>
                  <a:schemeClr val="tx1"/>
                </a:solidFill>
                <a:latin typeface="+mn-lt"/>
                <a:ea typeface="+mn-ea"/>
                <a:cs typeface="+mn-cs"/>
              </a:rPr>
              <a:t>К сожалению, из-за точного соблюдения закона, которое часто сопровождается фундаментальным подходом к вере и религии, не смотря на наполненную благодатью жизнь Иисуса Христа и весть, которую обнаруживаем в притчах, которыми Он делился с ними, мы часто ошибаемся предлагая милость друг другу в отношениях.</a:t>
            </a:r>
          </a:p>
          <a:p>
            <a:pPr>
              <a:lnSpc>
                <a:spcPct val="110000"/>
              </a:lnSpc>
            </a:pPr>
            <a:endParaRPr lang="en-US" sz="120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Христианский консультант Давид </a:t>
            </a:r>
            <a:r>
              <a:rPr lang="ru-RU" sz="1200" kern="1200" dirty="0" err="1" smtClean="0">
                <a:solidFill>
                  <a:schemeClr val="tx1"/>
                </a:solidFill>
                <a:latin typeface="+mn-lt"/>
                <a:ea typeface="+mn-ea"/>
                <a:cs typeface="+mn-cs"/>
              </a:rPr>
              <a:t>Симанс</a:t>
            </a:r>
            <a:r>
              <a:rPr lang="ru-RU" sz="1200" kern="1200" dirty="0" smtClean="0">
                <a:solidFill>
                  <a:schemeClr val="tx1"/>
                </a:solidFill>
                <a:latin typeface="+mn-lt"/>
                <a:ea typeface="+mn-ea"/>
                <a:cs typeface="+mn-cs"/>
              </a:rPr>
              <a:t> предполагает, что две основные причины наибольших эмоциональных проблем среди христиан это: 1) ошибка в понимании и принятии Божьей безусловной благодати и прощения, 2) ошибка в том, как мы отдаем эту безусловную любовь, прощение и благодать людям. Но хорошая новость в том, что мы не до конца понимаем Евангелие, поэтому мы не можем простить, так как не можем научиться прощать самих себя за те ошибки, которые совершаем на пути христианина. Христианин  не совершенен, он просто прощен. Давид </a:t>
            </a:r>
            <a:r>
              <a:rPr lang="ru-RU" sz="1200" kern="1200" dirty="0" err="1" smtClean="0">
                <a:solidFill>
                  <a:schemeClr val="tx1"/>
                </a:solidFill>
                <a:latin typeface="+mn-lt"/>
                <a:ea typeface="+mn-ea"/>
                <a:cs typeface="+mn-cs"/>
              </a:rPr>
              <a:t>Симанс</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0</a:t>
            </a:r>
            <a:r>
              <a:rPr lang="ru-RU" sz="1200" kern="1200" dirty="0" smtClean="0">
                <a:solidFill>
                  <a:schemeClr val="tx1"/>
                </a:solidFill>
                <a:effectLst/>
                <a:latin typeface="+mn-lt"/>
                <a:ea typeface="+mn-ea"/>
                <a:cs typeface="+mn-cs"/>
              </a:rPr>
              <a:t> апреля</a:t>
            </a:r>
            <a:r>
              <a:rPr lang="en-US" sz="1200" kern="1200" dirty="0" smtClean="0">
                <a:solidFill>
                  <a:schemeClr val="tx1"/>
                </a:solidFill>
                <a:effectLst/>
                <a:latin typeface="+mn-lt"/>
                <a:ea typeface="+mn-ea"/>
                <a:cs typeface="+mn-cs"/>
              </a:rPr>
              <a:t>, 1981. </a:t>
            </a:r>
            <a:r>
              <a:rPr lang="ru-RU" sz="1200" kern="1200" dirty="0" smtClean="0">
                <a:solidFill>
                  <a:schemeClr val="tx1"/>
                </a:solidFill>
                <a:effectLst/>
                <a:latin typeface="+mn-lt"/>
                <a:ea typeface="+mn-ea"/>
                <a:cs typeface="+mn-cs"/>
              </a:rPr>
              <a:t>«</a:t>
            </a:r>
            <a:r>
              <a:rPr lang="ru-RU" sz="1200" kern="1200" dirty="0" err="1" smtClean="0">
                <a:solidFill>
                  <a:schemeClr val="tx1"/>
                </a:solidFill>
                <a:effectLst/>
                <a:latin typeface="+mn-lt"/>
                <a:ea typeface="+mn-ea"/>
                <a:cs typeface="+mn-cs"/>
              </a:rPr>
              <a:t>Перфекционизм</a:t>
            </a:r>
            <a:r>
              <a:rPr lang="ru-RU" sz="1200" kern="1200" dirty="0" smtClean="0">
                <a:solidFill>
                  <a:schemeClr val="tx1"/>
                </a:solidFill>
                <a:effectLst/>
                <a:latin typeface="+mn-lt"/>
                <a:ea typeface="+mn-ea"/>
                <a:cs typeface="+mn-cs"/>
              </a:rPr>
              <a:t>: Наполненный плодами саморазрушения». Христианство сегодня. </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24</a:t>
            </a:fld>
            <a:endParaRPr lang="en-US"/>
          </a:p>
        </p:txBody>
      </p:sp>
    </p:spTree>
    <p:extLst>
      <p:ext uri="{BB962C8B-B14F-4D97-AF65-F5344CB8AC3E}">
        <p14:creationId xmlns="" xmlns:p14="http://schemas.microsoft.com/office/powerpoint/2010/main" val="1491021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В книге Служители Евангелия Елена Уайт пишет: "Любовь наделяет своего обладателя милостью, правильным поведением и пристойными манерами. Она отражает спокойствие и смягчает голос, она очищает и облагораживает внутренний мир человека". (Уайт 1915, стр. 123 </a:t>
            </a:r>
            <a:r>
              <a:rPr lang="ru-RU" sz="1200" kern="1200" dirty="0" err="1" smtClean="0">
                <a:solidFill>
                  <a:schemeClr val="tx1"/>
                </a:solidFill>
                <a:latin typeface="+mn-lt"/>
                <a:ea typeface="+mn-ea"/>
                <a:cs typeface="+mn-cs"/>
              </a:rPr>
              <a:t>ориг</a:t>
            </a:r>
            <a:r>
              <a:rPr lang="ru-RU" sz="1200" kern="1200" dirty="0" smtClean="0">
                <a:solidFill>
                  <a:schemeClr val="tx1"/>
                </a:solidFill>
                <a:latin typeface="+mn-lt"/>
                <a:ea typeface="+mn-ea"/>
                <a:cs typeface="+mn-cs"/>
              </a:rPr>
              <a:t>.) </a:t>
            </a:r>
            <a:br>
              <a:rPr lang="ru-RU" sz="1200" kern="1200" dirty="0" smtClean="0">
                <a:solidFill>
                  <a:schemeClr val="tx1"/>
                </a:solidFill>
                <a:latin typeface="+mn-lt"/>
                <a:ea typeface="+mn-ea"/>
                <a:cs typeface="+mn-cs"/>
              </a:rPr>
            </a:b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Мы предлагаем прощение и милость тем, кого мы решили любить и дружить, потому что завтра мы будем нуждаться в этой милости.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Елена Уайт 1915 г . Служители Евангелия. Вашингтон </a:t>
            </a:r>
            <a:r>
              <a:rPr lang="ru-RU" sz="1200" kern="1200" dirty="0" err="1" smtClean="0">
                <a:solidFill>
                  <a:schemeClr val="tx1"/>
                </a:solidFill>
                <a:latin typeface="+mn-lt"/>
                <a:ea typeface="+mn-ea"/>
                <a:cs typeface="+mn-cs"/>
              </a:rPr>
              <a:t>Ди</a:t>
            </a:r>
            <a:r>
              <a:rPr lang="ru-RU" sz="1200" kern="1200" dirty="0" smtClean="0">
                <a:solidFill>
                  <a:schemeClr val="tx1"/>
                </a:solidFill>
                <a:latin typeface="+mn-lt"/>
                <a:ea typeface="+mn-ea"/>
                <a:cs typeface="+mn-cs"/>
              </a:rPr>
              <a:t> Си: Ассоциация </a:t>
            </a:r>
            <a:r>
              <a:rPr lang="ru-RU" sz="1200" kern="1200" dirty="0" err="1" smtClean="0">
                <a:solidFill>
                  <a:schemeClr val="tx1"/>
                </a:solidFill>
                <a:latin typeface="+mn-lt"/>
                <a:ea typeface="+mn-ea"/>
                <a:cs typeface="+mn-cs"/>
              </a:rPr>
              <a:t>Ревью</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энд</a:t>
            </a:r>
            <a:r>
              <a:rPr lang="ru-RU" sz="1200" kern="1200" dirty="0" smtClean="0">
                <a:solidFill>
                  <a:schemeClr val="tx1"/>
                </a:solidFill>
                <a:latin typeface="+mn-lt"/>
                <a:ea typeface="+mn-ea"/>
                <a:cs typeface="+mn-cs"/>
              </a:rPr>
              <a:t> Геральд.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25</a:t>
            </a:fld>
            <a:endParaRPr lang="en-US"/>
          </a:p>
        </p:txBody>
      </p:sp>
    </p:spTree>
    <p:extLst>
      <p:ext uri="{BB962C8B-B14F-4D97-AF65-F5344CB8AC3E}">
        <p14:creationId xmlns="" xmlns:p14="http://schemas.microsoft.com/office/powerpoint/2010/main" val="4033323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ru-RU" sz="1200" kern="1200" dirty="0" smtClean="0">
                <a:solidFill>
                  <a:schemeClr val="tx1"/>
                </a:solidFill>
                <a:latin typeface="+mn-lt"/>
                <a:ea typeface="+mn-ea"/>
                <a:cs typeface="+mn-cs"/>
              </a:rPr>
              <a:t>Благодаря Божьей благодати, готовы ли мы верить или нет в этот общеизвестный факт, но ничто не может заставить Его полюбить нас больше; но что важнее, не ошибиться, ничто не помешает Ему любить нас меньше. Если мы любим Бога, именно Его благодать дарует нам силы быть послушными Ему, и когда мы послушны Ему, наши жизни наполнены радостью. Братья и сестры, дамы и господа, именно эта благодать делает наши отношения спокойными и защищенными, каждый из нас нуждается в том, чтобы найти эту свободу в отношениях. </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26</a:t>
            </a:fld>
            <a:endParaRPr lang="en-US"/>
          </a:p>
        </p:txBody>
      </p:sp>
    </p:spTree>
    <p:extLst>
      <p:ext uri="{BB962C8B-B14F-4D97-AF65-F5344CB8AC3E}">
        <p14:creationId xmlns="" xmlns:p14="http://schemas.microsoft.com/office/powerpoint/2010/main" val="3778705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t>
            </a:r>
            <a:r>
              <a:rPr lang="ru-RU" sz="1200" b="1" kern="1200" dirty="0" smtClean="0">
                <a:solidFill>
                  <a:schemeClr val="tx1"/>
                </a:solidFill>
                <a:latin typeface="+mn-lt"/>
                <a:ea typeface="+mn-ea"/>
                <a:cs typeface="+mn-cs"/>
              </a:rPr>
              <a:t>Поддержка:</a:t>
            </a:r>
            <a:r>
              <a:rPr lang="ru-RU" sz="1200" kern="1200" dirty="0" smtClean="0">
                <a:solidFill>
                  <a:schemeClr val="tx1"/>
                </a:solidFill>
                <a:latin typeface="+mn-lt"/>
                <a:ea typeface="+mn-ea"/>
                <a:cs typeface="+mn-cs"/>
              </a:rPr>
              <a:t> Третий элемент, который приносит свободу в отношения - </a:t>
            </a:r>
            <a:r>
              <a:rPr lang="ru-RU" sz="1200" b="1" kern="1200" dirty="0" smtClean="0">
                <a:solidFill>
                  <a:schemeClr val="tx1"/>
                </a:solidFill>
                <a:latin typeface="+mn-lt"/>
                <a:ea typeface="+mn-ea"/>
                <a:cs typeface="+mn-cs"/>
              </a:rPr>
              <a:t>поддержка</a:t>
            </a:r>
            <a:r>
              <a:rPr lang="ru-RU" sz="1200" b="1" i="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Господь хочет, чтобы мы определенно знали, что жизнь - это служение. Служение друг другу. </a:t>
            </a:r>
            <a:endParaRPr lang="en-US" sz="1200" kern="1200" dirty="0" smtClean="0">
              <a:solidFill>
                <a:schemeClr val="tx1"/>
              </a:solidFill>
              <a:effectLst/>
              <a:latin typeface="+mn-lt"/>
              <a:ea typeface="+mn-ea"/>
              <a:cs typeface="+mn-cs"/>
            </a:endParaRP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ru-RU" sz="1200" kern="1200" dirty="0" smtClean="0">
                <a:solidFill>
                  <a:schemeClr val="tx1"/>
                </a:solidFill>
                <a:latin typeface="+mn-lt"/>
                <a:ea typeface="+mn-ea"/>
                <a:cs typeface="+mn-cs"/>
              </a:rPr>
              <a:t>Полномочие- это библейское понятие, которое используется для описания принципа власти, которое без исключения противоположно общему использованию слова власть в наших семьях и обществе. Это активный и намеренный процесс получения другим человеком власти. Тот человек, который наделен полномочиями, должен ободрять и поддерживать других</a:t>
            </a:r>
            <a:r>
              <a:rPr lang="ru-RU" sz="1200" b="1" kern="1200" dirty="0" smtClean="0">
                <a:solidFill>
                  <a:schemeClr val="tx1"/>
                </a:solidFill>
                <a:latin typeface="+mn-lt"/>
                <a:ea typeface="+mn-ea"/>
                <a:cs typeface="+mn-cs"/>
              </a:rPr>
              <a:t>. (1 </a:t>
            </a:r>
            <a:r>
              <a:rPr lang="ru-RU" sz="1200" b="1" kern="1200" dirty="0" err="1" smtClean="0">
                <a:solidFill>
                  <a:schemeClr val="tx1"/>
                </a:solidFill>
                <a:latin typeface="+mn-lt"/>
                <a:ea typeface="+mn-ea"/>
                <a:cs typeface="+mn-cs"/>
              </a:rPr>
              <a:t>Кор</a:t>
            </a:r>
            <a:r>
              <a:rPr lang="ru-RU" sz="1200" b="1" kern="1200" dirty="0" smtClean="0">
                <a:solidFill>
                  <a:schemeClr val="tx1"/>
                </a:solidFill>
                <a:latin typeface="+mn-lt"/>
                <a:ea typeface="+mn-ea"/>
                <a:cs typeface="+mn-cs"/>
              </a:rPr>
              <a:t>. 13:4-6). </a:t>
            </a:r>
            <a:endParaRPr lang="en-US" sz="1200" b="1" kern="1200" dirty="0" smtClean="0">
              <a:solidFill>
                <a:schemeClr val="tx1"/>
              </a:solidFill>
              <a:effectLst/>
              <a:latin typeface="+mn-lt"/>
              <a:ea typeface="+mn-ea"/>
              <a:cs typeface="+mn-cs"/>
            </a:endParaRPr>
          </a:p>
          <a:p>
            <a:pPr>
              <a:lnSpc>
                <a:spcPct val="110000"/>
              </a:lnSpc>
            </a:pPr>
            <a:endParaRPr lang="ru-RU" sz="1200" kern="1200" dirty="0" smtClean="0">
              <a:solidFill>
                <a:schemeClr val="tx1"/>
              </a:solidFill>
              <a:effectLst/>
              <a:latin typeface="+mn-lt"/>
              <a:ea typeface="+mn-ea"/>
              <a:cs typeface="+mn-cs"/>
            </a:endParaRPr>
          </a:p>
          <a:p>
            <a:pPr>
              <a:lnSpc>
                <a:spcPct val="110000"/>
              </a:lnSpc>
            </a:pPr>
            <a:r>
              <a:rPr lang="ru-RU" sz="1200" kern="1200" dirty="0" smtClean="0">
                <a:solidFill>
                  <a:schemeClr val="tx1"/>
                </a:solidFill>
                <a:latin typeface="+mn-lt"/>
                <a:ea typeface="+mn-ea"/>
                <a:cs typeface="+mn-cs"/>
              </a:rPr>
              <a:t>Поддержка - это процесс в котором необходимо помогать другому человеку понять свои силы и потенциал, а также вдохновлять его и направлять в развитии этих качеств. Если мы вдохновляем и пробуждаем людей, мы в свою очередь наделяемся этими качествами и отношения наши улучшаются. </a:t>
            </a:r>
          </a:p>
          <a:p>
            <a:pPr>
              <a:lnSpc>
                <a:spcPct val="110000"/>
              </a:lnSpc>
            </a:pPr>
            <a:endParaRPr lang="en-US" sz="120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Поддержка - это любовь в действии. Что характерно для Иисуса Христа, поэтому члены наших семей должны этому подражать больше всего. Если мы станем практиковать и применять данные Богом полномочия в наших семьях, то мы полностью поменяем взгляд на авторитет Христианского дома. Принуждение и манипуляция - это обратные стороны власти. Эти понятия искажают истинную сущность власти. Власть - это оказание помощи и единство.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27</a:t>
            </a:fld>
            <a:endParaRPr lang="en-US"/>
          </a:p>
        </p:txBody>
      </p:sp>
    </p:spTree>
    <p:extLst>
      <p:ext uri="{BB962C8B-B14F-4D97-AF65-F5344CB8AC3E}">
        <p14:creationId xmlns="" xmlns:p14="http://schemas.microsoft.com/office/powerpoint/2010/main" val="1988336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t>
            </a:r>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Близость: </a:t>
            </a:r>
            <a:r>
              <a:rPr lang="ru-RU" sz="1200" kern="1200" dirty="0" smtClean="0">
                <a:solidFill>
                  <a:schemeClr val="tx1"/>
                </a:solidFill>
                <a:latin typeface="+mn-lt"/>
                <a:ea typeface="+mn-ea"/>
                <a:cs typeface="+mn-cs"/>
              </a:rPr>
              <a:t>Четвертый и последний элемент, который приносит свободу в отношения - близость. Близость означает знать кого-то или, когда тебя знает кто-то в брачных отношениях. </a:t>
            </a:r>
            <a:endParaRPr lang="en-US" sz="1200" kern="1200" dirty="0" smtClean="0">
              <a:solidFill>
                <a:schemeClr val="tx1"/>
              </a:solidFill>
              <a:effectLst/>
              <a:latin typeface="+mn-lt"/>
              <a:ea typeface="+mn-ea"/>
              <a:cs typeface="+mn-cs"/>
            </a:endParaRP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ru-RU" sz="1200" kern="1200" dirty="0" smtClean="0">
                <a:solidFill>
                  <a:schemeClr val="tx1"/>
                </a:solidFill>
                <a:latin typeface="+mn-lt"/>
                <a:ea typeface="+mn-ea"/>
                <a:cs typeface="+mn-cs"/>
              </a:rPr>
              <a:t>У человека есть способность, данная ему Богом, знать друг друга близко. Близость, которую почувствовали Адам и Ева, была способность быть самими собой без каких либо требований. Им не нужно было играть обманчивые роли, потому что они уважали друг друга и не пытались обидеть. </a:t>
            </a:r>
            <a:r>
              <a:rPr lang="ru-RU" sz="1200" b="1" kern="1200" dirty="0" smtClean="0">
                <a:solidFill>
                  <a:schemeClr val="tx1"/>
                </a:solidFill>
                <a:latin typeface="+mn-lt"/>
                <a:ea typeface="+mn-ea"/>
                <a:cs typeface="+mn-cs"/>
              </a:rPr>
              <a:t>(Бытие 2:25) </a:t>
            </a:r>
          </a:p>
          <a:p>
            <a:pPr>
              <a:lnSpc>
                <a:spcPct val="110000"/>
              </a:lnSpc>
            </a:pPr>
            <a:endParaRPr lang="en-US" sz="1200" b="1" kern="1200" dirty="0" smtClean="0">
              <a:solidFill>
                <a:schemeClr val="tx1"/>
              </a:solidFill>
              <a:effectLst/>
              <a:latin typeface="+mn-lt"/>
              <a:ea typeface="+mn-ea"/>
              <a:cs typeface="+mn-cs"/>
            </a:endParaRPr>
          </a:p>
          <a:p>
            <a:pPr>
              <a:lnSpc>
                <a:spcPct val="110000"/>
              </a:lnSpc>
            </a:pPr>
            <a:r>
              <a:rPr lang="ru-RU" sz="1200" kern="1200" dirty="0" smtClean="0">
                <a:solidFill>
                  <a:schemeClr val="tx1"/>
                </a:solidFill>
                <a:latin typeface="+mn-lt"/>
                <a:ea typeface="+mn-ea"/>
                <a:cs typeface="+mn-cs"/>
              </a:rPr>
              <a:t>Стыд порожден страхом быть узнанным близко. Там где живет стыд, члены семьи надевают маски и играют роли друг перед другом. С другой стороны, проследите как Бытие описывает характер семьи до грехопадения, мы видим Бог делает ударение на близости, на том, что они знали друг друга и были в близких отношениях.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ru-RU" sz="1200" kern="1200" dirty="0" smtClean="0">
                <a:solidFill>
                  <a:schemeClr val="tx1"/>
                </a:solidFill>
                <a:latin typeface="+mn-lt"/>
                <a:ea typeface="+mn-ea"/>
                <a:cs typeface="+mn-cs"/>
              </a:rPr>
              <a:t>Многие боятся сегодня вступать в отношения, потому что у них есть страх того, что их отвергнут. Интимность или близость ускользает, потому что они никогда не позволяли себе узнать человека, с которым хотят строить отношения. Они никогда не делились с ним своими чувствами, именно поэтому не было определенной базы для отношений, а было только ощущение пустоты, темноты, неполноценности, которое возникло только из-за отсутствия самораскрытия. </a:t>
            </a:r>
            <a:br>
              <a:rPr lang="ru-RU"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28</a:t>
            </a:fld>
            <a:endParaRPr lang="en-US"/>
          </a:p>
        </p:txBody>
      </p:sp>
    </p:spTree>
    <p:extLst>
      <p:ext uri="{BB962C8B-B14F-4D97-AF65-F5344CB8AC3E}">
        <p14:creationId xmlns="" xmlns:p14="http://schemas.microsoft.com/office/powerpoint/2010/main" val="2020005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5000"/>
            <a:ext cx="2466975" cy="1851025"/>
          </a:xfrm>
        </p:spPr>
      </p:sp>
      <p:sp>
        <p:nvSpPr>
          <p:cNvPr id="3" name="Notes Placeholder 2"/>
          <p:cNvSpPr>
            <a:spLocks noGrp="1"/>
          </p:cNvSpPr>
          <p:nvPr>
            <p:ph type="body" idx="1"/>
          </p:nvPr>
        </p:nvSpPr>
        <p:spPr>
          <a:xfrm>
            <a:off x="685800" y="2461128"/>
            <a:ext cx="5717940" cy="4114800"/>
          </a:xfrm>
        </p:spPr>
        <p:txBody>
          <a:bodyPr/>
          <a:lstStyle/>
          <a:p>
            <a:pPr>
              <a:lnSpc>
                <a:spcPct val="110000"/>
              </a:lnSpc>
            </a:pPr>
            <a:r>
              <a:rPr lang="ru-RU" sz="1200" kern="1200" dirty="0" smtClean="0">
                <a:solidFill>
                  <a:schemeClr val="tx1"/>
                </a:solidFill>
                <a:latin typeface="+mn-lt"/>
                <a:ea typeface="+mn-ea"/>
                <a:cs typeface="+mn-cs"/>
              </a:rPr>
              <a:t> Чтобы общаться открыто и свободно друг с другом в семье, должно быть доверие и обязанности. Библия говорит нам в </a:t>
            </a:r>
            <a:r>
              <a:rPr lang="ru-RU" sz="1200" b="1" kern="1200" dirty="0" smtClean="0">
                <a:solidFill>
                  <a:schemeClr val="tx1"/>
                </a:solidFill>
                <a:latin typeface="+mn-lt"/>
                <a:ea typeface="+mn-ea"/>
                <a:cs typeface="+mn-cs"/>
              </a:rPr>
              <a:t>1 Ин. 4:18: "В любви нет страха, но совершенная любовь изгоняет страх." </a:t>
            </a:r>
            <a:endParaRPr lang="en-US" sz="1200" b="1" kern="1200" dirty="0" smtClean="0">
              <a:solidFill>
                <a:schemeClr val="tx1"/>
              </a:solidFill>
              <a:effectLst/>
              <a:latin typeface="+mn-lt"/>
              <a:ea typeface="+mn-ea"/>
              <a:cs typeface="+mn-cs"/>
            </a:endParaRPr>
          </a:p>
          <a:p>
            <a:pPr>
              <a:lnSpc>
                <a:spcPct val="110000"/>
              </a:lnSpc>
            </a:pPr>
            <a:endParaRPr lang="ru-RU" sz="1200" kern="1200" dirty="0" smtClean="0">
              <a:solidFill>
                <a:schemeClr val="tx1"/>
              </a:solidFill>
              <a:effectLst/>
              <a:latin typeface="+mn-lt"/>
              <a:ea typeface="+mn-ea"/>
              <a:cs typeface="+mn-cs"/>
            </a:endParaRPr>
          </a:p>
          <a:p>
            <a:pPr>
              <a:lnSpc>
                <a:spcPct val="110000"/>
              </a:lnSpc>
            </a:pPr>
            <a:r>
              <a:rPr lang="ru-RU" sz="1200" kern="1200" dirty="0" smtClean="0">
                <a:solidFill>
                  <a:schemeClr val="tx1"/>
                </a:solidFill>
                <a:latin typeface="+mn-lt"/>
                <a:ea typeface="+mn-ea"/>
                <a:cs typeface="+mn-cs"/>
              </a:rPr>
              <a:t>Члены семьи, у которых в основе любовь данная заветом, и которые живут в атмосфере благодати и помощи друг другу, смогут общаться и выражаться так, как будто они очень близко знаю друг друга. </a:t>
            </a:r>
          </a:p>
          <a:p>
            <a:pPr>
              <a:lnSpc>
                <a:spcPct val="110000"/>
              </a:lnSpc>
            </a:pPr>
            <a:endParaRPr lang="en-US" sz="120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Модель безусловной любви Иисуса помогает увидеть картину близости в общении, которая должна быть в семейных отношениях и не только. Прощение и быть прощенным - это важная часть обновления. Необходимым станет исповедь, и принятие прощения. Эти два направления помогут нам понять незавершенные проблемы между членами семьи. В близости нет необходимости стыдиться признавать ошибки и просить прощения и примирения. Действительно, только когда мы сделаем шаг к пониманию того, что Иисус сделал для нас и продолжает делать каждый день, мы сможем достигнуть этой близости друг с другом и найти полное удовлетворение во взаимоотношениях. </a:t>
            </a:r>
          </a:p>
          <a:p>
            <a:pPr>
              <a:lnSpc>
                <a:spcPct val="110000"/>
              </a:lnSpc>
            </a:pPr>
            <a:r>
              <a:rPr lang="en-US" sz="1200" kern="1200" dirty="0" smtClean="0">
                <a:solidFill>
                  <a:schemeClr val="tx1"/>
                </a:solidFill>
                <a:effectLst/>
                <a:latin typeface="+mn-lt"/>
                <a:ea typeface="+mn-ea"/>
                <a:cs typeface="+mn-cs"/>
              </a:rPr>
              <a:t> </a:t>
            </a:r>
          </a:p>
          <a:p>
            <a:r>
              <a:rPr lang="ru-RU" sz="1200" b="1" kern="1200" dirty="0" smtClean="0">
                <a:solidFill>
                  <a:schemeClr val="tx1"/>
                </a:solidFill>
                <a:latin typeface="+mn-lt"/>
                <a:ea typeface="+mn-ea"/>
                <a:cs typeface="+mn-cs"/>
              </a:rPr>
              <a:t>Заключение </a:t>
            </a:r>
            <a:br>
              <a:rPr lang="ru-RU" sz="1200" b="1" kern="1200" dirty="0" smtClean="0">
                <a:solidFill>
                  <a:schemeClr val="tx1"/>
                </a:solidFill>
                <a:latin typeface="+mn-lt"/>
                <a:ea typeface="+mn-ea"/>
                <a:cs typeface="+mn-cs"/>
              </a:rPr>
            </a:b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Сегодня многие понимают, что их отношения далеки от этой модели. В тех семьях, где насилие не проникло, мы просим вас постараться сохранить эту модель с помощью Духа Святого. В семьи , где насилие уже нанесло свой разрушительный визит, умоляем обратитесь за помощью к профессионалам и начните как можно быстрее решать эту проблему. </a:t>
            </a:r>
          </a:p>
          <a:p>
            <a:pPr>
              <a:lnSpc>
                <a:spcPct val="110000"/>
              </a:lnSpc>
            </a:pPr>
            <a:endParaRPr lang="en-US" sz="120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Чтобы обладать свободными отношениями, нужно строить отношения основанные на завете, чтобы они были наполнены благодатью (прощением), властью и близостью. Только С Иисусом Христом это возможно. Приглашаем вас сегодня заново пригласить Его в свои сердца.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29</a:t>
            </a:fld>
            <a:endParaRPr lang="en-US"/>
          </a:p>
        </p:txBody>
      </p:sp>
    </p:spTree>
    <p:extLst>
      <p:ext uri="{BB962C8B-B14F-4D97-AF65-F5344CB8AC3E}">
        <p14:creationId xmlns="" xmlns:p14="http://schemas.microsoft.com/office/powerpoint/2010/main" val="368320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Божий взгляд на отношения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Библии в книге </a:t>
            </a:r>
            <a:r>
              <a:rPr lang="ru-RU" sz="1200" kern="1200" dirty="0" err="1" smtClean="0">
                <a:solidFill>
                  <a:schemeClr val="tx1"/>
                </a:solidFill>
                <a:latin typeface="+mn-lt"/>
                <a:ea typeface="+mn-ea"/>
                <a:cs typeface="+mn-cs"/>
              </a:rPr>
              <a:t>Галатам</a:t>
            </a:r>
            <a:r>
              <a:rPr lang="ru-RU" sz="1200" kern="1200" dirty="0" smtClean="0">
                <a:solidFill>
                  <a:schemeClr val="tx1"/>
                </a:solidFill>
                <a:latin typeface="+mn-lt"/>
                <a:ea typeface="+mn-ea"/>
                <a:cs typeface="+mn-cs"/>
              </a:rPr>
              <a:t> 5:22-26 сказано:</a:t>
            </a:r>
            <a:r>
              <a:rPr lang="ru-RU" sz="1200" i="1" kern="1200" dirty="0" smtClean="0">
                <a:solidFill>
                  <a:schemeClr val="tx1"/>
                </a:solidFill>
                <a:latin typeface="+mn-lt"/>
                <a:ea typeface="+mn-ea"/>
                <a:cs typeface="+mn-cs"/>
              </a:rPr>
              <a:t> " Плод же духа: любовь, радость, мир, долготерпение, благость, милосердие, вера, кротость, воздержание. На таковых нет закона. Но те, которые Христовы, распяли плоть по страстями и похотями. Если мы живем духом, то по духу и поступать должны. Не будем тщеславиться, друг друга раздражать, друг другу завидовать."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62472E6-24D8-6549-8374-269FA915840B}" type="slidenum">
              <a:rPr lang="en-US" smtClean="0"/>
              <a:pPr/>
              <a:t>3</a:t>
            </a:fld>
            <a:endParaRPr lang="en-US"/>
          </a:p>
        </p:txBody>
      </p:sp>
    </p:spTree>
    <p:extLst>
      <p:ext uri="{BB962C8B-B14F-4D97-AF65-F5344CB8AC3E}">
        <p14:creationId xmlns="" xmlns:p14="http://schemas.microsoft.com/office/powerpoint/2010/main" val="394528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93750"/>
            <a:ext cx="3087688" cy="2316163"/>
          </a:xfrm>
        </p:spPr>
      </p:sp>
      <p:sp>
        <p:nvSpPr>
          <p:cNvPr id="3" name="Notes Placeholder 2"/>
          <p:cNvSpPr>
            <a:spLocks noGrp="1"/>
          </p:cNvSpPr>
          <p:nvPr>
            <p:ph type="body" idx="1"/>
          </p:nvPr>
        </p:nvSpPr>
        <p:spPr>
          <a:xfrm>
            <a:off x="685800" y="3267360"/>
            <a:ext cx="5486400" cy="4114800"/>
          </a:xfrm>
        </p:spPr>
        <p: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При написании послания к </a:t>
            </a:r>
            <a:r>
              <a:rPr lang="ru-RU" sz="1200" kern="1200" dirty="0" err="1" smtClean="0">
                <a:solidFill>
                  <a:schemeClr val="tx1"/>
                </a:solidFill>
                <a:latin typeface="+mn-lt"/>
                <a:ea typeface="+mn-ea"/>
                <a:cs typeface="+mn-cs"/>
              </a:rPr>
              <a:t>Галатам</a:t>
            </a:r>
            <a:r>
              <a:rPr lang="ru-RU" sz="1200" kern="1200" dirty="0" smtClean="0">
                <a:solidFill>
                  <a:schemeClr val="tx1"/>
                </a:solidFill>
                <a:latin typeface="+mn-lt"/>
                <a:ea typeface="+mn-ea"/>
                <a:cs typeface="+mn-cs"/>
              </a:rPr>
              <a:t> апостол Павел преследовал три тесно связанных цели: 1) Он защищал свой авторитет как апостола, так как некоторые ставили под сомнение его подлинность, 2) он провозглашал весть евангелия, и 3) он показывал, что евангельскую весть можно применять в повседневной христианской жизни, но возможно это только  силой Духа Святого.</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ru-RU" sz="1200" kern="1200" dirty="0" smtClean="0">
                <a:solidFill>
                  <a:schemeClr val="tx1"/>
                </a:solidFill>
                <a:latin typeface="+mn-lt"/>
                <a:ea typeface="+mn-ea"/>
                <a:cs typeface="+mn-cs"/>
              </a:rPr>
              <a:t>В этом отрывке апостол Павел напоминает нам: когда человек становиться христианином, необходимость веры во Христа не уменьшается. Мы должны жить верой силой Иисуса Христа и Духа Святого. </a:t>
            </a:r>
          </a:p>
          <a:p>
            <a:pPr>
              <a:lnSpc>
                <a:spcPct val="110000"/>
              </a:lnSpc>
            </a:pPr>
            <a:endParaRPr lang="en-US" dirty="0"/>
          </a:p>
          <a:p>
            <a:pPr marL="0" marR="0" indent="0" algn="l" defTabSz="4572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latin typeface="+mn-lt"/>
                <a:ea typeface="+mn-ea"/>
                <a:cs typeface="+mn-cs"/>
              </a:rPr>
              <a:t>Зависимость от Божьего руководства помогает избежать последствий от нашего поведения, которое проявляется по причине нашей греховной сущности. Павел показывает, что свобода во Христе - это водительство Духа Святого в нашем образе жизни "в рамках нового закона, который был дан Христом: закон любви".</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Докери</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Д</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a:t>
            </a:r>
            <a:r>
              <a:rPr lang="en-US"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Батлер</a:t>
            </a:r>
            <a:r>
              <a:rPr lang="en-US" sz="1200" kern="1200" dirty="0" smtClean="0">
                <a:solidFill>
                  <a:schemeClr val="tx1"/>
                </a:solidFill>
                <a:effectLst/>
                <a:latin typeface="+mn-lt"/>
                <a:ea typeface="+mn-ea"/>
                <a:cs typeface="+mn-cs"/>
              </a:rPr>
              <a:t>, T. C., </a:t>
            </a:r>
            <a:r>
              <a:rPr lang="ru-RU" sz="1200" kern="1200" dirty="0" smtClean="0">
                <a:solidFill>
                  <a:schemeClr val="tx1"/>
                </a:solidFill>
                <a:effectLst/>
                <a:latin typeface="+mn-lt"/>
                <a:ea typeface="+mn-ea"/>
                <a:cs typeface="+mn-cs"/>
              </a:rPr>
              <a:t>Черч</a:t>
            </a:r>
            <a:r>
              <a:rPr lang="en-US" sz="1200" kern="1200" dirty="0" smtClean="0">
                <a:solidFill>
                  <a:schemeClr val="tx1"/>
                </a:solidFill>
                <a:effectLst/>
                <a:latin typeface="+mn-lt"/>
                <a:ea typeface="+mn-ea"/>
                <a:cs typeface="+mn-cs"/>
              </a:rPr>
              <a:t>, C. </a:t>
            </a:r>
            <a:r>
              <a:rPr lang="ru-RU" sz="1200" kern="1200" dirty="0" smtClean="0">
                <a:solidFill>
                  <a:schemeClr val="tx1"/>
                </a:solidFill>
                <a:effectLst/>
                <a:latin typeface="+mn-lt"/>
                <a:ea typeface="+mn-ea"/>
                <a:cs typeface="+mn-cs"/>
              </a:rPr>
              <a:t>Л</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Скот</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Л</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Л</a:t>
            </a:r>
            <a:r>
              <a:rPr lang="en-US" sz="1200" kern="1200" dirty="0" smtClean="0">
                <a:solidFill>
                  <a:schemeClr val="tx1"/>
                </a:solidFill>
                <a:effectLst/>
                <a:latin typeface="+mn-lt"/>
                <a:ea typeface="+mn-ea"/>
                <a:cs typeface="+mn-cs"/>
              </a:rPr>
              <a:t>.,</a:t>
            </a:r>
            <a:r>
              <a:rPr lang="ru-RU" sz="1200" kern="1200" baseline="0" dirty="0" smtClean="0">
                <a:solidFill>
                  <a:schemeClr val="tx1"/>
                </a:solidFill>
                <a:effectLst/>
                <a:latin typeface="+mn-lt"/>
                <a:ea typeface="+mn-ea"/>
                <a:cs typeface="+mn-cs"/>
              </a:rPr>
              <a:t> </a:t>
            </a:r>
            <a:r>
              <a:rPr lang="ru-RU" sz="1200" kern="1200" baseline="0" dirty="0" err="1" smtClean="0">
                <a:solidFill>
                  <a:schemeClr val="tx1"/>
                </a:solidFill>
                <a:effectLst/>
                <a:latin typeface="+mn-lt"/>
                <a:ea typeface="+mn-ea"/>
                <a:cs typeface="+mn-cs"/>
              </a:rPr>
              <a:t>Элис</a:t>
            </a:r>
            <a:r>
              <a:rPr lang="ru-RU" sz="1200" kern="1200" baseline="0" dirty="0" smtClean="0">
                <a:solidFill>
                  <a:schemeClr val="tx1"/>
                </a:solidFill>
                <a:effectLst/>
                <a:latin typeface="+mn-lt"/>
                <a:ea typeface="+mn-ea"/>
                <a:cs typeface="+mn-cs"/>
              </a:rPr>
              <a:t> Смит</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М</a:t>
            </a:r>
            <a:r>
              <a:rPr lang="en-US" sz="1200" kern="1200" dirty="0" smtClean="0">
                <a:solidFill>
                  <a:schemeClr val="tx1"/>
                </a:solidFill>
                <a:effectLst/>
                <a:latin typeface="+mn-lt"/>
                <a:ea typeface="+mn-ea"/>
                <a:cs typeface="+mn-cs"/>
              </a:rPr>
              <a:t>. A., </a:t>
            </a:r>
            <a:r>
              <a:rPr lang="ru-RU" sz="1200" kern="1200" dirty="0" smtClean="0">
                <a:solidFill>
                  <a:schemeClr val="tx1"/>
                </a:solidFill>
                <a:effectLst/>
                <a:latin typeface="+mn-lt"/>
                <a:ea typeface="+mn-ea"/>
                <a:cs typeface="+mn-cs"/>
              </a:rPr>
              <a:t>Уайт</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Дж</a:t>
            </a:r>
            <a:r>
              <a:rPr lang="en-US" sz="1200" kern="1200" dirty="0" smtClean="0">
                <a:solidFill>
                  <a:schemeClr val="tx1"/>
                </a:solidFill>
                <a:effectLst/>
                <a:latin typeface="+mn-lt"/>
                <a:ea typeface="+mn-ea"/>
                <a:cs typeface="+mn-cs"/>
              </a:rPr>
              <a:t>. E., </a:t>
            </a:r>
            <a:r>
              <a:rPr lang="ru-RU" sz="1200" kern="1200" dirty="0" smtClean="0">
                <a:solidFill>
                  <a:schemeClr val="tx1"/>
                </a:solidFill>
                <a:effectLst/>
                <a:latin typeface="+mn-lt"/>
                <a:ea typeface="+mn-ea"/>
                <a:cs typeface="+mn-cs"/>
              </a:rPr>
              <a:t>и</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Издательство </a:t>
            </a:r>
            <a:r>
              <a:rPr lang="ru-RU" sz="1200" kern="1200" dirty="0" err="1" smtClean="0">
                <a:solidFill>
                  <a:schemeClr val="tx1"/>
                </a:solidFill>
                <a:effectLst/>
                <a:latin typeface="+mn-lt"/>
                <a:ea typeface="+mn-ea"/>
                <a:cs typeface="+mn-cs"/>
              </a:rPr>
              <a:t>Холман</a:t>
            </a:r>
            <a:r>
              <a:rPr lang="en-US"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Байбл</a:t>
            </a:r>
            <a:r>
              <a:rPr lang="en-US"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Нашвилл</a:t>
            </a:r>
            <a:r>
              <a:rPr lang="en-US" sz="1200" kern="1200" dirty="0" smtClean="0">
                <a:solidFill>
                  <a:schemeClr val="tx1"/>
                </a:solidFill>
                <a:effectLst/>
                <a:latin typeface="+mn-lt"/>
                <a:ea typeface="+mn-ea"/>
                <a:cs typeface="+mn-cs"/>
              </a:rPr>
              <a:t>, T. . (1992). </a:t>
            </a:r>
            <a:r>
              <a:rPr lang="ru-RU" sz="1200" kern="1200" dirty="0" smtClean="0">
                <a:solidFill>
                  <a:schemeClr val="tx1"/>
                </a:solidFill>
                <a:effectLst/>
                <a:latin typeface="+mn-lt"/>
                <a:ea typeface="+mn-ea"/>
                <a:cs typeface="+mn-cs"/>
              </a:rPr>
              <a:t>Руководство </a:t>
            </a:r>
            <a:r>
              <a:rPr lang="ru-RU" sz="1200" kern="1200" dirty="0" err="1" smtClean="0">
                <a:solidFill>
                  <a:schemeClr val="tx1"/>
                </a:solidFill>
                <a:effectLst/>
                <a:latin typeface="+mn-lt"/>
                <a:ea typeface="+mn-ea"/>
                <a:cs typeface="+mn-cs"/>
              </a:rPr>
              <a:t>Холман</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Байбл</a:t>
            </a:r>
            <a:r>
              <a:rPr lang="en-US"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Нашвилл</a:t>
            </a:r>
            <a:r>
              <a:rPr lang="en-US"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Теннесси</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Издательство </a:t>
            </a:r>
            <a:r>
              <a:rPr lang="ru-RU" sz="1200" kern="1200" dirty="0" err="1" smtClean="0">
                <a:solidFill>
                  <a:schemeClr val="tx1"/>
                </a:solidFill>
                <a:effectLst/>
                <a:latin typeface="+mn-lt"/>
                <a:ea typeface="+mn-ea"/>
                <a:cs typeface="+mn-cs"/>
              </a:rPr>
              <a:t>Холман</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Байбл</a:t>
            </a:r>
            <a:r>
              <a:rPr lang="en-US" sz="1200" kern="1200" dirty="0" smtClean="0">
                <a:solidFill>
                  <a:schemeClr val="tx1"/>
                </a:solidFill>
                <a:effectLst/>
                <a:latin typeface="+mn-lt"/>
                <a:ea typeface="+mn-ea"/>
                <a:cs typeface="+mn-cs"/>
              </a:rPr>
              <a:t>.</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4</a:t>
            </a:fld>
            <a:endParaRPr lang="en-US"/>
          </a:p>
        </p:txBody>
      </p:sp>
    </p:spTree>
    <p:extLst>
      <p:ext uri="{BB962C8B-B14F-4D97-AF65-F5344CB8AC3E}">
        <p14:creationId xmlns="" xmlns:p14="http://schemas.microsoft.com/office/powerpoint/2010/main" val="4198531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ru-RU" sz="1200" kern="1200" dirty="0" smtClean="0">
                <a:solidFill>
                  <a:schemeClr val="tx1"/>
                </a:solidFill>
                <a:latin typeface="+mn-lt"/>
                <a:ea typeface="+mn-ea"/>
                <a:cs typeface="+mn-cs"/>
              </a:rPr>
              <a:t>Истинная свобода во Христе означает не потакание своим желаниям, при котором верующие применяют деструктивные методы в отношениях друг с другом, но истинную свободу, которая проявляется в любви к Богу и окружающим. Однако, настоящая любовь не приходит сама собой. На самом деле, она появляется вне тела, поэтому, необходимо руководствоваться Духом Святым в наших поступках, отношениях и решениях.</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5</a:t>
            </a:fld>
            <a:endParaRPr lang="en-US"/>
          </a:p>
        </p:txBody>
      </p:sp>
    </p:spTree>
    <p:extLst>
      <p:ext uri="{BB962C8B-B14F-4D97-AF65-F5344CB8AC3E}">
        <p14:creationId xmlns="" xmlns:p14="http://schemas.microsoft.com/office/powerpoint/2010/main" val="17130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ru-RU" sz="1200" b="1" kern="1200" dirty="0" smtClean="0">
                <a:solidFill>
                  <a:schemeClr val="tx1"/>
                </a:solidFill>
                <a:effectLst/>
                <a:latin typeface="+mn-lt"/>
                <a:ea typeface="+mn-ea"/>
                <a:cs typeface="+mn-cs"/>
              </a:rPr>
              <a:t>Понятие</a:t>
            </a:r>
            <a:r>
              <a:rPr lang="ru-RU" sz="1200" b="1" kern="1200" baseline="0" dirty="0" smtClean="0">
                <a:solidFill>
                  <a:schemeClr val="tx1"/>
                </a:solidFill>
                <a:effectLst/>
                <a:latin typeface="+mn-lt"/>
                <a:ea typeface="+mn-ea"/>
                <a:cs typeface="+mn-cs"/>
              </a:rPr>
              <a:t> насилия в Писании и Богословии</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 </a:t>
            </a:r>
          </a:p>
          <a:p>
            <a:pPr>
              <a:lnSpc>
                <a:spcPct val="110000"/>
              </a:lnSpc>
            </a:pPr>
            <a:r>
              <a:rPr lang="ru-RU" sz="1200" kern="1200" dirty="0" smtClean="0">
                <a:solidFill>
                  <a:schemeClr val="tx1"/>
                </a:solidFill>
                <a:latin typeface="+mn-lt"/>
                <a:ea typeface="+mn-ea"/>
                <a:cs typeface="+mn-cs"/>
              </a:rPr>
              <a:t>Если основная весть в Библии - это любовь, то когда мы изучаем и рассматриваем результаты действия насилия, мы видим как далеко мы отошли от Божественного идеала человеческих отношений. Многие изображают себя христианами, учениками Христа, а сами в себе не несут ни одну из характеристик Христа. </a:t>
            </a:r>
          </a:p>
          <a:p>
            <a:pPr>
              <a:lnSpc>
                <a:spcPct val="110000"/>
              </a:lnSpc>
            </a:pPr>
            <a:endParaRPr lang="en-US" dirty="0"/>
          </a:p>
          <a:p>
            <a:pPr>
              <a:lnSpc>
                <a:spcPct val="110000"/>
              </a:lnSpc>
            </a:pPr>
            <a:r>
              <a:rPr lang="ru-RU" sz="1200" kern="1200" dirty="0" smtClean="0">
                <a:solidFill>
                  <a:schemeClr val="tx1"/>
                </a:solidFill>
                <a:latin typeface="+mn-lt"/>
                <a:ea typeface="+mn-ea"/>
                <a:cs typeface="+mn-cs"/>
              </a:rPr>
              <a:t>К сожалению, во многих ситуациях эти нарушители извращают Писание и богословие дабы оправдать свой жестокий нрав. К тому же, другие в хорошем смысле помощники также не правильно используют советы Библии, чтобы убедить жертв принять повторяющееся насильственное поведение в своих семьях. Это не корректное использование Писания может стать опасным и даже летальным окончанием для тех, кто вовлечен в эту проблему. </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6</a:t>
            </a:fld>
            <a:endParaRPr lang="en-US"/>
          </a:p>
        </p:txBody>
      </p:sp>
    </p:spTree>
    <p:extLst>
      <p:ext uri="{BB962C8B-B14F-4D97-AF65-F5344CB8AC3E}">
        <p14:creationId xmlns="" xmlns:p14="http://schemas.microsoft.com/office/powerpoint/2010/main" val="1816124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ru-RU" sz="1200" kern="1200" dirty="0" smtClean="0">
                <a:solidFill>
                  <a:schemeClr val="tx1"/>
                </a:solidFill>
                <a:latin typeface="+mn-lt"/>
                <a:ea typeface="+mn-ea"/>
                <a:cs typeface="+mn-cs"/>
              </a:rPr>
              <a:t>Религиозное общество не может молчать. Молчание только усугубит положение и не даст до конца понять проблему домашнего насилия и не приведет ни каким изменениям.  Церковь может помочь остановить насилие и создать здоровую окружающую среду для детей, подростков и взрослых.</a:t>
            </a:r>
          </a:p>
          <a:p>
            <a:pPr>
              <a:lnSpc>
                <a:spcPct val="110000"/>
              </a:lnSpc>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Сегодня в этом коротком рассуждении мы рассмотрим проблему домашнего насилия и как оно влияет на наше общество, включая и церковь. Также мы обсудим здоровые и благочестивые взаимоотношения.  Участие церкви Адвентистов Седьмого Дня в программе “</a:t>
            </a:r>
            <a:r>
              <a:rPr lang="en-US" sz="1200" kern="1200" dirty="0" smtClean="0">
                <a:solidFill>
                  <a:schemeClr val="tx1"/>
                </a:solidFill>
                <a:latin typeface="+mn-lt"/>
                <a:ea typeface="+mn-ea"/>
                <a:cs typeface="+mn-cs"/>
              </a:rPr>
              <a:t>Ending It Now</a:t>
            </a:r>
            <a:r>
              <a:rPr lang="ru-RU" sz="1200" kern="1200" dirty="0" smtClean="0">
                <a:solidFill>
                  <a:schemeClr val="tx1"/>
                </a:solidFill>
                <a:latin typeface="+mn-lt"/>
                <a:ea typeface="+mn-ea"/>
                <a:cs typeface="+mn-cs"/>
              </a:rPr>
              <a:t>” ("Закончим это сейчас" букв. </a:t>
            </a:r>
            <a:r>
              <a:rPr lang="ru-RU" sz="1200" kern="1200" dirty="0" err="1" smtClean="0">
                <a:solidFill>
                  <a:schemeClr val="tx1"/>
                </a:solidFill>
                <a:latin typeface="+mn-lt"/>
                <a:ea typeface="+mn-ea"/>
                <a:cs typeface="+mn-cs"/>
              </a:rPr>
              <a:t>пер-д</a:t>
            </a:r>
            <a:r>
              <a:rPr lang="ru-RU" sz="1200" kern="1200" dirty="0" smtClean="0">
                <a:solidFill>
                  <a:schemeClr val="tx1"/>
                </a:solidFill>
                <a:latin typeface="+mn-lt"/>
                <a:ea typeface="+mn-ea"/>
                <a:cs typeface="+mn-cs"/>
              </a:rPr>
              <a:t>.) означает остановить и предотвратить насилие снабдив каждого человека и семьи необходимыми навыками и способностями развивать здоровые отношения.</a:t>
            </a:r>
            <a:endParaRPr lang="en-US" sz="1200" kern="1200" dirty="0" smtClean="0">
              <a:solidFill>
                <a:schemeClr val="tx1"/>
              </a:solidFill>
              <a:effectLst/>
              <a:latin typeface="+mn-lt"/>
              <a:ea typeface="+mn-ea"/>
              <a:cs typeface="+mn-cs"/>
            </a:endParaRP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7</a:t>
            </a:fld>
            <a:endParaRPr lang="en-US"/>
          </a:p>
        </p:txBody>
      </p:sp>
    </p:spTree>
    <p:extLst>
      <p:ext uri="{BB962C8B-B14F-4D97-AF65-F5344CB8AC3E}">
        <p14:creationId xmlns="" xmlns:p14="http://schemas.microsoft.com/office/powerpoint/2010/main" val="49151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Краткий обзор проблемы насилия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Мы живем в век жестокости и насилия. Наши чувства атакует жестокость в СМИ, музыке, телевидении. Многие являются мишенью для жестокости, и жертвами зачатую становятся дети.  Любой может стать жертвой насилия, однако статистика говорит о том, что женщины и дети больше всех становятся мишенями. Мужчины также могут стать жертвами насилия, но в меньшем количестве (возможно из-за недостатка информации). Не взирая на то, кто является жертвой, домашнее или семейное насилие не совместимо с Божьим Словом. </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8</a:t>
            </a:fld>
            <a:endParaRPr lang="en-US"/>
          </a:p>
        </p:txBody>
      </p:sp>
    </p:spTree>
    <p:extLst>
      <p:ext uri="{BB962C8B-B14F-4D97-AF65-F5344CB8AC3E}">
        <p14:creationId xmlns="" xmlns:p14="http://schemas.microsoft.com/office/powerpoint/2010/main" val="93009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Что означает домашнее насилие?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Давайте посмотрим некоторые определения этого термина и рассмотрим общую информацию. Домашнее насилие включает физическое, сексуальное и эмоциональное насилие. Утверждать, что какое то из видов насилия является сильнее, нельзя, любое насилие в целом носит разрушающий характер.   </a:t>
            </a:r>
          </a:p>
          <a:p>
            <a:r>
              <a:rPr lang="ru-RU" sz="1200" kern="1200" dirty="0" smtClean="0">
                <a:solidFill>
                  <a:schemeClr val="tx1"/>
                </a:solidFill>
                <a:latin typeface="+mn-lt"/>
                <a:ea typeface="+mn-ea"/>
                <a:cs typeface="+mn-cs"/>
              </a:rPr>
              <a:t> </a:t>
            </a:r>
          </a:p>
          <a:p>
            <a:r>
              <a:rPr lang="ru-RU" sz="1200" b="1" i="1" kern="1200" dirty="0" smtClean="0">
                <a:solidFill>
                  <a:schemeClr val="tx1"/>
                </a:solidFill>
                <a:latin typeface="+mn-lt"/>
                <a:ea typeface="+mn-ea"/>
                <a:cs typeface="+mn-cs"/>
              </a:rPr>
              <a:t>Физическое насилие</a:t>
            </a:r>
            <a:r>
              <a:rPr lang="ru-RU" sz="1200" kern="1200" dirty="0" smtClean="0">
                <a:solidFill>
                  <a:schemeClr val="tx1"/>
                </a:solidFill>
                <a:latin typeface="+mn-lt"/>
                <a:ea typeface="+mn-ea"/>
                <a:cs typeface="+mn-cs"/>
              </a:rPr>
              <a:t> - это поведение, сопровождающееся наносящимися ударами и толчками, что может обострить ситуацию, и человек может нанести более губительные травмы. Так, малейшее появление гнева может привести даже к убийству. </a:t>
            </a:r>
            <a:br>
              <a:rPr lang="ru-RU" sz="1200" kern="1200" dirty="0" smtClean="0">
                <a:solidFill>
                  <a:schemeClr val="tx1"/>
                </a:solidFill>
                <a:latin typeface="+mn-lt"/>
                <a:ea typeface="+mn-ea"/>
                <a:cs typeface="+mn-cs"/>
              </a:rPr>
            </a:b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Сексуальное насилие</a:t>
            </a:r>
            <a:r>
              <a:rPr lang="ru-RU" sz="1200" kern="1200" dirty="0" smtClean="0">
                <a:solidFill>
                  <a:schemeClr val="tx1"/>
                </a:solidFill>
                <a:latin typeface="+mn-lt"/>
                <a:ea typeface="+mn-ea"/>
                <a:cs typeface="+mn-cs"/>
              </a:rPr>
              <a:t> - это поведение, которое включает в себя непристойные приставания, касания и вербальные некорректные замечания. Изнасилование, нападение и половой акт также включено в эту категорию.  </a:t>
            </a:r>
            <a:br>
              <a:rPr lang="ru-RU" sz="1200" kern="1200" dirty="0" smtClean="0">
                <a:solidFill>
                  <a:schemeClr val="tx1"/>
                </a:solidFill>
                <a:latin typeface="+mn-lt"/>
                <a:ea typeface="+mn-ea"/>
                <a:cs typeface="+mn-cs"/>
              </a:rPr>
            </a:b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Эмоциональное насилие</a:t>
            </a:r>
            <a:r>
              <a:rPr lang="ru-RU" sz="1200" kern="1200" dirty="0" smtClean="0">
                <a:solidFill>
                  <a:schemeClr val="tx1"/>
                </a:solidFill>
                <a:latin typeface="+mn-lt"/>
                <a:ea typeface="+mn-ea"/>
                <a:cs typeface="+mn-cs"/>
              </a:rPr>
              <a:t> - это поведение, при котором личность постоянно  унижается и недооценивается. Оно включает в себя вербальные угрозы, проявления гнева, непристойной брани, </a:t>
            </a:r>
            <a:r>
              <a:rPr lang="ru-RU" sz="1200" kern="1200" dirty="0" err="1" smtClean="0">
                <a:solidFill>
                  <a:schemeClr val="tx1"/>
                </a:solidFill>
                <a:latin typeface="+mn-lt"/>
                <a:ea typeface="+mn-ea"/>
                <a:cs typeface="+mn-cs"/>
              </a:rPr>
              <a:t>перфекционизма</a:t>
            </a:r>
            <a:r>
              <a:rPr lang="ru-RU" sz="1200" kern="1200" dirty="0" smtClean="0">
                <a:solidFill>
                  <a:schemeClr val="tx1"/>
                </a:solidFill>
                <a:latin typeface="+mn-lt"/>
                <a:ea typeface="+mn-ea"/>
                <a:cs typeface="+mn-cs"/>
              </a:rPr>
              <a:t>, выходки  порочащие характер и личность. Чрезмерное чувство собственности, изоляция, лишение кого-то материальных ресурсов, все это эмоциональное или психологическое насилие.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62472E6-24D8-6549-8374-269FA915840B}" type="slidenum">
              <a:rPr lang="en-US" smtClean="0"/>
              <a:pPr/>
              <a:t>9</a:t>
            </a:fld>
            <a:endParaRPr lang="en-US"/>
          </a:p>
        </p:txBody>
      </p:sp>
    </p:spTree>
    <p:extLst>
      <p:ext uri="{BB962C8B-B14F-4D97-AF65-F5344CB8AC3E}">
        <p14:creationId xmlns="" xmlns:p14="http://schemas.microsoft.com/office/powerpoint/2010/main" val="9222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486B06-7345-984D-8B94-2A5A8B2407AC}"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 xmlns:p14="http://schemas.microsoft.com/office/powerpoint/2010/main" val="266980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86B06-7345-984D-8B94-2A5A8B2407AC}"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 xmlns:p14="http://schemas.microsoft.com/office/powerpoint/2010/main" val="273525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86B06-7345-984D-8B94-2A5A8B2407AC}"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 xmlns:p14="http://schemas.microsoft.com/office/powerpoint/2010/main" val="406971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86B06-7345-984D-8B94-2A5A8B2407AC}"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 xmlns:p14="http://schemas.microsoft.com/office/powerpoint/2010/main" val="144446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86B06-7345-984D-8B94-2A5A8B2407AC}"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 xmlns:p14="http://schemas.microsoft.com/office/powerpoint/2010/main" val="392803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486B06-7345-984D-8B94-2A5A8B2407AC}" type="datetimeFigureOut">
              <a:rPr lang="en-US" smtClean="0"/>
              <a:pPr/>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 xmlns:p14="http://schemas.microsoft.com/office/powerpoint/2010/main" val="360594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486B06-7345-984D-8B94-2A5A8B2407AC}" type="datetimeFigureOut">
              <a:rPr lang="en-US" smtClean="0"/>
              <a:pPr/>
              <a:t>7/10/2014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 xmlns:p14="http://schemas.microsoft.com/office/powerpoint/2010/main" val="108625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486B06-7345-984D-8B94-2A5A8B2407AC}" type="datetimeFigureOut">
              <a:rPr lang="en-US" smtClean="0"/>
              <a:pPr/>
              <a:t>7/10/2014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 xmlns:p14="http://schemas.microsoft.com/office/powerpoint/2010/main" val="60290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86B06-7345-984D-8B94-2A5A8B2407AC}" type="datetimeFigureOut">
              <a:rPr lang="en-US" smtClean="0"/>
              <a:pPr/>
              <a:t>7/10/2014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 xmlns:p14="http://schemas.microsoft.com/office/powerpoint/2010/main" val="410024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86B06-7345-984D-8B94-2A5A8B2407AC}" type="datetimeFigureOut">
              <a:rPr lang="en-US" smtClean="0"/>
              <a:pPr/>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 xmlns:p14="http://schemas.microsoft.com/office/powerpoint/2010/main" val="73151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86B06-7345-984D-8B94-2A5A8B2407AC}" type="datetimeFigureOut">
              <a:rPr lang="en-US" smtClean="0"/>
              <a:pPr/>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 xmlns:p14="http://schemas.microsoft.com/office/powerpoint/2010/main" val="25213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86B06-7345-984D-8B94-2A5A8B2407AC}" type="datetimeFigureOut">
              <a:rPr lang="en-US" smtClean="0"/>
              <a:pPr/>
              <a:t>7/10/2014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970A7-449C-7548-A79C-14FB4DB4BD48}" type="slidenum">
              <a:rPr lang="en-US" smtClean="0"/>
              <a:pPr/>
              <a:t>‹#›</a:t>
            </a:fld>
            <a:endParaRPr lang="en-US"/>
          </a:p>
        </p:txBody>
      </p:sp>
    </p:spTree>
    <p:extLst>
      <p:ext uri="{BB962C8B-B14F-4D97-AF65-F5344CB8AC3E}">
        <p14:creationId xmlns="" xmlns:p14="http://schemas.microsoft.com/office/powerpoint/2010/main" val="3176562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0.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0"/>
            <a:ext cx="9236640" cy="7078467"/>
          </a:xfrm>
          <a:prstGeom prst="rect">
            <a:avLst/>
          </a:prstGeom>
        </p:spPr>
      </p:pic>
      <p:sp>
        <p:nvSpPr>
          <p:cNvPr id="5" name="Subtitle 2"/>
          <p:cNvSpPr>
            <a:spLocks noGrp="1"/>
          </p:cNvSpPr>
          <p:nvPr>
            <p:ph type="subTitle" idx="1"/>
          </p:nvPr>
        </p:nvSpPr>
        <p:spPr>
          <a:xfrm>
            <a:off x="-209585" y="5766762"/>
            <a:ext cx="4843332" cy="1143000"/>
          </a:xfrm>
        </p:spPr>
        <p:txBody>
          <a:bodyPr>
            <a:noAutofit/>
          </a:bodyPr>
          <a:lstStyle/>
          <a:p>
            <a:pPr eaLnBrk="1" hangingPunct="1"/>
            <a:r>
              <a:rPr lang="ru-RU" sz="1800" b="1" dirty="0" smtClean="0">
                <a:solidFill>
                  <a:schemeClr val="tx1"/>
                </a:solidFill>
                <a:latin typeface="Abadi MT Condensed Light"/>
                <a:cs typeface="Abadi MT Condensed Light"/>
              </a:rPr>
              <a:t>Всемирный день </a:t>
            </a:r>
            <a:r>
              <a:rPr lang="en-US" sz="1800" b="1" dirty="0" err="1" smtClean="0">
                <a:solidFill>
                  <a:schemeClr val="tx1"/>
                </a:solidFill>
                <a:latin typeface="Abadi MT Condensed Light"/>
                <a:cs typeface="Abadi MT Condensed Light"/>
              </a:rPr>
              <a:t>end</a:t>
            </a:r>
            <a:r>
              <a:rPr lang="en-US" sz="1800" b="1" dirty="0" err="1" smtClean="0">
                <a:solidFill>
                  <a:srgbClr val="800000"/>
                </a:solidFill>
                <a:latin typeface="Abadi MT Condensed Light"/>
                <a:cs typeface="Abadi MT Condensed Light"/>
              </a:rPr>
              <a:t>it</a:t>
            </a:r>
            <a:r>
              <a:rPr lang="en-US" sz="1800" b="1" dirty="0" err="1" smtClean="0">
                <a:solidFill>
                  <a:schemeClr val="tx1"/>
                </a:solidFill>
                <a:latin typeface="Abadi MT Condensed Light"/>
                <a:cs typeface="Abadi MT Condensed Light"/>
              </a:rPr>
              <a:t>now</a:t>
            </a:r>
            <a:r>
              <a:rPr lang="en-US" sz="1800" b="1" dirty="0" smtClean="0">
                <a:solidFill>
                  <a:schemeClr val="tx1"/>
                </a:solidFill>
                <a:latin typeface="Abadi MT Condensed Light"/>
                <a:cs typeface="Abadi MT Condensed Light"/>
              </a:rPr>
              <a:t>  </a:t>
            </a:r>
          </a:p>
          <a:p>
            <a:pPr eaLnBrk="1" hangingPunct="1"/>
            <a:r>
              <a:rPr lang="ru-RU" sz="1800" dirty="0" smtClean="0">
                <a:solidFill>
                  <a:schemeClr val="tx1"/>
                </a:solidFill>
                <a:latin typeface="Abadi MT Condensed Light"/>
                <a:cs typeface="Abadi MT Condensed Light"/>
              </a:rPr>
              <a:t>Отдел Женского служения генеральной Конференции церкви Адвентистов Седьмого Дня </a:t>
            </a:r>
            <a:endParaRPr lang="en-US" sz="2400" dirty="0" smtClean="0">
              <a:solidFill>
                <a:schemeClr val="tx1"/>
              </a:solidFill>
              <a:latin typeface="Abadi MT Condensed Light"/>
              <a:cs typeface="Abadi MT Condensed Light"/>
            </a:endParaRPr>
          </a:p>
          <a:p>
            <a:pPr eaLnBrk="1" hangingPunct="1"/>
            <a:r>
              <a:rPr lang="en-US" sz="2400" dirty="0" smtClean="0">
                <a:solidFill>
                  <a:schemeClr val="tx1"/>
                </a:solidFill>
                <a:latin typeface="Abadi MT Condensed Light"/>
                <a:cs typeface="Abadi MT Condensed Light"/>
              </a:rPr>
              <a:t>	</a:t>
            </a:r>
          </a:p>
          <a:p>
            <a:pPr eaLnBrk="1" hangingPunct="1"/>
            <a:endParaRPr lang="en-US" sz="2400" dirty="0">
              <a:solidFill>
                <a:schemeClr val="tx1"/>
              </a:solidFill>
              <a:latin typeface="Abadi MT Condensed Light"/>
              <a:cs typeface="Abadi MT Condensed Light"/>
            </a:endParaRPr>
          </a:p>
        </p:txBody>
      </p:sp>
      <p:pic>
        <p:nvPicPr>
          <p:cNvPr id="6" name="Picture 6" descr="WMLOGO-small"/>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1791218" y="5254700"/>
            <a:ext cx="762000" cy="582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263769" y="3130062"/>
            <a:ext cx="8880231" cy="1754326"/>
          </a:xfrm>
          <a:prstGeom prst="rect">
            <a:avLst/>
          </a:prstGeom>
        </p:spPr>
        <p:txBody>
          <a:bodyPr wrap="square">
            <a:spAutoFit/>
          </a:bodyPr>
          <a:lstStyle/>
          <a:p>
            <a:pPr algn="ctr" fontAlgn="auto">
              <a:spcAft>
                <a:spcPts val="0"/>
              </a:spcAft>
              <a:buFont typeface="Arial" panose="020B0604020202020204" pitchFamily="34" charset="0"/>
              <a:buNone/>
              <a:defRPr/>
            </a:pPr>
            <a:r>
              <a:rPr lang="ru-RU" dirty="0" smtClean="0">
                <a:solidFill>
                  <a:schemeClr val="bg1"/>
                </a:solidFill>
                <a:latin typeface="Abadi MT Condensed Light"/>
                <a:cs typeface="Abadi MT Condensed Light"/>
              </a:rPr>
              <a:t>авторы</a:t>
            </a:r>
            <a:endParaRPr lang="en-US" dirty="0">
              <a:solidFill>
                <a:schemeClr val="bg1"/>
              </a:solidFill>
              <a:latin typeface="Abadi MT Condensed Light"/>
              <a:cs typeface="Abadi MT Condensed Light"/>
            </a:endParaRPr>
          </a:p>
          <a:p>
            <a:pPr algn="ctr" fontAlgn="auto">
              <a:spcAft>
                <a:spcPts val="0"/>
              </a:spcAft>
              <a:buFont typeface="Arial" panose="020B0604020202020204" pitchFamily="34" charset="0"/>
              <a:buNone/>
              <a:defRPr/>
            </a:pPr>
            <a:r>
              <a:rPr lang="ru-RU" dirty="0" err="1" smtClean="0">
                <a:solidFill>
                  <a:schemeClr val="bg1"/>
                </a:solidFill>
                <a:latin typeface="Abadi MT Condensed Light"/>
                <a:cs typeface="Abadi MT Condensed Light"/>
              </a:rPr>
              <a:t>Элани</a:t>
            </a:r>
            <a:r>
              <a:rPr lang="ru-RU" dirty="0" smtClean="0">
                <a:solidFill>
                  <a:schemeClr val="bg1"/>
                </a:solidFill>
                <a:latin typeface="Abadi MT Condensed Light"/>
                <a:cs typeface="Abadi MT Condensed Light"/>
              </a:rPr>
              <a:t> Оливер</a:t>
            </a:r>
            <a:r>
              <a:rPr lang="en-US" dirty="0" smtClean="0">
                <a:solidFill>
                  <a:schemeClr val="bg1"/>
                </a:solidFill>
                <a:latin typeface="Abadi MT Condensed Light"/>
                <a:cs typeface="Abadi MT Condensed Light"/>
              </a:rPr>
              <a:t>, </a:t>
            </a:r>
            <a:r>
              <a:rPr lang="ru-RU" dirty="0" smtClean="0">
                <a:solidFill>
                  <a:schemeClr val="bg1"/>
                </a:solidFill>
                <a:latin typeface="Abadi MT Condensed Light"/>
                <a:cs typeface="Abadi MT Condensed Light"/>
              </a:rPr>
              <a:t>Магистр </a:t>
            </a:r>
            <a:r>
              <a:rPr lang="ru-RU" dirty="0" err="1" smtClean="0">
                <a:solidFill>
                  <a:schemeClr val="bg1"/>
                </a:solidFill>
                <a:latin typeface="Abadi MT Condensed Light"/>
                <a:cs typeface="Abadi MT Condensed Light"/>
              </a:rPr>
              <a:t>Гумманитарных</a:t>
            </a:r>
            <a:r>
              <a:rPr lang="ru-RU" dirty="0" smtClean="0">
                <a:solidFill>
                  <a:schemeClr val="bg1"/>
                </a:solidFill>
                <a:latin typeface="Abadi MT Condensed Light"/>
                <a:cs typeface="Abadi MT Condensed Light"/>
              </a:rPr>
              <a:t> наук</a:t>
            </a:r>
            <a:r>
              <a:rPr lang="en-US" dirty="0" smtClean="0">
                <a:solidFill>
                  <a:schemeClr val="bg1"/>
                </a:solidFill>
                <a:latin typeface="Abadi MT Condensed Light"/>
                <a:cs typeface="Abadi MT Condensed Light"/>
              </a:rPr>
              <a:t>, </a:t>
            </a:r>
            <a:r>
              <a:rPr lang="ru-RU" dirty="0" smtClean="0">
                <a:solidFill>
                  <a:schemeClr val="bg1"/>
                </a:solidFill>
                <a:latin typeface="Abadi MT Condensed Light"/>
                <a:cs typeface="Abadi MT Condensed Light"/>
              </a:rPr>
              <a:t>Сертифицированный преподаватель по вопросам семейной </a:t>
            </a:r>
            <a:r>
              <a:rPr lang="ru-RU" dirty="0" smtClean="0">
                <a:solidFill>
                  <a:schemeClr val="bg1"/>
                </a:solidFill>
                <a:latin typeface="Abadi MT Condensed Light"/>
                <a:cs typeface="Abadi MT Condensed Light"/>
              </a:rPr>
              <a:t>жизни</a:t>
            </a:r>
          </a:p>
          <a:p>
            <a:pPr algn="ctr" fontAlgn="auto">
              <a:spcAft>
                <a:spcPts val="0"/>
              </a:spcAft>
              <a:buFont typeface="Arial" panose="020B0604020202020204" pitchFamily="34" charset="0"/>
              <a:buNone/>
              <a:defRPr/>
            </a:pPr>
            <a:r>
              <a:rPr lang="ru-RU" dirty="0" smtClean="0">
                <a:solidFill>
                  <a:schemeClr val="bg1"/>
                </a:solidFill>
                <a:latin typeface="Abadi MT Condensed Light"/>
                <a:cs typeface="Abadi MT Condensed Light"/>
              </a:rPr>
              <a:t> </a:t>
            </a:r>
            <a:r>
              <a:rPr lang="ru-RU" dirty="0" smtClean="0">
                <a:solidFill>
                  <a:schemeClr val="bg1"/>
                </a:solidFill>
                <a:latin typeface="Abadi MT Condensed Light"/>
                <a:cs typeface="Abadi MT Condensed Light"/>
              </a:rPr>
              <a:t>и </a:t>
            </a:r>
            <a:r>
              <a:rPr lang="ru-RU" dirty="0" err="1" smtClean="0">
                <a:solidFill>
                  <a:schemeClr val="bg1"/>
                </a:solidFill>
                <a:latin typeface="Abadi MT Condensed Light"/>
                <a:cs typeface="Abadi MT Condensed Light"/>
              </a:rPr>
              <a:t>Вилли</a:t>
            </a:r>
            <a:r>
              <a:rPr lang="ru-RU" dirty="0" smtClean="0">
                <a:solidFill>
                  <a:schemeClr val="bg1"/>
                </a:solidFill>
                <a:latin typeface="Abadi MT Condensed Light"/>
                <a:cs typeface="Abadi MT Condensed Light"/>
              </a:rPr>
              <a:t> Оливер</a:t>
            </a:r>
            <a:r>
              <a:rPr lang="en-US" dirty="0" smtClean="0">
                <a:solidFill>
                  <a:schemeClr val="bg1"/>
                </a:solidFill>
                <a:latin typeface="Abadi MT Condensed Light"/>
                <a:cs typeface="Abadi MT Condensed Light"/>
              </a:rPr>
              <a:t>, </a:t>
            </a:r>
            <a:r>
              <a:rPr lang="ru-RU" dirty="0" smtClean="0">
                <a:solidFill>
                  <a:schemeClr val="bg1"/>
                </a:solidFill>
                <a:latin typeface="Abadi MT Condensed Light"/>
                <a:cs typeface="Abadi MT Condensed Light"/>
              </a:rPr>
              <a:t>доктор философии,</a:t>
            </a:r>
            <a:r>
              <a:rPr lang="en-US" dirty="0" smtClean="0">
                <a:solidFill>
                  <a:schemeClr val="bg1"/>
                </a:solidFill>
                <a:latin typeface="Abadi MT Condensed Light"/>
                <a:cs typeface="Abadi MT Condensed Light"/>
              </a:rPr>
              <a:t> </a:t>
            </a:r>
            <a:r>
              <a:rPr lang="ru-RU" dirty="0" smtClean="0">
                <a:solidFill>
                  <a:schemeClr val="bg1"/>
                </a:solidFill>
                <a:latin typeface="Abadi MT Condensed Light"/>
                <a:cs typeface="Abadi MT Condensed Light"/>
              </a:rPr>
              <a:t>Сертифицированный преподаватель </a:t>
            </a:r>
            <a:r>
              <a:rPr lang="ru-RU" dirty="0" smtClean="0">
                <a:solidFill>
                  <a:schemeClr val="bg1"/>
                </a:solidFill>
                <a:latin typeface="Abadi MT Condensed Light"/>
                <a:cs typeface="Abadi MT Condensed Light"/>
              </a:rPr>
              <a:t>по вопросам семейной жизни и директора </a:t>
            </a:r>
            <a:r>
              <a:rPr lang="ru-RU" dirty="0" smtClean="0">
                <a:solidFill>
                  <a:schemeClr val="bg1"/>
                </a:solidFill>
                <a:latin typeface="Abadi MT Condensed Light"/>
                <a:cs typeface="Abadi MT Condensed Light"/>
              </a:rPr>
              <a:t>отдела </a:t>
            </a:r>
            <a:r>
              <a:rPr lang="ru-RU" dirty="0" smtClean="0">
                <a:solidFill>
                  <a:schemeClr val="bg1"/>
                </a:solidFill>
                <a:latin typeface="Abadi MT Condensed Light"/>
                <a:cs typeface="Abadi MT Condensed Light"/>
              </a:rPr>
              <a:t>семейного служения Генеральной Конференции церкви Адвентистов Седьмого дня </a:t>
            </a:r>
            <a:r>
              <a:rPr lang="en-US" dirty="0" smtClean="0">
                <a:solidFill>
                  <a:schemeClr val="bg1"/>
                </a:solidFill>
                <a:latin typeface="Abadi MT Condensed Light"/>
                <a:cs typeface="Abadi MT Condensed Light"/>
              </a:rPr>
              <a:t> </a:t>
            </a:r>
            <a:endParaRPr lang="en-US" dirty="0">
              <a:solidFill>
                <a:schemeClr val="bg1"/>
              </a:solidFill>
              <a:latin typeface="Abadi MT Condensed Light"/>
              <a:cs typeface="Abadi MT Condensed Light"/>
            </a:endParaRPr>
          </a:p>
        </p:txBody>
      </p:sp>
      <p:sp>
        <p:nvSpPr>
          <p:cNvPr id="8" name="Title 7"/>
          <p:cNvSpPr>
            <a:spLocks noGrp="1"/>
          </p:cNvSpPr>
          <p:nvPr>
            <p:ph type="ctrTitle"/>
          </p:nvPr>
        </p:nvSpPr>
        <p:spPr>
          <a:xfrm>
            <a:off x="1485548" y="2200976"/>
            <a:ext cx="7772400" cy="1150439"/>
          </a:xfrm>
        </p:spPr>
        <p:txBody>
          <a:bodyPr/>
          <a:lstStyle/>
          <a:p>
            <a:r>
              <a:rPr lang="ru-RU" dirty="0" smtClean="0">
                <a:solidFill>
                  <a:schemeClr val="bg1"/>
                </a:solidFill>
                <a:latin typeface="Rockwell"/>
                <a:cs typeface="Rockwell"/>
              </a:rPr>
              <a:t>Свобода в отношениях</a:t>
            </a:r>
            <a:endParaRPr lang="en-US" dirty="0">
              <a:solidFill>
                <a:schemeClr val="bg1"/>
              </a:solidFill>
              <a:latin typeface="Rockwell"/>
              <a:cs typeface="Rockwell"/>
            </a:endParaRPr>
          </a:p>
        </p:txBody>
      </p:sp>
    </p:spTree>
    <p:extLst>
      <p:ext uri="{BB962C8B-B14F-4D97-AF65-F5344CB8AC3E}">
        <p14:creationId xmlns="" xmlns:p14="http://schemas.microsoft.com/office/powerpoint/2010/main" val="1527806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3.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0"/>
            <a:ext cx="9143999" cy="6857999"/>
          </a:xfrm>
          <a:prstGeom prst="rect">
            <a:avLst/>
          </a:prstGeom>
        </p:spPr>
      </p:pic>
      <p:sp>
        <p:nvSpPr>
          <p:cNvPr id="2" name="Title 1"/>
          <p:cNvSpPr>
            <a:spLocks noGrp="1"/>
          </p:cNvSpPr>
          <p:nvPr>
            <p:ph type="title"/>
          </p:nvPr>
        </p:nvSpPr>
        <p:spPr>
          <a:xfrm>
            <a:off x="3998670" y="422031"/>
            <a:ext cx="5135047" cy="1283677"/>
          </a:xfrm>
        </p:spPr>
        <p:txBody>
          <a:bodyPr>
            <a:normAutofit/>
          </a:bodyPr>
          <a:lstStyle/>
          <a:p>
            <a:r>
              <a:rPr lang="ru-RU" dirty="0" smtClean="0">
                <a:solidFill>
                  <a:srgbClr val="E5C10C"/>
                </a:solidFill>
                <a:latin typeface="Myriad Pro Cond"/>
                <a:cs typeface="Myriad Pro Cond"/>
              </a:rPr>
              <a:t>Жертвы:</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1" y="2215662"/>
            <a:ext cx="9133716" cy="5086352"/>
          </a:xfrm>
        </p:spPr>
        <p:txBody>
          <a:bodyPr>
            <a:normAutofit lnSpcReduction="10000"/>
          </a:bodyPr>
          <a:lstStyle/>
          <a:p>
            <a:r>
              <a:rPr lang="ru-RU" dirty="0" smtClean="0">
                <a:solidFill>
                  <a:srgbClr val="E5C10C"/>
                </a:solidFill>
                <a:latin typeface="Myriad Pro Cond"/>
                <a:cs typeface="Myriad Pro Cond"/>
              </a:rPr>
              <a:t>Одна из четырех женщин</a:t>
            </a:r>
            <a:r>
              <a:rPr lang="en-US" dirty="0" smtClean="0">
                <a:solidFill>
                  <a:srgbClr val="E5C10C"/>
                </a:solidFill>
                <a:latin typeface="Myriad Pro Cond"/>
                <a:cs typeface="Myriad Pro Cond"/>
              </a:rPr>
              <a:t> </a:t>
            </a:r>
            <a:r>
              <a:rPr lang="ru-RU" dirty="0" smtClean="0">
                <a:solidFill>
                  <a:srgbClr val="FFFFFF"/>
                </a:solidFill>
                <a:latin typeface="Myriad Pro Cond"/>
                <a:cs typeface="Myriad Pro Cond"/>
              </a:rPr>
              <a:t>прошла через домашнее насилие</a:t>
            </a:r>
            <a:endParaRPr lang="en-US" dirty="0" smtClean="0">
              <a:solidFill>
                <a:srgbClr val="FFFFFF"/>
              </a:solidFill>
              <a:latin typeface="Myriad Pro Cond"/>
              <a:cs typeface="Myriad Pro Cond"/>
            </a:endParaRPr>
          </a:p>
          <a:p>
            <a:r>
              <a:rPr lang="ru-RU" dirty="0" smtClean="0">
                <a:solidFill>
                  <a:srgbClr val="FFFFFF"/>
                </a:solidFill>
                <a:latin typeface="Myriad Pro Cond"/>
                <a:cs typeface="Myriad Pro Cond"/>
              </a:rPr>
              <a:t>В большинстве случаев женщин</a:t>
            </a:r>
            <a:r>
              <a:rPr lang="en-US" dirty="0" smtClean="0">
                <a:solidFill>
                  <a:srgbClr val="FFFFFF"/>
                </a:solidFill>
                <a:latin typeface="Myriad Pro Cond"/>
                <a:cs typeface="Myriad Pro Cond"/>
              </a:rPr>
              <a:t> </a:t>
            </a:r>
            <a:r>
              <a:rPr lang="ru-RU" dirty="0" smtClean="0">
                <a:solidFill>
                  <a:srgbClr val="E5C10C"/>
                </a:solidFill>
                <a:latin typeface="Myriad Pro Cond"/>
                <a:cs typeface="Myriad Pro Cond"/>
              </a:rPr>
              <a:t>убивают</a:t>
            </a:r>
            <a:r>
              <a:rPr lang="en-US" dirty="0" smtClean="0">
                <a:solidFill>
                  <a:srgbClr val="E5C10C"/>
                </a:solidFill>
                <a:latin typeface="Myriad Pro Cond"/>
                <a:cs typeface="Myriad Pro Cond"/>
              </a:rPr>
              <a:t> </a:t>
            </a:r>
            <a:r>
              <a:rPr lang="ru-RU" dirty="0" smtClean="0">
                <a:solidFill>
                  <a:srgbClr val="FFFFFF"/>
                </a:solidFill>
                <a:latin typeface="Myriad Pro Cond"/>
                <a:cs typeface="Myriad Pro Cond"/>
              </a:rPr>
              <a:t>партнеры, а не мужья</a:t>
            </a:r>
            <a:endParaRPr lang="en-US" dirty="0" smtClean="0">
              <a:solidFill>
                <a:srgbClr val="FFFFFF"/>
              </a:solidFill>
              <a:latin typeface="Myriad Pro Cond"/>
              <a:cs typeface="Myriad Pro Cond"/>
            </a:endParaRPr>
          </a:p>
          <a:p>
            <a:r>
              <a:rPr lang="ru-RU" dirty="0" smtClean="0">
                <a:solidFill>
                  <a:srgbClr val="FFFFFF"/>
                </a:solidFill>
                <a:latin typeface="Myriad Pro Cond"/>
                <a:cs typeface="Myriad Pro Cond"/>
              </a:rPr>
              <a:t>Женщины в возрасте от</a:t>
            </a:r>
            <a:r>
              <a:rPr lang="en-US" dirty="0" smtClean="0">
                <a:solidFill>
                  <a:srgbClr val="FFFFFF"/>
                </a:solidFill>
                <a:latin typeface="Myriad Pro Cond"/>
                <a:cs typeface="Myriad Pro Cond"/>
              </a:rPr>
              <a:t> </a:t>
            </a:r>
            <a:r>
              <a:rPr lang="en-US" dirty="0" smtClean="0">
                <a:solidFill>
                  <a:srgbClr val="E5C10C"/>
                </a:solidFill>
                <a:latin typeface="Myriad Pro Cond"/>
                <a:cs typeface="Myriad Pro Cond"/>
              </a:rPr>
              <a:t>20-24</a:t>
            </a:r>
            <a:r>
              <a:rPr lang="ru-RU" dirty="0" smtClean="0">
                <a:solidFill>
                  <a:srgbClr val="E5C10C"/>
                </a:solidFill>
                <a:latin typeface="Myriad Pro Cond"/>
                <a:cs typeface="Myriad Pro Cond"/>
              </a:rPr>
              <a:t> </a:t>
            </a:r>
            <a:r>
              <a:rPr lang="ru-RU" dirty="0" smtClean="0">
                <a:solidFill>
                  <a:srgbClr val="FFFFFF"/>
                </a:solidFill>
                <a:latin typeface="Myriad Pro Cond"/>
                <a:cs typeface="Myriad Pro Cond"/>
              </a:rPr>
              <a:t>находятся в зоне риска стать жертвами любого вида насилия  </a:t>
            </a:r>
            <a:endParaRPr lang="en-US" dirty="0" smtClean="0">
              <a:solidFill>
                <a:srgbClr val="FFFFFF"/>
              </a:solidFill>
              <a:latin typeface="Myriad Pro Cond"/>
              <a:cs typeface="Myriad Pro Cond"/>
            </a:endParaRPr>
          </a:p>
          <a:p>
            <a:r>
              <a:rPr lang="ru-RU" dirty="0" smtClean="0">
                <a:solidFill>
                  <a:srgbClr val="FFFFFF"/>
                </a:solidFill>
                <a:latin typeface="Myriad Pro Cond"/>
                <a:cs typeface="Myriad Pro Cond"/>
              </a:rPr>
              <a:t>Ежегодно </a:t>
            </a:r>
            <a:r>
              <a:rPr lang="en-US" dirty="0" smtClean="0">
                <a:solidFill>
                  <a:srgbClr val="E5C10C"/>
                </a:solidFill>
                <a:latin typeface="Myriad Pro Cond"/>
                <a:cs typeface="Myriad Pro Cond"/>
              </a:rPr>
              <a:t> </a:t>
            </a:r>
            <a:r>
              <a:rPr lang="en-US" dirty="0" smtClean="0">
                <a:solidFill>
                  <a:srgbClr val="E5C10C"/>
                </a:solidFill>
                <a:latin typeface="Myriad Pro Cond"/>
                <a:cs typeface="Myriad Pro Cond"/>
              </a:rPr>
              <a:t>1 </a:t>
            </a:r>
            <a:r>
              <a:rPr lang="ru-RU" dirty="0" smtClean="0">
                <a:solidFill>
                  <a:srgbClr val="E5C10C"/>
                </a:solidFill>
                <a:latin typeface="Myriad Pro Cond"/>
                <a:cs typeface="Myriad Pro Cond"/>
              </a:rPr>
              <a:t>из</a:t>
            </a:r>
            <a:r>
              <a:rPr lang="en-US" dirty="0" smtClean="0">
                <a:solidFill>
                  <a:srgbClr val="E5C10C"/>
                </a:solidFill>
                <a:latin typeface="Myriad Pro Cond"/>
                <a:cs typeface="Myriad Pro Cond"/>
              </a:rPr>
              <a:t> 3 </a:t>
            </a:r>
            <a:r>
              <a:rPr lang="ru-RU" dirty="0" smtClean="0">
                <a:solidFill>
                  <a:srgbClr val="E5C10C"/>
                </a:solidFill>
                <a:latin typeface="Myriad Pro Cond"/>
                <a:cs typeface="Myriad Pro Cond"/>
              </a:rPr>
              <a:t>женщин</a:t>
            </a:r>
            <a:r>
              <a:rPr lang="en-US" dirty="0" smtClean="0">
                <a:solidFill>
                  <a:srgbClr val="E5C10C"/>
                </a:solidFill>
                <a:latin typeface="Myriad Pro Cond"/>
                <a:cs typeface="Myriad Pro Cond"/>
              </a:rPr>
              <a:t> </a:t>
            </a:r>
            <a:r>
              <a:rPr lang="en-US" dirty="0" smtClean="0">
                <a:solidFill>
                  <a:srgbClr val="FFFFFF"/>
                </a:solidFill>
                <a:latin typeface="Myriad Pro Cond"/>
                <a:cs typeface="Myriad Pro Cond"/>
              </a:rPr>
              <a:t> </a:t>
            </a:r>
            <a:r>
              <a:rPr lang="ru-RU" dirty="0" smtClean="0">
                <a:solidFill>
                  <a:srgbClr val="FFFFFF"/>
                </a:solidFill>
                <a:latin typeface="Myriad Pro Cond"/>
                <a:cs typeface="Myriad Pro Cond"/>
              </a:rPr>
              <a:t>становится </a:t>
            </a:r>
            <a:r>
              <a:rPr lang="ru-RU" dirty="0" smtClean="0">
                <a:solidFill>
                  <a:srgbClr val="FFFFFF"/>
                </a:solidFill>
                <a:latin typeface="Myriad Pro Cond"/>
                <a:cs typeface="Myriad Pro Cond"/>
              </a:rPr>
              <a:t>жертвой убийства от рук нынешнего или бывшего партнера </a:t>
            </a:r>
            <a:endParaRPr lang="en-US" dirty="0">
              <a:solidFill>
                <a:srgbClr val="FFFFFF"/>
              </a:solidFill>
              <a:latin typeface="Myriad Pro Cond"/>
              <a:cs typeface="Myriad Pro Cond"/>
            </a:endParaRPr>
          </a:p>
        </p:txBody>
      </p:sp>
    </p:spTree>
    <p:extLst>
      <p:ext uri="{BB962C8B-B14F-4D97-AF65-F5344CB8AC3E}">
        <p14:creationId xmlns="" xmlns:p14="http://schemas.microsoft.com/office/powerpoint/2010/main" val="1622873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4.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198023" y="1"/>
            <a:ext cx="9512554" cy="6858000"/>
          </a:xfrm>
          <a:prstGeom prst="rect">
            <a:avLst/>
          </a:prstGeom>
        </p:spPr>
      </p:pic>
      <p:sp>
        <p:nvSpPr>
          <p:cNvPr id="2" name="Title 1"/>
          <p:cNvSpPr>
            <a:spLocks noGrp="1"/>
          </p:cNvSpPr>
          <p:nvPr>
            <p:ph type="title"/>
          </p:nvPr>
        </p:nvSpPr>
        <p:spPr>
          <a:xfrm>
            <a:off x="917314" y="2"/>
            <a:ext cx="3410635" cy="2664038"/>
          </a:xfrm>
        </p:spPr>
        <p:txBody>
          <a:bodyPr>
            <a:normAutofit/>
          </a:bodyPr>
          <a:lstStyle/>
          <a:p>
            <a:r>
              <a:rPr lang="ru-RU" sz="4800" dirty="0" smtClean="0">
                <a:solidFill>
                  <a:srgbClr val="E5C10C"/>
                </a:solidFill>
                <a:latin typeface="Myriad Pro Cond"/>
                <a:cs typeface="Myriad Pro Cond"/>
              </a:rPr>
              <a:t>Семьи</a:t>
            </a:r>
            <a:endParaRPr lang="en-US" sz="4800" dirty="0">
              <a:solidFill>
                <a:srgbClr val="E5C10C"/>
              </a:solidFill>
              <a:latin typeface="Myriad Pro Cond"/>
              <a:cs typeface="Myriad Pro Cond"/>
            </a:endParaRPr>
          </a:p>
        </p:txBody>
      </p:sp>
      <p:sp>
        <p:nvSpPr>
          <p:cNvPr id="3" name="Content Placeholder 2"/>
          <p:cNvSpPr>
            <a:spLocks noGrp="1"/>
          </p:cNvSpPr>
          <p:nvPr>
            <p:ph idx="1"/>
          </p:nvPr>
        </p:nvSpPr>
        <p:spPr>
          <a:xfrm>
            <a:off x="386634" y="2321170"/>
            <a:ext cx="8229600" cy="4075320"/>
          </a:xfrm>
        </p:spPr>
        <p:txBody>
          <a:bodyPr>
            <a:noAutofit/>
          </a:bodyPr>
          <a:lstStyle/>
          <a:p>
            <a:pPr lvl="0"/>
            <a:r>
              <a:rPr lang="ru-RU" dirty="0" smtClean="0">
                <a:solidFill>
                  <a:srgbClr val="FFFFFF"/>
                </a:solidFill>
                <a:latin typeface="Myriad Pro Cond"/>
                <a:cs typeface="Myriad Pro Cond"/>
              </a:rPr>
              <a:t>Ежегодно более чем</a:t>
            </a:r>
            <a:r>
              <a:rPr lang="en-US" dirty="0" smtClean="0">
                <a:solidFill>
                  <a:srgbClr val="FFFFFF"/>
                </a:solidFill>
                <a:latin typeface="Myriad Pro Cond"/>
                <a:cs typeface="Myriad Pro Cond"/>
              </a:rPr>
              <a:t> </a:t>
            </a:r>
            <a:r>
              <a:rPr lang="en-US" dirty="0">
                <a:solidFill>
                  <a:srgbClr val="E5C10C"/>
                </a:solidFill>
                <a:latin typeface="Myriad Pro Cond"/>
                <a:cs typeface="Myriad Pro Cond"/>
              </a:rPr>
              <a:t>3 </a:t>
            </a:r>
            <a:r>
              <a:rPr lang="ru-RU" dirty="0" smtClean="0">
                <a:solidFill>
                  <a:srgbClr val="E5C10C"/>
                </a:solidFill>
                <a:latin typeface="Myriad Pro Cond"/>
                <a:cs typeface="Myriad Pro Cond"/>
              </a:rPr>
              <a:t>миллиона детей</a:t>
            </a:r>
            <a:r>
              <a:rPr lang="en-US" dirty="0" smtClean="0">
                <a:solidFill>
                  <a:srgbClr val="E5C10C"/>
                </a:solidFill>
                <a:latin typeface="Myriad Pro Cond"/>
                <a:cs typeface="Myriad Pro Cond"/>
              </a:rPr>
              <a:t> </a:t>
            </a:r>
            <a:r>
              <a:rPr lang="ru-RU" dirty="0" smtClean="0">
                <a:solidFill>
                  <a:srgbClr val="FFFFFF"/>
                </a:solidFill>
                <a:latin typeface="Myriad Pro Cond"/>
                <a:cs typeface="Myriad Pro Cond"/>
              </a:rPr>
              <a:t>становятся свидетелями домашнего насилия в своих семьях. </a:t>
            </a:r>
            <a:endParaRPr lang="en-US" dirty="0" smtClean="0">
              <a:solidFill>
                <a:srgbClr val="FFFFFF"/>
              </a:solidFill>
              <a:latin typeface="Myriad Pro Cond"/>
              <a:cs typeface="Myriad Pro Cond"/>
            </a:endParaRPr>
          </a:p>
          <a:p>
            <a:pPr lvl="0">
              <a:lnSpc>
                <a:spcPct val="80000"/>
              </a:lnSpc>
            </a:pPr>
            <a:endParaRPr lang="en-US" sz="1100" dirty="0">
              <a:solidFill>
                <a:srgbClr val="FFFFFF"/>
              </a:solidFill>
              <a:latin typeface="Myriad Pro Cond"/>
              <a:cs typeface="Myriad Pro Cond"/>
            </a:endParaRPr>
          </a:p>
          <a:p>
            <a:pPr lvl="0"/>
            <a:r>
              <a:rPr lang="ru-RU" dirty="0" smtClean="0">
                <a:solidFill>
                  <a:srgbClr val="FFFFFF"/>
                </a:solidFill>
                <a:latin typeface="Myriad Pro Cond"/>
                <a:cs typeface="Myriad Pro Cond"/>
              </a:rPr>
              <a:t>Дети, проживающие в домах, где наблюдается домашнее насилие, также страдают в большой степени от пренебрежения со стороны домочадцев. </a:t>
            </a:r>
            <a:r>
              <a:rPr lang="en-US" dirty="0" smtClean="0">
                <a:solidFill>
                  <a:srgbClr val="E5C10C"/>
                </a:solidFill>
                <a:latin typeface="Myriad Pro Cond"/>
                <a:cs typeface="Myriad Pro Cond"/>
              </a:rPr>
              <a:t>(</a:t>
            </a:r>
            <a:r>
              <a:rPr lang="en-US" dirty="0">
                <a:solidFill>
                  <a:srgbClr val="E5C10C"/>
                </a:solidFill>
                <a:latin typeface="Myriad Pro Cond"/>
                <a:cs typeface="Myriad Pro Cond"/>
              </a:rPr>
              <a:t>30% </a:t>
            </a:r>
            <a:r>
              <a:rPr lang="ru-RU" dirty="0" smtClean="0">
                <a:solidFill>
                  <a:srgbClr val="E5C10C"/>
                </a:solidFill>
                <a:latin typeface="Myriad Pro Cond"/>
                <a:cs typeface="Myriad Pro Cond"/>
              </a:rPr>
              <a:t>до</a:t>
            </a:r>
            <a:r>
              <a:rPr lang="en-US" dirty="0" smtClean="0">
                <a:solidFill>
                  <a:srgbClr val="E5C10C"/>
                </a:solidFill>
                <a:latin typeface="Myriad Pro Cond"/>
                <a:cs typeface="Myriad Pro Cond"/>
              </a:rPr>
              <a:t> </a:t>
            </a:r>
            <a:r>
              <a:rPr lang="en-US" dirty="0">
                <a:solidFill>
                  <a:srgbClr val="E5C10C"/>
                </a:solidFill>
                <a:latin typeface="Myriad Pro Cond"/>
                <a:cs typeface="Myriad Pro Cond"/>
              </a:rPr>
              <a:t>60%).</a:t>
            </a:r>
          </a:p>
          <a:p>
            <a:pPr lvl="0"/>
            <a:endParaRPr lang="en-US" dirty="0">
              <a:solidFill>
                <a:srgbClr val="FFFFFF"/>
              </a:solidFill>
              <a:latin typeface="Myriad Pro Cond"/>
              <a:cs typeface="Myriad Pro Cond"/>
            </a:endParaRPr>
          </a:p>
        </p:txBody>
      </p:sp>
    </p:spTree>
    <p:extLst>
      <p:ext uri="{BB962C8B-B14F-4D97-AF65-F5344CB8AC3E}">
        <p14:creationId xmlns="" xmlns:p14="http://schemas.microsoft.com/office/powerpoint/2010/main" val="1922957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4.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198023" y="1"/>
            <a:ext cx="9512554" cy="6858000"/>
          </a:xfrm>
          <a:prstGeom prst="rect">
            <a:avLst/>
          </a:prstGeom>
        </p:spPr>
      </p:pic>
      <p:sp>
        <p:nvSpPr>
          <p:cNvPr id="3" name="Content Placeholder 2"/>
          <p:cNvSpPr>
            <a:spLocks noGrp="1"/>
          </p:cNvSpPr>
          <p:nvPr>
            <p:ph idx="1"/>
          </p:nvPr>
        </p:nvSpPr>
        <p:spPr>
          <a:xfrm>
            <a:off x="104369" y="2799568"/>
            <a:ext cx="8857331" cy="3314724"/>
          </a:xfrm>
        </p:spPr>
        <p:txBody>
          <a:bodyPr>
            <a:normAutofit fontScale="92500"/>
          </a:bodyPr>
          <a:lstStyle/>
          <a:p>
            <a:pPr lvl="0">
              <a:lnSpc>
                <a:spcPct val="110000"/>
              </a:lnSpc>
            </a:pPr>
            <a:r>
              <a:rPr lang="ru-RU" dirty="0" smtClean="0">
                <a:solidFill>
                  <a:srgbClr val="FFFFFF"/>
                </a:solidFill>
                <a:latin typeface="Myriad Pro Cond"/>
                <a:cs typeface="Myriad Pro Cond"/>
              </a:rPr>
              <a:t>Недавнее исследование показало, что дети, подверженные домашнему </a:t>
            </a:r>
            <a:r>
              <a:rPr lang="ru-RU" dirty="0" smtClean="0">
                <a:solidFill>
                  <a:srgbClr val="FFFFFF"/>
                </a:solidFill>
                <a:latin typeface="Myriad Pro Cond"/>
                <a:cs typeface="Myriad Pro Cond"/>
              </a:rPr>
              <a:t>насилию, </a:t>
            </a:r>
            <a:r>
              <a:rPr lang="ru-RU" dirty="0" smtClean="0">
                <a:solidFill>
                  <a:srgbClr val="E5C10C"/>
                </a:solidFill>
                <a:latin typeface="Myriad Pro Cond"/>
                <a:cs typeface="Myriad Pro Cond"/>
              </a:rPr>
              <a:t>более всего склонны к проблемам со здоровьем, </a:t>
            </a:r>
            <a:r>
              <a:rPr lang="en-US" dirty="0" smtClean="0">
                <a:solidFill>
                  <a:srgbClr val="FFFFFF"/>
                </a:solidFill>
                <a:latin typeface="Myriad Pro Cond"/>
                <a:cs typeface="Myriad Pro Cond"/>
              </a:rPr>
              <a:t> </a:t>
            </a:r>
            <a:r>
              <a:rPr lang="ru-RU" dirty="0" smtClean="0">
                <a:solidFill>
                  <a:srgbClr val="FFFFFF"/>
                </a:solidFill>
                <a:latin typeface="Myriad Pro Cond"/>
                <a:cs typeface="Myriad Pro Cond"/>
              </a:rPr>
              <a:t>они часто болеют, у них появляются головные боли и боли в животе, а также становятся уставшими и вялыми. </a:t>
            </a:r>
            <a:endParaRPr lang="en-US" dirty="0">
              <a:solidFill>
                <a:srgbClr val="FFFFFF"/>
              </a:solidFill>
              <a:latin typeface="Myriad Pro Cond"/>
              <a:cs typeface="Myriad Pro Cond"/>
            </a:endParaRPr>
          </a:p>
          <a:p>
            <a:pPr>
              <a:lnSpc>
                <a:spcPct val="110000"/>
              </a:lnSpc>
            </a:pPr>
            <a:endParaRPr lang="en-US" dirty="0"/>
          </a:p>
        </p:txBody>
      </p:sp>
      <p:sp>
        <p:nvSpPr>
          <p:cNvPr id="5" name="Title 1"/>
          <p:cNvSpPr txBox="1">
            <a:spLocks/>
          </p:cNvSpPr>
          <p:nvPr/>
        </p:nvSpPr>
        <p:spPr>
          <a:xfrm>
            <a:off x="917314" y="1"/>
            <a:ext cx="3410635" cy="26640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dirty="0" smtClean="0">
                <a:solidFill>
                  <a:srgbClr val="E5C10C"/>
                </a:solidFill>
                <a:latin typeface="Myriad Pro Cond"/>
                <a:cs typeface="Myriad Pro Cond"/>
              </a:rPr>
              <a:t>Семьи</a:t>
            </a:r>
            <a:endParaRPr lang="en-US" dirty="0">
              <a:solidFill>
                <a:srgbClr val="E5C10C"/>
              </a:solidFill>
              <a:latin typeface="Myriad Pro Cond"/>
              <a:cs typeface="Myriad Pro Cond"/>
            </a:endParaRPr>
          </a:p>
        </p:txBody>
      </p:sp>
    </p:spTree>
    <p:extLst>
      <p:ext uri="{BB962C8B-B14F-4D97-AF65-F5344CB8AC3E}">
        <p14:creationId xmlns="" xmlns:p14="http://schemas.microsoft.com/office/powerpoint/2010/main" val="619567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4.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198023" y="1"/>
            <a:ext cx="9512554" cy="6858000"/>
          </a:xfrm>
          <a:prstGeom prst="rect">
            <a:avLst/>
          </a:prstGeom>
        </p:spPr>
      </p:pic>
      <p:sp>
        <p:nvSpPr>
          <p:cNvPr id="3" name="Content Placeholder 2"/>
          <p:cNvSpPr>
            <a:spLocks noGrp="1"/>
          </p:cNvSpPr>
          <p:nvPr>
            <p:ph idx="1"/>
          </p:nvPr>
        </p:nvSpPr>
        <p:spPr>
          <a:xfrm>
            <a:off x="457200" y="2752533"/>
            <a:ext cx="8229600" cy="2773869"/>
          </a:xfrm>
        </p:spPr>
        <p:txBody>
          <a:bodyPr>
            <a:normAutofit fontScale="85000" lnSpcReduction="20000"/>
          </a:bodyPr>
          <a:lstStyle/>
          <a:p>
            <a:pPr lvl="0">
              <a:lnSpc>
                <a:spcPct val="110000"/>
              </a:lnSpc>
            </a:pPr>
            <a:r>
              <a:rPr lang="ru-RU" dirty="0" smtClean="0">
                <a:solidFill>
                  <a:srgbClr val="FFFFFF"/>
                </a:solidFill>
                <a:latin typeface="Myriad Pro Cond"/>
                <a:cs typeface="Myriad Pro Cond"/>
              </a:rPr>
              <a:t>Другое исследование показало, что</a:t>
            </a:r>
            <a:r>
              <a:rPr lang="en-US" dirty="0" smtClean="0">
                <a:solidFill>
                  <a:srgbClr val="FFFFFF"/>
                </a:solidFill>
                <a:latin typeface="Myriad Pro Cond"/>
                <a:cs typeface="Myriad Pro Cond"/>
              </a:rPr>
              <a:t> </a:t>
            </a:r>
            <a:r>
              <a:rPr lang="ru-RU" dirty="0" smtClean="0">
                <a:solidFill>
                  <a:srgbClr val="E5C10C"/>
                </a:solidFill>
                <a:latin typeface="Myriad Pro Cond"/>
                <a:cs typeface="Myriad Pro Cond"/>
              </a:rPr>
              <a:t>дети, с большей вероятностью будут вмешиваться </a:t>
            </a:r>
            <a:r>
              <a:rPr lang="en-US" dirty="0" smtClean="0">
                <a:solidFill>
                  <a:srgbClr val="E5C10C"/>
                </a:solidFill>
                <a:latin typeface="Myriad Pro Cond"/>
                <a:cs typeface="Myriad Pro Cond"/>
              </a:rPr>
              <a:t> </a:t>
            </a:r>
            <a:r>
              <a:rPr lang="ru-RU" dirty="0" smtClean="0">
                <a:solidFill>
                  <a:srgbClr val="FFFFFF"/>
                </a:solidFill>
                <a:latin typeface="Myriad Pro Cond"/>
                <a:cs typeface="Myriad Pro Cond"/>
              </a:rPr>
              <a:t>в ситуации, когда они становятся свидетелями насилия одного из родителей – может возникнуть риск для ребенка получить серьезную травму или  ситуация может закончиться летально. </a:t>
            </a:r>
            <a:endParaRPr lang="en-US" dirty="0"/>
          </a:p>
        </p:txBody>
      </p:sp>
      <p:sp>
        <p:nvSpPr>
          <p:cNvPr id="5" name="Title 1"/>
          <p:cNvSpPr>
            <a:spLocks noGrp="1"/>
          </p:cNvSpPr>
          <p:nvPr>
            <p:ph type="title"/>
          </p:nvPr>
        </p:nvSpPr>
        <p:spPr>
          <a:xfrm>
            <a:off x="917314" y="351692"/>
            <a:ext cx="3410635" cy="1670539"/>
          </a:xfrm>
        </p:spPr>
        <p:txBody>
          <a:bodyPr>
            <a:normAutofit/>
          </a:bodyPr>
          <a:lstStyle/>
          <a:p>
            <a:r>
              <a:rPr lang="ru-RU" sz="4800" dirty="0" smtClean="0">
                <a:solidFill>
                  <a:srgbClr val="E5C10C"/>
                </a:solidFill>
                <a:latin typeface="Myriad Pro Cond"/>
                <a:cs typeface="Myriad Pro Cond"/>
              </a:rPr>
              <a:t>Семьи</a:t>
            </a:r>
            <a:endParaRPr lang="en-US" sz="4800" dirty="0">
              <a:solidFill>
                <a:srgbClr val="E5C10C"/>
              </a:solidFill>
              <a:latin typeface="Myriad Pro Cond"/>
              <a:cs typeface="Myriad Pro Cond"/>
            </a:endParaRPr>
          </a:p>
        </p:txBody>
      </p:sp>
    </p:spTree>
    <p:extLst>
      <p:ext uri="{BB962C8B-B14F-4D97-AF65-F5344CB8AC3E}">
        <p14:creationId xmlns="" xmlns:p14="http://schemas.microsoft.com/office/powerpoint/2010/main" val="3364676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1.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188176" y="861646"/>
            <a:ext cx="5276110" cy="984739"/>
          </a:xfrm>
          <a:effectLst>
            <a:outerShdw blurRad="50800" dist="38100" dir="10800000" algn="r" rotWithShape="0">
              <a:prstClr val="black">
                <a:alpha val="40000"/>
              </a:prstClr>
            </a:outerShdw>
          </a:effectLst>
        </p:spPr>
        <p:txBody>
          <a:bodyPr/>
          <a:lstStyle/>
          <a:p>
            <a:r>
              <a:rPr lang="ru-RU" dirty="0" smtClean="0">
                <a:solidFill>
                  <a:srgbClr val="FFFF00"/>
                </a:solidFill>
                <a:latin typeface="Myriad Pro Cond"/>
                <a:cs typeface="Myriad Pro Cond"/>
              </a:rPr>
              <a:t>Последствия</a:t>
            </a:r>
            <a:endParaRPr lang="en-US" dirty="0">
              <a:solidFill>
                <a:srgbClr val="FFFF00"/>
              </a:solidFill>
              <a:latin typeface="Myriad Pro Cond"/>
              <a:cs typeface="Myriad Pro Cond"/>
            </a:endParaRPr>
          </a:p>
        </p:txBody>
      </p:sp>
      <p:sp>
        <p:nvSpPr>
          <p:cNvPr id="3" name="Content Placeholder 2"/>
          <p:cNvSpPr>
            <a:spLocks noGrp="1"/>
          </p:cNvSpPr>
          <p:nvPr>
            <p:ph idx="1"/>
          </p:nvPr>
        </p:nvSpPr>
        <p:spPr>
          <a:xfrm>
            <a:off x="457200" y="3175839"/>
            <a:ext cx="8229600" cy="3150133"/>
          </a:xfrm>
        </p:spPr>
        <p:txBody>
          <a:bodyPr>
            <a:normAutofit fontScale="85000" lnSpcReduction="10000"/>
          </a:bodyPr>
          <a:lstStyle/>
          <a:p>
            <a:pPr lvl="0">
              <a:lnSpc>
                <a:spcPct val="110000"/>
              </a:lnSpc>
            </a:pPr>
            <a:r>
              <a:rPr lang="ru-RU" dirty="0" smtClean="0">
                <a:solidFill>
                  <a:srgbClr val="FFFFFF"/>
                </a:solidFill>
                <a:latin typeface="Myriad Pro Cond"/>
                <a:cs typeface="Myriad Pro Cond"/>
              </a:rPr>
              <a:t>Те, кто уцелел после домашнего </a:t>
            </a:r>
            <a:r>
              <a:rPr lang="ru-RU" dirty="0" smtClean="0">
                <a:solidFill>
                  <a:srgbClr val="FFFFFF"/>
                </a:solidFill>
                <a:latin typeface="Myriad Pro Cond"/>
                <a:cs typeface="Myriad Pro Cond"/>
              </a:rPr>
              <a:t>насилия, </a:t>
            </a:r>
            <a:r>
              <a:rPr lang="ru-RU" dirty="0" smtClean="0">
                <a:solidFill>
                  <a:srgbClr val="FFFFFF"/>
                </a:solidFill>
                <a:latin typeface="Myriad Pro Cond"/>
                <a:cs typeface="Myriad Pro Cond"/>
              </a:rPr>
              <a:t>страдают сильной депрессией, </a:t>
            </a:r>
            <a:r>
              <a:rPr lang="ru-RU" dirty="0" smtClean="0">
                <a:solidFill>
                  <a:srgbClr val="FFFFFF"/>
                </a:solidFill>
                <a:latin typeface="Myriad Pro Cond"/>
                <a:cs typeface="Myriad Pro Cond"/>
              </a:rPr>
              <a:t>бессонницей </a:t>
            </a:r>
            <a:r>
              <a:rPr lang="ru-RU" dirty="0" smtClean="0">
                <a:solidFill>
                  <a:srgbClr val="FFFFFF"/>
                </a:solidFill>
                <a:latin typeface="Myriad Pro Cond"/>
                <a:cs typeface="Myriad Pro Cond"/>
              </a:rPr>
              <a:t>и другими эмоциональными потрясениями. </a:t>
            </a:r>
            <a:endParaRPr lang="en-US" dirty="0" smtClean="0">
              <a:solidFill>
                <a:srgbClr val="FFFFFF"/>
              </a:solidFill>
              <a:latin typeface="Myriad Pro Cond"/>
              <a:cs typeface="Myriad Pro Cond"/>
            </a:endParaRPr>
          </a:p>
          <a:p>
            <a:pPr marL="0" lvl="0" indent="0">
              <a:lnSpc>
                <a:spcPct val="110000"/>
              </a:lnSpc>
              <a:buNone/>
            </a:pPr>
            <a:endParaRPr lang="en-US" sz="800" dirty="0">
              <a:solidFill>
                <a:srgbClr val="FFFFFF"/>
              </a:solidFill>
              <a:latin typeface="Myriad Pro Cond"/>
              <a:cs typeface="Myriad Pro Cond"/>
            </a:endParaRPr>
          </a:p>
          <a:p>
            <a:pPr lvl="0">
              <a:lnSpc>
                <a:spcPct val="110000"/>
              </a:lnSpc>
            </a:pPr>
            <a:r>
              <a:rPr lang="ru-RU" dirty="0" smtClean="0">
                <a:solidFill>
                  <a:srgbClr val="FFFFFF"/>
                </a:solidFill>
                <a:latin typeface="Myriad Pro Cond"/>
                <a:cs typeface="Myriad Pro Cond"/>
              </a:rPr>
              <a:t>В результате домашнего насилия у уцелевших жертв наблюдается слабое здоровье .</a:t>
            </a:r>
            <a:endParaRPr lang="en-US" dirty="0">
              <a:solidFill>
                <a:srgbClr val="FFFFFF"/>
              </a:solidFill>
              <a:latin typeface="Myriad Pro Cond"/>
              <a:cs typeface="Myriad Pro Cond"/>
            </a:endParaRPr>
          </a:p>
        </p:txBody>
      </p:sp>
    </p:spTree>
    <p:extLst>
      <p:ext uri="{BB962C8B-B14F-4D97-AF65-F5344CB8AC3E}">
        <p14:creationId xmlns="" xmlns:p14="http://schemas.microsoft.com/office/powerpoint/2010/main" val="2733852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1.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457200" y="3034738"/>
            <a:ext cx="8229600" cy="3823262"/>
          </a:xfrm>
        </p:spPr>
        <p:txBody>
          <a:bodyPr>
            <a:normAutofit fontScale="77500" lnSpcReduction="20000"/>
          </a:bodyPr>
          <a:lstStyle/>
          <a:p>
            <a:pPr lvl="0"/>
            <a:r>
              <a:rPr lang="ru-RU" dirty="0" smtClean="0">
                <a:solidFill>
                  <a:srgbClr val="FFFFFF"/>
                </a:solidFill>
                <a:latin typeface="Myriad Pro Cond"/>
                <a:cs typeface="Myriad Pro Cond"/>
              </a:rPr>
              <a:t>Без оказанной помощи, девочки, которые были подвержены домашнему насилию, более склонны стать жертвами насилия в </a:t>
            </a:r>
            <a:r>
              <a:rPr lang="ru-RU" dirty="0" smtClean="0">
                <a:solidFill>
                  <a:srgbClr val="FFFFFF"/>
                </a:solidFill>
                <a:latin typeface="Myriad Pro Cond"/>
                <a:cs typeface="Myriad Pro Cond"/>
              </a:rPr>
              <a:t>подростковом </a:t>
            </a:r>
            <a:r>
              <a:rPr lang="ru-RU" dirty="0" smtClean="0">
                <a:solidFill>
                  <a:srgbClr val="FFFFFF"/>
                </a:solidFill>
                <a:latin typeface="Myriad Pro Cond"/>
                <a:cs typeface="Myriad Pro Cond"/>
              </a:rPr>
              <a:t>возрасте </a:t>
            </a:r>
            <a:r>
              <a:rPr lang="ru-RU" dirty="0" smtClean="0">
                <a:solidFill>
                  <a:srgbClr val="FFFFFF"/>
                </a:solidFill>
                <a:latin typeface="Myriad Pro Cond"/>
                <a:cs typeface="Myriad Pro Cond"/>
              </a:rPr>
              <a:t>или </a:t>
            </a:r>
            <a:r>
              <a:rPr lang="ru-RU" dirty="0" smtClean="0">
                <a:solidFill>
                  <a:srgbClr val="FFFFFF"/>
                </a:solidFill>
                <a:latin typeface="Myriad Pro Cond"/>
                <a:cs typeface="Myriad Pro Cond"/>
              </a:rPr>
              <a:t>даже будучи взрослыми женщинами. </a:t>
            </a:r>
            <a:endParaRPr lang="en-US" dirty="0" smtClean="0">
              <a:solidFill>
                <a:srgbClr val="FFFFFF"/>
              </a:solidFill>
              <a:latin typeface="Myriad Pro Cond"/>
              <a:cs typeface="Myriad Pro Cond"/>
            </a:endParaRPr>
          </a:p>
          <a:p>
            <a:pPr lvl="0"/>
            <a:endParaRPr lang="en-US" sz="1100" dirty="0">
              <a:solidFill>
                <a:srgbClr val="FFFFFF"/>
              </a:solidFill>
              <a:latin typeface="Myriad Pro Cond"/>
              <a:cs typeface="Myriad Pro Cond"/>
            </a:endParaRPr>
          </a:p>
          <a:p>
            <a:r>
              <a:rPr lang="ru-RU" dirty="0" smtClean="0">
                <a:solidFill>
                  <a:srgbClr val="FFFFFF"/>
                </a:solidFill>
                <a:latin typeface="Myriad Pro Cond"/>
                <a:cs typeface="Myriad Pro Cond"/>
              </a:rPr>
              <a:t>Без оказанной помощи, мальчики, которые были подвержены домашнему насилию, склонны сами стать насильниками своих партнерш или детей, таким образом продолжая этот замкнутый круг проблемы насилия уже в следующем поколении. </a:t>
            </a:r>
            <a:endParaRPr lang="en-US" dirty="0">
              <a:solidFill>
                <a:srgbClr val="FFFFFF"/>
              </a:solidFill>
              <a:latin typeface="Myriad Pro Cond"/>
              <a:cs typeface="Myriad Pro Cond"/>
            </a:endParaRPr>
          </a:p>
          <a:p>
            <a:endParaRPr lang="en-US" dirty="0"/>
          </a:p>
        </p:txBody>
      </p:sp>
      <p:sp>
        <p:nvSpPr>
          <p:cNvPr id="5" name="Title 1"/>
          <p:cNvSpPr txBox="1">
            <a:spLocks/>
          </p:cNvSpPr>
          <p:nvPr/>
        </p:nvSpPr>
        <p:spPr>
          <a:xfrm>
            <a:off x="-188176" y="633046"/>
            <a:ext cx="5276110" cy="2148578"/>
          </a:xfrm>
          <a:prstGeom prst="rect">
            <a:avLst/>
          </a:prstGeom>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dirty="0" smtClean="0">
                <a:solidFill>
                  <a:srgbClr val="FFFF00"/>
                </a:solidFill>
                <a:latin typeface="Myriad Pro Cond"/>
                <a:cs typeface="Myriad Pro Cond"/>
              </a:rPr>
              <a:t>Последствия</a:t>
            </a:r>
            <a:endParaRPr lang="en-US" dirty="0">
              <a:solidFill>
                <a:srgbClr val="FFFF00"/>
              </a:solidFill>
              <a:latin typeface="Myriad Pro Cond"/>
              <a:cs typeface="Myriad Pro Cond"/>
            </a:endParaRPr>
          </a:p>
        </p:txBody>
      </p:sp>
    </p:spTree>
    <p:extLst>
      <p:ext uri="{BB962C8B-B14F-4D97-AF65-F5344CB8AC3E}">
        <p14:creationId xmlns="" xmlns:p14="http://schemas.microsoft.com/office/powerpoint/2010/main" val="2825892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6.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198023" y="0"/>
            <a:ext cx="9507119" cy="7031434"/>
          </a:xfrm>
          <a:prstGeom prst="rect">
            <a:avLst/>
          </a:prstGeom>
        </p:spPr>
      </p:pic>
      <p:sp>
        <p:nvSpPr>
          <p:cNvPr id="2" name="Title 1"/>
          <p:cNvSpPr>
            <a:spLocks noGrp="1"/>
          </p:cNvSpPr>
          <p:nvPr>
            <p:ph type="title"/>
          </p:nvPr>
        </p:nvSpPr>
        <p:spPr>
          <a:xfrm>
            <a:off x="457200" y="351692"/>
            <a:ext cx="8229600" cy="1037493"/>
          </a:xfrm>
        </p:spPr>
        <p:txBody>
          <a:bodyPr/>
          <a:lstStyle/>
          <a:p>
            <a:pPr algn="l"/>
            <a:r>
              <a:rPr lang="ru-RU" dirty="0" smtClean="0">
                <a:solidFill>
                  <a:srgbClr val="E5C10C"/>
                </a:solidFill>
                <a:latin typeface="Myriad Pro Cond"/>
                <a:cs typeface="Myriad Pro Cond"/>
              </a:rPr>
              <a:t>Больше важных фактов</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0" y="1389185"/>
            <a:ext cx="7139354" cy="3643365"/>
          </a:xfrm>
        </p:spPr>
        <p:txBody>
          <a:bodyPr>
            <a:noAutofit/>
          </a:bodyPr>
          <a:lstStyle/>
          <a:p>
            <a:pPr lvl="0">
              <a:lnSpc>
                <a:spcPct val="110000"/>
              </a:lnSpc>
            </a:pPr>
            <a:r>
              <a:rPr lang="ru-RU" dirty="0" smtClean="0">
                <a:solidFill>
                  <a:srgbClr val="FFFFFF"/>
                </a:solidFill>
                <a:latin typeface="Myriad Pro Cond"/>
                <a:cs typeface="Myriad Pro Cond"/>
              </a:rPr>
              <a:t>Большинство случаев домашнего насилия НИКОГДА не выносят в СМИ</a:t>
            </a:r>
            <a:r>
              <a:rPr lang="en-US" dirty="0" smtClean="0">
                <a:solidFill>
                  <a:srgbClr val="FFFFFF"/>
                </a:solidFill>
                <a:latin typeface="Myriad Pro Cond"/>
                <a:cs typeface="Myriad Pro Cond"/>
              </a:rPr>
              <a:t>.</a:t>
            </a:r>
          </a:p>
          <a:p>
            <a:pPr lvl="0">
              <a:lnSpc>
                <a:spcPct val="110000"/>
              </a:lnSpc>
            </a:pPr>
            <a:endParaRPr lang="en-US" sz="1200" dirty="0">
              <a:solidFill>
                <a:srgbClr val="FFFFFF"/>
              </a:solidFill>
              <a:latin typeface="Myriad Pro Cond"/>
              <a:cs typeface="Myriad Pro Cond"/>
            </a:endParaRPr>
          </a:p>
          <a:p>
            <a:pPr>
              <a:lnSpc>
                <a:spcPct val="110000"/>
              </a:lnSpc>
            </a:pPr>
            <a:r>
              <a:rPr lang="ru-RU" dirty="0" smtClean="0">
                <a:solidFill>
                  <a:srgbClr val="FFFFFF"/>
                </a:solidFill>
                <a:latin typeface="Myriad Pro Cond"/>
                <a:cs typeface="Myriad Pro Cond"/>
              </a:rPr>
              <a:t>Жертвы редко лгут</a:t>
            </a:r>
            <a:r>
              <a:rPr lang="en-US" dirty="0" smtClean="0">
                <a:solidFill>
                  <a:srgbClr val="FFFFFF"/>
                </a:solidFill>
                <a:latin typeface="Myriad Pro Cond"/>
                <a:cs typeface="Myriad Pro Cond"/>
              </a:rPr>
              <a:t>.  </a:t>
            </a:r>
            <a:r>
              <a:rPr lang="ru-RU" dirty="0" smtClean="0">
                <a:solidFill>
                  <a:srgbClr val="FFFFFF"/>
                </a:solidFill>
                <a:latin typeface="Myriad Pro Cond"/>
                <a:cs typeface="Myriad Pro Cond"/>
              </a:rPr>
              <a:t>Эксперты утверждают, что дети обычно не могут описать те впечатления, которые они никогда не ощущали. Мы обязательно  должны слушать и отвечать на эти проблемы. </a:t>
            </a:r>
            <a:r>
              <a:rPr lang="en-US" dirty="0" smtClean="0">
                <a:solidFill>
                  <a:srgbClr val="FFFFFF"/>
                </a:solidFill>
                <a:effectLst/>
                <a:latin typeface="Myriad Pro Cond"/>
                <a:cs typeface="Myriad Pro Cond"/>
              </a:rPr>
              <a:t> </a:t>
            </a:r>
            <a:endParaRPr lang="en-US" dirty="0">
              <a:solidFill>
                <a:srgbClr val="FFFFFF"/>
              </a:solidFill>
              <a:latin typeface="Myriad Pro Cond"/>
              <a:cs typeface="Myriad Pro Cond"/>
            </a:endParaRPr>
          </a:p>
        </p:txBody>
      </p:sp>
      <p:pic>
        <p:nvPicPr>
          <p:cNvPr id="6" name="Picture 6" descr="C:\Documents and Settings\arraisr\My Documents\My Pictures\vawc.png"/>
          <p:cNvPicPr>
            <a:picLocks noChangeAspect="1" noChangeArrowheads="1"/>
          </p:cNvPicPr>
          <p:nvPr/>
        </p:nvPicPr>
        <p:blipFill>
          <a:blip r:embed="rId4"/>
          <a:srcRect/>
          <a:stretch>
            <a:fillRect/>
          </a:stretch>
        </p:blipFill>
        <p:spPr bwMode="auto">
          <a:xfrm>
            <a:off x="6543620" y="1389185"/>
            <a:ext cx="2765476" cy="3943976"/>
          </a:xfrm>
          <a:prstGeom prst="rect">
            <a:avLst/>
          </a:prstGeom>
          <a:ln>
            <a:noFill/>
          </a:ln>
          <a:effectLst>
            <a:softEdge rad="112500"/>
          </a:effectLst>
        </p:spPr>
      </p:pic>
    </p:spTree>
    <p:extLst>
      <p:ext uri="{BB962C8B-B14F-4D97-AF65-F5344CB8AC3E}">
        <p14:creationId xmlns="" xmlns:p14="http://schemas.microsoft.com/office/powerpoint/2010/main" val="1522728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5.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1854" y="792012"/>
            <a:ext cx="8229600" cy="1143000"/>
          </a:xfrm>
        </p:spPr>
        <p:txBody>
          <a:bodyPr/>
          <a:lstStyle/>
          <a:p>
            <a:pPr algn="l"/>
            <a:r>
              <a:rPr lang="ru-RU" dirty="0" smtClean="0">
                <a:solidFill>
                  <a:srgbClr val="E5C10C"/>
                </a:solidFill>
                <a:latin typeface="Myriad Pro Cond"/>
                <a:cs typeface="Myriad Pro Cond"/>
              </a:rPr>
              <a:t>Бог – это любящий Бог</a:t>
            </a:r>
            <a:r>
              <a:rPr lang="en-US" dirty="0" smtClean="0">
                <a:solidFill>
                  <a:srgbClr val="E5C10C"/>
                </a:solidFill>
                <a:latin typeface="Myriad Pro Cond"/>
                <a:cs typeface="Myriad Pro Cond"/>
              </a:rPr>
              <a:t>	</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433678" y="2188126"/>
            <a:ext cx="8229600" cy="3361764"/>
          </a:xfrm>
        </p:spPr>
        <p:txBody>
          <a:bodyPr>
            <a:normAutofit fontScale="92500"/>
          </a:bodyPr>
          <a:lstStyle/>
          <a:p>
            <a:r>
              <a:rPr lang="ru-RU" sz="3600" dirty="0" smtClean="0">
                <a:solidFill>
                  <a:srgbClr val="FFFFFF"/>
                </a:solidFill>
                <a:latin typeface="Myriad Pro Cond"/>
                <a:cs typeface="Myriad Pro Cond"/>
              </a:rPr>
              <a:t>Человечество создано Единым Богом </a:t>
            </a:r>
            <a:r>
              <a:rPr lang="en-US" sz="3600" dirty="0" smtClean="0">
                <a:solidFill>
                  <a:srgbClr val="FFFFFF"/>
                </a:solidFill>
                <a:latin typeface="Myriad Pro Cond"/>
                <a:cs typeface="Myriad Pro Cond"/>
              </a:rPr>
              <a:t>.</a:t>
            </a:r>
          </a:p>
          <a:p>
            <a:pPr lvl="1"/>
            <a:r>
              <a:rPr lang="ru-RU" sz="3200" dirty="0" smtClean="0">
                <a:solidFill>
                  <a:srgbClr val="FFFFFF"/>
                </a:solidFill>
                <a:latin typeface="Myriad Pro Cond"/>
                <a:cs typeface="Myriad Pro Cond"/>
              </a:rPr>
              <a:t>Бог, будучи единым</a:t>
            </a:r>
            <a:r>
              <a:rPr lang="en-US" sz="3200" dirty="0" smtClean="0">
                <a:solidFill>
                  <a:srgbClr val="FFFFFF"/>
                </a:solidFill>
                <a:latin typeface="Myriad Pro Cond"/>
                <a:cs typeface="Myriad Pro Cond"/>
              </a:rPr>
              <a:t>, </a:t>
            </a:r>
            <a:r>
              <a:rPr lang="ru-RU" sz="3200" dirty="0" smtClean="0">
                <a:solidFill>
                  <a:srgbClr val="FFFFFF"/>
                </a:solidFill>
                <a:latin typeface="Myriad Pro Cond"/>
                <a:cs typeface="Myriad Pro Cond"/>
              </a:rPr>
              <a:t>включается в себя </a:t>
            </a:r>
            <a:r>
              <a:rPr lang="en-US" sz="3200" dirty="0" smtClean="0">
                <a:solidFill>
                  <a:srgbClr val="FFFFFF"/>
                </a:solidFill>
                <a:latin typeface="Myriad Pro Cond"/>
                <a:cs typeface="Myriad Pro Cond"/>
              </a:rPr>
              <a:t> </a:t>
            </a:r>
            <a:r>
              <a:rPr lang="ru-RU" sz="3200" dirty="0" smtClean="0">
                <a:solidFill>
                  <a:srgbClr val="FFFFFF"/>
                </a:solidFill>
                <a:latin typeface="Myriad Pro Cond"/>
                <a:cs typeface="Myriad Pro Cond"/>
              </a:rPr>
              <a:t>три</a:t>
            </a:r>
            <a:r>
              <a:rPr lang="en-US" sz="3200" dirty="0" smtClean="0">
                <a:solidFill>
                  <a:srgbClr val="FFFFFF"/>
                </a:solidFill>
                <a:latin typeface="Myriad Pro Cond"/>
                <a:cs typeface="Myriad Pro Cond"/>
              </a:rPr>
              <a:t> </a:t>
            </a:r>
            <a:r>
              <a:rPr lang="ru-RU" sz="3200" dirty="0" smtClean="0">
                <a:solidFill>
                  <a:srgbClr val="FFFFFF"/>
                </a:solidFill>
                <a:latin typeface="Myriad Pro Cond"/>
                <a:cs typeface="Myriad Pro Cond"/>
              </a:rPr>
              <a:t>отдельные личности</a:t>
            </a:r>
            <a:r>
              <a:rPr lang="en-US" sz="3200" dirty="0" smtClean="0">
                <a:solidFill>
                  <a:srgbClr val="FFFFFF"/>
                </a:solidFill>
                <a:latin typeface="Myriad Pro Cond"/>
                <a:cs typeface="Myriad Pro Cond"/>
              </a:rPr>
              <a:t>:</a:t>
            </a:r>
          </a:p>
          <a:p>
            <a:pPr lvl="2"/>
            <a:r>
              <a:rPr lang="ru-RU" sz="2800" dirty="0" smtClean="0">
                <a:solidFill>
                  <a:srgbClr val="FFFFFF"/>
                </a:solidFill>
                <a:latin typeface="Myriad Pro Cond"/>
                <a:cs typeface="Myriad Pro Cond"/>
              </a:rPr>
              <a:t>Отец</a:t>
            </a:r>
            <a:endParaRPr lang="en-US" sz="2800" dirty="0" smtClean="0">
              <a:solidFill>
                <a:srgbClr val="FFFFFF"/>
              </a:solidFill>
              <a:latin typeface="Myriad Pro Cond"/>
              <a:cs typeface="Myriad Pro Cond"/>
            </a:endParaRPr>
          </a:p>
          <a:p>
            <a:pPr lvl="2"/>
            <a:r>
              <a:rPr lang="ru-RU" sz="2800" dirty="0" smtClean="0">
                <a:solidFill>
                  <a:srgbClr val="FFFFFF"/>
                </a:solidFill>
                <a:latin typeface="Myriad Pro Cond"/>
                <a:cs typeface="Myriad Pro Cond"/>
              </a:rPr>
              <a:t>Сын</a:t>
            </a:r>
            <a:endParaRPr lang="en-US" sz="2800" dirty="0" smtClean="0">
              <a:solidFill>
                <a:srgbClr val="FFFFFF"/>
              </a:solidFill>
              <a:latin typeface="Myriad Pro Cond"/>
              <a:cs typeface="Myriad Pro Cond"/>
            </a:endParaRPr>
          </a:p>
          <a:p>
            <a:pPr lvl="2"/>
            <a:r>
              <a:rPr lang="ru-RU" sz="2800" dirty="0" smtClean="0">
                <a:solidFill>
                  <a:srgbClr val="FFFFFF"/>
                </a:solidFill>
                <a:latin typeface="Myriad Pro Cond"/>
                <a:cs typeface="Myriad Pro Cond"/>
              </a:rPr>
              <a:t>Дух Святой</a:t>
            </a:r>
            <a:endParaRPr lang="en-US" sz="2800" dirty="0" smtClean="0">
              <a:solidFill>
                <a:srgbClr val="FFFFFF"/>
              </a:solidFill>
              <a:latin typeface="Myriad Pro Cond"/>
              <a:cs typeface="Myriad Pro Cond"/>
            </a:endParaRPr>
          </a:p>
          <a:p>
            <a:pPr lvl="2"/>
            <a:endParaRPr lang="en-US" sz="2800" dirty="0" smtClean="0">
              <a:solidFill>
                <a:srgbClr val="FFFFFF"/>
              </a:solidFill>
              <a:latin typeface="Myriad Pro Cond"/>
              <a:cs typeface="Myriad Pro Cond"/>
            </a:endParaRPr>
          </a:p>
        </p:txBody>
      </p:sp>
      <p:pic>
        <p:nvPicPr>
          <p:cNvPr id="6" name="Picture 4" descr="Jesus and the Black LambB"/>
          <p:cNvPicPr>
            <a:picLocks noChangeAspect="1" noChangeArrowheads="1"/>
          </p:cNvPicPr>
          <p:nvPr/>
        </p:nvPicPr>
        <p:blipFill rotWithShape="1">
          <a:blip r:embed="rId4" cstate="email">
            <a:extLst>
              <a:ext uri="{28A0092B-C50C-407E-A947-70E740481C1C}">
                <a14:useLocalDpi xmlns="" xmlns:a14="http://schemas.microsoft.com/office/drawing/2010/main"/>
              </a:ext>
            </a:extLst>
          </a:blip>
          <a:srcRect/>
          <a:stretch/>
        </p:blipFill>
        <p:spPr>
          <a:xfrm>
            <a:off x="5329119" y="3527474"/>
            <a:ext cx="3804600" cy="3330525"/>
          </a:xfrm>
          <a:prstGeom prst="rect">
            <a:avLst/>
          </a:prstGeom>
          <a:ln>
            <a:noFill/>
          </a:ln>
          <a:effectLst>
            <a:softEdge rad="112500"/>
          </a:effectLst>
        </p:spPr>
      </p:pic>
    </p:spTree>
    <p:extLst>
      <p:ext uri="{BB962C8B-B14F-4D97-AF65-F5344CB8AC3E}">
        <p14:creationId xmlns="" xmlns:p14="http://schemas.microsoft.com/office/powerpoint/2010/main" val="3054612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7626"/>
            <a:ext cx="9154168" cy="7039060"/>
          </a:xfrm>
          <a:prstGeom prst="rect">
            <a:avLst/>
          </a:prstGeom>
        </p:spPr>
      </p:pic>
      <p:sp>
        <p:nvSpPr>
          <p:cNvPr id="3" name="Content Placeholder 2"/>
          <p:cNvSpPr>
            <a:spLocks noGrp="1"/>
          </p:cNvSpPr>
          <p:nvPr>
            <p:ph idx="1"/>
          </p:nvPr>
        </p:nvSpPr>
        <p:spPr>
          <a:xfrm>
            <a:off x="4375008" y="918207"/>
            <a:ext cx="4768992" cy="4525963"/>
          </a:xfrm>
        </p:spPr>
        <p:txBody>
          <a:bodyPr>
            <a:normAutofit/>
          </a:bodyPr>
          <a:lstStyle/>
          <a:p>
            <a:pPr>
              <a:lnSpc>
                <a:spcPct val="110000"/>
              </a:lnSpc>
            </a:pPr>
            <a:r>
              <a:rPr lang="ru-RU" dirty="0" smtClean="0">
                <a:solidFill>
                  <a:srgbClr val="FFFFFF"/>
                </a:solidFill>
                <a:latin typeface="Myriad Pro Cond"/>
                <a:cs typeface="Myriad Pro Cond"/>
              </a:rPr>
              <a:t>Он создал человека, чтобы он развивался в наполненных взаимоотношениях, которые были бы отражением  Триединого Бога. </a:t>
            </a:r>
            <a:endParaRPr lang="en-US" dirty="0">
              <a:solidFill>
                <a:srgbClr val="FFFFFF"/>
              </a:solidFill>
              <a:latin typeface="Myriad Pro Cond"/>
              <a:cs typeface="Myriad Pro Cond"/>
            </a:endParaRPr>
          </a:p>
          <a:p>
            <a:pPr>
              <a:lnSpc>
                <a:spcPct val="110000"/>
              </a:lnSpc>
            </a:pPr>
            <a:endParaRPr lang="en-US" dirty="0"/>
          </a:p>
        </p:txBody>
      </p:sp>
      <p:pic>
        <p:nvPicPr>
          <p:cNvPr id="5" name="Picture 4" descr="BS106935cópia"/>
          <p:cNvPicPr>
            <a:picLocks noChangeAspect="1" noChangeArrowheads="1"/>
          </p:cNvPicPr>
          <p:nvPr/>
        </p:nvPicPr>
        <p:blipFill rotWithShape="1">
          <a:blip r:embed="rId4" cstate="email">
            <a:extLst>
              <a:ext uri="{28A0092B-C50C-407E-A947-70E740481C1C}">
                <a14:useLocalDpi xmlns="" xmlns:a14="http://schemas.microsoft.com/office/drawing/2010/main"/>
              </a:ext>
            </a:extLst>
          </a:blip>
          <a:srcRect/>
          <a:stretch/>
        </p:blipFill>
        <p:spPr>
          <a:xfrm>
            <a:off x="582557" y="705493"/>
            <a:ext cx="3369055" cy="5522316"/>
          </a:xfrm>
          <a:prstGeom prst="rect">
            <a:avLst/>
          </a:prstGeom>
          <a:ln>
            <a:noFill/>
          </a:ln>
          <a:effectLst>
            <a:softEdge rad="112500"/>
          </a:effectLst>
        </p:spPr>
      </p:pic>
    </p:spTree>
    <p:extLst>
      <p:ext uri="{BB962C8B-B14F-4D97-AF65-F5344CB8AC3E}">
        <p14:creationId xmlns="" xmlns:p14="http://schemas.microsoft.com/office/powerpoint/2010/main" val="1145130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213249" y="0"/>
            <a:ext cx="9144000" cy="6858000"/>
          </a:xfrm>
          <a:prstGeom prst="rect">
            <a:avLst/>
          </a:prstGeom>
          <a:ln w="19050" cmpd="sng">
            <a:solidFill>
              <a:schemeClr val="tx1"/>
            </a:solidFill>
          </a:ln>
        </p:spPr>
      </p:pic>
      <p:sp>
        <p:nvSpPr>
          <p:cNvPr id="2" name="Title 1"/>
          <p:cNvSpPr>
            <a:spLocks noGrp="1"/>
          </p:cNvSpPr>
          <p:nvPr>
            <p:ph type="title"/>
          </p:nvPr>
        </p:nvSpPr>
        <p:spPr>
          <a:xfrm>
            <a:off x="4257398" y="956631"/>
            <a:ext cx="5009693" cy="1143000"/>
          </a:xfrm>
        </p:spPr>
        <p:txBody>
          <a:bodyPr>
            <a:normAutofit fontScale="90000"/>
          </a:bodyPr>
          <a:lstStyle/>
          <a:p>
            <a:r>
              <a:rPr lang="en-US" sz="6600" b="1" dirty="0" smtClean="0">
                <a:solidFill>
                  <a:srgbClr val="E5C10C"/>
                </a:solidFill>
                <a:latin typeface="Myriad Pro Cond"/>
                <a:cs typeface="Myriad Pro Cond"/>
              </a:rPr>
              <a:t>4</a:t>
            </a:r>
            <a:r>
              <a:rPr lang="en-US" dirty="0" smtClean="0">
                <a:solidFill>
                  <a:schemeClr val="bg1"/>
                </a:solidFill>
                <a:latin typeface="Myriad Pro Cond"/>
                <a:cs typeface="Myriad Pro Cond"/>
              </a:rPr>
              <a:t> </a:t>
            </a:r>
            <a:r>
              <a:rPr lang="ru-RU" dirty="0" smtClean="0">
                <a:solidFill>
                  <a:schemeClr val="bg1"/>
                </a:solidFill>
                <a:latin typeface="Myriad Pro Cond"/>
                <a:cs typeface="Myriad Pro Cond"/>
              </a:rPr>
              <a:t>Элемента</a:t>
            </a:r>
            <a:r>
              <a:rPr lang="en-US" dirty="0" smtClean="0">
                <a:solidFill>
                  <a:schemeClr val="bg1"/>
                </a:solidFill>
                <a:latin typeface="Myriad Pro Cond"/>
                <a:cs typeface="Myriad Pro Cond"/>
              </a:rPr>
              <a:t> </a:t>
            </a:r>
            <a:r>
              <a:rPr lang="en-US" b="1" dirty="0" smtClean="0">
                <a:solidFill>
                  <a:schemeClr val="bg1"/>
                </a:solidFill>
                <a:latin typeface="Myriad Pro Cond"/>
                <a:cs typeface="Myriad Pro Cond"/>
              </a:rPr>
              <a:t> </a:t>
            </a:r>
            <a:r>
              <a:rPr lang="ru-RU" b="1" dirty="0" smtClean="0">
                <a:solidFill>
                  <a:schemeClr val="bg1"/>
                </a:solidFill>
                <a:latin typeface="Myriad Pro Cond"/>
                <a:cs typeface="Myriad Pro Cond"/>
              </a:rPr>
              <a:t>Божественных </a:t>
            </a:r>
            <a:r>
              <a:rPr lang="en-US" b="1" dirty="0" smtClean="0">
                <a:solidFill>
                  <a:schemeClr val="bg1"/>
                </a:solidFill>
                <a:latin typeface="Myriad Pro Cond"/>
                <a:cs typeface="Myriad Pro Cond"/>
              </a:rPr>
              <a:t> </a:t>
            </a:r>
            <a:r>
              <a:rPr lang="ru-RU" dirty="0" smtClean="0">
                <a:solidFill>
                  <a:schemeClr val="bg1"/>
                </a:solidFill>
                <a:latin typeface="Myriad Pro Cond"/>
                <a:cs typeface="Myriad Pro Cond"/>
              </a:rPr>
              <a:t>отношений</a:t>
            </a:r>
            <a:endParaRPr lang="en-US" dirty="0">
              <a:solidFill>
                <a:schemeClr val="bg1"/>
              </a:solidFill>
              <a:latin typeface="Myriad Pro Cond"/>
              <a:cs typeface="Myriad Pro Cond"/>
            </a:endParaRPr>
          </a:p>
        </p:txBody>
      </p:sp>
      <p:sp>
        <p:nvSpPr>
          <p:cNvPr id="3" name="Content Placeholder 2"/>
          <p:cNvSpPr>
            <a:spLocks noGrp="1"/>
          </p:cNvSpPr>
          <p:nvPr>
            <p:ph idx="1"/>
          </p:nvPr>
        </p:nvSpPr>
        <p:spPr>
          <a:xfrm>
            <a:off x="4785249" y="2729016"/>
            <a:ext cx="3376742" cy="3220683"/>
          </a:xfrm>
        </p:spPr>
        <p:txBody>
          <a:bodyPr>
            <a:normAutofit/>
          </a:bodyPr>
          <a:lstStyle/>
          <a:p>
            <a:r>
              <a:rPr lang="ru-RU" sz="3600" dirty="0" smtClean="0">
                <a:solidFill>
                  <a:srgbClr val="E5C10C"/>
                </a:solidFill>
                <a:latin typeface="Myriad Pro Cond"/>
                <a:cs typeface="Myriad Pro Cond"/>
              </a:rPr>
              <a:t>Завет</a:t>
            </a:r>
            <a:endParaRPr lang="en-US" sz="3600" dirty="0" smtClean="0">
              <a:solidFill>
                <a:srgbClr val="E5C10C"/>
              </a:solidFill>
              <a:latin typeface="Myriad Pro Cond"/>
              <a:cs typeface="Myriad Pro Cond"/>
            </a:endParaRPr>
          </a:p>
          <a:p>
            <a:r>
              <a:rPr lang="ru-RU" sz="3600" dirty="0" smtClean="0">
                <a:solidFill>
                  <a:srgbClr val="E5C10C"/>
                </a:solidFill>
                <a:latin typeface="Myriad Pro Cond"/>
                <a:cs typeface="Myriad Pro Cond"/>
              </a:rPr>
              <a:t>Благодать</a:t>
            </a:r>
            <a:endParaRPr lang="en-US" sz="3600" dirty="0" smtClean="0">
              <a:solidFill>
                <a:srgbClr val="E5C10C"/>
              </a:solidFill>
              <a:latin typeface="Myriad Pro Cond"/>
              <a:cs typeface="Myriad Pro Cond"/>
            </a:endParaRPr>
          </a:p>
          <a:p>
            <a:r>
              <a:rPr lang="ru-RU" sz="3600" dirty="0" smtClean="0">
                <a:solidFill>
                  <a:srgbClr val="E5C10C"/>
                </a:solidFill>
                <a:latin typeface="Myriad Pro Cond"/>
                <a:cs typeface="Myriad Pro Cond"/>
              </a:rPr>
              <a:t>Поддержка</a:t>
            </a:r>
            <a:endParaRPr lang="en-US" sz="3600" dirty="0" smtClean="0">
              <a:solidFill>
                <a:srgbClr val="E5C10C"/>
              </a:solidFill>
              <a:latin typeface="Myriad Pro Cond"/>
              <a:cs typeface="Myriad Pro Cond"/>
            </a:endParaRPr>
          </a:p>
          <a:p>
            <a:r>
              <a:rPr lang="ru-RU" sz="3600" dirty="0" smtClean="0">
                <a:solidFill>
                  <a:srgbClr val="E5C10C"/>
                </a:solidFill>
                <a:latin typeface="Myriad Pro Cond"/>
                <a:cs typeface="Myriad Pro Cond"/>
              </a:rPr>
              <a:t>Близость</a:t>
            </a:r>
            <a:endParaRPr lang="en-US" sz="3600" dirty="0">
              <a:solidFill>
                <a:srgbClr val="E5C10C"/>
              </a:solidFill>
              <a:latin typeface="Myriad Pro Cond"/>
              <a:cs typeface="Myriad Pro Cond"/>
            </a:endParaRPr>
          </a:p>
        </p:txBody>
      </p:sp>
      <p:pic>
        <p:nvPicPr>
          <p:cNvPr id="8" name="Content Placeholder 3"/>
          <p:cNvPicPr>
            <a:picLocks noChangeAspect="1"/>
          </p:cNvPicPr>
          <p:nvPr/>
        </p:nvPicPr>
        <p:blipFill>
          <a:blip r:embed="rId4" cstate="email">
            <a:extLst>
              <a:ext uri="{28A0092B-C50C-407E-A947-70E740481C1C}">
                <a14:useLocalDpi xmlns="" xmlns:a14="http://schemas.microsoft.com/office/drawing/2010/main"/>
              </a:ext>
            </a:extLst>
          </a:blip>
          <a:srcRect l="-66186" r="-66186"/>
          <a:stretch>
            <a:fillRect/>
          </a:stretch>
        </p:blipFill>
        <p:spPr>
          <a:xfrm>
            <a:off x="-2801961" y="108827"/>
            <a:ext cx="9396191" cy="6749173"/>
          </a:xfrm>
          <a:prstGeom prst="rect">
            <a:avLst/>
          </a:prstGeom>
          <a:ln>
            <a:noFill/>
          </a:ln>
          <a:effectLst>
            <a:softEdge rad="112500"/>
          </a:effectLst>
        </p:spPr>
      </p:pic>
    </p:spTree>
    <p:extLst>
      <p:ext uri="{BB962C8B-B14F-4D97-AF65-F5344CB8AC3E}">
        <p14:creationId xmlns="" xmlns:p14="http://schemas.microsoft.com/office/powerpoint/2010/main" val="3402749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6.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198023" y="0"/>
            <a:ext cx="9507119" cy="7031434"/>
          </a:xfrm>
          <a:prstGeom prst="rect">
            <a:avLst/>
          </a:prstGeom>
        </p:spPr>
      </p:pic>
      <p:sp>
        <p:nvSpPr>
          <p:cNvPr id="2" name="Title 1"/>
          <p:cNvSpPr>
            <a:spLocks noGrp="1"/>
          </p:cNvSpPr>
          <p:nvPr>
            <p:ph type="title"/>
          </p:nvPr>
        </p:nvSpPr>
        <p:spPr>
          <a:xfrm>
            <a:off x="457200" y="540880"/>
            <a:ext cx="8229600" cy="1582268"/>
          </a:xfrm>
        </p:spPr>
        <p:txBody>
          <a:bodyPr/>
          <a:lstStyle/>
          <a:p>
            <a:pPr algn="l"/>
            <a:r>
              <a:rPr lang="ru-RU" dirty="0" smtClean="0">
                <a:solidFill>
                  <a:srgbClr val="E5C10C"/>
                </a:solidFill>
                <a:latin typeface="Myriad Pro Cond"/>
                <a:cs typeface="Myriad Pro Cond"/>
              </a:rPr>
              <a:t>Оскар </a:t>
            </a:r>
            <a:r>
              <a:rPr lang="ru-RU" dirty="0" err="1" smtClean="0">
                <a:solidFill>
                  <a:srgbClr val="E5C10C"/>
                </a:solidFill>
                <a:latin typeface="Myriad Pro Cond"/>
                <a:cs typeface="Myriad Pro Cond"/>
              </a:rPr>
              <a:t>Писториус</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269024" y="2329228"/>
            <a:ext cx="6011228" cy="3432308"/>
          </a:xfrm>
        </p:spPr>
        <p:txBody>
          <a:bodyPr>
            <a:noAutofit/>
          </a:bodyPr>
          <a:lstStyle/>
          <a:p>
            <a:pPr>
              <a:lnSpc>
                <a:spcPct val="110000"/>
              </a:lnSpc>
            </a:pPr>
            <a:r>
              <a:rPr lang="ru-RU" dirty="0" smtClean="0">
                <a:solidFill>
                  <a:schemeClr val="bg1"/>
                </a:solidFill>
                <a:latin typeface="Myriad Pro Cond"/>
                <a:cs typeface="Myriad Pro Cond"/>
              </a:rPr>
              <a:t>Кто такой Оскар </a:t>
            </a:r>
            <a:r>
              <a:rPr lang="ru-RU" dirty="0" err="1" smtClean="0">
                <a:solidFill>
                  <a:schemeClr val="bg1"/>
                </a:solidFill>
                <a:latin typeface="Myriad Pro Cond"/>
                <a:cs typeface="Myriad Pro Cond"/>
              </a:rPr>
              <a:t>Писториус</a:t>
            </a:r>
            <a:r>
              <a:rPr lang="en-US" dirty="0" smtClean="0">
                <a:solidFill>
                  <a:schemeClr val="bg1"/>
                </a:solidFill>
                <a:latin typeface="Myriad Pro Cond"/>
                <a:cs typeface="Myriad Pro Cond"/>
              </a:rPr>
              <a:t>?</a:t>
            </a:r>
          </a:p>
          <a:p>
            <a:pPr lvl="1">
              <a:lnSpc>
                <a:spcPct val="110000"/>
              </a:lnSpc>
            </a:pPr>
            <a:r>
              <a:rPr lang="ru-RU" sz="3200" dirty="0" smtClean="0">
                <a:solidFill>
                  <a:schemeClr val="bg1"/>
                </a:solidFill>
                <a:latin typeface="Myriad Pro Cond"/>
                <a:cs typeface="Myriad Pro Cond"/>
              </a:rPr>
              <a:t>Спортсмен из Южной Африки</a:t>
            </a:r>
            <a:r>
              <a:rPr lang="en-US" sz="3200" dirty="0" smtClean="0">
                <a:solidFill>
                  <a:schemeClr val="bg1"/>
                </a:solidFill>
                <a:latin typeface="Myriad Pro Cond"/>
                <a:cs typeface="Myriad Pro Cond"/>
              </a:rPr>
              <a:t> </a:t>
            </a:r>
          </a:p>
          <a:p>
            <a:pPr lvl="1">
              <a:lnSpc>
                <a:spcPct val="110000"/>
              </a:lnSpc>
            </a:pPr>
            <a:r>
              <a:rPr lang="ru-RU" sz="3200" dirty="0" smtClean="0">
                <a:solidFill>
                  <a:schemeClr val="bg1"/>
                </a:solidFill>
                <a:latin typeface="Myriad Pro Cond"/>
                <a:cs typeface="Myriad Pro Cond"/>
              </a:rPr>
              <a:t>Неполноценный,</a:t>
            </a:r>
            <a:r>
              <a:rPr lang="en-US" sz="3200" dirty="0" smtClean="0">
                <a:solidFill>
                  <a:schemeClr val="bg1"/>
                </a:solidFill>
                <a:latin typeface="Myriad Pro Cond"/>
                <a:cs typeface="Myriad Pro Cond"/>
              </a:rPr>
              <a:t> </a:t>
            </a:r>
            <a:r>
              <a:rPr lang="ru-RU" sz="3200" dirty="0" smtClean="0">
                <a:solidFill>
                  <a:schemeClr val="bg1"/>
                </a:solidFill>
                <a:latin typeface="Myriad Pro Cond"/>
                <a:cs typeface="Myriad Pro Cond"/>
              </a:rPr>
              <a:t>перенес двойную ампутацию</a:t>
            </a:r>
            <a:endParaRPr lang="en-US" sz="3200" dirty="0" smtClean="0">
              <a:solidFill>
                <a:schemeClr val="bg1"/>
              </a:solidFill>
              <a:latin typeface="Myriad Pro Cond"/>
              <a:cs typeface="Myriad Pro Cond"/>
            </a:endParaRPr>
          </a:p>
          <a:p>
            <a:pPr lvl="1">
              <a:lnSpc>
                <a:spcPct val="110000"/>
              </a:lnSpc>
            </a:pPr>
            <a:r>
              <a:rPr lang="ru-RU" sz="3200" dirty="0" smtClean="0">
                <a:solidFill>
                  <a:schemeClr val="bg1"/>
                </a:solidFill>
                <a:latin typeface="Myriad Pro Cond"/>
                <a:cs typeface="Myriad Pro Cond"/>
              </a:rPr>
              <a:t>Олимпиец</a:t>
            </a:r>
            <a:endParaRPr lang="en-US" sz="3200" dirty="0" smtClean="0">
              <a:solidFill>
                <a:schemeClr val="bg1"/>
              </a:solidFill>
              <a:latin typeface="Myriad Pro Cond"/>
              <a:cs typeface="Myriad Pro Cond"/>
            </a:endParaRPr>
          </a:p>
          <a:p>
            <a:pPr lvl="1">
              <a:lnSpc>
                <a:spcPct val="110000"/>
              </a:lnSpc>
            </a:pPr>
            <a:r>
              <a:rPr lang="ru-RU" sz="3200" dirty="0" smtClean="0">
                <a:solidFill>
                  <a:schemeClr val="bg1"/>
                </a:solidFill>
                <a:latin typeface="Myriad Pro Cond"/>
                <a:cs typeface="Myriad Pro Cond"/>
              </a:rPr>
              <a:t> Обвиняется в убийстве своей девушки </a:t>
            </a:r>
            <a:endParaRPr lang="en-US" sz="3200" dirty="0" smtClean="0">
              <a:solidFill>
                <a:schemeClr val="bg1"/>
              </a:solidFill>
              <a:latin typeface="Myriad Pro Cond"/>
              <a:cs typeface="Myriad Pro Cond"/>
            </a:endParaRPr>
          </a:p>
          <a:p>
            <a:pPr lvl="1">
              <a:lnSpc>
                <a:spcPct val="110000"/>
              </a:lnSpc>
            </a:pPr>
            <a:endParaRPr lang="en-US" sz="3200" dirty="0" smtClean="0">
              <a:solidFill>
                <a:schemeClr val="bg1"/>
              </a:solidFill>
              <a:latin typeface="Myriad Pro Cond"/>
              <a:cs typeface="Myriad Pro Cond"/>
            </a:endParaRPr>
          </a:p>
          <a:p>
            <a:pPr lvl="1">
              <a:lnSpc>
                <a:spcPct val="110000"/>
              </a:lnSpc>
            </a:pPr>
            <a:endParaRPr lang="en-US" sz="3200" dirty="0">
              <a:solidFill>
                <a:schemeClr val="bg1"/>
              </a:solidFill>
              <a:latin typeface="Myriad Pro Cond"/>
              <a:cs typeface="Myriad Pro Cond"/>
            </a:endParaRPr>
          </a:p>
        </p:txBody>
      </p:sp>
      <p:pic>
        <p:nvPicPr>
          <p:cNvPr id="6" name="Picture 5"/>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942240" y="1998908"/>
            <a:ext cx="2932735" cy="4576914"/>
          </a:xfrm>
          <a:prstGeom prst="rect">
            <a:avLst/>
          </a:prstGeom>
          <a:ln>
            <a:noFill/>
          </a:ln>
          <a:effectLst>
            <a:softEdge rad="112500"/>
          </a:effectLst>
        </p:spPr>
      </p:pic>
    </p:spTree>
    <p:extLst>
      <p:ext uri="{BB962C8B-B14F-4D97-AF65-F5344CB8AC3E}">
        <p14:creationId xmlns="" xmlns:p14="http://schemas.microsoft.com/office/powerpoint/2010/main" val="1388397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AbusePrevention_PP_07.jpeg"/>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a:xfrm>
            <a:off x="0" y="0"/>
            <a:ext cx="9143999" cy="6858000"/>
          </a:xfrm>
          <a:prstGeom prst="rect">
            <a:avLst/>
          </a:prstGeom>
        </p:spPr>
      </p:pic>
      <p:sp>
        <p:nvSpPr>
          <p:cNvPr id="2" name="Title 1"/>
          <p:cNvSpPr>
            <a:spLocks noGrp="1"/>
          </p:cNvSpPr>
          <p:nvPr>
            <p:ph type="title"/>
          </p:nvPr>
        </p:nvSpPr>
        <p:spPr>
          <a:xfrm>
            <a:off x="846776" y="1238835"/>
            <a:ext cx="3998663" cy="1143000"/>
          </a:xfrm>
        </p:spPr>
        <p:txBody>
          <a:bodyPr/>
          <a:lstStyle/>
          <a:p>
            <a:pPr algn="dist">
              <a:lnSpc>
                <a:spcPct val="80000"/>
              </a:lnSpc>
            </a:pPr>
            <a:r>
              <a:rPr lang="ru-RU" b="1" dirty="0" smtClean="0">
                <a:solidFill>
                  <a:schemeClr val="accent2">
                    <a:lumMod val="75000"/>
                  </a:schemeClr>
                </a:solidFill>
                <a:latin typeface="Myriad Pro Cond"/>
                <a:cs typeface="Myriad Pro Cond"/>
              </a:rPr>
              <a:t>ЗАВЕТ</a:t>
            </a:r>
            <a:endParaRPr lang="en-US" b="1" dirty="0">
              <a:solidFill>
                <a:schemeClr val="accent2">
                  <a:lumMod val="75000"/>
                </a:schemeClr>
              </a:solidFill>
              <a:latin typeface="Myriad Pro Cond"/>
              <a:cs typeface="Myriad Pro Cond"/>
            </a:endParaRPr>
          </a:p>
        </p:txBody>
      </p:sp>
      <p:sp>
        <p:nvSpPr>
          <p:cNvPr id="3" name="Content Placeholder 2"/>
          <p:cNvSpPr>
            <a:spLocks noGrp="1"/>
          </p:cNvSpPr>
          <p:nvPr>
            <p:ph idx="1"/>
          </p:nvPr>
        </p:nvSpPr>
        <p:spPr>
          <a:xfrm>
            <a:off x="457200" y="2564398"/>
            <a:ext cx="8229600" cy="3926178"/>
          </a:xfrm>
        </p:spPr>
        <p:txBody>
          <a:bodyPr>
            <a:normAutofit fontScale="92500" lnSpcReduction="20000"/>
          </a:bodyPr>
          <a:lstStyle/>
          <a:p>
            <a:pPr>
              <a:lnSpc>
                <a:spcPct val="110000"/>
              </a:lnSpc>
            </a:pPr>
            <a:r>
              <a:rPr lang="ru-RU" dirty="0" smtClean="0">
                <a:solidFill>
                  <a:srgbClr val="E5C10C"/>
                </a:solidFill>
                <a:latin typeface="Myriad Pro Cond"/>
                <a:cs typeface="Myriad Pro Cond"/>
              </a:rPr>
              <a:t>Первое</a:t>
            </a:r>
            <a:r>
              <a:rPr lang="en-US" dirty="0" smtClean="0">
                <a:solidFill>
                  <a:srgbClr val="FFFFFF"/>
                </a:solidFill>
                <a:latin typeface="Myriad Pro Cond"/>
                <a:cs typeface="Myriad Pro Cond"/>
              </a:rPr>
              <a:t> </a:t>
            </a:r>
            <a:r>
              <a:rPr lang="ru-RU" dirty="0" smtClean="0">
                <a:solidFill>
                  <a:srgbClr val="FFFFFF"/>
                </a:solidFill>
                <a:latin typeface="Myriad Pro Cond"/>
                <a:cs typeface="Myriad Pro Cond"/>
              </a:rPr>
              <a:t>библейское упоминание Завета находится в Бытие 6:18, где Бог заключает завет с Ноем. </a:t>
            </a:r>
            <a:endParaRPr lang="en-US" dirty="0" smtClean="0">
              <a:solidFill>
                <a:srgbClr val="FFFFFF"/>
              </a:solidFill>
              <a:latin typeface="Myriad Pro Cond"/>
              <a:cs typeface="Myriad Pro Cond"/>
            </a:endParaRPr>
          </a:p>
          <a:p>
            <a:pPr>
              <a:lnSpc>
                <a:spcPct val="110000"/>
              </a:lnSpc>
            </a:pPr>
            <a:r>
              <a:rPr lang="ru-RU" dirty="0" smtClean="0">
                <a:solidFill>
                  <a:srgbClr val="E5C10C"/>
                </a:solidFill>
                <a:latin typeface="Myriad Pro Cond"/>
                <a:cs typeface="Myriad Pro Cond"/>
              </a:rPr>
              <a:t>Второе</a:t>
            </a:r>
            <a:r>
              <a:rPr lang="en-US" dirty="0" smtClean="0">
                <a:solidFill>
                  <a:srgbClr val="FFFFFF"/>
                </a:solidFill>
                <a:latin typeface="Myriad Pro Cond"/>
                <a:cs typeface="Myriad Pro Cond"/>
              </a:rPr>
              <a:t> </a:t>
            </a:r>
            <a:r>
              <a:rPr lang="ru-RU" dirty="0" smtClean="0">
                <a:solidFill>
                  <a:srgbClr val="FFFFFF"/>
                </a:solidFill>
                <a:latin typeface="Myriad Pro Cond"/>
                <a:cs typeface="Myriad Pro Cond"/>
              </a:rPr>
              <a:t>библейское упоминание находится в Бытие 15:18, где завет распространяется на Авраама. </a:t>
            </a:r>
            <a:endParaRPr lang="en-US" dirty="0" smtClean="0">
              <a:solidFill>
                <a:srgbClr val="FFFFFF"/>
              </a:solidFill>
              <a:latin typeface="Myriad Pro Cond"/>
              <a:cs typeface="Myriad Pro Cond"/>
            </a:endParaRPr>
          </a:p>
          <a:p>
            <a:pPr marL="0" indent="0" algn="ctr">
              <a:lnSpc>
                <a:spcPct val="110000"/>
              </a:lnSpc>
              <a:buNone/>
            </a:pPr>
            <a:r>
              <a:rPr lang="ru-RU" dirty="0" smtClean="0">
                <a:solidFill>
                  <a:srgbClr val="E5C10C"/>
                </a:solidFill>
                <a:latin typeface="Myriad Pro Cond"/>
                <a:cs typeface="Myriad Pro Cond"/>
              </a:rPr>
              <a:t>Бог явно показывает, что истинный завет – это любить и быть любимым. </a:t>
            </a:r>
            <a:endParaRPr lang="en-US" dirty="0" smtClean="0">
              <a:solidFill>
                <a:srgbClr val="E5C10C"/>
              </a:solidFill>
              <a:latin typeface="Myriad Pro Cond"/>
              <a:cs typeface="Myriad Pro Cond"/>
            </a:endParaRPr>
          </a:p>
          <a:p>
            <a:pPr marL="0" indent="0">
              <a:lnSpc>
                <a:spcPct val="110000"/>
              </a:lnSpc>
              <a:buNone/>
            </a:pPr>
            <a:endParaRPr lang="en-US" dirty="0">
              <a:solidFill>
                <a:srgbClr val="FFFFFF"/>
              </a:solidFill>
              <a:latin typeface="Myriad Pro Cond"/>
              <a:cs typeface="Myriad Pro Cond"/>
            </a:endParaRPr>
          </a:p>
        </p:txBody>
      </p:sp>
    </p:spTree>
    <p:extLst>
      <p:ext uri="{BB962C8B-B14F-4D97-AF65-F5344CB8AC3E}">
        <p14:creationId xmlns="" xmlns:p14="http://schemas.microsoft.com/office/powerpoint/2010/main" val="2350754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7626"/>
            <a:ext cx="9154168" cy="7039060"/>
          </a:xfrm>
          <a:prstGeom prst="rect">
            <a:avLst/>
          </a:prstGeom>
        </p:spPr>
      </p:pic>
      <p:sp>
        <p:nvSpPr>
          <p:cNvPr id="3" name="Content Placeholder 2"/>
          <p:cNvSpPr>
            <a:spLocks noGrp="1"/>
          </p:cNvSpPr>
          <p:nvPr>
            <p:ph idx="1"/>
          </p:nvPr>
        </p:nvSpPr>
        <p:spPr>
          <a:xfrm>
            <a:off x="457201" y="281355"/>
            <a:ext cx="7332784" cy="5209850"/>
          </a:xfrm>
        </p:spPr>
        <p:txBody>
          <a:bodyPr>
            <a:noAutofit/>
          </a:bodyPr>
          <a:lstStyle/>
          <a:p>
            <a:pPr>
              <a:lnSpc>
                <a:spcPct val="110000"/>
              </a:lnSpc>
            </a:pPr>
            <a:r>
              <a:rPr lang="ru-RU" dirty="0" smtClean="0">
                <a:solidFill>
                  <a:schemeClr val="bg1"/>
                </a:solidFill>
                <a:latin typeface="Myriad Pro Cond"/>
                <a:cs typeface="Myriad Pro Cond"/>
              </a:rPr>
              <a:t>Слово </a:t>
            </a:r>
            <a:r>
              <a:rPr lang="ru-RU" i="1" dirty="0" smtClean="0">
                <a:solidFill>
                  <a:srgbClr val="E5C10C"/>
                </a:solidFill>
                <a:latin typeface="Myriad Pro Cond"/>
                <a:cs typeface="Myriad Pro Cond"/>
              </a:rPr>
              <a:t>завет</a:t>
            </a:r>
            <a:r>
              <a:rPr lang="en-US" dirty="0" smtClean="0">
                <a:solidFill>
                  <a:srgbClr val="E5C10C"/>
                </a:solidFill>
                <a:latin typeface="Myriad Pro Cond"/>
                <a:cs typeface="Myriad Pro Cond"/>
              </a:rPr>
              <a:t> </a:t>
            </a:r>
            <a:r>
              <a:rPr lang="ru-RU" dirty="0" smtClean="0">
                <a:solidFill>
                  <a:schemeClr val="bg1"/>
                </a:solidFill>
                <a:latin typeface="Myriad Pro Cond"/>
                <a:cs typeface="Myriad Pro Cond"/>
              </a:rPr>
              <a:t> пришло от еврейского </a:t>
            </a:r>
            <a:r>
              <a:rPr lang="en-US" i="1" dirty="0" smtClean="0">
                <a:solidFill>
                  <a:schemeClr val="bg1"/>
                </a:solidFill>
                <a:latin typeface="Myriad Pro Cond"/>
                <a:cs typeface="Myriad Pro Cond"/>
              </a:rPr>
              <a:t>berth</a:t>
            </a:r>
            <a:r>
              <a:rPr lang="en-US" i="1" dirty="0">
                <a:solidFill>
                  <a:schemeClr val="bg1"/>
                </a:solidFill>
                <a:latin typeface="Myriad Pro Cond"/>
                <a:cs typeface="Myriad Pro Cond"/>
              </a:rPr>
              <a:t>, </a:t>
            </a:r>
            <a:r>
              <a:rPr lang="ru-RU" i="1" dirty="0" smtClean="0">
                <a:solidFill>
                  <a:schemeClr val="bg1"/>
                </a:solidFill>
                <a:latin typeface="Myriad Pro Cond"/>
                <a:cs typeface="Myriad Pro Cond"/>
              </a:rPr>
              <a:t>которое означает «соглашение» или «договор»; а с греческого </a:t>
            </a:r>
            <a:r>
              <a:rPr lang="en-US" dirty="0" smtClean="0">
                <a:solidFill>
                  <a:schemeClr val="bg1"/>
                </a:solidFill>
                <a:latin typeface="Myriad Pro Cond"/>
                <a:cs typeface="Myriad Pro Cond"/>
              </a:rPr>
              <a:t> </a:t>
            </a:r>
            <a:r>
              <a:rPr lang="en-US" i="1" dirty="0" err="1">
                <a:solidFill>
                  <a:schemeClr val="bg1"/>
                </a:solidFill>
                <a:latin typeface="Myriad Pro Cond"/>
                <a:cs typeface="Myriad Pro Cond"/>
              </a:rPr>
              <a:t>diatheke</a:t>
            </a:r>
            <a:r>
              <a:rPr lang="en-US" dirty="0">
                <a:solidFill>
                  <a:schemeClr val="bg1"/>
                </a:solidFill>
                <a:latin typeface="Myriad Pro Cond"/>
                <a:cs typeface="Myriad Pro Cond"/>
              </a:rPr>
              <a:t>, </a:t>
            </a:r>
            <a:r>
              <a:rPr lang="ru-RU" dirty="0" smtClean="0">
                <a:solidFill>
                  <a:schemeClr val="bg1"/>
                </a:solidFill>
                <a:latin typeface="Myriad Pro Cond"/>
                <a:cs typeface="Myriad Pro Cond"/>
              </a:rPr>
              <a:t>которое означает «последняя воля или завещание, распоряжение или договор</a:t>
            </a:r>
            <a:r>
              <a:rPr lang="ru-RU" dirty="0" smtClean="0">
                <a:solidFill>
                  <a:schemeClr val="bg1"/>
                </a:solidFill>
                <a:latin typeface="Myriad Pro Cond"/>
                <a:cs typeface="Myriad Pro Cond"/>
              </a:rPr>
              <a:t>»</a:t>
            </a:r>
          </a:p>
          <a:p>
            <a:pPr>
              <a:lnSpc>
                <a:spcPct val="110000"/>
              </a:lnSpc>
            </a:pPr>
            <a:r>
              <a:rPr lang="ru-RU" dirty="0" smtClean="0">
                <a:solidFill>
                  <a:schemeClr val="bg1"/>
                </a:solidFill>
                <a:latin typeface="Myriad Pro Cond"/>
                <a:cs typeface="Myriad Pro Cond"/>
              </a:rPr>
              <a:t> </a:t>
            </a:r>
            <a:r>
              <a:rPr lang="en-US" dirty="0" smtClean="0">
                <a:solidFill>
                  <a:schemeClr val="bg1"/>
                </a:solidFill>
                <a:latin typeface="Myriad Pro Cond"/>
                <a:cs typeface="Myriad Pro Cond"/>
              </a:rPr>
              <a:t> </a:t>
            </a:r>
            <a:r>
              <a:rPr lang="en-US" sz="1800" dirty="0" smtClean="0">
                <a:solidFill>
                  <a:schemeClr val="bg1"/>
                </a:solidFill>
                <a:latin typeface="Myriad Pro Cond"/>
                <a:cs typeface="Myriad Pro Cond"/>
              </a:rPr>
              <a:t>(</a:t>
            </a:r>
            <a:r>
              <a:rPr lang="ru-RU" sz="1800" dirty="0" smtClean="0">
                <a:solidFill>
                  <a:schemeClr val="bg1"/>
                </a:solidFill>
                <a:latin typeface="Myriad Pro Cond"/>
                <a:cs typeface="Myriad Pro Cond"/>
              </a:rPr>
              <a:t>Хорн</a:t>
            </a:r>
            <a:r>
              <a:rPr lang="en-US" sz="1800" dirty="0" smtClean="0">
                <a:solidFill>
                  <a:schemeClr val="bg1"/>
                </a:solidFill>
                <a:latin typeface="Myriad Pro Cond"/>
                <a:cs typeface="Myriad Pro Cond"/>
              </a:rPr>
              <a:t> </a:t>
            </a:r>
            <a:r>
              <a:rPr lang="en-US" sz="1800" dirty="0">
                <a:solidFill>
                  <a:schemeClr val="bg1"/>
                </a:solidFill>
                <a:latin typeface="Myriad Pro Cond"/>
                <a:cs typeface="Myriad Pro Cond"/>
              </a:rPr>
              <a:t>1979, </a:t>
            </a:r>
            <a:r>
              <a:rPr lang="ru-RU" sz="1800" dirty="0" err="1" smtClean="0">
                <a:solidFill>
                  <a:schemeClr val="bg1"/>
                </a:solidFill>
                <a:latin typeface="Myriad Pro Cond"/>
                <a:cs typeface="Myriad Pro Cond"/>
              </a:rPr>
              <a:t>стр</a:t>
            </a:r>
            <a:r>
              <a:rPr lang="en-US" sz="1800" dirty="0" smtClean="0">
                <a:solidFill>
                  <a:schemeClr val="bg1"/>
                </a:solidFill>
                <a:latin typeface="Myriad Pro Cond"/>
                <a:cs typeface="Myriad Pro Cond"/>
              </a:rPr>
              <a:t>. </a:t>
            </a:r>
            <a:r>
              <a:rPr lang="en-US" sz="1800" dirty="0">
                <a:solidFill>
                  <a:schemeClr val="bg1"/>
                </a:solidFill>
                <a:latin typeface="Myriad Pro Cond"/>
                <a:cs typeface="Myriad Pro Cond"/>
              </a:rPr>
              <a:t>243)</a:t>
            </a:r>
            <a:r>
              <a:rPr lang="en-US" sz="1800" dirty="0" smtClean="0">
                <a:solidFill>
                  <a:schemeClr val="bg1"/>
                </a:solidFill>
                <a:latin typeface="Myriad Pro Cond"/>
                <a:cs typeface="Myriad Pro Cond"/>
              </a:rPr>
              <a:t>. </a:t>
            </a:r>
            <a:r>
              <a:rPr lang="ru-RU" sz="1800" dirty="0" smtClean="0">
                <a:solidFill>
                  <a:schemeClr val="bg1"/>
                </a:solidFill>
                <a:latin typeface="Myriad Pro Cond"/>
                <a:cs typeface="Myriad Pro Cond"/>
              </a:rPr>
              <a:t>Хорн</a:t>
            </a:r>
            <a:r>
              <a:rPr lang="en-US" sz="1800" dirty="0" smtClean="0">
                <a:solidFill>
                  <a:schemeClr val="bg1"/>
                </a:solidFill>
                <a:latin typeface="Myriad Pro Cond"/>
                <a:cs typeface="Myriad Pro Cond"/>
              </a:rPr>
              <a:t>, </a:t>
            </a:r>
            <a:r>
              <a:rPr lang="ru-RU" sz="1800" dirty="0" err="1" smtClean="0">
                <a:solidFill>
                  <a:schemeClr val="bg1"/>
                </a:solidFill>
                <a:latin typeface="Myriad Pro Cond"/>
                <a:cs typeface="Myriad Pro Cond"/>
              </a:rPr>
              <a:t>Зигфрид</a:t>
            </a:r>
            <a:r>
              <a:rPr lang="ru-RU" sz="1800" dirty="0" smtClean="0">
                <a:solidFill>
                  <a:schemeClr val="bg1"/>
                </a:solidFill>
                <a:latin typeface="Myriad Pro Cond"/>
                <a:cs typeface="Myriad Pro Cond"/>
              </a:rPr>
              <a:t> Х.</a:t>
            </a:r>
            <a:r>
              <a:rPr lang="en-US" sz="1800" dirty="0" smtClean="0">
                <a:solidFill>
                  <a:schemeClr val="bg1"/>
                </a:solidFill>
                <a:latin typeface="Myriad Pro Cond"/>
                <a:cs typeface="Myriad Pro Cond"/>
              </a:rPr>
              <a:t>, </a:t>
            </a:r>
            <a:r>
              <a:rPr lang="ru-RU" sz="1800" dirty="0" err="1" smtClean="0">
                <a:solidFill>
                  <a:schemeClr val="bg1"/>
                </a:solidFill>
                <a:latin typeface="Myriad Pro Cond"/>
                <a:cs typeface="Myriad Pro Cond"/>
              </a:rPr>
              <a:t>изд</a:t>
            </a:r>
            <a:r>
              <a:rPr lang="en-US" sz="1800" dirty="0" smtClean="0">
                <a:solidFill>
                  <a:schemeClr val="bg1"/>
                </a:solidFill>
                <a:latin typeface="Myriad Pro Cond"/>
                <a:cs typeface="Myriad Pro Cond"/>
              </a:rPr>
              <a:t>. </a:t>
            </a:r>
            <a:r>
              <a:rPr lang="en-US" sz="1800" dirty="0">
                <a:solidFill>
                  <a:schemeClr val="bg1"/>
                </a:solidFill>
                <a:latin typeface="Myriad Pro Cond"/>
                <a:cs typeface="Myriad Pro Cond"/>
              </a:rPr>
              <a:t>1979. </a:t>
            </a:r>
            <a:r>
              <a:rPr lang="ru-RU" sz="1800" dirty="0" smtClean="0">
                <a:solidFill>
                  <a:schemeClr val="bg1"/>
                </a:solidFill>
                <a:latin typeface="Myriad Pro Cond"/>
                <a:cs typeface="Myriad Pro Cond"/>
              </a:rPr>
              <a:t> </a:t>
            </a:r>
            <a:r>
              <a:rPr lang="ru-RU" sz="1800" i="1" dirty="0" smtClean="0">
                <a:solidFill>
                  <a:schemeClr val="bg1"/>
                </a:solidFill>
                <a:latin typeface="Myriad Pro Cond"/>
                <a:cs typeface="Myriad Pro Cond"/>
              </a:rPr>
              <a:t>Библейский словарь Адвентистов Седьмого Дня. </a:t>
            </a:r>
            <a:r>
              <a:rPr lang="ru-RU" sz="1800" i="1" dirty="0" err="1" smtClean="0">
                <a:solidFill>
                  <a:schemeClr val="bg1"/>
                </a:solidFill>
                <a:latin typeface="Myriad Pro Cond"/>
                <a:cs typeface="Myriad Pro Cond"/>
              </a:rPr>
              <a:t>Хагерстаун</a:t>
            </a:r>
            <a:r>
              <a:rPr lang="ru-RU" sz="1800" i="1" dirty="0" smtClean="0">
                <a:solidFill>
                  <a:schemeClr val="bg1"/>
                </a:solidFill>
                <a:latin typeface="Myriad Pro Cond"/>
                <a:cs typeface="Myriad Pro Cond"/>
              </a:rPr>
              <a:t>, </a:t>
            </a:r>
            <a:r>
              <a:rPr lang="ru-RU" sz="1800" i="1" dirty="0" err="1" smtClean="0">
                <a:solidFill>
                  <a:schemeClr val="bg1"/>
                </a:solidFill>
                <a:latin typeface="Myriad Pro Cond"/>
                <a:cs typeface="Myriad Pro Cond"/>
              </a:rPr>
              <a:t>Мерилэнд</a:t>
            </a:r>
            <a:r>
              <a:rPr lang="ru-RU" sz="1800" i="1" dirty="0" smtClean="0">
                <a:solidFill>
                  <a:schemeClr val="bg1"/>
                </a:solidFill>
                <a:latin typeface="Myriad Pro Cond"/>
                <a:cs typeface="Myriad Pro Cond"/>
              </a:rPr>
              <a:t>: Ассоциация </a:t>
            </a:r>
            <a:r>
              <a:rPr lang="ru-RU" sz="1800" i="1" dirty="0" err="1" smtClean="0">
                <a:solidFill>
                  <a:schemeClr val="bg1"/>
                </a:solidFill>
                <a:latin typeface="Myriad Pro Cond"/>
                <a:cs typeface="Myriad Pro Cond"/>
              </a:rPr>
              <a:t>Ревью</a:t>
            </a:r>
            <a:r>
              <a:rPr lang="ru-RU" sz="1800" i="1" dirty="0" smtClean="0">
                <a:solidFill>
                  <a:schemeClr val="bg1"/>
                </a:solidFill>
                <a:latin typeface="Myriad Pro Cond"/>
                <a:cs typeface="Myriad Pro Cond"/>
              </a:rPr>
              <a:t> </a:t>
            </a:r>
            <a:r>
              <a:rPr lang="ru-RU" sz="1800" i="1" dirty="0" err="1" smtClean="0">
                <a:solidFill>
                  <a:schemeClr val="bg1"/>
                </a:solidFill>
                <a:latin typeface="Myriad Pro Cond"/>
                <a:cs typeface="Myriad Pro Cond"/>
              </a:rPr>
              <a:t>энд</a:t>
            </a:r>
            <a:r>
              <a:rPr lang="ru-RU" sz="1800" i="1" dirty="0" smtClean="0">
                <a:solidFill>
                  <a:schemeClr val="bg1"/>
                </a:solidFill>
                <a:latin typeface="Myriad Pro Cond"/>
                <a:cs typeface="Myriad Pro Cond"/>
              </a:rPr>
              <a:t> Геральд. </a:t>
            </a:r>
            <a:r>
              <a:rPr lang="en-US" sz="1800" dirty="0" smtClean="0">
                <a:solidFill>
                  <a:schemeClr val="bg1"/>
                </a:solidFill>
                <a:latin typeface="Myriad Pro Cond"/>
                <a:cs typeface="Myriad Pro Cond"/>
              </a:rPr>
              <a:t> </a:t>
            </a:r>
            <a:endParaRPr lang="en-US" sz="1800" dirty="0">
              <a:solidFill>
                <a:schemeClr val="bg1"/>
              </a:solidFill>
              <a:latin typeface="Myriad Pro Cond"/>
              <a:cs typeface="Myriad Pro Cond"/>
            </a:endParaRPr>
          </a:p>
          <a:p>
            <a:pPr>
              <a:lnSpc>
                <a:spcPct val="110000"/>
              </a:lnSpc>
            </a:pPr>
            <a:endParaRPr lang="en-US" dirty="0">
              <a:solidFill>
                <a:schemeClr val="bg1"/>
              </a:solidFill>
              <a:latin typeface="Myriad Pro Cond"/>
              <a:cs typeface="Myriad Pro Cond"/>
            </a:endParaRPr>
          </a:p>
        </p:txBody>
      </p:sp>
      <p:pic>
        <p:nvPicPr>
          <p:cNvPr id="6" name="Picture 5"/>
          <p:cNvPicPr>
            <a:picLocks noChangeAspect="1"/>
          </p:cNvPicPr>
          <p:nvPr/>
        </p:nvPicPr>
        <p:blipFill>
          <a:blip r:embed="rId4"/>
          <a:stretch>
            <a:fillRect/>
          </a:stretch>
        </p:blipFill>
        <p:spPr>
          <a:xfrm>
            <a:off x="6587681" y="-7626"/>
            <a:ext cx="2404608" cy="2404608"/>
          </a:xfrm>
          <a:prstGeom prst="rect">
            <a:avLst/>
          </a:prstGeom>
          <a:ln>
            <a:noFill/>
          </a:ln>
          <a:effectLst>
            <a:softEdge rad="112500"/>
          </a:effectLst>
        </p:spPr>
      </p:pic>
    </p:spTree>
    <p:extLst>
      <p:ext uri="{BB962C8B-B14F-4D97-AF65-F5344CB8AC3E}">
        <p14:creationId xmlns="" xmlns:p14="http://schemas.microsoft.com/office/powerpoint/2010/main" val="3481369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7626"/>
            <a:ext cx="9154168" cy="7039060"/>
          </a:xfrm>
          <a:prstGeom prst="rect">
            <a:avLst/>
          </a:prstGeom>
        </p:spPr>
      </p:pic>
      <p:sp>
        <p:nvSpPr>
          <p:cNvPr id="3" name="Content Placeholder 2"/>
          <p:cNvSpPr>
            <a:spLocks noGrp="1"/>
          </p:cNvSpPr>
          <p:nvPr>
            <p:ph idx="1"/>
          </p:nvPr>
        </p:nvSpPr>
        <p:spPr>
          <a:xfrm>
            <a:off x="0" y="386863"/>
            <a:ext cx="8989514" cy="5574682"/>
          </a:xfrm>
        </p:spPr>
        <p:txBody>
          <a:bodyPr>
            <a:normAutofit lnSpcReduction="10000"/>
          </a:bodyPr>
          <a:lstStyle/>
          <a:p>
            <a:pPr>
              <a:lnSpc>
                <a:spcPct val="110000"/>
              </a:lnSpc>
            </a:pPr>
            <a:r>
              <a:rPr lang="ru-RU" dirty="0" smtClean="0">
                <a:solidFill>
                  <a:srgbClr val="FFFFFF"/>
                </a:solidFill>
                <a:latin typeface="Myriad Pro Cond"/>
                <a:cs typeface="Myriad Pro Cond"/>
              </a:rPr>
              <a:t>В Библии завет – это слово, использующееся для описания брака, серьезное и нерушимое соглашение, которое только можно найти в Писании. </a:t>
            </a:r>
            <a:r>
              <a:rPr lang="en-US" dirty="0" smtClean="0">
                <a:solidFill>
                  <a:srgbClr val="FFFFFF"/>
                </a:solidFill>
                <a:latin typeface="Myriad Pro Cond"/>
                <a:cs typeface="Myriad Pro Cond"/>
              </a:rPr>
              <a:t>(</a:t>
            </a:r>
            <a:r>
              <a:rPr lang="ru-RU" dirty="0" smtClean="0">
                <a:solidFill>
                  <a:srgbClr val="FFFFFF"/>
                </a:solidFill>
                <a:latin typeface="Myriad Pro Cond"/>
                <a:cs typeface="Myriad Pro Cond"/>
              </a:rPr>
              <a:t>Малахии</a:t>
            </a:r>
            <a:r>
              <a:rPr lang="en-US" dirty="0" smtClean="0">
                <a:solidFill>
                  <a:srgbClr val="FFFFFF"/>
                </a:solidFill>
                <a:latin typeface="Myriad Pro Cond"/>
                <a:cs typeface="Myriad Pro Cond"/>
              </a:rPr>
              <a:t> </a:t>
            </a:r>
            <a:r>
              <a:rPr lang="en-US" dirty="0">
                <a:solidFill>
                  <a:srgbClr val="FFFFFF"/>
                </a:solidFill>
                <a:latin typeface="Myriad Pro Cond"/>
                <a:cs typeface="Myriad Pro Cond"/>
              </a:rPr>
              <a:t>2:14; </a:t>
            </a:r>
            <a:r>
              <a:rPr lang="ru-RU" dirty="0" smtClean="0">
                <a:solidFill>
                  <a:srgbClr val="FFFFFF"/>
                </a:solidFill>
                <a:latin typeface="Myriad Pro Cond"/>
                <a:cs typeface="Myriad Pro Cond"/>
              </a:rPr>
              <a:t>Притчи</a:t>
            </a:r>
            <a:r>
              <a:rPr lang="en-US" dirty="0" smtClean="0">
                <a:solidFill>
                  <a:srgbClr val="FFFFFF"/>
                </a:solidFill>
                <a:latin typeface="Myriad Pro Cond"/>
                <a:cs typeface="Myriad Pro Cond"/>
              </a:rPr>
              <a:t> </a:t>
            </a:r>
            <a:r>
              <a:rPr lang="en-US" dirty="0">
                <a:solidFill>
                  <a:srgbClr val="FFFFFF"/>
                </a:solidFill>
                <a:latin typeface="Myriad Pro Cond"/>
                <a:cs typeface="Myriad Pro Cond"/>
              </a:rPr>
              <a:t>2:16, 17). </a:t>
            </a:r>
            <a:endParaRPr lang="ru-RU" dirty="0" smtClean="0">
              <a:solidFill>
                <a:srgbClr val="FFFFFF"/>
              </a:solidFill>
              <a:latin typeface="Myriad Pro Cond"/>
              <a:cs typeface="Myriad Pro Cond"/>
            </a:endParaRPr>
          </a:p>
          <a:p>
            <a:pPr>
              <a:lnSpc>
                <a:spcPct val="110000"/>
              </a:lnSpc>
            </a:pPr>
            <a:r>
              <a:rPr lang="ru-RU" dirty="0" smtClean="0">
                <a:solidFill>
                  <a:srgbClr val="FFFFFF"/>
                </a:solidFill>
                <a:latin typeface="Myriad Pro Cond"/>
                <a:cs typeface="Myriad Pro Cond"/>
              </a:rPr>
              <a:t>Бог </a:t>
            </a:r>
            <a:r>
              <a:rPr lang="ru-RU" dirty="0" smtClean="0">
                <a:solidFill>
                  <a:srgbClr val="FFFFFF"/>
                </a:solidFill>
                <a:latin typeface="Myriad Pro Cond"/>
                <a:cs typeface="Myriad Pro Cond"/>
              </a:rPr>
              <a:t>установил, </a:t>
            </a:r>
            <a:endParaRPr lang="ru-RU" dirty="0" smtClean="0">
              <a:solidFill>
                <a:srgbClr val="FFFFFF"/>
              </a:solidFill>
              <a:latin typeface="Myriad Pro Cond"/>
              <a:cs typeface="Myriad Pro Cond"/>
            </a:endParaRPr>
          </a:p>
          <a:p>
            <a:pPr>
              <a:lnSpc>
                <a:spcPct val="110000"/>
              </a:lnSpc>
            </a:pPr>
            <a:r>
              <a:rPr lang="ru-RU" dirty="0" smtClean="0">
                <a:solidFill>
                  <a:srgbClr val="FFFFFF"/>
                </a:solidFill>
                <a:latin typeface="Myriad Pro Cond"/>
                <a:cs typeface="Myriad Pro Cond"/>
              </a:rPr>
              <a:t>что отношения </a:t>
            </a:r>
            <a:r>
              <a:rPr lang="ru-RU" dirty="0" smtClean="0">
                <a:solidFill>
                  <a:srgbClr val="FFFFFF"/>
                </a:solidFill>
                <a:latin typeface="Myriad Pro Cond"/>
                <a:cs typeface="Myriad Pro Cond"/>
              </a:rPr>
              <a:t>мужа и </a:t>
            </a:r>
            <a:r>
              <a:rPr lang="ru-RU" dirty="0" smtClean="0">
                <a:solidFill>
                  <a:srgbClr val="FFFFFF"/>
                </a:solidFill>
                <a:latin typeface="Myriad Pro Cond"/>
                <a:cs typeface="Myriad Pro Cond"/>
              </a:rPr>
              <a:t>жены</a:t>
            </a:r>
          </a:p>
          <a:p>
            <a:pPr>
              <a:lnSpc>
                <a:spcPct val="110000"/>
              </a:lnSpc>
            </a:pPr>
            <a:r>
              <a:rPr lang="ru-RU" dirty="0" smtClean="0">
                <a:solidFill>
                  <a:srgbClr val="FFFFFF"/>
                </a:solidFill>
                <a:latin typeface="Myriad Pro Cond"/>
                <a:cs typeface="Myriad Pro Cond"/>
              </a:rPr>
              <a:t> </a:t>
            </a:r>
            <a:r>
              <a:rPr lang="ru-RU" dirty="0" smtClean="0">
                <a:solidFill>
                  <a:srgbClr val="FFFFFF"/>
                </a:solidFill>
                <a:latin typeface="Myriad Pro Cond"/>
                <a:cs typeface="Myriad Pro Cond"/>
              </a:rPr>
              <a:t>должны быть </a:t>
            </a:r>
            <a:r>
              <a:rPr lang="ru-RU" dirty="0" smtClean="0">
                <a:solidFill>
                  <a:srgbClr val="FFFFFF"/>
                </a:solidFill>
                <a:latin typeface="Myriad Pro Cond"/>
                <a:cs typeface="Myriad Pro Cond"/>
              </a:rPr>
              <a:t>копией</a:t>
            </a:r>
          </a:p>
          <a:p>
            <a:pPr>
              <a:lnSpc>
                <a:spcPct val="110000"/>
              </a:lnSpc>
            </a:pPr>
            <a:r>
              <a:rPr lang="ru-RU" dirty="0" smtClean="0">
                <a:solidFill>
                  <a:srgbClr val="FFFFFF"/>
                </a:solidFill>
                <a:latin typeface="Myriad Pro Cond"/>
                <a:cs typeface="Myriad Pro Cond"/>
              </a:rPr>
              <a:t> </a:t>
            </a:r>
            <a:r>
              <a:rPr lang="ru-RU" dirty="0" smtClean="0">
                <a:solidFill>
                  <a:srgbClr val="FFFFFF"/>
                </a:solidFill>
                <a:latin typeface="Myriad Pro Cond"/>
                <a:cs typeface="Myriad Pro Cond"/>
              </a:rPr>
              <a:t>Его вечного </a:t>
            </a:r>
            <a:r>
              <a:rPr lang="ru-RU" dirty="0" smtClean="0">
                <a:solidFill>
                  <a:srgbClr val="FFFFFF"/>
                </a:solidFill>
                <a:latin typeface="Myriad Pro Cond"/>
                <a:cs typeface="Myriad Pro Cond"/>
              </a:rPr>
              <a:t>завета</a:t>
            </a:r>
          </a:p>
          <a:p>
            <a:pPr>
              <a:lnSpc>
                <a:spcPct val="110000"/>
              </a:lnSpc>
            </a:pPr>
            <a:r>
              <a:rPr lang="ru-RU" dirty="0" smtClean="0">
                <a:solidFill>
                  <a:srgbClr val="FFFFFF"/>
                </a:solidFill>
                <a:latin typeface="Myriad Pro Cond"/>
                <a:cs typeface="Myriad Pro Cond"/>
              </a:rPr>
              <a:t> </a:t>
            </a:r>
            <a:r>
              <a:rPr lang="ru-RU" dirty="0" smtClean="0">
                <a:solidFill>
                  <a:srgbClr val="FFFFFF"/>
                </a:solidFill>
                <a:latin typeface="Myriad Pro Cond"/>
                <a:cs typeface="Myriad Pro Cond"/>
              </a:rPr>
              <a:t>со Своим народом. </a:t>
            </a:r>
            <a:endParaRPr lang="en-US" dirty="0">
              <a:solidFill>
                <a:srgbClr val="FFFFFF"/>
              </a:solidFill>
              <a:latin typeface="Myriad Pro Cond"/>
              <a:cs typeface="Myriad Pro Cond"/>
            </a:endParaRPr>
          </a:p>
          <a:p>
            <a:pPr>
              <a:lnSpc>
                <a:spcPct val="110000"/>
              </a:lnSpc>
            </a:pPr>
            <a:endParaRPr lang="en-US" dirty="0">
              <a:solidFill>
                <a:srgbClr val="FFFFFF"/>
              </a:solidFill>
              <a:latin typeface="Myriad Pro Cond"/>
              <a:cs typeface="Myriad Pro Cond"/>
            </a:endParaRPr>
          </a:p>
        </p:txBody>
      </p:sp>
      <p:pic>
        <p:nvPicPr>
          <p:cNvPr id="5" name="Picture 4"/>
          <p:cNvPicPr>
            <a:picLocks noChangeAspect="1"/>
          </p:cNvPicPr>
          <p:nvPr/>
        </p:nvPicPr>
        <p:blipFill>
          <a:blip r:embed="rId4"/>
          <a:stretch>
            <a:fillRect/>
          </a:stretch>
        </p:blipFill>
        <p:spPr>
          <a:xfrm>
            <a:off x="5468815" y="3981539"/>
            <a:ext cx="2876461" cy="2876461"/>
          </a:xfrm>
          <a:prstGeom prst="rect">
            <a:avLst/>
          </a:prstGeom>
          <a:ln>
            <a:noFill/>
          </a:ln>
          <a:effectLst>
            <a:softEdge rad="112500"/>
          </a:effectLst>
        </p:spPr>
      </p:pic>
    </p:spTree>
    <p:extLst>
      <p:ext uri="{BB962C8B-B14F-4D97-AF65-F5344CB8AC3E}">
        <p14:creationId xmlns="" xmlns:p14="http://schemas.microsoft.com/office/powerpoint/2010/main" val="2987330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7626"/>
            <a:ext cx="9154168" cy="7039060"/>
          </a:xfrm>
          <a:prstGeom prst="rect">
            <a:avLst/>
          </a:prstGeom>
        </p:spPr>
      </p:pic>
      <p:sp>
        <p:nvSpPr>
          <p:cNvPr id="3" name="Content Placeholder 2"/>
          <p:cNvSpPr>
            <a:spLocks noGrp="1"/>
          </p:cNvSpPr>
          <p:nvPr>
            <p:ph idx="1"/>
          </p:nvPr>
        </p:nvSpPr>
        <p:spPr>
          <a:xfrm>
            <a:off x="457200" y="1153377"/>
            <a:ext cx="6740392" cy="4525963"/>
          </a:xfrm>
        </p:spPr>
        <p:txBody>
          <a:bodyPr>
            <a:normAutofit fontScale="92500" lnSpcReduction="10000"/>
          </a:bodyPr>
          <a:lstStyle/>
          <a:p>
            <a:pPr>
              <a:lnSpc>
                <a:spcPct val="110000"/>
              </a:lnSpc>
            </a:pPr>
            <a:r>
              <a:rPr lang="ru-RU" dirty="0" smtClean="0">
                <a:solidFill>
                  <a:srgbClr val="FFFFFF"/>
                </a:solidFill>
                <a:latin typeface="Myriad Pro Cond"/>
                <a:cs typeface="Myriad Pro Cond"/>
              </a:rPr>
              <a:t>В тесной дружбе, в браке или в воспитании детей Господь дает возможности лучше понимать Его любовь к нам, и план спасения. </a:t>
            </a:r>
            <a:endParaRPr lang="ru-RU" dirty="0" smtClean="0">
              <a:solidFill>
                <a:srgbClr val="FFFFFF"/>
              </a:solidFill>
              <a:latin typeface="Myriad Pro Cond"/>
              <a:cs typeface="Myriad Pro Cond"/>
            </a:endParaRPr>
          </a:p>
          <a:p>
            <a:pPr>
              <a:lnSpc>
                <a:spcPct val="110000"/>
              </a:lnSpc>
            </a:pPr>
            <a:r>
              <a:rPr lang="ru-RU" dirty="0" smtClean="0">
                <a:solidFill>
                  <a:srgbClr val="FFFFFF"/>
                </a:solidFill>
                <a:latin typeface="Myriad Pro Cond"/>
                <a:cs typeface="Myriad Pro Cond"/>
              </a:rPr>
              <a:t>Ведь </a:t>
            </a:r>
            <a:r>
              <a:rPr lang="ru-RU" dirty="0" smtClean="0">
                <a:solidFill>
                  <a:srgbClr val="FFFFFF"/>
                </a:solidFill>
                <a:latin typeface="Myriad Pro Cond"/>
                <a:cs typeface="Myriad Pro Cond"/>
              </a:rPr>
              <a:t>часть плана и состоит в том, чтобы брачные отношения, родительские отношения с ребенком были безусловными и обоюдными.</a:t>
            </a:r>
            <a:endParaRPr lang="en-US" dirty="0">
              <a:solidFill>
                <a:srgbClr val="FFFFFF"/>
              </a:solidFill>
              <a:latin typeface="Myriad Pro Cond"/>
              <a:cs typeface="Myriad Pro Cond"/>
            </a:endParaRPr>
          </a:p>
          <a:p>
            <a:pPr>
              <a:lnSpc>
                <a:spcPct val="110000"/>
              </a:lnSpc>
            </a:pPr>
            <a:endParaRPr lang="en-US" dirty="0">
              <a:solidFill>
                <a:srgbClr val="FFFFFF"/>
              </a:solidFill>
              <a:latin typeface="Myriad Pro Cond"/>
              <a:cs typeface="Myriad Pro Cond"/>
            </a:endParaRPr>
          </a:p>
        </p:txBody>
      </p:sp>
      <p:pic>
        <p:nvPicPr>
          <p:cNvPr id="5" name="Picture 4"/>
          <p:cNvPicPr>
            <a:picLocks noChangeAspect="1"/>
          </p:cNvPicPr>
          <p:nvPr/>
        </p:nvPicPr>
        <p:blipFill rotWithShape="1">
          <a:blip r:embed="rId4" cstate="email">
            <a:extLst>
              <a:ext uri="{BEBA8EAE-BF5A-486C-A8C5-ECC9F3942E4B}">
                <a14:imgProps xmlns="" xmlns:a14="http://schemas.microsoft.com/office/drawing/2010/main">
                  <a14:imgLayer r:embed="rId5">
                    <a14:imgEffect>
                      <a14:backgroundRemoval t="9896" b="89974" l="0" r="86248"/>
                    </a14:imgEffect>
                  </a14:imgLayer>
                </a14:imgProps>
              </a:ext>
              <a:ext uri="{28A0092B-C50C-407E-A947-70E740481C1C}">
                <a14:useLocalDpi xmlns="" xmlns:a14="http://schemas.microsoft.com/office/drawing/2010/main"/>
              </a:ext>
            </a:extLst>
          </a:blip>
          <a:srcRect/>
          <a:stretch/>
        </p:blipFill>
        <p:spPr>
          <a:xfrm>
            <a:off x="6021523" y="3666804"/>
            <a:ext cx="3628762" cy="3719125"/>
          </a:xfrm>
          <a:prstGeom prst="rect">
            <a:avLst/>
          </a:prstGeom>
        </p:spPr>
      </p:pic>
    </p:spTree>
    <p:extLst>
      <p:ext uri="{BB962C8B-B14F-4D97-AF65-F5344CB8AC3E}">
        <p14:creationId xmlns="" xmlns:p14="http://schemas.microsoft.com/office/powerpoint/2010/main" val="933030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AbusePrevention_PP_07.jpeg"/>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a:xfrm>
            <a:off x="1" y="0"/>
            <a:ext cx="9167522" cy="6858000"/>
          </a:xfrm>
          <a:prstGeom prst="rect">
            <a:avLst/>
          </a:prstGeom>
        </p:spPr>
      </p:pic>
      <p:sp>
        <p:nvSpPr>
          <p:cNvPr id="2" name="Title 1"/>
          <p:cNvSpPr>
            <a:spLocks noGrp="1"/>
          </p:cNvSpPr>
          <p:nvPr>
            <p:ph type="title"/>
          </p:nvPr>
        </p:nvSpPr>
        <p:spPr>
          <a:xfrm>
            <a:off x="870300" y="386862"/>
            <a:ext cx="3983054" cy="1947939"/>
          </a:xfrm>
        </p:spPr>
        <p:txBody>
          <a:bodyPr>
            <a:normAutofit/>
          </a:bodyPr>
          <a:lstStyle/>
          <a:p>
            <a:pPr algn="dist"/>
            <a:r>
              <a:rPr lang="ru-RU" b="1" dirty="0" smtClean="0">
                <a:solidFill>
                  <a:schemeClr val="accent2">
                    <a:lumMod val="75000"/>
                  </a:schemeClr>
                </a:solidFill>
                <a:latin typeface="Myriad Pro Cond"/>
                <a:cs typeface="Myriad Pro Cond"/>
              </a:rPr>
              <a:t>БЛАГОДАТЬ</a:t>
            </a:r>
            <a:endParaRPr lang="en-US" b="1" dirty="0">
              <a:solidFill>
                <a:schemeClr val="accent2">
                  <a:lumMod val="75000"/>
                </a:schemeClr>
              </a:solidFill>
              <a:latin typeface="Myriad Pro Cond"/>
              <a:cs typeface="Myriad Pro Cond"/>
            </a:endParaRPr>
          </a:p>
        </p:txBody>
      </p:sp>
      <p:sp>
        <p:nvSpPr>
          <p:cNvPr id="3" name="Content Placeholder 2"/>
          <p:cNvSpPr>
            <a:spLocks noGrp="1"/>
          </p:cNvSpPr>
          <p:nvPr>
            <p:ph idx="1"/>
          </p:nvPr>
        </p:nvSpPr>
        <p:spPr>
          <a:xfrm>
            <a:off x="457200" y="2587914"/>
            <a:ext cx="8229600" cy="3244199"/>
          </a:xfrm>
        </p:spPr>
        <p:txBody>
          <a:bodyPr>
            <a:normAutofit fontScale="92500" lnSpcReduction="20000"/>
          </a:bodyPr>
          <a:lstStyle/>
          <a:p>
            <a:pPr>
              <a:lnSpc>
                <a:spcPct val="110000"/>
              </a:lnSpc>
            </a:pPr>
            <a:r>
              <a:rPr lang="ru-RU" dirty="0" smtClean="0">
                <a:solidFill>
                  <a:srgbClr val="FFFFFF"/>
                </a:solidFill>
                <a:latin typeface="Myriad Pro Cond"/>
                <a:cs typeface="Myriad Pro Cond"/>
              </a:rPr>
              <a:t>Что такое благодать</a:t>
            </a:r>
            <a:r>
              <a:rPr lang="en-US" dirty="0" smtClean="0">
                <a:solidFill>
                  <a:srgbClr val="FFFFFF"/>
                </a:solidFill>
                <a:latin typeface="Myriad Pro Cond"/>
                <a:cs typeface="Myriad Pro Cond"/>
              </a:rPr>
              <a:t>?</a:t>
            </a:r>
          </a:p>
          <a:p>
            <a:pPr>
              <a:lnSpc>
                <a:spcPct val="110000"/>
              </a:lnSpc>
            </a:pPr>
            <a:r>
              <a:rPr lang="ru-RU" dirty="0" smtClean="0">
                <a:solidFill>
                  <a:srgbClr val="FFFFFF"/>
                </a:solidFill>
                <a:latin typeface="Myriad Pro Cond"/>
                <a:cs typeface="Myriad Pro Cond"/>
              </a:rPr>
              <a:t>Бог желает, чтобы мы понимали, что благодать – это прощать и быть прощенными. </a:t>
            </a:r>
            <a:r>
              <a:rPr lang="en-US" dirty="0" smtClean="0">
                <a:solidFill>
                  <a:srgbClr val="FFFFFF"/>
                </a:solidFill>
                <a:latin typeface="Myriad Pro Cond"/>
                <a:cs typeface="Myriad Pro Cond"/>
              </a:rPr>
              <a:t>(</a:t>
            </a:r>
            <a:r>
              <a:rPr lang="ru-RU" dirty="0" err="1" smtClean="0">
                <a:solidFill>
                  <a:srgbClr val="FFFFFF"/>
                </a:solidFill>
                <a:latin typeface="Myriad Pro Cond"/>
                <a:cs typeface="Myriad Pro Cond"/>
              </a:rPr>
              <a:t>Мф</a:t>
            </a:r>
            <a:r>
              <a:rPr lang="ru-RU" dirty="0" smtClean="0">
                <a:solidFill>
                  <a:srgbClr val="FFFFFF"/>
                </a:solidFill>
                <a:latin typeface="Myriad Pro Cond"/>
                <a:cs typeface="Myriad Pro Cond"/>
              </a:rPr>
              <a:t>. </a:t>
            </a:r>
            <a:r>
              <a:rPr lang="en-US" dirty="0" smtClean="0">
                <a:solidFill>
                  <a:srgbClr val="FFFFFF"/>
                </a:solidFill>
                <a:latin typeface="Myriad Pro Cond"/>
                <a:cs typeface="Myriad Pro Cond"/>
              </a:rPr>
              <a:t>6:15)</a:t>
            </a:r>
          </a:p>
          <a:p>
            <a:pPr>
              <a:lnSpc>
                <a:spcPct val="110000"/>
              </a:lnSpc>
            </a:pPr>
            <a:r>
              <a:rPr lang="ru-RU" dirty="0" smtClean="0">
                <a:solidFill>
                  <a:srgbClr val="FFFFFF"/>
                </a:solidFill>
                <a:latin typeface="Myriad Pro Cond"/>
                <a:cs typeface="Myriad Pro Cond"/>
              </a:rPr>
              <a:t>Семейные отношения по Божьему замыслу </a:t>
            </a:r>
            <a:r>
              <a:rPr lang="ru-RU" dirty="0" smtClean="0">
                <a:solidFill>
                  <a:srgbClr val="FFFFFF"/>
                </a:solidFill>
                <a:latin typeface="Myriad Pro Cond"/>
                <a:cs typeface="Myriad Pro Cond"/>
              </a:rPr>
              <a:t> - значит </a:t>
            </a:r>
            <a:r>
              <a:rPr lang="ru-RU" dirty="0" smtClean="0">
                <a:solidFill>
                  <a:srgbClr val="FFFFFF"/>
                </a:solidFill>
                <a:latin typeface="Myriad Pro Cond"/>
                <a:cs typeface="Myriad Pro Cond"/>
              </a:rPr>
              <a:t>жить в благодати, а не в рамках закона! </a:t>
            </a:r>
            <a:endParaRPr lang="en-US" dirty="0" smtClean="0">
              <a:solidFill>
                <a:srgbClr val="FFFFFF"/>
              </a:solidFill>
              <a:latin typeface="Myriad Pro Cond"/>
              <a:cs typeface="Myriad Pro Cond"/>
            </a:endParaRPr>
          </a:p>
        </p:txBody>
      </p:sp>
    </p:spTree>
    <p:extLst>
      <p:ext uri="{BB962C8B-B14F-4D97-AF65-F5344CB8AC3E}">
        <p14:creationId xmlns="" xmlns:p14="http://schemas.microsoft.com/office/powerpoint/2010/main" val="2979356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0"/>
            <a:ext cx="9144000" cy="6881517"/>
          </a:xfrm>
          <a:prstGeom prst="rect">
            <a:avLst/>
          </a:prstGeom>
        </p:spPr>
      </p:pic>
      <p:sp>
        <p:nvSpPr>
          <p:cNvPr id="3" name="Content Placeholder 2"/>
          <p:cNvSpPr>
            <a:spLocks noGrp="1"/>
          </p:cNvSpPr>
          <p:nvPr>
            <p:ph idx="1"/>
          </p:nvPr>
        </p:nvSpPr>
        <p:spPr>
          <a:xfrm>
            <a:off x="692420" y="263770"/>
            <a:ext cx="7326165" cy="5439088"/>
          </a:xfrm>
        </p:spPr>
        <p:txBody>
          <a:bodyPr>
            <a:normAutofit fontScale="92500" lnSpcReduction="20000"/>
          </a:bodyPr>
          <a:lstStyle/>
          <a:p>
            <a:pPr marL="0" indent="0">
              <a:lnSpc>
                <a:spcPct val="110000"/>
              </a:lnSpc>
              <a:buNone/>
            </a:pPr>
            <a:r>
              <a:rPr lang="ru-RU" sz="4000" dirty="0" smtClean="0">
                <a:solidFill>
                  <a:srgbClr val="FFFFFF"/>
                </a:solidFill>
                <a:latin typeface="Myriad Pro Cond"/>
                <a:cs typeface="Myriad Pro Cond"/>
              </a:rPr>
              <a:t>«Любовь наделяет своего обладателя благодатью, правильным </a:t>
            </a:r>
            <a:r>
              <a:rPr lang="ru-RU" sz="4000" dirty="0" smtClean="0">
                <a:solidFill>
                  <a:srgbClr val="FFFFFF"/>
                </a:solidFill>
                <a:latin typeface="Myriad Pro Cond"/>
                <a:cs typeface="Myriad Pro Cond"/>
              </a:rPr>
              <a:t>поведением                    </a:t>
            </a:r>
            <a:r>
              <a:rPr lang="ru-RU" sz="4000" dirty="0" smtClean="0">
                <a:solidFill>
                  <a:srgbClr val="FFFFFF"/>
                </a:solidFill>
                <a:latin typeface="Myriad Pro Cond"/>
                <a:cs typeface="Myriad Pro Cond"/>
              </a:rPr>
              <a:t>и пристойными манерами</a:t>
            </a:r>
            <a:r>
              <a:rPr lang="ru-RU" sz="4000" dirty="0" smtClean="0">
                <a:solidFill>
                  <a:srgbClr val="FFFFFF"/>
                </a:solidFill>
                <a:latin typeface="Myriad Pro Cond"/>
                <a:cs typeface="Myriad Pro Cond"/>
              </a:rPr>
              <a:t>.                </a:t>
            </a:r>
            <a:r>
              <a:rPr lang="ru-RU" sz="4000" dirty="0" smtClean="0">
                <a:solidFill>
                  <a:srgbClr val="FFFFFF"/>
                </a:solidFill>
                <a:latin typeface="Myriad Pro Cond"/>
                <a:cs typeface="Myriad Pro Cond"/>
              </a:rPr>
              <a:t>Она отражает </a:t>
            </a:r>
            <a:r>
              <a:rPr lang="ru-RU" sz="4000" dirty="0" smtClean="0">
                <a:solidFill>
                  <a:srgbClr val="FFFFFF"/>
                </a:solidFill>
                <a:latin typeface="Myriad Pro Cond"/>
                <a:cs typeface="Myriad Pro Cond"/>
              </a:rPr>
              <a:t>спокойствие                   </a:t>
            </a:r>
            <a:r>
              <a:rPr lang="ru-RU" sz="4000" dirty="0" smtClean="0">
                <a:solidFill>
                  <a:srgbClr val="FFFFFF"/>
                </a:solidFill>
                <a:latin typeface="Myriad Pro Cond"/>
                <a:cs typeface="Myriad Pro Cond"/>
              </a:rPr>
              <a:t>и смягчает голос</a:t>
            </a:r>
            <a:r>
              <a:rPr lang="ru-RU" sz="4000" dirty="0" smtClean="0">
                <a:solidFill>
                  <a:srgbClr val="FFFFFF"/>
                </a:solidFill>
                <a:latin typeface="Myriad Pro Cond"/>
                <a:cs typeface="Myriad Pro Cond"/>
              </a:rPr>
              <a:t>,                                  </a:t>
            </a:r>
            <a:r>
              <a:rPr lang="ru-RU" sz="4000" dirty="0" smtClean="0">
                <a:solidFill>
                  <a:srgbClr val="FFFFFF"/>
                </a:solidFill>
                <a:latin typeface="Myriad Pro Cond"/>
                <a:cs typeface="Myriad Pro Cond"/>
              </a:rPr>
              <a:t>она очищает и облагораживает внутренний мир человека». </a:t>
            </a:r>
            <a:r>
              <a:rPr lang="en-US" sz="4000" dirty="0" smtClean="0">
                <a:solidFill>
                  <a:srgbClr val="FFFFFF"/>
                </a:solidFill>
                <a:latin typeface="Myriad Pro Cond"/>
                <a:cs typeface="Myriad Pro Cond"/>
              </a:rPr>
              <a:t> </a:t>
            </a:r>
          </a:p>
          <a:p>
            <a:pPr marL="0" indent="0">
              <a:lnSpc>
                <a:spcPct val="110000"/>
              </a:lnSpc>
              <a:buNone/>
            </a:pPr>
            <a:r>
              <a:rPr lang="en-US" dirty="0" smtClean="0">
                <a:solidFill>
                  <a:srgbClr val="FFFFFF"/>
                </a:solidFill>
                <a:latin typeface="Myriad Pro Cond"/>
                <a:cs typeface="Myriad Pro Cond"/>
              </a:rPr>
              <a:t> </a:t>
            </a:r>
            <a:r>
              <a:rPr lang="ru-RU" sz="2200" dirty="0" smtClean="0">
                <a:solidFill>
                  <a:srgbClr val="FFFFFF"/>
                </a:solidFill>
                <a:latin typeface="Myriad Pro Cond"/>
                <a:cs typeface="Myriad Pro Cond"/>
              </a:rPr>
              <a:t>Уайт</a:t>
            </a:r>
            <a:r>
              <a:rPr lang="en-US" sz="2200" dirty="0" smtClean="0">
                <a:solidFill>
                  <a:srgbClr val="FFFFFF"/>
                </a:solidFill>
                <a:latin typeface="Myriad Pro Cond"/>
                <a:cs typeface="Myriad Pro Cond"/>
              </a:rPr>
              <a:t>, </a:t>
            </a:r>
            <a:r>
              <a:rPr lang="ru-RU" sz="2200" dirty="0" smtClean="0">
                <a:solidFill>
                  <a:srgbClr val="FFFFFF"/>
                </a:solidFill>
                <a:latin typeface="Myriad Pro Cond"/>
                <a:cs typeface="Myriad Pro Cond"/>
              </a:rPr>
              <a:t>Служители Евангелия</a:t>
            </a:r>
            <a:r>
              <a:rPr lang="en-US" sz="2200" dirty="0" smtClean="0">
                <a:solidFill>
                  <a:srgbClr val="FFFFFF"/>
                </a:solidFill>
                <a:latin typeface="Myriad Pro Cond"/>
                <a:cs typeface="Myriad Pro Cond"/>
              </a:rPr>
              <a:t>, </a:t>
            </a:r>
            <a:r>
              <a:rPr lang="ru-RU" sz="2200" dirty="0" smtClean="0">
                <a:solidFill>
                  <a:srgbClr val="FFFFFF"/>
                </a:solidFill>
                <a:latin typeface="Myriad Pro Cond"/>
                <a:cs typeface="Myriad Pro Cond"/>
              </a:rPr>
              <a:t>стр. </a:t>
            </a:r>
          </a:p>
          <a:p>
            <a:pPr marL="0" indent="0">
              <a:lnSpc>
                <a:spcPct val="110000"/>
              </a:lnSpc>
              <a:buNone/>
            </a:pPr>
            <a:r>
              <a:rPr lang="en-US" sz="2200" dirty="0" smtClean="0">
                <a:solidFill>
                  <a:srgbClr val="FFFFFF"/>
                </a:solidFill>
                <a:latin typeface="Myriad Pro Cond"/>
                <a:cs typeface="Myriad Pro Cond"/>
              </a:rPr>
              <a:t>123</a:t>
            </a:r>
            <a:r>
              <a:rPr lang="ru-RU" sz="2200" dirty="0" smtClean="0">
                <a:solidFill>
                  <a:srgbClr val="FFFFFF"/>
                </a:solidFill>
                <a:latin typeface="Myriad Pro Cond"/>
                <a:cs typeface="Myriad Pro Cond"/>
              </a:rPr>
              <a:t> </a:t>
            </a:r>
            <a:r>
              <a:rPr lang="ru-RU" sz="2200" dirty="0" err="1" smtClean="0">
                <a:solidFill>
                  <a:srgbClr val="FFFFFF"/>
                </a:solidFill>
                <a:latin typeface="Myriad Pro Cond"/>
                <a:cs typeface="Myriad Pro Cond"/>
              </a:rPr>
              <a:t>ориг</a:t>
            </a:r>
            <a:r>
              <a:rPr lang="ru-RU" sz="2200" dirty="0" smtClean="0">
                <a:solidFill>
                  <a:srgbClr val="FFFFFF"/>
                </a:solidFill>
                <a:latin typeface="Myriad Pro Cond"/>
                <a:cs typeface="Myriad Pro Cond"/>
              </a:rPr>
              <a:t>.</a:t>
            </a:r>
            <a:r>
              <a:rPr lang="en-US" sz="2200" dirty="0" smtClean="0">
                <a:solidFill>
                  <a:srgbClr val="FFFFFF"/>
                </a:solidFill>
                <a:effectLst/>
                <a:latin typeface="Myriad Pro Cond"/>
                <a:cs typeface="Myriad Pro Cond"/>
              </a:rPr>
              <a:t> </a:t>
            </a:r>
            <a:endParaRPr lang="en-US" sz="2200" dirty="0">
              <a:solidFill>
                <a:srgbClr val="FFFFFF"/>
              </a:solidFill>
              <a:latin typeface="Myriad Pro Cond"/>
              <a:cs typeface="Myriad Pro Cond"/>
            </a:endParaRPr>
          </a:p>
        </p:txBody>
      </p:sp>
      <p:pic>
        <p:nvPicPr>
          <p:cNvPr id="6" name="Picture 2" descr="C:\Users\ArraisR\Documents\Backgrounds\BACKGROUND\883209_35019427.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5503985" y="4349293"/>
            <a:ext cx="3376298" cy="2532224"/>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70800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1"/>
            <a:ext cx="9144000" cy="7054951"/>
          </a:xfrm>
          <a:prstGeom prst="rect">
            <a:avLst/>
          </a:prstGeom>
        </p:spPr>
      </p:pic>
      <p:sp>
        <p:nvSpPr>
          <p:cNvPr id="3" name="Content Placeholder 2"/>
          <p:cNvSpPr>
            <a:spLocks noGrp="1"/>
          </p:cNvSpPr>
          <p:nvPr>
            <p:ph idx="1"/>
          </p:nvPr>
        </p:nvSpPr>
        <p:spPr>
          <a:xfrm>
            <a:off x="645376" y="565452"/>
            <a:ext cx="8081122" cy="4525963"/>
          </a:xfrm>
        </p:spPr>
        <p:txBody>
          <a:bodyPr>
            <a:normAutofit fontScale="92500" lnSpcReduction="10000"/>
          </a:bodyPr>
          <a:lstStyle/>
          <a:p>
            <a:pPr marL="0" indent="0">
              <a:lnSpc>
                <a:spcPct val="110000"/>
              </a:lnSpc>
              <a:buNone/>
            </a:pPr>
            <a:r>
              <a:rPr lang="ru-RU" sz="3600" dirty="0" smtClean="0">
                <a:solidFill>
                  <a:srgbClr val="FFFFFF"/>
                </a:solidFill>
                <a:latin typeface="Myriad Pro Cond"/>
                <a:cs typeface="Myriad Pro Cond"/>
              </a:rPr>
              <a:t>В тесных отношениях, в браке, в воспитании детей Господь дарует нам возможности лучше понять Его любовь к нам, а также план спасения</a:t>
            </a:r>
            <a:r>
              <a:rPr lang="ru-RU" sz="3600" dirty="0" smtClean="0">
                <a:solidFill>
                  <a:srgbClr val="FFFFFF"/>
                </a:solidFill>
                <a:latin typeface="Myriad Pro Cond"/>
                <a:cs typeface="Myriad Pro Cond"/>
              </a:rPr>
              <a:t>.</a:t>
            </a:r>
          </a:p>
          <a:p>
            <a:pPr marL="0" indent="0">
              <a:lnSpc>
                <a:spcPct val="110000"/>
              </a:lnSpc>
              <a:buNone/>
            </a:pPr>
            <a:r>
              <a:rPr lang="ru-RU" sz="3600" dirty="0" smtClean="0">
                <a:solidFill>
                  <a:srgbClr val="FFFFFF"/>
                </a:solidFill>
                <a:latin typeface="Myriad Pro Cond"/>
                <a:cs typeface="Myriad Pro Cond"/>
              </a:rPr>
              <a:t> </a:t>
            </a:r>
            <a:r>
              <a:rPr lang="ru-RU" sz="3600" dirty="0" smtClean="0">
                <a:solidFill>
                  <a:srgbClr val="FFFFFF"/>
                </a:solidFill>
                <a:latin typeface="Myriad Pro Cond"/>
                <a:cs typeface="Myriad Pro Cond"/>
              </a:rPr>
              <a:t>Божий план заключается в том, чтобы отношения в браке или ребенка с родителями развивались без всяких условий и обоюдно. </a:t>
            </a:r>
            <a:r>
              <a:rPr lang="en-US" sz="3600" dirty="0" smtClean="0">
                <a:solidFill>
                  <a:srgbClr val="FFFFFF"/>
                </a:solidFill>
                <a:latin typeface="Myriad Pro Cond"/>
                <a:cs typeface="Myriad Pro Cond"/>
              </a:rPr>
              <a:t> </a:t>
            </a:r>
            <a:endParaRPr lang="en-US" sz="3600" dirty="0">
              <a:solidFill>
                <a:srgbClr val="FFFFFF"/>
              </a:solidFill>
              <a:latin typeface="Myriad Pro Cond"/>
              <a:cs typeface="Myriad Pro Cond"/>
            </a:endParaRPr>
          </a:p>
          <a:p>
            <a:pPr>
              <a:lnSpc>
                <a:spcPct val="110000"/>
              </a:lnSpc>
            </a:pPr>
            <a:endParaRPr lang="en-US" sz="3600" dirty="0">
              <a:solidFill>
                <a:srgbClr val="FFFFFF"/>
              </a:solidFill>
              <a:latin typeface="Myriad Pro Cond"/>
              <a:cs typeface="Myriad Pro Cond"/>
            </a:endParaRPr>
          </a:p>
        </p:txBody>
      </p:sp>
      <p:pic>
        <p:nvPicPr>
          <p:cNvPr id="5" name="Picture 2" descr="C:\Users\ArraisR\Documents\Backgrounds\BACKGROUND\883209_35019427.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5503985" y="4305083"/>
            <a:ext cx="3291950" cy="2468963"/>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98483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AbusePrevention_PP_07.jpeg"/>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a:xfrm>
            <a:off x="1" y="0"/>
            <a:ext cx="9167522" cy="6858000"/>
          </a:xfrm>
          <a:prstGeom prst="rect">
            <a:avLst/>
          </a:prstGeom>
        </p:spPr>
      </p:pic>
      <p:sp>
        <p:nvSpPr>
          <p:cNvPr id="2" name="Title 1"/>
          <p:cNvSpPr>
            <a:spLocks noGrp="1"/>
          </p:cNvSpPr>
          <p:nvPr>
            <p:ph type="title"/>
          </p:nvPr>
        </p:nvSpPr>
        <p:spPr>
          <a:xfrm>
            <a:off x="705632" y="474786"/>
            <a:ext cx="4045705" cy="1037492"/>
          </a:xfrm>
        </p:spPr>
        <p:txBody>
          <a:bodyPr/>
          <a:lstStyle/>
          <a:p>
            <a:pPr algn="dist"/>
            <a:r>
              <a:rPr lang="ru-RU" b="1" dirty="0" smtClean="0">
                <a:solidFill>
                  <a:srgbClr val="953735"/>
                </a:solidFill>
                <a:latin typeface="Myriad Pro Cond"/>
                <a:cs typeface="Myriad Pro Cond"/>
              </a:rPr>
              <a:t>ПОДДЕРЖКА</a:t>
            </a:r>
            <a:endParaRPr lang="en-US" b="1" dirty="0">
              <a:solidFill>
                <a:srgbClr val="953735"/>
              </a:solidFill>
              <a:latin typeface="Myriad Pro Cond"/>
              <a:cs typeface="Myriad Pro Cond"/>
            </a:endParaRPr>
          </a:p>
        </p:txBody>
      </p:sp>
      <p:sp>
        <p:nvSpPr>
          <p:cNvPr id="3" name="Content Placeholder 2"/>
          <p:cNvSpPr>
            <a:spLocks noGrp="1"/>
          </p:cNvSpPr>
          <p:nvPr>
            <p:ph idx="1"/>
          </p:nvPr>
        </p:nvSpPr>
        <p:spPr>
          <a:xfrm>
            <a:off x="457200" y="2110155"/>
            <a:ext cx="8686800" cy="4839104"/>
          </a:xfrm>
        </p:spPr>
        <p:txBody>
          <a:bodyPr>
            <a:normAutofit fontScale="92500" lnSpcReduction="10000"/>
          </a:bodyPr>
          <a:lstStyle/>
          <a:p>
            <a:pPr marL="0" indent="0">
              <a:lnSpc>
                <a:spcPct val="110000"/>
              </a:lnSpc>
              <a:buNone/>
            </a:pPr>
            <a:r>
              <a:rPr lang="ru-RU" dirty="0" smtClean="0">
                <a:solidFill>
                  <a:srgbClr val="FFFFFF"/>
                </a:solidFill>
                <a:latin typeface="Myriad Pro Cond"/>
                <a:cs typeface="Myriad Pro Cond"/>
              </a:rPr>
              <a:t>Полномочие– библейское понятие, которое используется для описания принципа власти, которое без исключения противоположно общему использованию слова власть в наших семьях и обществе . Это активный и намеренный процесс получения другим человеком власти. </a:t>
            </a:r>
            <a:endParaRPr lang="ru-RU" dirty="0" smtClean="0">
              <a:solidFill>
                <a:srgbClr val="FFFFFF"/>
              </a:solidFill>
              <a:latin typeface="Myriad Pro Cond"/>
              <a:cs typeface="Myriad Pro Cond"/>
            </a:endParaRPr>
          </a:p>
          <a:p>
            <a:pPr marL="0" indent="0">
              <a:lnSpc>
                <a:spcPct val="110000"/>
              </a:lnSpc>
              <a:buNone/>
            </a:pPr>
            <a:r>
              <a:rPr lang="ru-RU" dirty="0" smtClean="0">
                <a:solidFill>
                  <a:srgbClr val="FFFFFF"/>
                </a:solidFill>
                <a:latin typeface="Myriad Pro Cond"/>
                <a:cs typeface="Myriad Pro Cond"/>
              </a:rPr>
              <a:t>Тот </a:t>
            </a:r>
            <a:r>
              <a:rPr lang="ru-RU" dirty="0" smtClean="0">
                <a:solidFill>
                  <a:srgbClr val="FFFFFF"/>
                </a:solidFill>
                <a:latin typeface="Myriad Pro Cond"/>
                <a:cs typeface="Myriad Pro Cond"/>
              </a:rPr>
              <a:t>человек, который наделен полномочиями, должен ободрять и поддерживать окружающих. (1 </a:t>
            </a:r>
            <a:r>
              <a:rPr lang="ru-RU" dirty="0" err="1" smtClean="0">
                <a:solidFill>
                  <a:srgbClr val="FFFFFF"/>
                </a:solidFill>
                <a:latin typeface="Myriad Pro Cond"/>
                <a:cs typeface="Myriad Pro Cond"/>
              </a:rPr>
              <a:t>Кор</a:t>
            </a:r>
            <a:r>
              <a:rPr lang="ru-RU" dirty="0" smtClean="0">
                <a:solidFill>
                  <a:srgbClr val="FFFFFF"/>
                </a:solidFill>
                <a:latin typeface="Myriad Pro Cond"/>
                <a:cs typeface="Myriad Pro Cond"/>
              </a:rPr>
              <a:t>.</a:t>
            </a:r>
            <a:r>
              <a:rPr lang="en-US" dirty="0" smtClean="0">
                <a:solidFill>
                  <a:srgbClr val="FFFFFF"/>
                </a:solidFill>
                <a:latin typeface="Myriad Pro Cond"/>
                <a:cs typeface="Myriad Pro Cond"/>
              </a:rPr>
              <a:t> 13:4-6)</a:t>
            </a:r>
            <a:endParaRPr lang="en-US" dirty="0">
              <a:solidFill>
                <a:srgbClr val="FFFFFF"/>
              </a:solidFill>
              <a:latin typeface="Myriad Pro Cond"/>
              <a:cs typeface="Myriad Pro Cond"/>
            </a:endParaRPr>
          </a:p>
        </p:txBody>
      </p:sp>
    </p:spTree>
    <p:extLst>
      <p:ext uri="{BB962C8B-B14F-4D97-AF65-F5344CB8AC3E}">
        <p14:creationId xmlns="" xmlns:p14="http://schemas.microsoft.com/office/powerpoint/2010/main" val="1808566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AbusePrevention_PP_07.jpeg"/>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a:xfrm>
            <a:off x="1" y="0"/>
            <a:ext cx="9167522" cy="6858000"/>
          </a:xfrm>
          <a:prstGeom prst="rect">
            <a:avLst/>
          </a:prstGeom>
        </p:spPr>
      </p:pic>
      <p:sp>
        <p:nvSpPr>
          <p:cNvPr id="2" name="Title 1"/>
          <p:cNvSpPr>
            <a:spLocks noGrp="1"/>
          </p:cNvSpPr>
          <p:nvPr>
            <p:ph type="title"/>
          </p:nvPr>
        </p:nvSpPr>
        <p:spPr>
          <a:xfrm>
            <a:off x="386862" y="545123"/>
            <a:ext cx="4325815" cy="1090246"/>
          </a:xfrm>
        </p:spPr>
        <p:txBody>
          <a:bodyPr>
            <a:normAutofit/>
          </a:bodyPr>
          <a:lstStyle/>
          <a:p>
            <a:pPr algn="dist"/>
            <a:r>
              <a:rPr lang="ru-RU" b="1" dirty="0" smtClean="0">
                <a:solidFill>
                  <a:schemeClr val="accent2">
                    <a:lumMod val="75000"/>
                  </a:schemeClr>
                </a:solidFill>
                <a:latin typeface="Myriad Pro Cond"/>
                <a:cs typeface="Myriad Pro Cond"/>
              </a:rPr>
              <a:t>БЛИЗОСТЬ</a:t>
            </a:r>
            <a:endParaRPr lang="en-US" b="1" dirty="0">
              <a:solidFill>
                <a:schemeClr val="accent2">
                  <a:lumMod val="75000"/>
                </a:schemeClr>
              </a:solidFill>
              <a:latin typeface="Myriad Pro Cond"/>
              <a:cs typeface="Myriad Pro Cond"/>
            </a:endParaRPr>
          </a:p>
        </p:txBody>
      </p:sp>
      <p:sp>
        <p:nvSpPr>
          <p:cNvPr id="3" name="Content Placeholder 2"/>
          <p:cNvSpPr>
            <a:spLocks noGrp="1"/>
          </p:cNvSpPr>
          <p:nvPr>
            <p:ph idx="1"/>
          </p:nvPr>
        </p:nvSpPr>
        <p:spPr>
          <a:xfrm>
            <a:off x="870208" y="2776051"/>
            <a:ext cx="7628416" cy="2446262"/>
          </a:xfrm>
        </p:spPr>
        <p:txBody>
          <a:bodyPr>
            <a:normAutofit lnSpcReduction="10000"/>
          </a:bodyPr>
          <a:lstStyle/>
          <a:p>
            <a:pPr marL="0" indent="0">
              <a:lnSpc>
                <a:spcPct val="110000"/>
              </a:lnSpc>
              <a:buNone/>
            </a:pPr>
            <a:r>
              <a:rPr lang="ru-RU" sz="3600" dirty="0" smtClean="0">
                <a:solidFill>
                  <a:srgbClr val="FFFFFF"/>
                </a:solidFill>
                <a:latin typeface="Myriad Pro Cond"/>
                <a:cs typeface="Myriad Pro Cond"/>
              </a:rPr>
              <a:t>Близость означает знать кого-то или, когда тебя знает кто-то в брачных или интимных отношениях. </a:t>
            </a:r>
            <a:endParaRPr lang="en-US" sz="3600" dirty="0">
              <a:solidFill>
                <a:srgbClr val="FFFFFF"/>
              </a:solidFill>
              <a:latin typeface="Myriad Pro Cond"/>
              <a:cs typeface="Myriad Pro Cond"/>
            </a:endParaRPr>
          </a:p>
          <a:p>
            <a:pPr>
              <a:lnSpc>
                <a:spcPct val="110000"/>
              </a:lnSpc>
            </a:pPr>
            <a:endParaRPr lang="en-US" sz="2800" dirty="0">
              <a:solidFill>
                <a:srgbClr val="FFFFFF"/>
              </a:solidFill>
              <a:latin typeface="Myriad Pro Cond"/>
              <a:cs typeface="Myriad Pro Cond"/>
            </a:endParaRPr>
          </a:p>
        </p:txBody>
      </p:sp>
    </p:spTree>
    <p:extLst>
      <p:ext uri="{BB962C8B-B14F-4D97-AF65-F5344CB8AC3E}">
        <p14:creationId xmlns="" xmlns:p14="http://schemas.microsoft.com/office/powerpoint/2010/main" val="2223280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2.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17584"/>
            <a:ext cx="9144000" cy="7054950"/>
          </a:xfrm>
          <a:prstGeom prst="rect">
            <a:avLst/>
          </a:prstGeom>
        </p:spPr>
      </p:pic>
      <p:sp>
        <p:nvSpPr>
          <p:cNvPr id="2" name="Title 1"/>
          <p:cNvSpPr>
            <a:spLocks noGrp="1"/>
          </p:cNvSpPr>
          <p:nvPr>
            <p:ph type="title"/>
          </p:nvPr>
        </p:nvSpPr>
        <p:spPr>
          <a:xfrm>
            <a:off x="1002323" y="2468811"/>
            <a:ext cx="7491046" cy="1143000"/>
          </a:xfrm>
          <a:effectLst>
            <a:outerShdw blurRad="50800" dist="38100" dir="10800000" algn="r" rotWithShape="0">
              <a:prstClr val="black">
                <a:alpha val="40000"/>
              </a:prstClr>
            </a:outerShdw>
          </a:effectLst>
        </p:spPr>
        <p:txBody>
          <a:bodyPr>
            <a:normAutofit/>
          </a:bodyPr>
          <a:lstStyle/>
          <a:p>
            <a:pPr algn="dist"/>
            <a:r>
              <a:rPr lang="ru-RU" b="1" dirty="0" smtClean="0">
                <a:solidFill>
                  <a:schemeClr val="bg1"/>
                </a:solidFill>
                <a:latin typeface="Myriad Pro Cond"/>
                <a:cs typeface="Myriad Pro Cond"/>
              </a:rPr>
              <a:t>В ЛЮБВИ НЕТ СТРАХА</a:t>
            </a:r>
            <a:endParaRPr lang="en-US" dirty="0">
              <a:solidFill>
                <a:srgbClr val="FFFFFF"/>
              </a:solidFill>
              <a:latin typeface="Myriad Pro Cond"/>
              <a:cs typeface="Myriad Pro Cond"/>
            </a:endParaRPr>
          </a:p>
        </p:txBody>
      </p:sp>
      <p:sp>
        <p:nvSpPr>
          <p:cNvPr id="3" name="Content Placeholder 2"/>
          <p:cNvSpPr>
            <a:spLocks noGrp="1"/>
          </p:cNvSpPr>
          <p:nvPr>
            <p:ph idx="1"/>
          </p:nvPr>
        </p:nvSpPr>
        <p:spPr>
          <a:xfrm>
            <a:off x="1364247" y="3991708"/>
            <a:ext cx="6586032" cy="2418396"/>
          </a:xfrm>
        </p:spPr>
        <p:txBody>
          <a:bodyPr>
            <a:normAutofit fontScale="92500" lnSpcReduction="20000"/>
          </a:bodyPr>
          <a:lstStyle/>
          <a:p>
            <a:pPr marL="0" indent="0" algn="ctr">
              <a:buNone/>
            </a:pPr>
            <a:r>
              <a:rPr lang="ru-RU" sz="4400" i="1" dirty="0" smtClean="0">
                <a:solidFill>
                  <a:srgbClr val="FFFFFF"/>
                </a:solidFill>
                <a:latin typeface="Myriad Pro Cond"/>
                <a:cs typeface="Myriad Pro Cond"/>
              </a:rPr>
              <a:t>«В любви нет страха, но совершенная любовь изгоняет страх»</a:t>
            </a:r>
            <a:r>
              <a:rPr lang="en-US" sz="4400" i="1" dirty="0" smtClean="0">
                <a:solidFill>
                  <a:srgbClr val="FFFFFF"/>
                </a:solidFill>
                <a:latin typeface="Myriad Pro Cond"/>
                <a:cs typeface="Myriad Pro Cond"/>
              </a:rPr>
              <a:t>	</a:t>
            </a:r>
          </a:p>
          <a:p>
            <a:pPr marL="0" indent="0" algn="ctr">
              <a:buNone/>
            </a:pPr>
            <a:r>
              <a:rPr lang="en-US" sz="4400" i="1" dirty="0" smtClean="0">
                <a:solidFill>
                  <a:srgbClr val="FFFFFF"/>
                </a:solidFill>
                <a:latin typeface="Myriad Pro Cond"/>
                <a:cs typeface="Myriad Pro Cond"/>
              </a:rPr>
              <a:t>1 </a:t>
            </a:r>
            <a:r>
              <a:rPr lang="ru-RU" sz="4400" i="1" dirty="0" smtClean="0">
                <a:solidFill>
                  <a:srgbClr val="FFFFFF"/>
                </a:solidFill>
                <a:latin typeface="Myriad Pro Cond"/>
                <a:cs typeface="Myriad Pro Cond"/>
              </a:rPr>
              <a:t>Ин.</a:t>
            </a:r>
            <a:r>
              <a:rPr lang="en-US" sz="4400" i="1" dirty="0" smtClean="0">
                <a:solidFill>
                  <a:srgbClr val="FFFFFF"/>
                </a:solidFill>
                <a:latin typeface="Myriad Pro Cond"/>
                <a:cs typeface="Myriad Pro Cond"/>
              </a:rPr>
              <a:t>4:18</a:t>
            </a:r>
            <a:endParaRPr lang="en-US" sz="4400" i="1" dirty="0">
              <a:solidFill>
                <a:srgbClr val="FFFFFF"/>
              </a:solidFill>
              <a:latin typeface="Myriad Pro Cond"/>
              <a:cs typeface="Myriad Pro Cond"/>
            </a:endParaRPr>
          </a:p>
          <a:p>
            <a:pPr algn="ctr"/>
            <a:endParaRPr lang="en-US" dirty="0">
              <a:solidFill>
                <a:srgbClr val="FFFFFF"/>
              </a:solidFill>
              <a:latin typeface="Myriad Pro Cond"/>
              <a:cs typeface="Myriad Pro Cond"/>
            </a:endParaRPr>
          </a:p>
        </p:txBody>
      </p:sp>
    </p:spTree>
    <p:extLst>
      <p:ext uri="{BB962C8B-B14F-4D97-AF65-F5344CB8AC3E}">
        <p14:creationId xmlns="" xmlns:p14="http://schemas.microsoft.com/office/powerpoint/2010/main" val="1711804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6.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198023" y="0"/>
            <a:ext cx="9507119" cy="7031434"/>
          </a:xfrm>
          <a:prstGeom prst="rect">
            <a:avLst/>
          </a:prstGeom>
        </p:spPr>
      </p:pic>
      <p:sp>
        <p:nvSpPr>
          <p:cNvPr id="3" name="Content Placeholder 2"/>
          <p:cNvSpPr>
            <a:spLocks noGrp="1"/>
          </p:cNvSpPr>
          <p:nvPr>
            <p:ph idx="1"/>
          </p:nvPr>
        </p:nvSpPr>
        <p:spPr>
          <a:xfrm>
            <a:off x="269023" y="351693"/>
            <a:ext cx="7751823" cy="4911126"/>
          </a:xfrm>
        </p:spPr>
        <p:txBody>
          <a:bodyPr>
            <a:noAutofit/>
          </a:bodyPr>
          <a:lstStyle/>
          <a:p>
            <a:pPr marL="0" indent="0">
              <a:buNone/>
            </a:pPr>
            <a:r>
              <a:rPr lang="en-US" sz="3600" dirty="0" smtClean="0">
                <a:solidFill>
                  <a:schemeClr val="bg1"/>
                </a:solidFill>
                <a:latin typeface="Myriad Pro Cond"/>
                <a:cs typeface="Myriad Pro Cond"/>
              </a:rPr>
              <a:t>«</a:t>
            </a:r>
            <a:r>
              <a:rPr lang="ru-RU" sz="3600" dirty="0" smtClean="0">
                <a:solidFill>
                  <a:schemeClr val="bg1"/>
                </a:solidFill>
                <a:latin typeface="Myriad Pro Cond"/>
                <a:cs typeface="Myriad Pro Cond"/>
              </a:rPr>
              <a:t>Плод же духа: </a:t>
            </a:r>
            <a:r>
              <a:rPr lang="ru-RU" sz="3600" i="1" dirty="0" smtClean="0">
                <a:solidFill>
                  <a:srgbClr val="E5C10C"/>
                </a:solidFill>
                <a:latin typeface="Myriad Pro Cond"/>
                <a:cs typeface="Myriad Pro Cond"/>
              </a:rPr>
              <a:t>любовь, радость, мир, долготерпение, благость, милосердие, вера, кротость, воздержание. </a:t>
            </a:r>
            <a:r>
              <a:rPr lang="ru-RU" sz="3600" dirty="0" smtClean="0">
                <a:solidFill>
                  <a:schemeClr val="bg1"/>
                </a:solidFill>
                <a:latin typeface="Myriad Pro Cond"/>
                <a:cs typeface="Myriad Pro Cond"/>
              </a:rPr>
              <a:t>На таковых нет закона. Но те, которые Христовы, распяли плоть со страстями и похотями. Если мы живем духом, то по духу и поступать должны. Не будем тщеславиться, друг друга раздражать, друг другу завидовать.  </a:t>
            </a:r>
            <a:r>
              <a:rPr lang="ru-RU" sz="3600" dirty="0" err="1" smtClean="0">
                <a:solidFill>
                  <a:schemeClr val="bg1"/>
                </a:solidFill>
                <a:latin typeface="Myriad Pro Cond"/>
                <a:cs typeface="Myriad Pro Cond"/>
              </a:rPr>
              <a:t>Гал</a:t>
            </a:r>
            <a:r>
              <a:rPr lang="ru-RU" sz="3600" dirty="0" smtClean="0">
                <a:solidFill>
                  <a:schemeClr val="bg1"/>
                </a:solidFill>
                <a:latin typeface="Myriad Pro Cond"/>
                <a:cs typeface="Myriad Pro Cond"/>
              </a:rPr>
              <a:t>. 5:22-26</a:t>
            </a:r>
            <a:endParaRPr lang="en-US" sz="3600" dirty="0">
              <a:solidFill>
                <a:schemeClr val="bg1"/>
              </a:solidFill>
              <a:latin typeface="Myriad Pro Cond"/>
              <a:cs typeface="Myriad Pro Cond"/>
            </a:endParaRPr>
          </a:p>
        </p:txBody>
      </p:sp>
      <p:pic>
        <p:nvPicPr>
          <p:cNvPr id="8" name="Picture 7"/>
          <p:cNvPicPr>
            <a:picLocks noChangeAspect="1"/>
          </p:cNvPicPr>
          <p:nvPr/>
        </p:nvPicPr>
        <p:blipFill>
          <a:blip r:embed="rId4" cstate="email">
            <a:extLst>
              <a:ext uri="{BEBA8EAE-BF5A-486C-A8C5-ECC9F3942E4B}">
                <a14:imgProps xmlns="" xmlns:a14="http://schemas.microsoft.com/office/drawing/2010/main">
                  <a14:imgLayer r:embed="rId5">
                    <a14:imgEffect>
                      <a14:backgroundRemoval t="10000" b="90000" l="10000" r="96750">
                        <a14:foregroundMark x1="96750" y1="10250" x2="96750" y2="10250"/>
                      </a14:backgroundRemoval>
                    </a14:imgEffect>
                  </a14:imgLayer>
                </a14:imgProps>
              </a:ext>
              <a:ext uri="{28A0092B-C50C-407E-A947-70E740481C1C}">
                <a14:useLocalDpi xmlns="" xmlns:a14="http://schemas.microsoft.com/office/drawing/2010/main"/>
              </a:ext>
            </a:extLst>
          </a:blip>
          <a:stretch>
            <a:fillRect/>
          </a:stretch>
        </p:blipFill>
        <p:spPr>
          <a:xfrm>
            <a:off x="4346732" y="3657600"/>
            <a:ext cx="5396496" cy="4047372"/>
          </a:xfrm>
          <a:prstGeom prst="rect">
            <a:avLst/>
          </a:prstGeom>
        </p:spPr>
      </p:pic>
    </p:spTree>
    <p:extLst>
      <p:ext uri="{BB962C8B-B14F-4D97-AF65-F5344CB8AC3E}">
        <p14:creationId xmlns="" xmlns:p14="http://schemas.microsoft.com/office/powerpoint/2010/main" val="1764391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3.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0"/>
            <a:ext cx="9143999" cy="6857999"/>
          </a:xfrm>
          <a:prstGeom prst="rect">
            <a:avLst/>
          </a:prstGeom>
        </p:spPr>
      </p:pic>
      <p:sp>
        <p:nvSpPr>
          <p:cNvPr id="2" name="Title 1"/>
          <p:cNvSpPr>
            <a:spLocks noGrp="1"/>
          </p:cNvSpPr>
          <p:nvPr>
            <p:ph type="title"/>
          </p:nvPr>
        </p:nvSpPr>
        <p:spPr>
          <a:xfrm>
            <a:off x="4563192" y="1121250"/>
            <a:ext cx="4147130" cy="1143000"/>
          </a:xfrm>
        </p:spPr>
        <p:txBody>
          <a:bodyPr>
            <a:noAutofit/>
          </a:bodyPr>
          <a:lstStyle/>
          <a:p>
            <a:r>
              <a:rPr lang="ru-RU" dirty="0" smtClean="0">
                <a:solidFill>
                  <a:srgbClr val="E5C10C"/>
                </a:solidFill>
                <a:latin typeface="Myriad Pro Cond"/>
                <a:cs typeface="Myriad Pro Cond"/>
              </a:rPr>
              <a:t>Послание Павла к </a:t>
            </a:r>
            <a:r>
              <a:rPr lang="ru-RU" dirty="0" err="1" smtClean="0">
                <a:solidFill>
                  <a:srgbClr val="E5C10C"/>
                </a:solidFill>
                <a:latin typeface="Myriad Pro Cond"/>
                <a:cs typeface="Myriad Pro Cond"/>
              </a:rPr>
              <a:t>Галатам</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715942" y="2940670"/>
            <a:ext cx="7939992" cy="3620464"/>
          </a:xfrm>
        </p:spPr>
        <p:txBody>
          <a:bodyPr>
            <a:normAutofit fontScale="92500" lnSpcReduction="10000"/>
          </a:bodyPr>
          <a:lstStyle/>
          <a:p>
            <a:r>
              <a:rPr lang="ru-RU" sz="3600" dirty="0" smtClean="0">
                <a:solidFill>
                  <a:schemeClr val="bg1"/>
                </a:solidFill>
                <a:latin typeface="Myriad Pro Cond"/>
                <a:cs typeface="Myriad Pro Cond"/>
              </a:rPr>
              <a:t>Он</a:t>
            </a:r>
            <a:r>
              <a:rPr lang="en-US" sz="3600" dirty="0" smtClean="0">
                <a:solidFill>
                  <a:schemeClr val="bg1"/>
                </a:solidFill>
                <a:latin typeface="Myriad Pro Cond"/>
                <a:cs typeface="Myriad Pro Cond"/>
              </a:rPr>
              <a:t> </a:t>
            </a:r>
            <a:r>
              <a:rPr lang="ru-RU" sz="3600" dirty="0" smtClean="0">
                <a:solidFill>
                  <a:srgbClr val="E5C10C"/>
                </a:solidFill>
                <a:latin typeface="Myriad Pro Cond"/>
                <a:cs typeface="Myriad Pro Cond"/>
              </a:rPr>
              <a:t>отстаивал </a:t>
            </a:r>
            <a:r>
              <a:rPr lang="ru-RU" sz="3600" dirty="0" smtClean="0">
                <a:solidFill>
                  <a:schemeClr val="bg1"/>
                </a:solidFill>
                <a:latin typeface="Myriad Pro Cond"/>
                <a:cs typeface="Myriad Pro Cond"/>
              </a:rPr>
              <a:t>свой авторитет апостола</a:t>
            </a:r>
            <a:endParaRPr lang="en-US" sz="3600" dirty="0" smtClean="0">
              <a:solidFill>
                <a:schemeClr val="bg1"/>
              </a:solidFill>
              <a:latin typeface="Myriad Pro Cond"/>
              <a:cs typeface="Myriad Pro Cond"/>
            </a:endParaRPr>
          </a:p>
          <a:p>
            <a:r>
              <a:rPr lang="ru-RU" sz="3600" dirty="0" smtClean="0">
                <a:solidFill>
                  <a:schemeClr val="bg1"/>
                </a:solidFill>
                <a:latin typeface="Myriad Pro Cond"/>
                <a:cs typeface="Myriad Pro Cond"/>
              </a:rPr>
              <a:t>Он</a:t>
            </a:r>
            <a:r>
              <a:rPr lang="en-US" sz="3600" dirty="0" smtClean="0">
                <a:solidFill>
                  <a:schemeClr val="bg1"/>
                </a:solidFill>
                <a:latin typeface="Myriad Pro Cond"/>
                <a:cs typeface="Myriad Pro Cond"/>
              </a:rPr>
              <a:t> </a:t>
            </a:r>
            <a:r>
              <a:rPr lang="ru-RU" sz="3600" dirty="0" smtClean="0">
                <a:solidFill>
                  <a:srgbClr val="E5C10C"/>
                </a:solidFill>
                <a:latin typeface="Myriad Pro Cond"/>
                <a:cs typeface="Myriad Pro Cond"/>
              </a:rPr>
              <a:t>излагал</a:t>
            </a:r>
            <a:r>
              <a:rPr lang="en-US" sz="3600" dirty="0" smtClean="0">
                <a:solidFill>
                  <a:srgbClr val="E5C10C"/>
                </a:solidFill>
                <a:latin typeface="Myriad Pro Cond"/>
                <a:cs typeface="Myriad Pro Cond"/>
              </a:rPr>
              <a:t>, </a:t>
            </a:r>
            <a:r>
              <a:rPr lang="ru-RU" sz="3600" dirty="0" smtClean="0">
                <a:solidFill>
                  <a:srgbClr val="E5C10C"/>
                </a:solidFill>
                <a:latin typeface="Myriad Pro Cond"/>
                <a:cs typeface="Myriad Pro Cond"/>
              </a:rPr>
              <a:t>разъяснял</a:t>
            </a:r>
            <a:r>
              <a:rPr lang="en-US" sz="3600" dirty="0" smtClean="0">
                <a:solidFill>
                  <a:srgbClr val="E5C10C"/>
                </a:solidFill>
                <a:latin typeface="Myriad Pro Cond"/>
                <a:cs typeface="Myriad Pro Cond"/>
              </a:rPr>
              <a:t>, </a:t>
            </a:r>
            <a:r>
              <a:rPr lang="ru-RU" sz="3600" dirty="0" smtClean="0">
                <a:solidFill>
                  <a:srgbClr val="E5C10C"/>
                </a:solidFill>
                <a:latin typeface="Myriad Pro Cond"/>
                <a:cs typeface="Myriad Pro Cond"/>
              </a:rPr>
              <a:t>и передавал людям</a:t>
            </a:r>
            <a:r>
              <a:rPr lang="en-US" sz="3600" dirty="0" smtClean="0">
                <a:solidFill>
                  <a:srgbClr val="E5C10C"/>
                </a:solidFill>
                <a:latin typeface="Myriad Pro Cond"/>
                <a:cs typeface="Myriad Pro Cond"/>
              </a:rPr>
              <a:t> </a:t>
            </a:r>
            <a:r>
              <a:rPr lang="ru-RU" sz="3600" dirty="0" smtClean="0">
                <a:solidFill>
                  <a:schemeClr val="bg1"/>
                </a:solidFill>
                <a:latin typeface="Myriad Pro Cond"/>
                <a:cs typeface="Myriad Pro Cond"/>
              </a:rPr>
              <a:t>евангельскую весть</a:t>
            </a:r>
            <a:r>
              <a:rPr lang="en-US" sz="3600" dirty="0" smtClean="0">
                <a:solidFill>
                  <a:schemeClr val="bg1"/>
                </a:solidFill>
                <a:latin typeface="Myriad Pro Cond"/>
                <a:cs typeface="Myriad Pro Cond"/>
              </a:rPr>
              <a:t>.</a:t>
            </a:r>
          </a:p>
          <a:p>
            <a:r>
              <a:rPr lang="ru-RU" sz="3600" dirty="0" smtClean="0">
                <a:solidFill>
                  <a:schemeClr val="bg1"/>
                </a:solidFill>
                <a:latin typeface="Myriad Pro Cond"/>
                <a:cs typeface="Myriad Pro Cond"/>
              </a:rPr>
              <a:t>Он </a:t>
            </a:r>
            <a:r>
              <a:rPr lang="en-US" sz="3600" dirty="0" smtClean="0">
                <a:solidFill>
                  <a:schemeClr val="bg1"/>
                </a:solidFill>
                <a:latin typeface="Myriad Pro Cond"/>
                <a:cs typeface="Myriad Pro Cond"/>
              </a:rPr>
              <a:t> </a:t>
            </a:r>
            <a:r>
              <a:rPr lang="ru-RU" sz="3600" dirty="0" smtClean="0">
                <a:solidFill>
                  <a:srgbClr val="E5C10C"/>
                </a:solidFill>
                <a:latin typeface="Myriad Pro Cond"/>
                <a:cs typeface="Myriad Pro Cond"/>
              </a:rPr>
              <a:t>применял </a:t>
            </a:r>
            <a:r>
              <a:rPr lang="ru-RU" sz="3600" dirty="0" smtClean="0">
                <a:solidFill>
                  <a:schemeClr val="bg1"/>
                </a:solidFill>
                <a:latin typeface="Myriad Pro Cond"/>
                <a:cs typeface="Myriad Pro Cond"/>
              </a:rPr>
              <a:t> евангельскую весть в христианской </a:t>
            </a:r>
            <a:r>
              <a:rPr lang="en-US" sz="3600" dirty="0" smtClean="0">
                <a:solidFill>
                  <a:schemeClr val="bg1"/>
                </a:solidFill>
                <a:latin typeface="Myriad Pro Cond"/>
                <a:cs typeface="Myriad Pro Cond"/>
              </a:rPr>
              <a:t> </a:t>
            </a:r>
            <a:r>
              <a:rPr lang="ru-RU" sz="3600" dirty="0" smtClean="0">
                <a:solidFill>
                  <a:srgbClr val="E5C10C"/>
                </a:solidFill>
                <a:latin typeface="Myriad Pro Cond"/>
                <a:cs typeface="Myriad Pro Cond"/>
              </a:rPr>
              <a:t>жизни</a:t>
            </a:r>
            <a:r>
              <a:rPr lang="en-US" sz="3600" dirty="0" smtClean="0">
                <a:solidFill>
                  <a:schemeClr val="bg1"/>
                </a:solidFill>
                <a:latin typeface="Myriad Pro Cond"/>
                <a:cs typeface="Myriad Pro Cond"/>
              </a:rPr>
              <a:t> </a:t>
            </a:r>
            <a:r>
              <a:rPr lang="ru-RU" sz="3600" dirty="0" smtClean="0">
                <a:solidFill>
                  <a:schemeClr val="bg1"/>
                </a:solidFill>
                <a:latin typeface="Myriad Pro Cond"/>
                <a:cs typeface="Myriad Pro Cond"/>
              </a:rPr>
              <a:t>силой Духа Святого.</a:t>
            </a:r>
            <a:endParaRPr lang="en-US" sz="3600" dirty="0">
              <a:solidFill>
                <a:schemeClr val="bg1"/>
              </a:solidFill>
              <a:latin typeface="Myriad Pro Cond"/>
              <a:cs typeface="Myriad Pro Cond"/>
            </a:endParaRPr>
          </a:p>
        </p:txBody>
      </p:sp>
    </p:spTree>
    <p:extLst>
      <p:ext uri="{BB962C8B-B14F-4D97-AF65-F5344CB8AC3E}">
        <p14:creationId xmlns="" xmlns:p14="http://schemas.microsoft.com/office/powerpoint/2010/main" val="575472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5.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862563"/>
            <a:ext cx="8229600" cy="1143000"/>
          </a:xfrm>
        </p:spPr>
        <p:txBody>
          <a:bodyPr>
            <a:normAutofit fontScale="90000"/>
          </a:bodyPr>
          <a:lstStyle/>
          <a:p>
            <a:r>
              <a:rPr lang="ru-RU" dirty="0" smtClean="0">
                <a:solidFill>
                  <a:srgbClr val="E5C10C"/>
                </a:solidFill>
                <a:latin typeface="Myriad Pro Cond"/>
                <a:cs typeface="Myriad Pro Cond"/>
              </a:rPr>
              <a:t>Понятие насилия в Писании и Богословии</a:t>
            </a:r>
            <a:r>
              <a:rPr lang="en-US" dirty="0" smtClean="0">
                <a:solidFill>
                  <a:srgbClr val="E5C10C"/>
                </a:solidFill>
                <a:latin typeface="Myriad Pro Cond"/>
                <a:cs typeface="Myriad Pro Cond"/>
              </a:rPr>
              <a:t>	</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645377" y="2423295"/>
            <a:ext cx="5140923" cy="3924751"/>
          </a:xfrm>
        </p:spPr>
        <p:txBody>
          <a:bodyPr>
            <a:normAutofit fontScale="77500" lnSpcReduction="20000"/>
          </a:bodyPr>
          <a:lstStyle/>
          <a:p>
            <a:pPr>
              <a:lnSpc>
                <a:spcPct val="110000"/>
              </a:lnSpc>
            </a:pPr>
            <a:r>
              <a:rPr lang="ru-RU" sz="3600" dirty="0" smtClean="0">
                <a:solidFill>
                  <a:srgbClr val="FFFFFF"/>
                </a:solidFill>
                <a:latin typeface="Myriad Pro Cond"/>
                <a:cs typeface="Myriad Pro Cond"/>
              </a:rPr>
              <a:t>Послание к </a:t>
            </a:r>
            <a:r>
              <a:rPr lang="ru-RU" sz="3600" dirty="0" err="1" smtClean="0">
                <a:solidFill>
                  <a:srgbClr val="FFFFFF"/>
                </a:solidFill>
                <a:latin typeface="Myriad Pro Cond"/>
                <a:cs typeface="Myriad Pro Cond"/>
              </a:rPr>
              <a:t>Галатам</a:t>
            </a:r>
            <a:r>
              <a:rPr lang="ru-RU" sz="3600" dirty="0" smtClean="0">
                <a:solidFill>
                  <a:srgbClr val="FFFFFF"/>
                </a:solidFill>
                <a:latin typeface="Myriad Pro Cond"/>
                <a:cs typeface="Myriad Pro Cond"/>
              </a:rPr>
              <a:t> показывает как Бог желает, чтобы жили его последователи </a:t>
            </a:r>
            <a:r>
              <a:rPr lang="en-US" sz="3600" dirty="0" smtClean="0">
                <a:solidFill>
                  <a:srgbClr val="FFFFFF"/>
                </a:solidFill>
                <a:latin typeface="Myriad Pro Cond"/>
                <a:cs typeface="Myriad Pro Cond"/>
              </a:rPr>
              <a:t>.</a:t>
            </a:r>
          </a:p>
          <a:p>
            <a:pPr>
              <a:lnSpc>
                <a:spcPct val="110000"/>
              </a:lnSpc>
            </a:pPr>
            <a:r>
              <a:rPr lang="ru-RU" sz="3600" dirty="0" smtClean="0">
                <a:solidFill>
                  <a:srgbClr val="FFFFFF"/>
                </a:solidFill>
                <a:latin typeface="Myriad Pro Cond"/>
                <a:cs typeface="Myriad Pro Cond"/>
              </a:rPr>
              <a:t>Печально, но те, кто утверждают, что они являются последователями Христа, не имеют в себе  Его характер. </a:t>
            </a:r>
            <a:endParaRPr lang="en-US" sz="3600" dirty="0" smtClean="0">
              <a:solidFill>
                <a:srgbClr val="FFFFFF"/>
              </a:solidFill>
              <a:latin typeface="Myriad Pro Cond"/>
              <a:cs typeface="Myriad Pro Cond"/>
            </a:endParaRPr>
          </a:p>
          <a:p>
            <a:pPr>
              <a:lnSpc>
                <a:spcPct val="110000"/>
              </a:lnSpc>
            </a:pPr>
            <a:endParaRPr lang="en-US" sz="3600" dirty="0">
              <a:solidFill>
                <a:srgbClr val="FFFFFF"/>
              </a:solidFill>
              <a:latin typeface="Myriad Pro Cond"/>
              <a:cs typeface="Myriad Pro Cond"/>
            </a:endParaRPr>
          </a:p>
        </p:txBody>
      </p:sp>
      <p:pic>
        <p:nvPicPr>
          <p:cNvPr id="6" name="Picture 5"/>
          <p:cNvPicPr>
            <a:picLocks noChangeAspect="1"/>
          </p:cNvPicPr>
          <p:nvPr/>
        </p:nvPicPr>
        <p:blipFill>
          <a:blip r:embed="rId4"/>
          <a:stretch>
            <a:fillRect/>
          </a:stretch>
        </p:blipFill>
        <p:spPr>
          <a:xfrm>
            <a:off x="5786300" y="3518003"/>
            <a:ext cx="3159241" cy="3159241"/>
          </a:xfrm>
          <a:prstGeom prst="rect">
            <a:avLst/>
          </a:prstGeom>
          <a:ln>
            <a:noFill/>
          </a:ln>
          <a:effectLst>
            <a:softEdge rad="112500"/>
          </a:effectLst>
        </p:spPr>
      </p:pic>
    </p:spTree>
    <p:extLst>
      <p:ext uri="{BB962C8B-B14F-4D97-AF65-F5344CB8AC3E}">
        <p14:creationId xmlns="" xmlns:p14="http://schemas.microsoft.com/office/powerpoint/2010/main" val="3514054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10156" y="281354"/>
            <a:ext cx="8229600" cy="1283677"/>
          </a:xfrm>
        </p:spPr>
        <p:txBody>
          <a:bodyPr>
            <a:normAutofit fontScale="90000"/>
          </a:bodyPr>
          <a:lstStyle/>
          <a:p>
            <a:r>
              <a:rPr lang="ru-RU" dirty="0" smtClean="0">
                <a:solidFill>
                  <a:srgbClr val="E5C10C"/>
                </a:solidFill>
                <a:latin typeface="Myriad Pro Cond"/>
                <a:cs typeface="Myriad Pro Cond"/>
              </a:rPr>
              <a:t>Понятие насилия в Писании и Богословии </a:t>
            </a:r>
            <a:r>
              <a:rPr lang="en-US" dirty="0">
                <a:solidFill>
                  <a:srgbClr val="E5C10C"/>
                </a:solidFill>
                <a:latin typeface="Myriad Pro Cond"/>
                <a:cs typeface="Myriad Pro Cond"/>
              </a:rPr>
              <a:t>	</a:t>
            </a:r>
            <a:endParaRPr lang="en-US" dirty="0"/>
          </a:p>
        </p:txBody>
      </p:sp>
      <p:sp>
        <p:nvSpPr>
          <p:cNvPr id="3" name="Content Placeholder 2"/>
          <p:cNvSpPr>
            <a:spLocks noGrp="1"/>
          </p:cNvSpPr>
          <p:nvPr>
            <p:ph idx="1"/>
          </p:nvPr>
        </p:nvSpPr>
        <p:spPr>
          <a:xfrm>
            <a:off x="0" y="1565031"/>
            <a:ext cx="7649308" cy="4525750"/>
          </a:xfrm>
        </p:spPr>
        <p:txBody>
          <a:bodyPr>
            <a:noAutofit/>
          </a:bodyPr>
          <a:lstStyle/>
          <a:p>
            <a:r>
              <a:rPr lang="ru-RU" sz="3600" dirty="0" smtClean="0">
                <a:solidFill>
                  <a:srgbClr val="FFFFFF"/>
                </a:solidFill>
                <a:latin typeface="Myriad Pro Cond"/>
                <a:cs typeface="Myriad Pro Cond"/>
              </a:rPr>
              <a:t>Некоторые не правильно трактуют Писание , дабы оправдать свое жестокое поведение. Любовь никогда не причиняет боли! </a:t>
            </a:r>
            <a:endParaRPr lang="en-US" sz="3600" dirty="0">
              <a:solidFill>
                <a:srgbClr val="FFFFFF"/>
              </a:solidFill>
              <a:latin typeface="Myriad Pro Cond"/>
              <a:cs typeface="Myriad Pro Cond"/>
            </a:endParaRPr>
          </a:p>
          <a:p>
            <a:r>
              <a:rPr lang="ru-RU" sz="3600" dirty="0" smtClean="0">
                <a:solidFill>
                  <a:srgbClr val="FFFFFF"/>
                </a:solidFill>
                <a:latin typeface="Myriad Pro Cond"/>
                <a:cs typeface="Myriad Pro Cond"/>
              </a:rPr>
              <a:t>Другие так называемые благодетели искажают </a:t>
            </a:r>
            <a:r>
              <a:rPr lang="ru-RU" sz="3600" dirty="0" smtClean="0">
                <a:solidFill>
                  <a:srgbClr val="FFFFFF"/>
                </a:solidFill>
                <a:latin typeface="Myriad Pro Cond"/>
                <a:cs typeface="Myriad Pro Cond"/>
              </a:rPr>
              <a:t>Писание</a:t>
            </a:r>
            <a:r>
              <a:rPr lang="ru-RU" sz="3600" dirty="0" smtClean="0">
                <a:solidFill>
                  <a:srgbClr val="FFFFFF"/>
                </a:solidFill>
                <a:latin typeface="Myriad Pro Cond"/>
                <a:cs typeface="Myriad Pro Cond"/>
              </a:rPr>
              <a:t>, убеждая жертв принять факт насилия в своих семьях. </a:t>
            </a:r>
            <a:endParaRPr lang="en-US" sz="3600" dirty="0">
              <a:solidFill>
                <a:srgbClr val="FFFFFF"/>
              </a:solidFill>
              <a:latin typeface="Myriad Pro Cond"/>
              <a:cs typeface="Myriad Pro Cond"/>
            </a:endParaRPr>
          </a:p>
          <a:p>
            <a:endParaRPr lang="en-US" sz="3600" dirty="0"/>
          </a:p>
        </p:txBody>
      </p:sp>
      <p:pic>
        <p:nvPicPr>
          <p:cNvPr id="5" name="Picture 4"/>
          <p:cNvPicPr>
            <a:picLocks noChangeAspect="1"/>
          </p:cNvPicPr>
          <p:nvPr/>
        </p:nvPicPr>
        <p:blipFill>
          <a:blip r:embed="rId4"/>
          <a:stretch>
            <a:fillRect/>
          </a:stretch>
        </p:blipFill>
        <p:spPr>
          <a:xfrm>
            <a:off x="6189666" y="773723"/>
            <a:ext cx="2228336" cy="2228336"/>
          </a:xfrm>
          <a:prstGeom prst="rect">
            <a:avLst/>
          </a:prstGeom>
          <a:ln>
            <a:noFill/>
          </a:ln>
          <a:effectLst>
            <a:softEdge rad="112500"/>
          </a:effectLst>
        </p:spPr>
      </p:pic>
    </p:spTree>
    <p:extLst>
      <p:ext uri="{BB962C8B-B14F-4D97-AF65-F5344CB8AC3E}">
        <p14:creationId xmlns="" xmlns:p14="http://schemas.microsoft.com/office/powerpoint/2010/main" val="204034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1.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0"/>
            <a:ext cx="9309096" cy="6881517"/>
          </a:xfrm>
          <a:prstGeom prst="rect">
            <a:avLst/>
          </a:prstGeom>
        </p:spPr>
      </p:pic>
      <p:sp>
        <p:nvSpPr>
          <p:cNvPr id="2" name="Title 1"/>
          <p:cNvSpPr>
            <a:spLocks noGrp="1"/>
          </p:cNvSpPr>
          <p:nvPr>
            <p:ph type="title"/>
          </p:nvPr>
        </p:nvSpPr>
        <p:spPr>
          <a:xfrm>
            <a:off x="292546" y="1309386"/>
            <a:ext cx="4858669" cy="1143000"/>
          </a:xfrm>
          <a:effectLst>
            <a:outerShdw blurRad="50800" dist="38100" dir="10800000" algn="r" rotWithShape="0">
              <a:prstClr val="black">
                <a:alpha val="40000"/>
              </a:prstClr>
            </a:outerShdw>
          </a:effectLst>
        </p:spPr>
        <p:txBody>
          <a:bodyPr>
            <a:noAutofit/>
          </a:bodyPr>
          <a:lstStyle/>
          <a:p>
            <a:r>
              <a:rPr lang="ru-RU" sz="4000" dirty="0" smtClean="0">
                <a:solidFill>
                  <a:srgbClr val="FFFF00"/>
                </a:solidFill>
                <a:latin typeface="Myriad Pro Cond"/>
                <a:cs typeface="Myriad Pro Cond"/>
              </a:rPr>
              <a:t>Мы (Церковь) </a:t>
            </a:r>
            <a:r>
              <a:rPr lang="en-US" sz="4000" dirty="0" smtClean="0">
                <a:solidFill>
                  <a:srgbClr val="FFFF00"/>
                </a:solidFill>
                <a:latin typeface="Myriad Pro Cond"/>
                <a:cs typeface="Myriad Pro Cond"/>
              </a:rPr>
              <a:t> </a:t>
            </a:r>
            <a:br>
              <a:rPr lang="en-US" sz="4000" dirty="0" smtClean="0">
                <a:solidFill>
                  <a:srgbClr val="FFFF00"/>
                </a:solidFill>
                <a:latin typeface="Myriad Pro Cond"/>
                <a:cs typeface="Myriad Pro Cond"/>
              </a:rPr>
            </a:br>
            <a:r>
              <a:rPr lang="ru-RU" sz="4000" dirty="0" smtClean="0">
                <a:solidFill>
                  <a:srgbClr val="FFFF00"/>
                </a:solidFill>
                <a:latin typeface="Myriad Pro Cond"/>
                <a:cs typeface="Myriad Pro Cond"/>
              </a:rPr>
              <a:t>должны</a:t>
            </a:r>
            <a:r>
              <a:rPr lang="en-US" sz="4000" dirty="0" smtClean="0">
                <a:solidFill>
                  <a:srgbClr val="FFFF00"/>
                </a:solidFill>
                <a:latin typeface="Myriad Pro Cond"/>
                <a:cs typeface="Myriad Pro Cond"/>
              </a:rPr>
              <a:t> </a:t>
            </a:r>
            <a:r>
              <a:rPr lang="ru-RU" sz="4000" b="1" dirty="0" smtClean="0">
                <a:solidFill>
                  <a:srgbClr val="FFFF00"/>
                </a:solidFill>
                <a:latin typeface="Myriad Pro Cond"/>
                <a:cs typeface="Myriad Pro Cond"/>
              </a:rPr>
              <a:t>ГОВОРИТЬ</a:t>
            </a:r>
            <a:r>
              <a:rPr lang="en-US" sz="4000" b="1" dirty="0" smtClean="0">
                <a:solidFill>
                  <a:srgbClr val="FFFF00"/>
                </a:solidFill>
                <a:latin typeface="Myriad Pro Cond"/>
                <a:cs typeface="Myriad Pro Cond"/>
              </a:rPr>
              <a:t>!</a:t>
            </a:r>
            <a:endParaRPr lang="en-US" sz="4000" b="1" dirty="0">
              <a:solidFill>
                <a:srgbClr val="FFFF00"/>
              </a:solidFill>
              <a:latin typeface="Myriad Pro Cond"/>
              <a:cs typeface="Myriad Pro Cond"/>
            </a:endParaRPr>
          </a:p>
        </p:txBody>
      </p:sp>
      <p:sp>
        <p:nvSpPr>
          <p:cNvPr id="3" name="Content Placeholder 2"/>
          <p:cNvSpPr>
            <a:spLocks noGrp="1"/>
          </p:cNvSpPr>
          <p:nvPr>
            <p:ph idx="1"/>
          </p:nvPr>
        </p:nvSpPr>
        <p:spPr>
          <a:xfrm>
            <a:off x="457200" y="3011221"/>
            <a:ext cx="8229600" cy="3455848"/>
          </a:xfrm>
        </p:spPr>
        <p:txBody>
          <a:bodyPr>
            <a:normAutofit fontScale="85000" lnSpcReduction="10000"/>
          </a:bodyPr>
          <a:lstStyle/>
          <a:p>
            <a:r>
              <a:rPr lang="ru-RU" dirty="0" smtClean="0">
                <a:solidFill>
                  <a:srgbClr val="FFFFFF"/>
                </a:solidFill>
                <a:latin typeface="Myriad Pro Cond"/>
                <a:cs typeface="Myriad Pro Cond"/>
              </a:rPr>
              <a:t>Религиозное общество не должно молчать </a:t>
            </a:r>
            <a:r>
              <a:rPr lang="en-US" dirty="0" smtClean="0">
                <a:solidFill>
                  <a:srgbClr val="FFFFFF"/>
                </a:solidFill>
                <a:latin typeface="Myriad Pro Cond"/>
                <a:cs typeface="Myriad Pro Cond"/>
              </a:rPr>
              <a:t>.</a:t>
            </a:r>
          </a:p>
          <a:p>
            <a:r>
              <a:rPr lang="ru-RU" dirty="0" smtClean="0">
                <a:solidFill>
                  <a:srgbClr val="FFFFFF"/>
                </a:solidFill>
                <a:latin typeface="Myriad Pro Cond"/>
                <a:cs typeface="Myriad Pro Cond"/>
              </a:rPr>
              <a:t>Молчание только усугубит положение и не даст до конца понять проблему домашнего насилия и не приведет </a:t>
            </a:r>
            <a:r>
              <a:rPr lang="ru-RU" dirty="0" smtClean="0">
                <a:solidFill>
                  <a:srgbClr val="FFFFFF"/>
                </a:solidFill>
                <a:latin typeface="Myriad Pro Cond"/>
                <a:cs typeface="Myriad Pro Cond"/>
              </a:rPr>
              <a:t>ни к </a:t>
            </a:r>
            <a:r>
              <a:rPr lang="ru-RU" dirty="0" smtClean="0">
                <a:solidFill>
                  <a:srgbClr val="FFFFFF"/>
                </a:solidFill>
                <a:latin typeface="Myriad Pro Cond"/>
                <a:cs typeface="Myriad Pro Cond"/>
              </a:rPr>
              <a:t>каким изменениям. </a:t>
            </a:r>
            <a:endParaRPr lang="en-US" dirty="0" smtClean="0">
              <a:solidFill>
                <a:srgbClr val="FFFFFF"/>
              </a:solidFill>
              <a:latin typeface="Myriad Pro Cond"/>
              <a:cs typeface="Myriad Pro Cond"/>
            </a:endParaRPr>
          </a:p>
          <a:p>
            <a:r>
              <a:rPr lang="ru-RU" dirty="0" smtClean="0">
                <a:solidFill>
                  <a:srgbClr val="FFFFFF"/>
                </a:solidFill>
                <a:latin typeface="Myriad Pro Cond"/>
                <a:cs typeface="Myriad Pro Cond"/>
              </a:rPr>
              <a:t>Церковь может помочь остановить насилие и создать здоровую окружающую среду для детей, подростков и взрослых. </a:t>
            </a:r>
            <a:endParaRPr lang="en-US" dirty="0">
              <a:solidFill>
                <a:srgbClr val="FFFFFF"/>
              </a:solidFill>
              <a:latin typeface="Myriad Pro Cond"/>
              <a:cs typeface="Myriad Pro Cond"/>
            </a:endParaRPr>
          </a:p>
        </p:txBody>
      </p:sp>
    </p:spTree>
    <p:extLst>
      <p:ext uri="{BB962C8B-B14F-4D97-AF65-F5344CB8AC3E}">
        <p14:creationId xmlns="" xmlns:p14="http://schemas.microsoft.com/office/powerpoint/2010/main" val="3571340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1.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0"/>
            <a:ext cx="9309096" cy="6881517"/>
          </a:xfrm>
          <a:prstGeom prst="rect">
            <a:avLst/>
          </a:prstGeom>
        </p:spPr>
      </p:pic>
      <p:sp>
        <p:nvSpPr>
          <p:cNvPr id="2" name="Title 1"/>
          <p:cNvSpPr>
            <a:spLocks noGrp="1"/>
          </p:cNvSpPr>
          <p:nvPr>
            <p:ph type="title"/>
          </p:nvPr>
        </p:nvSpPr>
        <p:spPr>
          <a:xfrm>
            <a:off x="269028" y="1669233"/>
            <a:ext cx="4388238" cy="1143000"/>
          </a:xfrm>
          <a:effectLst>
            <a:outerShdw blurRad="50800" dist="38100" dir="10800000" algn="r" rotWithShape="0">
              <a:prstClr val="black">
                <a:alpha val="40000"/>
              </a:prstClr>
            </a:outerShdw>
          </a:effectLst>
        </p:spPr>
        <p:txBody>
          <a:bodyPr>
            <a:normAutofit fontScale="90000"/>
          </a:bodyPr>
          <a:lstStyle/>
          <a:p>
            <a:r>
              <a:rPr lang="ru-RU" dirty="0" smtClean="0">
                <a:solidFill>
                  <a:srgbClr val="FFFF00"/>
                </a:solidFill>
                <a:latin typeface="Myriad Pro Cond"/>
                <a:cs typeface="Myriad Pro Cond"/>
              </a:rPr>
              <a:t>Краткий обзор проблемы насилия</a:t>
            </a:r>
            <a:r>
              <a:rPr lang="en-US" dirty="0">
                <a:solidFill>
                  <a:srgbClr val="FFFF00"/>
                </a:solidFill>
                <a:latin typeface="Myriad Pro Cond"/>
                <a:cs typeface="Myriad Pro Cond"/>
              </a:rPr>
              <a:t/>
            </a:r>
            <a:br>
              <a:rPr lang="en-US" dirty="0">
                <a:solidFill>
                  <a:srgbClr val="FFFF00"/>
                </a:solidFill>
                <a:latin typeface="Myriad Pro Cond"/>
                <a:cs typeface="Myriad Pro Cond"/>
              </a:rPr>
            </a:br>
            <a:endParaRPr lang="en-US" dirty="0">
              <a:solidFill>
                <a:srgbClr val="FFFF00"/>
              </a:solidFill>
              <a:latin typeface="Myriad Pro Cond"/>
              <a:cs typeface="Myriad Pro Cond"/>
            </a:endParaRPr>
          </a:p>
        </p:txBody>
      </p:sp>
      <p:sp>
        <p:nvSpPr>
          <p:cNvPr id="3" name="Content Placeholder 2"/>
          <p:cNvSpPr>
            <a:spLocks noGrp="1"/>
          </p:cNvSpPr>
          <p:nvPr>
            <p:ph idx="1"/>
          </p:nvPr>
        </p:nvSpPr>
        <p:spPr>
          <a:xfrm>
            <a:off x="457200" y="3198792"/>
            <a:ext cx="8229600" cy="2303539"/>
          </a:xfrm>
        </p:spPr>
        <p:txBody>
          <a:bodyPr>
            <a:normAutofit fontScale="77500" lnSpcReduction="20000"/>
          </a:bodyPr>
          <a:lstStyle/>
          <a:p>
            <a:pPr>
              <a:lnSpc>
                <a:spcPct val="110000"/>
              </a:lnSpc>
            </a:pPr>
            <a:r>
              <a:rPr lang="ru-RU" dirty="0" smtClean="0">
                <a:solidFill>
                  <a:schemeClr val="bg1"/>
                </a:solidFill>
                <a:latin typeface="Myriad Pro Cond"/>
                <a:cs typeface="Myriad Pro Cond"/>
              </a:rPr>
              <a:t>Любой может стать жертвой насилия</a:t>
            </a:r>
            <a:r>
              <a:rPr lang="en-US" dirty="0" smtClean="0">
                <a:solidFill>
                  <a:schemeClr val="bg1"/>
                </a:solidFill>
                <a:latin typeface="Myriad Pro Cond"/>
                <a:cs typeface="Myriad Pro Cond"/>
              </a:rPr>
              <a:t>;</a:t>
            </a:r>
            <a:endParaRPr lang="ru-RU" dirty="0" smtClean="0">
              <a:solidFill>
                <a:schemeClr val="bg1"/>
              </a:solidFill>
              <a:latin typeface="Myriad Pro Cond"/>
              <a:cs typeface="Myriad Pro Cond"/>
            </a:endParaRPr>
          </a:p>
          <a:p>
            <a:pPr>
              <a:lnSpc>
                <a:spcPct val="110000"/>
              </a:lnSpc>
            </a:pPr>
            <a:r>
              <a:rPr lang="en-US" dirty="0" smtClean="0">
                <a:solidFill>
                  <a:schemeClr val="bg1"/>
                </a:solidFill>
                <a:latin typeface="Myriad Pro Cond"/>
                <a:cs typeface="Myriad Pro Cond"/>
              </a:rPr>
              <a:t> </a:t>
            </a:r>
            <a:r>
              <a:rPr lang="ru-RU" dirty="0" smtClean="0">
                <a:solidFill>
                  <a:schemeClr val="bg1"/>
                </a:solidFill>
                <a:latin typeface="Myriad Pro Cond"/>
                <a:cs typeface="Myriad Pro Cond"/>
              </a:rPr>
              <a:t>однако</a:t>
            </a:r>
            <a:r>
              <a:rPr lang="en-US" dirty="0" smtClean="0">
                <a:solidFill>
                  <a:schemeClr val="bg1"/>
                </a:solidFill>
                <a:latin typeface="Myriad Pro Cond"/>
                <a:cs typeface="Myriad Pro Cond"/>
              </a:rPr>
              <a:t>, </a:t>
            </a:r>
            <a:r>
              <a:rPr lang="ru-RU" dirty="0" smtClean="0">
                <a:solidFill>
                  <a:schemeClr val="bg1"/>
                </a:solidFill>
                <a:latin typeface="Myriad Pro Cond"/>
                <a:cs typeface="Myriad Pro Cond"/>
              </a:rPr>
              <a:t>статистика показывает, что  женщины и дети в первую очередь становятся мишенями</a:t>
            </a:r>
            <a:r>
              <a:rPr lang="ru-RU" dirty="0" smtClean="0">
                <a:solidFill>
                  <a:schemeClr val="bg1"/>
                </a:solidFill>
                <a:latin typeface="Myriad Pro Cond"/>
                <a:cs typeface="Myriad Pro Cond"/>
              </a:rPr>
              <a:t>.</a:t>
            </a:r>
          </a:p>
          <a:p>
            <a:pPr>
              <a:lnSpc>
                <a:spcPct val="110000"/>
              </a:lnSpc>
            </a:pPr>
            <a:r>
              <a:rPr lang="ru-RU" dirty="0" smtClean="0">
                <a:solidFill>
                  <a:schemeClr val="bg1"/>
                </a:solidFill>
                <a:latin typeface="Myriad Pro Cond"/>
                <a:cs typeface="Myriad Pro Cond"/>
              </a:rPr>
              <a:t> </a:t>
            </a:r>
            <a:r>
              <a:rPr lang="ru-RU" dirty="0" smtClean="0">
                <a:solidFill>
                  <a:schemeClr val="bg1"/>
                </a:solidFill>
                <a:latin typeface="Myriad Pro Cond"/>
                <a:cs typeface="Myriad Pro Cond"/>
              </a:rPr>
              <a:t>Мужчины также могут стать жертвами насилия, но их меньше </a:t>
            </a:r>
            <a:r>
              <a:rPr lang="en-US" dirty="0" smtClean="0">
                <a:solidFill>
                  <a:schemeClr val="bg1"/>
                </a:solidFill>
                <a:latin typeface="Myriad Pro Cond"/>
                <a:cs typeface="Myriad Pro Cond"/>
              </a:rPr>
              <a:t> (</a:t>
            </a:r>
            <a:r>
              <a:rPr lang="ru-RU" dirty="0" smtClean="0">
                <a:solidFill>
                  <a:schemeClr val="bg1"/>
                </a:solidFill>
                <a:latin typeface="Myriad Pro Cond"/>
                <a:cs typeface="Myriad Pro Cond"/>
              </a:rPr>
              <a:t>это может быть из-за недостатка информации по данной проблеме) .</a:t>
            </a:r>
            <a:r>
              <a:rPr lang="en-US" dirty="0" smtClean="0">
                <a:solidFill>
                  <a:schemeClr val="bg1"/>
                </a:solidFill>
                <a:latin typeface="Myriad Pro Cond"/>
                <a:cs typeface="Myriad Pro Cond"/>
              </a:rPr>
              <a:t> </a:t>
            </a:r>
            <a:endParaRPr lang="en-US" dirty="0">
              <a:solidFill>
                <a:schemeClr val="bg1"/>
              </a:solidFill>
              <a:latin typeface="Myriad Pro Cond"/>
              <a:cs typeface="Myriad Pro Cond"/>
            </a:endParaRPr>
          </a:p>
        </p:txBody>
      </p:sp>
    </p:spTree>
    <p:extLst>
      <p:ext uri="{BB962C8B-B14F-4D97-AF65-F5344CB8AC3E}">
        <p14:creationId xmlns="" xmlns:p14="http://schemas.microsoft.com/office/powerpoint/2010/main" val="1259654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busePrevention_PP_05.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3373" y="474785"/>
            <a:ext cx="8051729" cy="1648363"/>
          </a:xfrm>
        </p:spPr>
        <p:txBody>
          <a:bodyPr>
            <a:noAutofit/>
          </a:bodyPr>
          <a:lstStyle/>
          <a:p>
            <a:r>
              <a:rPr lang="ru-RU" sz="4000" dirty="0" smtClean="0">
                <a:solidFill>
                  <a:srgbClr val="E5C10C"/>
                </a:solidFill>
                <a:latin typeface="Myriad Pro Cond"/>
                <a:cs typeface="Myriad Pro Cond"/>
              </a:rPr>
              <a:t>Что означает</a:t>
            </a:r>
            <a:r>
              <a:rPr lang="en-US" sz="4000" dirty="0" smtClean="0">
                <a:solidFill>
                  <a:srgbClr val="E5C10C"/>
                </a:solidFill>
                <a:latin typeface="Myriad Pro Cond"/>
                <a:cs typeface="Myriad Pro Cond"/>
              </a:rPr>
              <a:t> </a:t>
            </a:r>
            <a:r>
              <a:rPr lang="ru-RU" sz="4000" dirty="0" smtClean="0">
                <a:solidFill>
                  <a:srgbClr val="FF0000"/>
                </a:solidFill>
                <a:latin typeface="Myriad Pro Cond"/>
                <a:cs typeface="Myriad Pro Cond"/>
              </a:rPr>
              <a:t>д</a:t>
            </a:r>
            <a:r>
              <a:rPr lang="ru-RU" sz="4000" dirty="0" smtClean="0">
                <a:solidFill>
                  <a:srgbClr val="FF0000"/>
                </a:solidFill>
                <a:latin typeface="Myriad Pro Cond"/>
                <a:cs typeface="Myriad Pro Cond"/>
              </a:rPr>
              <a:t>омашнее </a:t>
            </a:r>
            <a:r>
              <a:rPr lang="ru-RU" sz="4000" dirty="0" smtClean="0">
                <a:solidFill>
                  <a:srgbClr val="FF0000"/>
                </a:solidFill>
                <a:latin typeface="Myriad Pro Cond"/>
                <a:cs typeface="Myriad Pro Cond"/>
              </a:rPr>
              <a:t>насилие</a:t>
            </a:r>
            <a:r>
              <a:rPr lang="en-US" sz="4000" dirty="0" smtClean="0">
                <a:solidFill>
                  <a:srgbClr val="FF0000"/>
                </a:solidFill>
                <a:latin typeface="Myriad Pro Cond"/>
                <a:cs typeface="Myriad Pro Cond"/>
              </a:rPr>
              <a:t/>
            </a:r>
            <a:br>
              <a:rPr lang="en-US" sz="4000" dirty="0" smtClean="0">
                <a:solidFill>
                  <a:srgbClr val="FF0000"/>
                </a:solidFill>
                <a:latin typeface="Myriad Pro Cond"/>
                <a:cs typeface="Myriad Pro Cond"/>
              </a:rPr>
            </a:br>
            <a:r>
              <a:rPr lang="ru-RU" sz="4000" dirty="0" smtClean="0">
                <a:solidFill>
                  <a:srgbClr val="E5C10C"/>
                </a:solidFill>
                <a:latin typeface="Myriad Pro Cond"/>
                <a:cs typeface="Myriad Pro Cond"/>
              </a:rPr>
              <a:t>или насилие интимного характера со стороны </a:t>
            </a:r>
            <a:r>
              <a:rPr lang="ru-RU" sz="4000" dirty="0" smtClean="0">
                <a:solidFill>
                  <a:srgbClr val="E5C10C"/>
                </a:solidFill>
                <a:latin typeface="Myriad Pro Cond"/>
                <a:cs typeface="Myriad Pro Cond"/>
              </a:rPr>
              <a:t>партнера? </a:t>
            </a:r>
            <a:endParaRPr lang="en-US" sz="4000" dirty="0">
              <a:solidFill>
                <a:srgbClr val="E5C10C"/>
              </a:solidFill>
              <a:latin typeface="Myriad Pro Cond"/>
              <a:cs typeface="Myriad Pro Cond"/>
            </a:endParaRPr>
          </a:p>
        </p:txBody>
      </p:sp>
      <p:sp>
        <p:nvSpPr>
          <p:cNvPr id="3" name="Content Placeholder 2"/>
          <p:cNvSpPr>
            <a:spLocks noGrp="1"/>
          </p:cNvSpPr>
          <p:nvPr>
            <p:ph idx="1"/>
          </p:nvPr>
        </p:nvSpPr>
        <p:spPr>
          <a:xfrm>
            <a:off x="423374" y="2391509"/>
            <a:ext cx="6135688" cy="3205448"/>
          </a:xfrm>
        </p:spPr>
        <p:txBody>
          <a:bodyPr>
            <a:noAutofit/>
          </a:bodyPr>
          <a:lstStyle/>
          <a:p>
            <a:r>
              <a:rPr lang="ru-RU" sz="3600" dirty="0" smtClean="0">
                <a:solidFill>
                  <a:srgbClr val="FFFFFF"/>
                </a:solidFill>
                <a:latin typeface="Myriad Pro Cond"/>
                <a:cs typeface="Myriad Pro Cond"/>
              </a:rPr>
              <a:t>Физическое насилие</a:t>
            </a:r>
            <a:endParaRPr lang="en-US" sz="3600" dirty="0" smtClean="0">
              <a:solidFill>
                <a:srgbClr val="FFFFFF"/>
              </a:solidFill>
              <a:latin typeface="Myriad Pro Cond"/>
              <a:cs typeface="Myriad Pro Cond"/>
            </a:endParaRPr>
          </a:p>
          <a:p>
            <a:r>
              <a:rPr lang="ru-RU" sz="3600" dirty="0" smtClean="0">
                <a:solidFill>
                  <a:srgbClr val="FFFFFF"/>
                </a:solidFill>
                <a:latin typeface="Myriad Pro Cond"/>
                <a:cs typeface="Myriad Pro Cond"/>
              </a:rPr>
              <a:t>Сексуальное насилие</a:t>
            </a:r>
            <a:endParaRPr lang="en-US" sz="3600" dirty="0" smtClean="0">
              <a:solidFill>
                <a:srgbClr val="FFFFFF"/>
              </a:solidFill>
              <a:latin typeface="Myriad Pro Cond"/>
              <a:cs typeface="Myriad Pro Cond"/>
            </a:endParaRPr>
          </a:p>
          <a:p>
            <a:r>
              <a:rPr lang="ru-RU" sz="3600" dirty="0" smtClean="0">
                <a:solidFill>
                  <a:srgbClr val="FFFFFF"/>
                </a:solidFill>
                <a:latin typeface="Myriad Pro Cond"/>
                <a:cs typeface="Myriad Pro Cond"/>
              </a:rPr>
              <a:t>Эмоциональное насилие</a:t>
            </a:r>
            <a:r>
              <a:rPr lang="en-US" sz="3600" dirty="0" smtClean="0">
                <a:solidFill>
                  <a:srgbClr val="FFFFFF"/>
                </a:solidFill>
                <a:latin typeface="Myriad Pro Cond"/>
                <a:cs typeface="Myriad Pro Cond"/>
              </a:rPr>
              <a:t>: </a:t>
            </a:r>
            <a:r>
              <a:rPr lang="ru-RU" sz="3600" dirty="0" smtClean="0">
                <a:solidFill>
                  <a:srgbClr val="FFFFFF"/>
                </a:solidFill>
                <a:latin typeface="Myriad Pro Cond"/>
                <a:cs typeface="Myriad Pro Cond"/>
              </a:rPr>
              <a:t>чрезмерное пренебрежение со стороны взрослых и детей.</a:t>
            </a:r>
            <a:endParaRPr lang="en-US" sz="3600" dirty="0" smtClean="0">
              <a:solidFill>
                <a:srgbClr val="FFFFFF"/>
              </a:solidFill>
              <a:latin typeface="Myriad Pro Cond"/>
              <a:cs typeface="Myriad Pro Cond"/>
            </a:endParaRPr>
          </a:p>
          <a:p>
            <a:pPr marL="0" indent="0">
              <a:buNone/>
            </a:pPr>
            <a:endParaRPr lang="en-US" sz="3600" dirty="0" smtClean="0">
              <a:solidFill>
                <a:srgbClr val="FFFFFF"/>
              </a:solidFill>
              <a:latin typeface="Myriad Pro Cond"/>
              <a:cs typeface="Myriad Pro Cond"/>
            </a:endParaRPr>
          </a:p>
        </p:txBody>
      </p:sp>
      <p:pic>
        <p:nvPicPr>
          <p:cNvPr id="7" name="Picture 6"/>
          <p:cNvPicPr>
            <a:picLocks noChangeAspect="1"/>
          </p:cNvPicPr>
          <p:nvPr/>
        </p:nvPicPr>
        <p:blipFill>
          <a:blip r:embed="rId4"/>
          <a:stretch>
            <a:fillRect/>
          </a:stretch>
        </p:blipFill>
        <p:spPr>
          <a:xfrm>
            <a:off x="6117429" y="3640015"/>
            <a:ext cx="2956004" cy="3116269"/>
          </a:xfrm>
          <a:prstGeom prst="rect">
            <a:avLst/>
          </a:prstGeom>
          <a:ln>
            <a:noFill/>
          </a:ln>
          <a:effectLst>
            <a:softEdge rad="112500"/>
          </a:effectLst>
        </p:spPr>
      </p:pic>
    </p:spTree>
    <p:extLst>
      <p:ext uri="{BB962C8B-B14F-4D97-AF65-F5344CB8AC3E}">
        <p14:creationId xmlns="" xmlns:p14="http://schemas.microsoft.com/office/powerpoint/2010/main" val="1834442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9868</TotalTime>
  <Words>3019</Words>
  <Application>Microsoft Office PowerPoint</Application>
  <PresentationFormat>Экран (4:3)</PresentationFormat>
  <Paragraphs>279</Paragraphs>
  <Slides>29</Slides>
  <Notes>29</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Office Theme</vt:lpstr>
      <vt:lpstr>Свобода в отношениях</vt:lpstr>
      <vt:lpstr>Оскар Писториус</vt:lpstr>
      <vt:lpstr>Слайд 3</vt:lpstr>
      <vt:lpstr>Послание Павла к Галатам</vt:lpstr>
      <vt:lpstr>Понятие насилия в Писании и Богословии </vt:lpstr>
      <vt:lpstr>Понятие насилия в Писании и Богословии  </vt:lpstr>
      <vt:lpstr>Мы (Церковь)   должны ГОВОРИТЬ!</vt:lpstr>
      <vt:lpstr>Краткий обзор проблемы насилия </vt:lpstr>
      <vt:lpstr>Что означает домашнее насилие или насилие интимного характера со стороны партнера? </vt:lpstr>
      <vt:lpstr>Жертвы:</vt:lpstr>
      <vt:lpstr>Семьи</vt:lpstr>
      <vt:lpstr>Слайд 12</vt:lpstr>
      <vt:lpstr>Семьи</vt:lpstr>
      <vt:lpstr>Последствия</vt:lpstr>
      <vt:lpstr>Слайд 15</vt:lpstr>
      <vt:lpstr>Больше важных фактов</vt:lpstr>
      <vt:lpstr>Бог – это любящий Бог </vt:lpstr>
      <vt:lpstr>Слайд 18</vt:lpstr>
      <vt:lpstr>4 Элемента  Божественных  отношений</vt:lpstr>
      <vt:lpstr>ЗАВЕТ</vt:lpstr>
      <vt:lpstr>Слайд 21</vt:lpstr>
      <vt:lpstr>Слайд 22</vt:lpstr>
      <vt:lpstr>Слайд 23</vt:lpstr>
      <vt:lpstr>БЛАГОДАТЬ</vt:lpstr>
      <vt:lpstr>Слайд 25</vt:lpstr>
      <vt:lpstr>Слайд 26</vt:lpstr>
      <vt:lpstr>ПОДДЕРЖКА</vt:lpstr>
      <vt:lpstr>БЛИЗОСТЬ</vt:lpstr>
      <vt:lpstr>В ЛЮБВИ НЕТ СТРАХА</vt:lpstr>
    </vt:vector>
  </TitlesOfParts>
  <Company>GC-FM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Freedom in Relationships</dc:title>
  <dc:creator>Elaine Oliver</dc:creator>
  <cp:lastModifiedBy>raostrovskaya</cp:lastModifiedBy>
  <cp:revision>90</cp:revision>
  <dcterms:created xsi:type="dcterms:W3CDTF">2014-04-15T16:01:08Z</dcterms:created>
  <dcterms:modified xsi:type="dcterms:W3CDTF">2014-07-10T08:15:31Z</dcterms:modified>
</cp:coreProperties>
</file>